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73" r:id="rId3"/>
    <p:sldMasterId id="2147483683" r:id="rId4"/>
    <p:sldMasterId id="2147483690" r:id="rId5"/>
    <p:sldMasterId id="2147483697" r:id="rId6"/>
  </p:sldMasterIdLst>
  <p:notesMasterIdLst>
    <p:notesMasterId r:id="rId79"/>
  </p:notesMasterIdLst>
  <p:handoutMasterIdLst>
    <p:handoutMasterId r:id="rId80"/>
  </p:handoutMasterIdLst>
  <p:sldIdLst>
    <p:sldId id="1719" r:id="rId7"/>
    <p:sldId id="1713" r:id="rId8"/>
    <p:sldId id="1715" r:id="rId9"/>
    <p:sldId id="1524" r:id="rId10"/>
    <p:sldId id="1526" r:id="rId11"/>
    <p:sldId id="1527" r:id="rId12"/>
    <p:sldId id="1530" r:id="rId13"/>
    <p:sldId id="1531" r:id="rId14"/>
    <p:sldId id="1532" r:id="rId15"/>
    <p:sldId id="1533" r:id="rId16"/>
    <p:sldId id="1534" r:id="rId17"/>
    <p:sldId id="1535" r:id="rId18"/>
    <p:sldId id="1541" r:id="rId19"/>
    <p:sldId id="1546" r:id="rId20"/>
    <p:sldId id="1720" r:id="rId21"/>
    <p:sldId id="1642" r:id="rId22"/>
    <p:sldId id="1721" r:id="rId23"/>
    <p:sldId id="1643" r:id="rId24"/>
    <p:sldId id="1645" r:id="rId25"/>
    <p:sldId id="1648" r:id="rId26"/>
    <p:sldId id="1560" r:id="rId27"/>
    <p:sldId id="1561" r:id="rId28"/>
    <p:sldId id="1562" r:id="rId29"/>
    <p:sldId id="1563" r:id="rId30"/>
    <p:sldId id="1564" r:id="rId31"/>
    <p:sldId id="1565" r:id="rId32"/>
    <p:sldId id="1566" r:id="rId33"/>
    <p:sldId id="1567" r:id="rId34"/>
    <p:sldId id="1568" r:id="rId35"/>
    <p:sldId id="1687" r:id="rId36"/>
    <p:sldId id="1688" r:id="rId37"/>
    <p:sldId id="1689" r:id="rId38"/>
    <p:sldId id="1690" r:id="rId39"/>
    <p:sldId id="1691" r:id="rId40"/>
    <p:sldId id="1692" r:id="rId41"/>
    <p:sldId id="1391" r:id="rId42"/>
    <p:sldId id="1693" r:id="rId43"/>
    <p:sldId id="1653" r:id="rId44"/>
    <p:sldId id="1654" r:id="rId45"/>
    <p:sldId id="1658" r:id="rId46"/>
    <p:sldId id="1659" r:id="rId47"/>
    <p:sldId id="1695" r:id="rId48"/>
    <p:sldId id="1700" r:id="rId49"/>
    <p:sldId id="1570" r:id="rId50"/>
    <p:sldId id="1571" r:id="rId51"/>
    <p:sldId id="1572" r:id="rId52"/>
    <p:sldId id="1573" r:id="rId53"/>
    <p:sldId id="1574" r:id="rId54"/>
    <p:sldId id="1668" r:id="rId55"/>
    <p:sldId id="1669" r:id="rId56"/>
    <p:sldId id="1670" r:id="rId57"/>
    <p:sldId id="1671" r:id="rId58"/>
    <p:sldId id="1672" r:id="rId59"/>
    <p:sldId id="1673" r:id="rId60"/>
    <p:sldId id="1674" r:id="rId61"/>
    <p:sldId id="1675" r:id="rId62"/>
    <p:sldId id="1676" r:id="rId63"/>
    <p:sldId id="1678" r:id="rId64"/>
    <p:sldId id="1616" r:id="rId65"/>
    <p:sldId id="1617" r:id="rId66"/>
    <p:sldId id="1619" r:id="rId67"/>
    <p:sldId id="1649" r:id="rId68"/>
    <p:sldId id="1650" r:id="rId69"/>
    <p:sldId id="1652" r:id="rId70"/>
    <p:sldId id="1553" r:id="rId71"/>
    <p:sldId id="1554" r:id="rId72"/>
    <p:sldId id="1558" r:id="rId73"/>
    <p:sldId id="1537" r:id="rId74"/>
    <p:sldId id="1538" r:id="rId75"/>
    <p:sldId id="1539" r:id="rId76"/>
    <p:sldId id="1589" r:id="rId77"/>
    <p:sldId id="1590" r:id="rId78"/>
  </p:sldIdLst>
  <p:sldSz cx="6858000" cy="9906000" type="A4"/>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apak" id="{CB6870C7-5DC8-4BB2-A8B5-8D20CE3E9EF5}">
          <p14:sldIdLst>
            <p14:sldId id="1719"/>
            <p14:sldId id="1713"/>
            <p14:sldId id="1715"/>
          </p14:sldIdLst>
        </p14:section>
        <p14:section name="Önsöz ve İçindekiler" id="{E3834704-E864-44A4-A165-EC348F2F0F99}">
          <p14:sldIdLst/>
        </p14:section>
        <p14:section name="Tarihi" id="{BF3A9300-4D0E-445D-BCC4-0E02A151552E}">
          <p14:sldIdLst/>
        </p14:section>
        <p14:section name="Coğrafi Durum" id="{3328578F-2847-4005-9222-28713075E376}">
          <p14:sldIdLst/>
        </p14:section>
        <p14:section name="Nüfus" id="{BCBD03B5-80DA-4107-90EF-EDA191818473}">
          <p14:sldIdLst>
            <p14:sldId id="1524"/>
            <p14:sldId id="1526"/>
            <p14:sldId id="1527"/>
            <p14:sldId id="1530"/>
            <p14:sldId id="1531"/>
            <p14:sldId id="1532"/>
            <p14:sldId id="1533"/>
            <p14:sldId id="1534"/>
            <p14:sldId id="1535"/>
          </p14:sldIdLst>
        </p14:section>
        <p14:section name="İdari Yapı" id="{91CF1F5F-7AC3-4C78-B8BB-28967CF3CFA3}">
          <p14:sldIdLst>
            <p14:sldId id="1541"/>
            <p14:sldId id="1546"/>
          </p14:sldIdLst>
        </p14:section>
        <p14:section name="Asayiş ve Güvenlik" id="{D88D19B8-E6A1-4D66-AE38-9E1BDC194F17}">
          <p14:sldIdLst/>
        </p14:section>
        <p14:section name="İş ve Çalışma Hayatı" id="{382D718F-38F6-4B88-9A9D-A50CB3B1D8B3}">
          <p14:sldIdLst>
            <p14:sldId id="1720"/>
          </p14:sldIdLst>
        </p14:section>
        <p14:section name="Milli Gelir ve Ekonomik Durum" id="{0B108E85-2C45-4F66-8025-952477DD2D50}">
          <p14:sldIdLst>
            <p14:sldId id="1642"/>
            <p14:sldId id="1721"/>
            <p14:sldId id="1643"/>
            <p14:sldId id="1645"/>
            <p14:sldId id="1648"/>
          </p14:sldIdLst>
        </p14:section>
        <p14:section name="Eğitim" id="{F94EEF6A-EAC4-48B2-A445-3E0D61075020}">
          <p14:sldIdLst>
            <p14:sldId id="1560"/>
            <p14:sldId id="1561"/>
            <p14:sldId id="1562"/>
            <p14:sldId id="1563"/>
            <p14:sldId id="1564"/>
            <p14:sldId id="1565"/>
            <p14:sldId id="1566"/>
            <p14:sldId id="1567"/>
            <p14:sldId id="1568"/>
          </p14:sldIdLst>
        </p14:section>
        <p14:section name="Yüksek Öğretim" id="{C87B0D2E-C96F-4438-8675-A1496E6AB87B}">
          <p14:sldIdLst>
            <p14:sldId id="1687"/>
            <p14:sldId id="1688"/>
            <p14:sldId id="1689"/>
            <p14:sldId id="1690"/>
            <p14:sldId id="1691"/>
            <p14:sldId id="1692"/>
            <p14:sldId id="1391"/>
            <p14:sldId id="1693"/>
          </p14:sldIdLst>
        </p14:section>
        <p14:section name="Ulaşım" id="{18DF6305-EDBB-4215-83BF-A57E59319649}">
          <p14:sldIdLst>
            <p14:sldId id="1653"/>
            <p14:sldId id="1654"/>
            <p14:sldId id="1658"/>
            <p14:sldId id="1659"/>
          </p14:sldIdLst>
        </p14:section>
        <p14:section name="Sağlık" id="{827ED5F3-9EA5-4E1E-A5A6-78F5C537763D}">
          <p14:sldIdLst>
            <p14:sldId id="1695"/>
            <p14:sldId id="1700"/>
          </p14:sldIdLst>
        </p14:section>
        <p14:section name="Sosyal Hizmetler" id="{135582F7-D1D9-4B80-8D1B-7DA0C615EBE4}">
          <p14:sldIdLst>
            <p14:sldId id="1570"/>
            <p14:sldId id="1571"/>
            <p14:sldId id="1572"/>
            <p14:sldId id="1573"/>
            <p14:sldId id="1574"/>
          </p14:sldIdLst>
        </p14:section>
        <p14:section name="Kültür ve Turizm" id="{00722258-9DB0-425A-A243-ABA357267D53}">
          <p14:sldIdLst>
            <p14:sldId id="1668"/>
            <p14:sldId id="1669"/>
            <p14:sldId id="1670"/>
            <p14:sldId id="1671"/>
            <p14:sldId id="1672"/>
            <p14:sldId id="1673"/>
            <p14:sldId id="1674"/>
            <p14:sldId id="1675"/>
            <p14:sldId id="1676"/>
            <p14:sldId id="1678"/>
          </p14:sldIdLst>
        </p14:section>
        <p14:section name="Spor" id="{A4C2D35F-4A7C-4D67-AFCE-972D233714B5}">
          <p14:sldIdLst>
            <p14:sldId id="1616"/>
            <p14:sldId id="1617"/>
            <p14:sldId id="1619"/>
          </p14:sldIdLst>
        </p14:section>
        <p14:section name="Sanayi ve Teknoloji" id="{9817FEBA-CA9B-4048-90D3-1C16EFAABE37}">
          <p14:sldIdLst>
            <p14:sldId id="1649"/>
            <p14:sldId id="1650"/>
            <p14:sldId id="1652"/>
          </p14:sldIdLst>
        </p14:section>
        <p14:section name="Tarım, Orman ve Hayvancılık" id="{698FB528-5B18-4F63-8A31-5848657B907D}">
          <p14:sldIdLst>
            <p14:sldId id="1553"/>
            <p14:sldId id="1554"/>
          </p14:sldIdLst>
        </p14:section>
        <p14:section name="Konut ve Yerleşim" id="{2ADC86E7-5558-446B-82F0-4E7EF65E9F10}">
          <p14:sldIdLst/>
        </p14:section>
        <p14:section name="Fiziki ve Teknik Altyapı" id="{14F16885-D14D-4357-8EA9-07BD365417B4}">
          <p14:sldIdLst>
            <p14:sldId id="1558"/>
          </p14:sldIdLst>
        </p14:section>
        <p14:section name="İletişim, Haberleşme ve Enerji" id="{E0DD1311-E880-441B-A6C5-D3C74CBA593A}">
          <p14:sldIdLst>
            <p14:sldId id="1537"/>
            <p14:sldId id="1538"/>
          </p14:sldIdLst>
        </p14:section>
        <p14:section name="Mahalli İdareler" id="{9C648D7D-65FE-44B9-A4AC-090A9B9C0210}">
          <p14:sldIdLst>
            <p14:sldId id="1539"/>
          </p14:sldIdLst>
        </p14:section>
        <p14:section name="Kamu Yatırımları" id="{872BCAB6-A2CE-46E7-BC49-1413BD9B144A}">
          <p14:sldIdLst>
            <p14:sldId id="1589"/>
            <p14:sldId id="1590"/>
          </p14:sldIdLst>
        </p14:section>
        <p14:section name="İKK Toplantı Değerlendirme" id="{2B796EA8-D2B7-4D2B-9999-75A03A8F42B7}">
          <p14:sldIdLst/>
        </p14:section>
        <p14:section name="2003-2023 Kamu Yatırımları" id="{E1E88229-6DBF-4CB5-B751-28A3A8FED7BE}">
          <p14:sldIdLst/>
        </p14:section>
        <p14:section name="Devam Eden Önemli Projeler" id="{BDAD76BD-FE19-423C-89D3-934945AA13F1}">
          <p14:sldIdLst/>
        </p14:section>
        <p14:section name="Hükümet Konakları" id="{ABE24497-59D7-4B4A-BA05-CA9BFB67F4D9}">
          <p14:sldIdLst/>
        </p14:section>
        <p14:section name="İstanbul Valiliği Projeleri" id="{281DE564-E01D-45FF-8E7B-69AFA50D5BC9}">
          <p14:sldIdLst/>
        </p14:section>
        <p14:section name="Sorunlar" id="{C4DE1672-B9AE-4922-B13B-AE127AA9B9F0}">
          <p14:sldIdLst/>
        </p14:section>
        <p14:section name="Sonuç" id="{43135EFA-98E4-4712-96C2-DDB5B7F92B1A}">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üleyha AKSÜZEK KAVAK" initials="ZAK" lastIdx="1" clrIdx="0">
    <p:extLst>
      <p:ext uri="{19B8F6BF-5375-455C-9EA6-DF929625EA0E}">
        <p15:presenceInfo xmlns:p15="http://schemas.microsoft.com/office/powerpoint/2012/main" userId="S-1-5-21-3319460674-182160504-3610838970-106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652E"/>
    <a:srgbClr val="2F4858"/>
    <a:srgbClr val="FFFFFF"/>
    <a:srgbClr val="B1DCEB"/>
    <a:srgbClr val="AED8ED"/>
    <a:srgbClr val="DD142C"/>
    <a:srgbClr val="DE122A"/>
    <a:srgbClr val="CC6D7D"/>
    <a:srgbClr val="222A35"/>
    <a:srgbClr val="FC44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93086" autoAdjust="0"/>
  </p:normalViewPr>
  <p:slideViewPr>
    <p:cSldViewPr snapToGrid="0">
      <p:cViewPr varScale="1">
        <p:scale>
          <a:sx n="75" d="100"/>
          <a:sy n="75" d="100"/>
        </p:scale>
        <p:origin x="804" y="66"/>
      </p:cViewPr>
      <p:guideLst/>
    </p:cSldViewPr>
  </p:slideViewPr>
  <p:outlineViewPr>
    <p:cViewPr>
      <p:scale>
        <a:sx n="33" d="100"/>
        <a:sy n="33" d="100"/>
      </p:scale>
      <p:origin x="0" y="-16872"/>
    </p:cViewPr>
  </p:outlineViewPr>
  <p:notesTextViewPr>
    <p:cViewPr>
      <p:scale>
        <a:sx n="1" d="1"/>
        <a:sy n="1" d="1"/>
      </p:scale>
      <p:origin x="0" y="0"/>
    </p:cViewPr>
  </p:notesTextViewPr>
  <p:notesViewPr>
    <p:cSldViewPr snapToGrid="0">
      <p:cViewPr varScale="1">
        <p:scale>
          <a:sx n="81" d="100"/>
          <a:sy n="81" d="100"/>
        </p:scale>
        <p:origin x="399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presProps" Target="presProps.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al__ma_Sayfas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effectLst>
              <a:outerShdw blurRad="50800" dist="38100" dir="5400000" algn="t" rotWithShape="0">
                <a:prstClr val="black">
                  <a:alpha val="40000"/>
                </a:prstClr>
              </a:outerShdw>
            </a:effectLst>
          </c:spPr>
          <c:dPt>
            <c:idx val="0"/>
            <c:bubble3D val="0"/>
            <c:spPr>
              <a:solidFill>
                <a:srgbClr val="71770C"/>
              </a:solidFill>
              <a:ln>
                <a:no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1-2AF6-432A-A242-A8B412680992}"/>
              </c:ext>
            </c:extLst>
          </c:dPt>
          <c:dPt>
            <c:idx val="1"/>
            <c:bubble3D val="0"/>
            <c:spPr>
              <a:solidFill>
                <a:srgbClr val="BF4904"/>
              </a:solidFill>
              <a:ln>
                <a:no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2AF6-432A-A242-A8B412680992}"/>
              </c:ext>
            </c:extLst>
          </c:dPt>
          <c:dPt>
            <c:idx val="2"/>
            <c:bubble3D val="0"/>
            <c:spPr>
              <a:solidFill>
                <a:srgbClr val="BFC0C0"/>
              </a:solidFill>
              <a:ln>
                <a:no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5-2AF6-432A-A242-A8B412680992}"/>
              </c:ext>
            </c:extLst>
          </c:dPt>
          <c:dPt>
            <c:idx val="3"/>
            <c:bubble3D val="0"/>
            <c:spPr>
              <a:solidFill>
                <a:srgbClr val="F2D492"/>
              </a:solidFill>
              <a:ln>
                <a:no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7-2AF6-432A-A242-A8B412680992}"/>
              </c:ext>
            </c:extLst>
          </c:dPt>
          <c:dPt>
            <c:idx val="4"/>
            <c:bubble3D val="0"/>
            <c:spPr>
              <a:solidFill>
                <a:srgbClr val="2D3142"/>
              </a:solidFill>
              <a:ln>
                <a:no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9-2AF6-432A-A242-A8B412680992}"/>
              </c:ext>
            </c:extLst>
          </c:dPt>
          <c:dLbls>
            <c:dLbl>
              <c:idx val="0"/>
              <c:layout>
                <c:manualLayout>
                  <c:x val="0.14179161275591751"/>
                  <c:y val="-8.8560575091812324E-2"/>
                </c:manualLayout>
              </c:layout>
              <c:tx>
                <c:rich>
                  <a:bodyPr/>
                  <a:lstStyle/>
                  <a:p>
                    <a:fld id="{357C699C-02E6-4C44-A6B0-D05C94F2BA94}" type="CATEGORYNAME">
                      <a:rPr lang="en-US"/>
                      <a:pPr/>
                      <a:t>[KATEGORİ ADI]</a:t>
                    </a:fld>
                    <a:r>
                      <a:rPr lang="en-US" baseline="0" dirty="0"/>
                      <a:t>
5,7%</a:t>
                    </a:r>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2AF6-432A-A242-A8B412680992}"/>
                </c:ext>
              </c:extLst>
            </c:dLbl>
            <c:dLbl>
              <c:idx val="1"/>
              <c:layout>
                <c:manualLayout>
                  <c:x val="0.12091101211323639"/>
                  <c:y val="-8.8184646150427731E-2"/>
                </c:manualLayout>
              </c:layout>
              <c:tx>
                <c:rich>
                  <a:bodyPr/>
                  <a:lstStyle/>
                  <a:p>
                    <a:fld id="{050F1998-0DCE-4496-B8AA-3E2DFCF27DE7}" type="CATEGORYNAME">
                      <a:rPr lang="en-US"/>
                      <a:pPr/>
                      <a:t>[KATEGORİ ADI]</a:t>
                    </a:fld>
                    <a:r>
                      <a:rPr lang="en-US" baseline="0" dirty="0"/>
                      <a:t>
21,3%</a:t>
                    </a:r>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2AF6-432A-A242-A8B412680992}"/>
                </c:ext>
              </c:extLst>
            </c:dLbl>
            <c:dLbl>
              <c:idx val="2"/>
              <c:layout>
                <c:manualLayout>
                  <c:x val="0.13904766393022197"/>
                  <c:y val="8.0835925637891951E-2"/>
                </c:manualLayout>
              </c:layout>
              <c:tx>
                <c:rich>
                  <a:bodyPr/>
                  <a:lstStyle/>
                  <a:p>
                    <a:fld id="{49B255BA-ACB4-4EF5-B8FE-A31588C0FEA1}" type="CATEGORYNAME">
                      <a:rPr lang="en-US"/>
                      <a:pPr/>
                      <a:t>[KATEGORİ ADI]</a:t>
                    </a:fld>
                    <a:r>
                      <a:rPr lang="en-US" baseline="0" dirty="0"/>
                      <a:t>
7,7%</a:t>
                    </a:r>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2AF6-432A-A242-A8B412680992}"/>
                </c:ext>
              </c:extLst>
            </c:dLbl>
            <c:dLbl>
              <c:idx val="3"/>
              <c:layout>
                <c:manualLayout>
                  <c:x val="-0.1964803946840093"/>
                  <c:y val="6.6138484612820667E-2"/>
                </c:manualLayout>
              </c:layout>
              <c:tx>
                <c:rich>
                  <a:bodyPr/>
                  <a:lstStyle/>
                  <a:p>
                    <a:fld id="{EA10EA02-49FE-41FD-BF49-598B6CAE36C6}" type="CATEGORYNAME">
                      <a:rPr lang="en-US"/>
                      <a:pPr/>
                      <a:t>[KATEGORİ ADI]</a:t>
                    </a:fld>
                    <a:r>
                      <a:rPr lang="en-US" baseline="0" dirty="0"/>
                      <a:t>
57,2%</a:t>
                    </a:r>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2AF6-432A-A242-A8B412680992}"/>
                </c:ext>
              </c:extLst>
            </c:dLbl>
            <c:dLbl>
              <c:idx val="4"/>
              <c:layout>
                <c:manualLayout>
                  <c:x val="-9.3706034387758333E-2"/>
                  <c:y val="-0.13962568973817727"/>
                </c:manualLayout>
              </c:layout>
              <c:tx>
                <c:rich>
                  <a:bodyPr/>
                  <a:lstStyle/>
                  <a:p>
                    <a:fld id="{01B02EAC-F66B-4948-AE01-3ABB3BB44A73}" type="CATEGORYNAME">
                      <a:rPr lang="en-US"/>
                      <a:pPr/>
                      <a:t>[KATEGORİ ADI]</a:t>
                    </a:fld>
                    <a:r>
                      <a:rPr lang="en-US" baseline="0" dirty="0"/>
                      <a:t>
7,9%</a:t>
                    </a:r>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2AF6-432A-A242-A8B41268099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tr-TR"/>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Sheet1!$A$2:$A$6</c:f>
              <c:strCache>
                <c:ptCount val="5"/>
                <c:pt idx="0">
                  <c:v>0-4</c:v>
                </c:pt>
                <c:pt idx="1">
                  <c:v>5-19</c:v>
                </c:pt>
                <c:pt idx="2">
                  <c:v>20-24</c:v>
                </c:pt>
                <c:pt idx="3">
                  <c:v>25-64</c:v>
                </c:pt>
                <c:pt idx="4">
                  <c:v>65+</c:v>
                </c:pt>
              </c:strCache>
            </c:strRef>
          </c:cat>
          <c:val>
            <c:numRef>
              <c:f>Sheet1!$B$2:$B$6</c:f>
              <c:numCache>
                <c:formatCode>#,##0</c:formatCode>
                <c:ptCount val="5"/>
                <c:pt idx="0">
                  <c:v>838362</c:v>
                </c:pt>
                <c:pt idx="1">
                  <c:v>3328621</c:v>
                </c:pt>
                <c:pt idx="2">
                  <c:v>1196234</c:v>
                </c:pt>
                <c:pt idx="3">
                  <c:v>9035592</c:v>
                </c:pt>
                <c:pt idx="4">
                  <c:v>1302793</c:v>
                </c:pt>
              </c:numCache>
            </c:numRef>
          </c:val>
          <c:extLst>
            <c:ext xmlns:c16="http://schemas.microsoft.com/office/drawing/2014/chart" uri="{C3380CC4-5D6E-409C-BE32-E72D297353CC}">
              <c16:uniqueId val="{0000000A-2AF6-432A-A242-A8B412680992}"/>
            </c:ext>
          </c:extLst>
        </c:ser>
        <c:dLbls>
          <c:showLegendKey val="0"/>
          <c:showVal val="0"/>
          <c:showCatName val="1"/>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r>
              <a:rPr lang="sv-SE" sz="1800" dirty="0"/>
              <a:t>YILLARA GÖRE İSTANBUL GSYH (BİN TL)</a:t>
            </a:r>
          </a:p>
        </c:rich>
      </c:tx>
      <c:layout/>
      <c:overlay val="0"/>
      <c:spPr>
        <a:solidFill>
          <a:srgbClr val="2F4858"/>
        </a:solidFill>
        <a:ln>
          <a:noFill/>
        </a:ln>
        <a:effectLst/>
      </c:spPr>
    </c:title>
    <c:autoTitleDeleted val="0"/>
    <c:plotArea>
      <c:layout/>
      <c:lineChart>
        <c:grouping val="standard"/>
        <c:varyColors val="0"/>
        <c:ser>
          <c:idx val="0"/>
          <c:order val="0"/>
          <c:tx>
            <c:strRef>
              <c:f>Sayfa1!$B$1</c:f>
              <c:strCache>
                <c:ptCount val="1"/>
                <c:pt idx="0">
                  <c:v>YILLARA GÖRE İSTANBUL GSYH (BİN TL)</c:v>
                </c:pt>
              </c:strCache>
            </c:strRef>
          </c:tx>
          <c:spPr>
            <a:ln w="28575" cap="rnd">
              <a:solidFill>
                <a:srgbClr val="BC6430"/>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B-20FA-45FA-BDB8-5A22FCB9B7DE}"/>
                </c:ext>
              </c:extLst>
            </c:dLbl>
            <c:dLbl>
              <c:idx val="2"/>
              <c:delete val="1"/>
              <c:extLst>
                <c:ext xmlns:c15="http://schemas.microsoft.com/office/drawing/2012/chart" uri="{CE6537A1-D6FC-4f65-9D91-7224C49458BB}"/>
                <c:ext xmlns:c16="http://schemas.microsoft.com/office/drawing/2014/chart" uri="{C3380CC4-5D6E-409C-BE32-E72D297353CC}">
                  <c16:uniqueId val="{0000000A-20FA-45FA-BDB8-5A22FCB9B7DE}"/>
                </c:ext>
              </c:extLst>
            </c:dLbl>
            <c:dLbl>
              <c:idx val="3"/>
              <c:layout>
                <c:manualLayout>
                  <c:x val="-4.6119394760704147E-2"/>
                  <c:y val="-7.33423380356701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0FA-45FA-BDB8-5A22FCB9B7DE}"/>
                </c:ext>
              </c:extLst>
            </c:dLbl>
            <c:dLbl>
              <c:idx val="4"/>
              <c:delete val="1"/>
              <c:extLst>
                <c:ext xmlns:c15="http://schemas.microsoft.com/office/drawing/2012/chart" uri="{CE6537A1-D6FC-4f65-9D91-7224C49458BB}"/>
                <c:ext xmlns:c16="http://schemas.microsoft.com/office/drawing/2014/chart" uri="{C3380CC4-5D6E-409C-BE32-E72D297353CC}">
                  <c16:uniqueId val="{00000008-20FA-45FA-BDB8-5A22FCB9B7DE}"/>
                </c:ext>
              </c:extLst>
            </c:dLbl>
            <c:dLbl>
              <c:idx val="5"/>
              <c:layout>
                <c:manualLayout>
                  <c:x val="-2.0051910765523902E-3"/>
                  <c:y val="-7.33423380356701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0FA-45FA-BDB8-5A22FCB9B7DE}"/>
                </c:ext>
              </c:extLst>
            </c:dLbl>
            <c:dLbl>
              <c:idx val="6"/>
              <c:delete val="1"/>
              <c:extLst>
                <c:ext xmlns:c15="http://schemas.microsoft.com/office/drawing/2012/chart" uri="{CE6537A1-D6FC-4f65-9D91-7224C49458BB}"/>
                <c:ext xmlns:c16="http://schemas.microsoft.com/office/drawing/2014/chart" uri="{C3380CC4-5D6E-409C-BE32-E72D297353CC}">
                  <c16:uniqueId val="{00000006-20FA-45FA-BDB8-5A22FCB9B7DE}"/>
                </c:ext>
              </c:extLst>
            </c:dLbl>
            <c:dLbl>
              <c:idx val="7"/>
              <c:delete val="1"/>
              <c:extLst>
                <c:ext xmlns:c15="http://schemas.microsoft.com/office/drawing/2012/chart" uri="{CE6537A1-D6FC-4f65-9D91-7224C49458BB}"/>
                <c:ext xmlns:c16="http://schemas.microsoft.com/office/drawing/2014/chart" uri="{C3380CC4-5D6E-409C-BE32-E72D297353CC}">
                  <c16:uniqueId val="{00000005-20FA-45FA-BDB8-5A22FCB9B7DE}"/>
                </c:ext>
              </c:extLst>
            </c:dLbl>
            <c:dLbl>
              <c:idx val="8"/>
              <c:delete val="1"/>
              <c:extLst>
                <c:ext xmlns:c15="http://schemas.microsoft.com/office/drawing/2012/chart" uri="{CE6537A1-D6FC-4f65-9D91-7224C49458BB}"/>
                <c:ext xmlns:c16="http://schemas.microsoft.com/office/drawing/2014/chart" uri="{C3380CC4-5D6E-409C-BE32-E72D297353CC}">
                  <c16:uniqueId val="{00000004-20FA-45FA-BDB8-5A22FCB9B7DE}"/>
                </c:ext>
              </c:extLst>
            </c:dLbl>
            <c:dLbl>
              <c:idx val="9"/>
              <c:delete val="1"/>
              <c:extLst>
                <c:ext xmlns:c15="http://schemas.microsoft.com/office/drawing/2012/chart" uri="{CE6537A1-D6FC-4f65-9D91-7224C49458BB}"/>
                <c:ext xmlns:c16="http://schemas.microsoft.com/office/drawing/2014/chart" uri="{C3380CC4-5D6E-409C-BE32-E72D297353CC}">
                  <c16:uniqueId val="{00000003-20FA-45FA-BDB8-5A22FCB9B7DE}"/>
                </c:ext>
              </c:extLst>
            </c:dLbl>
            <c:dLbl>
              <c:idx val="10"/>
              <c:layout>
                <c:manualLayout>
                  <c:x val="-2.0051910765524271E-3"/>
                  <c:y val="-0.1018643583828753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0FA-45FA-BDB8-5A22FCB9B7DE}"/>
                </c:ext>
              </c:extLst>
            </c:dLbl>
            <c:dLbl>
              <c:idx val="11"/>
              <c:delete val="1"/>
              <c:extLst>
                <c:ext xmlns:c15="http://schemas.microsoft.com/office/drawing/2012/chart" uri="{CE6537A1-D6FC-4f65-9D91-7224C49458BB}"/>
                <c:ext xmlns:c16="http://schemas.microsoft.com/office/drawing/2014/chart" uri="{C3380CC4-5D6E-409C-BE32-E72D297353CC}">
                  <c16:uniqueId val="{00000001-20FA-45FA-BDB8-5A22FCB9B7DE}"/>
                </c:ext>
              </c:extLst>
            </c:dLbl>
            <c:dLbl>
              <c:idx val="12"/>
              <c:delete val="1"/>
              <c:extLst>
                <c:ext xmlns:c15="http://schemas.microsoft.com/office/drawing/2012/chart" uri="{CE6537A1-D6FC-4f65-9D91-7224C49458BB}"/>
                <c:ext xmlns:c16="http://schemas.microsoft.com/office/drawing/2014/chart" uri="{C3380CC4-5D6E-409C-BE32-E72D297353CC}">
                  <c16:uniqueId val="{00000000-20FA-45FA-BDB8-5A22FCB9B7DE}"/>
                </c:ext>
              </c:extLst>
            </c:dLbl>
            <c:dLbl>
              <c:idx val="13"/>
              <c:delete val="1"/>
              <c:extLst>
                <c:ext xmlns:c15="http://schemas.microsoft.com/office/drawing/2012/chart" uri="{CE6537A1-D6FC-4f65-9D91-7224C49458BB}"/>
                <c:ext xmlns:c16="http://schemas.microsoft.com/office/drawing/2014/chart" uri="{C3380CC4-5D6E-409C-BE32-E72D297353CC}">
                  <c16:uniqueId val="{00000005-130B-43B8-A780-16E805C100D8}"/>
                </c:ext>
              </c:extLst>
            </c:dLbl>
            <c:dLbl>
              <c:idx val="14"/>
              <c:delete val="1"/>
              <c:extLst>
                <c:ext xmlns:c15="http://schemas.microsoft.com/office/drawing/2012/chart" uri="{CE6537A1-D6FC-4f65-9D91-7224C49458BB}"/>
                <c:ext xmlns:c16="http://schemas.microsoft.com/office/drawing/2014/chart" uri="{C3380CC4-5D6E-409C-BE32-E72D297353CC}">
                  <c16:uniqueId val="{00000004-130B-43B8-A780-16E805C100D8}"/>
                </c:ext>
              </c:extLst>
            </c:dLbl>
            <c:dLbl>
              <c:idx val="15"/>
              <c:delete val="1"/>
              <c:extLst>
                <c:ext xmlns:c15="http://schemas.microsoft.com/office/drawing/2012/chart" uri="{CE6537A1-D6FC-4f65-9D91-7224C49458BB}"/>
                <c:ext xmlns:c16="http://schemas.microsoft.com/office/drawing/2014/chart" uri="{C3380CC4-5D6E-409C-BE32-E72D297353CC}">
                  <c16:uniqueId val="{00000003-130B-43B8-A780-16E805C100D8}"/>
                </c:ext>
              </c:extLst>
            </c:dLbl>
            <c:dLbl>
              <c:idx val="18"/>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FE10A98C-D007-4984-8B05-F41EFF448FA3}" type="VALUE">
                      <a:rPr lang="en-US" smtClean="0"/>
                      <a:pPr>
                        <a:defRPr sz="1197" b="0" i="0" u="none" strike="noStrike" kern="1200" baseline="0">
                          <a:solidFill>
                            <a:schemeClr val="tx1">
                              <a:lumMod val="75000"/>
                              <a:lumOff val="25000"/>
                            </a:schemeClr>
                          </a:solidFill>
                          <a:latin typeface="+mn-lt"/>
                          <a:ea typeface="+mn-ea"/>
                          <a:cs typeface="+mn-cs"/>
                        </a:defRPr>
                      </a:pPr>
                      <a:t>[DEĞER]</a:t>
                    </a:fld>
                    <a:endParaRPr lang="tr-TR"/>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0"/>
                </c:ext>
                <c:ext xmlns:c16="http://schemas.microsoft.com/office/drawing/2014/chart" uri="{C3380CC4-5D6E-409C-BE32-E72D297353CC}">
                  <c16:uniqueId val="{00000000-C216-42C5-9055-2389C81F60E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Sayfa1!$A$2:$A$21</c:f>
              <c:numCache>
                <c:formatCode>General</c:formatCod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numCache>
            </c:numRef>
          </c:cat>
          <c:val>
            <c:numRef>
              <c:f>Sayfa1!$B$2:$B$21</c:f>
              <c:numCache>
                <c:formatCode>#,##0</c:formatCode>
                <c:ptCount val="20"/>
                <c:pt idx="0">
                  <c:v>174651409.80435285</c:v>
                </c:pt>
                <c:pt idx="1">
                  <c:v>202883007.34452438</c:v>
                </c:pt>
                <c:pt idx="2">
                  <c:v>237733660.00675687</c:v>
                </c:pt>
                <c:pt idx="3">
                  <c:v>267079960.95614177</c:v>
                </c:pt>
                <c:pt idx="4">
                  <c:v>300745422.53893262</c:v>
                </c:pt>
                <c:pt idx="5">
                  <c:v>300362934.13943803</c:v>
                </c:pt>
                <c:pt idx="6">
                  <c:v>340511117.41116452</c:v>
                </c:pt>
                <c:pt idx="7">
                  <c:v>414109740.98660386</c:v>
                </c:pt>
                <c:pt idx="8">
                  <c:v>474537628.50328577</c:v>
                </c:pt>
                <c:pt idx="9">
                  <c:v>556694426.28690505</c:v>
                </c:pt>
                <c:pt idx="10">
                  <c:v>631564008.088462</c:v>
                </c:pt>
                <c:pt idx="11">
                  <c:v>727311452.9716084</c:v>
                </c:pt>
                <c:pt idx="12">
                  <c:v>811518935.98519254</c:v>
                </c:pt>
                <c:pt idx="13">
                  <c:v>973837088.59289706</c:v>
                </c:pt>
                <c:pt idx="14">
                  <c:v>1157705219.7330616</c:v>
                </c:pt>
                <c:pt idx="15">
                  <c:v>1326304462.3604667</c:v>
                </c:pt>
                <c:pt idx="16" formatCode="#,##0.00">
                  <c:v>1517323616.1349001</c:v>
                </c:pt>
                <c:pt idx="17">
                  <c:v>2204761565.3219457</c:v>
                </c:pt>
                <c:pt idx="18">
                  <c:v>4564280141</c:v>
                </c:pt>
                <c:pt idx="19">
                  <c:v>8060358000</c:v>
                </c:pt>
              </c:numCache>
            </c:numRef>
          </c:val>
          <c:smooth val="0"/>
          <c:extLst>
            <c:ext xmlns:c16="http://schemas.microsoft.com/office/drawing/2014/chart" uri="{C3380CC4-5D6E-409C-BE32-E72D297353CC}">
              <c16:uniqueId val="{00000000-130B-43B8-A780-16E805C100D8}"/>
            </c:ext>
          </c:extLst>
        </c:ser>
        <c:dLbls>
          <c:showLegendKey val="0"/>
          <c:showVal val="0"/>
          <c:showCatName val="0"/>
          <c:showSerName val="0"/>
          <c:showPercent val="0"/>
          <c:showBubbleSize val="0"/>
        </c:dLbls>
        <c:smooth val="0"/>
        <c:axId val="1604941448"/>
        <c:axId val="1604942760"/>
      </c:lineChart>
      <c:catAx>
        <c:axId val="160494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604942760"/>
        <c:crosses val="autoZero"/>
        <c:auto val="1"/>
        <c:lblAlgn val="ctr"/>
        <c:lblOffset val="100"/>
        <c:noMultiLvlLbl val="0"/>
      </c:catAx>
      <c:valAx>
        <c:axId val="160494276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604941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3482724104748547"/>
          <c:y val="4.0767102075059423E-2"/>
          <c:w val="0.85594338093233757"/>
          <c:h val="0.80958830637335211"/>
        </c:manualLayout>
      </c:layout>
      <c:lineChart>
        <c:grouping val="standard"/>
        <c:varyColors val="0"/>
        <c:ser>
          <c:idx val="0"/>
          <c:order val="0"/>
          <c:tx>
            <c:strRef>
              <c:f>Sayfa1!$B$1</c:f>
              <c:strCache>
                <c:ptCount val="1"/>
                <c:pt idx="0">
                  <c:v>Sütun1</c:v>
                </c:pt>
              </c:strCache>
            </c:strRef>
          </c:tx>
          <c:spPr>
            <a:ln w="38100" cap="rnd">
              <a:solidFill>
                <a:srgbClr val="FF5400"/>
              </a:solidFill>
              <a:round/>
            </a:ln>
            <a:effectLst/>
          </c:spPr>
          <c:marker>
            <c:symbol val="none"/>
          </c:marker>
          <c:dLbls>
            <c:dLbl>
              <c:idx val="0"/>
              <c:layout>
                <c:manualLayout>
                  <c:x val="-3.7093163858865803E-2"/>
                  <c:y val="-0.12954825770555997"/>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D3E-4CB6-840E-1A4B840CB7D4}"/>
                </c:ext>
              </c:extLst>
            </c:dLbl>
            <c:dLbl>
              <c:idx val="1"/>
              <c:delete val="1"/>
              <c:extLst>
                <c:ext xmlns:c15="http://schemas.microsoft.com/office/drawing/2012/chart" uri="{CE6537A1-D6FC-4f65-9D91-7224C49458BB}"/>
                <c:ext xmlns:c16="http://schemas.microsoft.com/office/drawing/2014/chart" uri="{C3380CC4-5D6E-409C-BE32-E72D297353CC}">
                  <c16:uniqueId val="{0000000D-10F2-4BA9-B863-74F1AB993EB9}"/>
                </c:ext>
              </c:extLst>
            </c:dLbl>
            <c:dLbl>
              <c:idx val="2"/>
              <c:delete val="1"/>
              <c:extLst>
                <c:ext xmlns:c15="http://schemas.microsoft.com/office/drawing/2012/chart" uri="{CE6537A1-D6FC-4f65-9D91-7224C49458BB}"/>
                <c:ext xmlns:c16="http://schemas.microsoft.com/office/drawing/2014/chart" uri="{C3380CC4-5D6E-409C-BE32-E72D297353CC}">
                  <c16:uniqueId val="{00000008-10F2-4BA9-B863-74F1AB993EB9}"/>
                </c:ext>
              </c:extLst>
            </c:dLbl>
            <c:dLbl>
              <c:idx val="3"/>
              <c:delete val="1"/>
              <c:extLst>
                <c:ext xmlns:c15="http://schemas.microsoft.com/office/drawing/2012/chart" uri="{CE6537A1-D6FC-4f65-9D91-7224C49458BB}"/>
                <c:ext xmlns:c16="http://schemas.microsoft.com/office/drawing/2014/chart" uri="{C3380CC4-5D6E-409C-BE32-E72D297353CC}">
                  <c16:uniqueId val="{00000007-10F2-4BA9-B863-74F1AB993EB9}"/>
                </c:ext>
              </c:extLst>
            </c:dLbl>
            <c:dLbl>
              <c:idx val="4"/>
              <c:delete val="1"/>
              <c:extLst>
                <c:ext xmlns:c15="http://schemas.microsoft.com/office/drawing/2012/chart" uri="{CE6537A1-D6FC-4f65-9D91-7224C49458BB}"/>
                <c:ext xmlns:c16="http://schemas.microsoft.com/office/drawing/2014/chart" uri="{C3380CC4-5D6E-409C-BE32-E72D297353CC}">
                  <c16:uniqueId val="{00000006-10F2-4BA9-B863-74F1AB993EB9}"/>
                </c:ext>
              </c:extLst>
            </c:dLbl>
            <c:dLbl>
              <c:idx val="6"/>
              <c:delete val="1"/>
              <c:extLst>
                <c:ext xmlns:c15="http://schemas.microsoft.com/office/drawing/2012/chart" uri="{CE6537A1-D6FC-4f65-9D91-7224C49458BB}"/>
                <c:ext xmlns:c16="http://schemas.microsoft.com/office/drawing/2014/chart" uri="{C3380CC4-5D6E-409C-BE32-E72D297353CC}">
                  <c16:uniqueId val="{00000005-10F2-4BA9-B863-74F1AB993EB9}"/>
                </c:ext>
              </c:extLst>
            </c:dLbl>
            <c:dLbl>
              <c:idx val="7"/>
              <c:delete val="1"/>
              <c:extLst>
                <c:ext xmlns:c15="http://schemas.microsoft.com/office/drawing/2012/chart" uri="{CE6537A1-D6FC-4f65-9D91-7224C49458BB}"/>
                <c:ext xmlns:c16="http://schemas.microsoft.com/office/drawing/2014/chart" uri="{C3380CC4-5D6E-409C-BE32-E72D297353CC}">
                  <c16:uniqueId val="{00000000-10F2-4BA9-B863-74F1AB993EB9}"/>
                </c:ext>
              </c:extLst>
            </c:dLbl>
            <c:dLbl>
              <c:idx val="8"/>
              <c:delete val="1"/>
              <c:extLst>
                <c:ext xmlns:c15="http://schemas.microsoft.com/office/drawing/2012/chart" uri="{CE6537A1-D6FC-4f65-9D91-7224C49458BB}"/>
                <c:ext xmlns:c16="http://schemas.microsoft.com/office/drawing/2014/chart" uri="{C3380CC4-5D6E-409C-BE32-E72D297353CC}">
                  <c16:uniqueId val="{00000004-10F2-4BA9-B863-74F1AB993EB9}"/>
                </c:ext>
              </c:extLst>
            </c:dLbl>
            <c:dLbl>
              <c:idx val="10"/>
              <c:delete val="1"/>
              <c:extLst>
                <c:ext xmlns:c15="http://schemas.microsoft.com/office/drawing/2012/chart" uri="{CE6537A1-D6FC-4f65-9D91-7224C49458BB}"/>
                <c:ext xmlns:c16="http://schemas.microsoft.com/office/drawing/2014/chart" uri="{C3380CC4-5D6E-409C-BE32-E72D297353CC}">
                  <c16:uniqueId val="{00000001-10F2-4BA9-B863-74F1AB993EB9}"/>
                </c:ext>
              </c:extLst>
            </c:dLbl>
            <c:dLbl>
              <c:idx val="11"/>
              <c:delete val="1"/>
              <c:extLst>
                <c:ext xmlns:c15="http://schemas.microsoft.com/office/drawing/2012/chart" uri="{CE6537A1-D6FC-4f65-9D91-7224C49458BB}"/>
                <c:ext xmlns:c16="http://schemas.microsoft.com/office/drawing/2014/chart" uri="{C3380CC4-5D6E-409C-BE32-E72D297353CC}">
                  <c16:uniqueId val="{00000009-10F2-4BA9-B863-74F1AB993EB9}"/>
                </c:ext>
              </c:extLst>
            </c:dLbl>
            <c:dLbl>
              <c:idx val="12"/>
              <c:delete val="1"/>
              <c:extLst>
                <c:ext xmlns:c15="http://schemas.microsoft.com/office/drawing/2012/chart" uri="{CE6537A1-D6FC-4f65-9D91-7224C49458BB}"/>
                <c:ext xmlns:c16="http://schemas.microsoft.com/office/drawing/2014/chart" uri="{C3380CC4-5D6E-409C-BE32-E72D297353CC}">
                  <c16:uniqueId val="{0000000A-10F2-4BA9-B863-74F1AB993EB9}"/>
                </c:ext>
              </c:extLst>
            </c:dLbl>
            <c:dLbl>
              <c:idx val="13"/>
              <c:delete val="1"/>
              <c:extLst>
                <c:ext xmlns:c15="http://schemas.microsoft.com/office/drawing/2012/chart" uri="{CE6537A1-D6FC-4f65-9D91-7224C49458BB}"/>
                <c:ext xmlns:c16="http://schemas.microsoft.com/office/drawing/2014/chart" uri="{C3380CC4-5D6E-409C-BE32-E72D297353CC}">
                  <c16:uniqueId val="{00000003-10F2-4BA9-B863-74F1AB993EB9}"/>
                </c:ext>
              </c:extLst>
            </c:dLbl>
            <c:dLbl>
              <c:idx val="14"/>
              <c:delete val="1"/>
              <c:extLst>
                <c:ext xmlns:c15="http://schemas.microsoft.com/office/drawing/2012/chart" uri="{CE6537A1-D6FC-4f65-9D91-7224C49458BB}"/>
                <c:ext xmlns:c16="http://schemas.microsoft.com/office/drawing/2014/chart" uri="{C3380CC4-5D6E-409C-BE32-E72D297353CC}">
                  <c16:uniqueId val="{00000002-10F2-4BA9-B863-74F1AB993EB9}"/>
                </c:ext>
              </c:extLst>
            </c:dLbl>
            <c:dLbl>
              <c:idx val="16"/>
              <c:delete val="1"/>
              <c:extLst>
                <c:ext xmlns:c15="http://schemas.microsoft.com/office/drawing/2012/chart" uri="{CE6537A1-D6FC-4f65-9D91-7224C49458BB}"/>
                <c:ext xmlns:c16="http://schemas.microsoft.com/office/drawing/2014/chart" uri="{C3380CC4-5D6E-409C-BE32-E72D297353CC}">
                  <c16:uniqueId val="{0000000B-10F2-4BA9-B863-74F1AB993EB9}"/>
                </c:ext>
              </c:extLst>
            </c:dLbl>
            <c:dLbl>
              <c:idx val="17"/>
              <c:delete val="1"/>
              <c:extLst>
                <c:ext xmlns:c15="http://schemas.microsoft.com/office/drawing/2012/chart" uri="{CE6537A1-D6FC-4f65-9D91-7224C49458BB}"/>
                <c:ext xmlns:c16="http://schemas.microsoft.com/office/drawing/2014/chart" uri="{C3380CC4-5D6E-409C-BE32-E72D297353CC}">
                  <c16:uniqueId val="{00000002-BD3E-4CB6-840E-1A4B840CB7D4}"/>
                </c:ext>
              </c:extLst>
            </c:dLbl>
            <c:dLbl>
              <c:idx val="18"/>
              <c:delete val="1"/>
              <c:extLst>
                <c:ext xmlns:c15="http://schemas.microsoft.com/office/drawing/2012/chart" uri="{CE6537A1-D6FC-4f65-9D91-7224C49458BB}"/>
                <c:ext xmlns:c16="http://schemas.microsoft.com/office/drawing/2014/chart" uri="{C3380CC4-5D6E-409C-BE32-E72D297353CC}">
                  <c16:uniqueId val="{00000000-261C-4A3A-BDBA-99816BF9EC71}"/>
                </c:ext>
              </c:extLst>
            </c:dLbl>
            <c:dLbl>
              <c:idx val="19"/>
              <c:layout>
                <c:manualLayout>
                  <c:x val="-0.10011110235248448"/>
                  <c:y val="-7.727655493804873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0EB-43EF-876E-7D2EFA512B4E}"/>
                </c:ext>
              </c:extLst>
            </c:dLbl>
            <c:numFmt formatCode="#,##0\ &quot;₺&quot;" sourceLinked="0"/>
            <c:spPr>
              <a:noFill/>
              <a:ln>
                <a:noFill/>
              </a:ln>
              <a:effectLst/>
            </c:spPr>
            <c:txPr>
              <a:bodyPr wrap="square" lIns="38100" tIns="19050" rIns="38100" bIns="19050" anchor="ctr">
                <a:spAutoFit/>
              </a:bodyPr>
              <a:lstStyle/>
              <a:p>
                <a:pPr>
                  <a:defRPr sz="1200">
                    <a:solidFill>
                      <a:srgbClr val="002060"/>
                    </a:solidFill>
                  </a:defRPr>
                </a:pPr>
                <a:endParaRPr lang="tr-T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Sayfa1!$A$2:$A$23</c:f>
              <c:numCache>
                <c:formatCode>General</c:formatCode>
                <c:ptCount val="22"/>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numCache>
            </c:numRef>
          </c:cat>
          <c:val>
            <c:numRef>
              <c:f>Sayfa1!$B$2:$B$23</c:f>
              <c:numCache>
                <c:formatCode>#,##0</c:formatCode>
                <c:ptCount val="22"/>
                <c:pt idx="0">
                  <c:v>1332425380</c:v>
                </c:pt>
                <c:pt idx="1">
                  <c:v>2085274205</c:v>
                </c:pt>
                <c:pt idx="2" formatCode="General">
                  <c:v>2191830909</c:v>
                </c:pt>
                <c:pt idx="3" formatCode="General">
                  <c:v>3206362974</c:v>
                </c:pt>
                <c:pt idx="4" formatCode="General">
                  <c:v>6033934280</c:v>
                </c:pt>
                <c:pt idx="5" formatCode="General">
                  <c:v>7135544489</c:v>
                </c:pt>
                <c:pt idx="6" formatCode="General">
                  <c:v>6201203084</c:v>
                </c:pt>
                <c:pt idx="7" formatCode="General">
                  <c:v>6620725758</c:v>
                </c:pt>
                <c:pt idx="8" formatCode="General">
                  <c:v>5008387340</c:v>
                </c:pt>
                <c:pt idx="9" formatCode="General">
                  <c:v>4519105693</c:v>
                </c:pt>
                <c:pt idx="10" formatCode="General">
                  <c:v>6606963068</c:v>
                </c:pt>
                <c:pt idx="11" formatCode="General">
                  <c:v>5790665292</c:v>
                </c:pt>
                <c:pt idx="12">
                  <c:v>6511687769</c:v>
                </c:pt>
                <c:pt idx="13">
                  <c:v>7549809336</c:v>
                </c:pt>
                <c:pt idx="14">
                  <c:v>9706827695</c:v>
                </c:pt>
                <c:pt idx="15">
                  <c:v>14098308727</c:v>
                </c:pt>
                <c:pt idx="16">
                  <c:v>14270182484</c:v>
                </c:pt>
                <c:pt idx="17">
                  <c:v>17757258420</c:v>
                </c:pt>
                <c:pt idx="18">
                  <c:v>22245520106</c:v>
                </c:pt>
                <c:pt idx="19">
                  <c:v>43770943091</c:v>
                </c:pt>
                <c:pt idx="20">
                  <c:v>62911121060</c:v>
                </c:pt>
                <c:pt idx="21">
                  <c:v>100505727127.23999</c:v>
                </c:pt>
              </c:numCache>
            </c:numRef>
          </c:val>
          <c:smooth val="0"/>
          <c:extLst>
            <c:ext xmlns:c16="http://schemas.microsoft.com/office/drawing/2014/chart" uri="{C3380CC4-5D6E-409C-BE32-E72D297353CC}">
              <c16:uniqueId val="{00000000-BD3E-4CB6-840E-1A4B840CB7D4}"/>
            </c:ext>
          </c:extLst>
        </c:ser>
        <c:dLbls>
          <c:dLblPos val="t"/>
          <c:showLegendKey val="0"/>
          <c:showVal val="1"/>
          <c:showCatName val="0"/>
          <c:showSerName val="0"/>
          <c:showPercent val="0"/>
          <c:showBubbleSize val="0"/>
        </c:dLbls>
        <c:smooth val="0"/>
        <c:axId val="209213696"/>
        <c:axId val="209215488"/>
      </c:lineChart>
      <c:catAx>
        <c:axId val="20921369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tr-TR"/>
          </a:p>
        </c:txPr>
        <c:crossAx val="209215488"/>
        <c:crosses val="autoZero"/>
        <c:auto val="1"/>
        <c:lblAlgn val="ctr"/>
        <c:lblOffset val="100"/>
        <c:noMultiLvlLbl val="0"/>
      </c:catAx>
      <c:valAx>
        <c:axId val="209215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9213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29367CFD-0522-4911-AE15-DFE0283BE41F}" type="datetimeFigureOut">
              <a:rPr lang="tr-TR" smtClean="0"/>
              <a:t>19.06.2025</a:t>
            </a:fld>
            <a:endParaRPr lang="tr-TR"/>
          </a:p>
        </p:txBody>
      </p:sp>
      <p:sp>
        <p:nvSpPr>
          <p:cNvPr id="4" name="Altbilgi Yer Tutucusu 3"/>
          <p:cNvSpPr>
            <a:spLocks noGrp="1"/>
          </p:cNvSpPr>
          <p:nvPr>
            <p:ph type="ftr" sz="quarter" idx="2"/>
          </p:nvPr>
        </p:nvSpPr>
        <p:spPr>
          <a:xfrm>
            <a:off x="0" y="9429751"/>
            <a:ext cx="2946400" cy="49847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1"/>
            <a:ext cx="2946400" cy="498475"/>
          </a:xfrm>
          <a:prstGeom prst="rect">
            <a:avLst/>
          </a:prstGeom>
        </p:spPr>
        <p:txBody>
          <a:bodyPr vert="horz" lIns="91440" tIns="45720" rIns="91440" bIns="45720" rtlCol="0" anchor="b"/>
          <a:lstStyle>
            <a:lvl1pPr algn="r">
              <a:defRPr sz="1200"/>
            </a:lvl1pPr>
          </a:lstStyle>
          <a:p>
            <a:fld id="{4FAFABCE-18FE-486E-9DA5-EF597B4E2371}" type="slidenum">
              <a:rPr lang="tr-TR" smtClean="0"/>
              <a:t>‹#›</a:t>
            </a:fld>
            <a:endParaRPr lang="tr-TR"/>
          </a:p>
        </p:txBody>
      </p:sp>
    </p:spTree>
    <p:extLst>
      <p:ext uri="{BB962C8B-B14F-4D97-AF65-F5344CB8AC3E}">
        <p14:creationId xmlns:p14="http://schemas.microsoft.com/office/powerpoint/2010/main" val="5685824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3" y="1"/>
            <a:ext cx="2945660"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5" y="1"/>
            <a:ext cx="2945660" cy="498135"/>
          </a:xfrm>
          <a:prstGeom prst="rect">
            <a:avLst/>
          </a:prstGeom>
        </p:spPr>
        <p:txBody>
          <a:bodyPr vert="horz" lIns="91440" tIns="45720" rIns="91440" bIns="45720" rtlCol="0"/>
          <a:lstStyle>
            <a:lvl1pPr algn="r">
              <a:defRPr sz="1200"/>
            </a:lvl1pPr>
          </a:lstStyle>
          <a:p>
            <a:fld id="{DBAA3C0F-A9AD-4274-91D2-28331D09CCCF}" type="datetimeFigureOut">
              <a:rPr lang="tr-TR" smtClean="0"/>
              <a:t>19.06.2025</a:t>
            </a:fld>
            <a:endParaRPr lang="tr-TR"/>
          </a:p>
        </p:txBody>
      </p:sp>
      <p:sp>
        <p:nvSpPr>
          <p:cNvPr id="4" name="Slayt Görüntüsü Yer Tutucusu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959"/>
            <a:ext cx="5438140" cy="3909238"/>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3" y="9430091"/>
            <a:ext cx="2945660" cy="49813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5" y="9430091"/>
            <a:ext cx="2945660" cy="498134"/>
          </a:xfrm>
          <a:prstGeom prst="rect">
            <a:avLst/>
          </a:prstGeom>
        </p:spPr>
        <p:txBody>
          <a:bodyPr vert="horz" lIns="91440" tIns="45720" rIns="91440" bIns="45720" rtlCol="0" anchor="b"/>
          <a:lstStyle>
            <a:lvl1pPr algn="r">
              <a:defRPr sz="1200"/>
            </a:lvl1pPr>
          </a:lstStyle>
          <a:p>
            <a:fld id="{804B5915-9D30-44F4-BAED-259C05145258}" type="slidenum">
              <a:rPr lang="tr-TR" smtClean="0"/>
              <a:t>‹#›</a:t>
            </a:fld>
            <a:endParaRPr lang="tr-TR" dirty="0"/>
          </a:p>
        </p:txBody>
      </p:sp>
    </p:spTree>
    <p:extLst>
      <p:ext uri="{BB962C8B-B14F-4D97-AF65-F5344CB8AC3E}">
        <p14:creationId xmlns:p14="http://schemas.microsoft.com/office/powerpoint/2010/main" val="18944247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04B5915-9D30-44F4-BAED-259C05145258}" type="slidenum">
              <a:rPr lang="tr-TR" smtClean="0"/>
              <a:t>6</a:t>
            </a:fld>
            <a:endParaRPr lang="tr-TR" dirty="0"/>
          </a:p>
        </p:txBody>
      </p:sp>
    </p:spTree>
    <p:extLst>
      <p:ext uri="{BB962C8B-B14F-4D97-AF65-F5344CB8AC3E}">
        <p14:creationId xmlns:p14="http://schemas.microsoft.com/office/powerpoint/2010/main" val="2563061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527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2805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51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578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43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6202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440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47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307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48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2695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998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394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1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1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599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336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373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04B5915-9D30-44F4-BAED-259C05145258}" type="slidenum">
              <a:rPr lang="tr-TR" smtClean="0"/>
              <a:t>68</a:t>
            </a:fld>
            <a:endParaRPr lang="tr-TR" dirty="0"/>
          </a:p>
        </p:txBody>
      </p:sp>
    </p:spTree>
    <p:extLst>
      <p:ext uri="{BB962C8B-B14F-4D97-AF65-F5344CB8AC3E}">
        <p14:creationId xmlns:p14="http://schemas.microsoft.com/office/powerpoint/2010/main" val="3598035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04B5915-9D30-44F4-BAED-259C05145258}" type="slidenum">
              <a:rPr lang="tr-TR" smtClean="0"/>
              <a:t>70</a:t>
            </a:fld>
            <a:endParaRPr lang="tr-TR" dirty="0"/>
          </a:p>
        </p:txBody>
      </p:sp>
    </p:spTree>
    <p:extLst>
      <p:ext uri="{BB962C8B-B14F-4D97-AF65-F5344CB8AC3E}">
        <p14:creationId xmlns:p14="http://schemas.microsoft.com/office/powerpoint/2010/main" val="4220298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04B5915-9D30-44F4-BAED-259C05145258}" type="slidenum">
              <a:rPr lang="tr-TR" smtClean="0"/>
              <a:t>71</a:t>
            </a:fld>
            <a:endParaRPr lang="tr-TR" dirty="0"/>
          </a:p>
        </p:txBody>
      </p:sp>
    </p:spTree>
    <p:extLst>
      <p:ext uri="{BB962C8B-B14F-4D97-AF65-F5344CB8AC3E}">
        <p14:creationId xmlns:p14="http://schemas.microsoft.com/office/powerpoint/2010/main" val="4031541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3646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664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77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748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26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194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1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100" rtl="0" eaLnBrk="1" fontAlgn="auto" latinLnBrk="0" hangingPunct="1">
                <a:lnSpc>
                  <a:spcPct val="100000"/>
                </a:lnSpc>
                <a:spcBef>
                  <a:spcPts val="0"/>
                </a:spcBef>
                <a:spcAft>
                  <a:spcPts val="0"/>
                </a:spcAft>
                <a:buClrTx/>
                <a:buSzTx/>
                <a:buFontTx/>
                <a:buNone/>
                <a:tabLst/>
                <a:defRPr/>
              </a:pPr>
              <a:t>30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23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31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511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endParaRPr lang="tr-T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tr-TR"/>
          </a:p>
        </p:txBody>
      </p:sp>
      <p:sp>
        <p:nvSpPr>
          <p:cNvPr id="6"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a:t> / 206</a:t>
            </a:r>
          </a:p>
        </p:txBody>
      </p:sp>
    </p:spTree>
    <p:extLst>
      <p:ext uri="{BB962C8B-B14F-4D97-AF65-F5344CB8AC3E}">
        <p14:creationId xmlns:p14="http://schemas.microsoft.com/office/powerpoint/2010/main" val="3428867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197</a:t>
            </a:r>
          </a:p>
        </p:txBody>
      </p:sp>
    </p:spTree>
    <p:extLst>
      <p:ext uri="{BB962C8B-B14F-4D97-AF65-F5344CB8AC3E}">
        <p14:creationId xmlns:p14="http://schemas.microsoft.com/office/powerpoint/2010/main" val="30735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197</a:t>
            </a:r>
          </a:p>
        </p:txBody>
      </p:sp>
    </p:spTree>
    <p:extLst>
      <p:ext uri="{BB962C8B-B14F-4D97-AF65-F5344CB8AC3E}">
        <p14:creationId xmlns:p14="http://schemas.microsoft.com/office/powerpoint/2010/main" val="2645114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197</a:t>
            </a:r>
          </a:p>
        </p:txBody>
      </p:sp>
    </p:spTree>
    <p:extLst>
      <p:ext uri="{BB962C8B-B14F-4D97-AF65-F5344CB8AC3E}">
        <p14:creationId xmlns:p14="http://schemas.microsoft.com/office/powerpoint/2010/main" val="224886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197</a:t>
            </a:r>
          </a:p>
        </p:txBody>
      </p:sp>
    </p:spTree>
    <p:extLst>
      <p:ext uri="{BB962C8B-B14F-4D97-AF65-F5344CB8AC3E}">
        <p14:creationId xmlns:p14="http://schemas.microsoft.com/office/powerpoint/2010/main" val="359876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197</a:t>
            </a:r>
          </a:p>
        </p:txBody>
      </p:sp>
    </p:spTree>
    <p:extLst>
      <p:ext uri="{BB962C8B-B14F-4D97-AF65-F5344CB8AC3E}">
        <p14:creationId xmlns:p14="http://schemas.microsoft.com/office/powerpoint/2010/main" val="3553362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201</a:t>
            </a:r>
          </a:p>
        </p:txBody>
      </p:sp>
    </p:spTree>
    <p:extLst>
      <p:ext uri="{BB962C8B-B14F-4D97-AF65-F5344CB8AC3E}">
        <p14:creationId xmlns:p14="http://schemas.microsoft.com/office/powerpoint/2010/main" val="3296884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201</a:t>
            </a:r>
          </a:p>
        </p:txBody>
      </p:sp>
    </p:spTree>
    <p:extLst>
      <p:ext uri="{BB962C8B-B14F-4D97-AF65-F5344CB8AC3E}">
        <p14:creationId xmlns:p14="http://schemas.microsoft.com/office/powerpoint/2010/main" val="2418249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201</a:t>
            </a:r>
          </a:p>
        </p:txBody>
      </p:sp>
    </p:spTree>
    <p:extLst>
      <p:ext uri="{BB962C8B-B14F-4D97-AF65-F5344CB8AC3E}">
        <p14:creationId xmlns:p14="http://schemas.microsoft.com/office/powerpoint/2010/main" val="472229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201</a:t>
            </a:r>
          </a:p>
        </p:txBody>
      </p:sp>
    </p:spTree>
    <p:extLst>
      <p:ext uri="{BB962C8B-B14F-4D97-AF65-F5344CB8AC3E}">
        <p14:creationId xmlns:p14="http://schemas.microsoft.com/office/powerpoint/2010/main" val="1016349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201</a:t>
            </a:r>
          </a:p>
        </p:txBody>
      </p:sp>
    </p:spTree>
    <p:extLst>
      <p:ext uri="{BB962C8B-B14F-4D97-AF65-F5344CB8AC3E}">
        <p14:creationId xmlns:p14="http://schemas.microsoft.com/office/powerpoint/2010/main" val="2671769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lang="tr-T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tr-TR"/>
          </a:p>
        </p:txBody>
      </p:sp>
      <p:sp>
        <p:nvSpPr>
          <p:cNvPr id="9"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a:t> / 206</a:t>
            </a:r>
          </a:p>
        </p:txBody>
      </p:sp>
    </p:spTree>
    <p:extLst>
      <p:ext uri="{BB962C8B-B14F-4D97-AF65-F5344CB8AC3E}">
        <p14:creationId xmlns:p14="http://schemas.microsoft.com/office/powerpoint/2010/main" val="442437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201</a:t>
            </a:r>
          </a:p>
        </p:txBody>
      </p:sp>
    </p:spTree>
    <p:extLst>
      <p:ext uri="{BB962C8B-B14F-4D97-AF65-F5344CB8AC3E}">
        <p14:creationId xmlns:p14="http://schemas.microsoft.com/office/powerpoint/2010/main" val="476932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201</a:t>
            </a:r>
          </a:p>
        </p:txBody>
      </p:sp>
    </p:spTree>
    <p:extLst>
      <p:ext uri="{BB962C8B-B14F-4D97-AF65-F5344CB8AC3E}">
        <p14:creationId xmlns:p14="http://schemas.microsoft.com/office/powerpoint/2010/main" val="2054697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201</a:t>
            </a:r>
          </a:p>
        </p:txBody>
      </p:sp>
    </p:spTree>
    <p:extLst>
      <p:ext uri="{BB962C8B-B14F-4D97-AF65-F5344CB8AC3E}">
        <p14:creationId xmlns:p14="http://schemas.microsoft.com/office/powerpoint/2010/main" val="71718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201</a:t>
            </a:r>
          </a:p>
        </p:txBody>
      </p:sp>
    </p:spTree>
    <p:extLst>
      <p:ext uri="{BB962C8B-B14F-4D97-AF65-F5344CB8AC3E}">
        <p14:creationId xmlns:p14="http://schemas.microsoft.com/office/powerpoint/2010/main" val="622211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201</a:t>
            </a:r>
          </a:p>
        </p:txBody>
      </p:sp>
    </p:spTree>
    <p:extLst>
      <p:ext uri="{BB962C8B-B14F-4D97-AF65-F5344CB8AC3E}">
        <p14:creationId xmlns:p14="http://schemas.microsoft.com/office/powerpoint/2010/main" val="2345763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201</a:t>
            </a:r>
          </a:p>
        </p:txBody>
      </p:sp>
    </p:spTree>
    <p:extLst>
      <p:ext uri="{BB962C8B-B14F-4D97-AF65-F5344CB8AC3E}">
        <p14:creationId xmlns:p14="http://schemas.microsoft.com/office/powerpoint/2010/main" val="1620778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201</a:t>
            </a:r>
          </a:p>
        </p:txBody>
      </p:sp>
    </p:spTree>
    <p:extLst>
      <p:ext uri="{BB962C8B-B14F-4D97-AF65-F5344CB8AC3E}">
        <p14:creationId xmlns:p14="http://schemas.microsoft.com/office/powerpoint/2010/main" val="326201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lang="tr-T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tr-TR"/>
          </a:p>
        </p:txBody>
      </p:sp>
      <p:sp>
        <p:nvSpPr>
          <p:cNvPr id="8"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a:t> / 206</a:t>
            </a:r>
          </a:p>
        </p:txBody>
      </p:sp>
    </p:spTree>
    <p:extLst>
      <p:ext uri="{BB962C8B-B14F-4D97-AF65-F5344CB8AC3E}">
        <p14:creationId xmlns:p14="http://schemas.microsoft.com/office/powerpoint/2010/main" val="2293380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lang="tr-T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tr-TR"/>
          </a:p>
        </p:txBody>
      </p:sp>
      <p:sp>
        <p:nvSpPr>
          <p:cNvPr id="7"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a:t> / 201</a:t>
            </a:r>
          </a:p>
        </p:txBody>
      </p:sp>
    </p:spTree>
    <p:extLst>
      <p:ext uri="{BB962C8B-B14F-4D97-AF65-F5344CB8AC3E}">
        <p14:creationId xmlns:p14="http://schemas.microsoft.com/office/powerpoint/2010/main" val="201265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lang="tr-T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tr-TR"/>
          </a:p>
        </p:txBody>
      </p:sp>
      <p:sp>
        <p:nvSpPr>
          <p:cNvPr id="7"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a:t> / 201</a:t>
            </a:r>
          </a:p>
        </p:txBody>
      </p:sp>
    </p:spTree>
    <p:extLst>
      <p:ext uri="{BB962C8B-B14F-4D97-AF65-F5344CB8AC3E}">
        <p14:creationId xmlns:p14="http://schemas.microsoft.com/office/powerpoint/2010/main" val="25016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a:t> / 201</a:t>
            </a:r>
          </a:p>
        </p:txBody>
      </p:sp>
    </p:spTree>
    <p:extLst>
      <p:ext uri="{BB962C8B-B14F-4D97-AF65-F5344CB8AC3E}">
        <p14:creationId xmlns:p14="http://schemas.microsoft.com/office/powerpoint/2010/main" val="4071229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496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5197752" y="9411404"/>
            <a:ext cx="1547735" cy="381708"/>
          </a:xfrm>
          <a:prstGeom prst="rect">
            <a:avLst/>
          </a:prstGeom>
        </p:spPr>
        <p:txBody>
          <a:bodyPr vert="horz" lIns="91440" tIns="45720" rIns="91440" bIns="45720" rtlCol="0" anchor="ctr"/>
          <a:lstStyle>
            <a:lvl1pPr marL="0" algn="l" defTabSz="914400" rtl="0" eaLnBrk="1" latinLnBrk="0" hangingPunct="1">
              <a:defRPr lang="tr-TR" sz="2400" b="1" kern="1200" smtClean="0">
                <a:solidFill>
                  <a:srgbClr val="222A35"/>
                </a:solidFill>
                <a:effectLst>
                  <a:outerShdw blurRad="38100" dist="38100" dir="2700000" algn="tl">
                    <a:srgbClr val="000000">
                      <a:alpha val="43137"/>
                    </a:srgbClr>
                  </a:outerShdw>
                </a:effectLst>
                <a:latin typeface="+mn-lt"/>
                <a:ea typeface="+mn-ea"/>
                <a:cs typeface="+mn-cs"/>
              </a:defRPr>
            </a:lvl1pPr>
          </a:lstStyle>
          <a:p>
            <a:fld id="{796AAD45-9E9D-4CFF-8CAC-247D62ADDC27}" type="slidenum">
              <a:rPr lang="tr-TR" smtClean="0"/>
              <a:pPr/>
              <a:t>‹#›</a:t>
            </a:fld>
            <a:r>
              <a:rPr lang="tr-TR" dirty="0"/>
              <a:t> / 201</a:t>
            </a:r>
          </a:p>
        </p:txBody>
      </p:sp>
    </p:spTree>
    <p:extLst>
      <p:ext uri="{BB962C8B-B14F-4D97-AF65-F5344CB8AC3E}">
        <p14:creationId xmlns:p14="http://schemas.microsoft.com/office/powerpoint/2010/main" val="360490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197</a:t>
            </a:r>
          </a:p>
        </p:txBody>
      </p:sp>
    </p:spTree>
    <p:extLst>
      <p:ext uri="{BB962C8B-B14F-4D97-AF65-F5344CB8AC3E}">
        <p14:creationId xmlns:p14="http://schemas.microsoft.com/office/powerpoint/2010/main" val="308866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Yuvarlatılmış Dikdörtgen 3"/>
          <p:cNvSpPr/>
          <p:nvPr userDrawn="1"/>
        </p:nvSpPr>
        <p:spPr>
          <a:xfrm>
            <a:off x="5918200" y="9493250"/>
            <a:ext cx="871306" cy="342900"/>
          </a:xfrm>
          <a:prstGeom prst="roundRect">
            <a:avLst/>
          </a:prstGeom>
          <a:solidFill>
            <a:srgbClr val="9E652E">
              <a:alpha val="75000"/>
            </a:srgbClr>
          </a:solidFill>
          <a:ln>
            <a:solidFill>
              <a:srgbClr val="2F4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endParaRPr lang="en-US" sz="1350"/>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userDrawn="1"/>
        </p:nvPicPr>
        <p:blipFill>
          <a:blip r:embed="rId8"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a:t> / 206</a:t>
            </a: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sp>
        <p:nvSpPr>
          <p:cNvPr id="7" name="Metin kutusu 6"/>
          <p:cNvSpPr txBox="1"/>
          <p:nvPr userDrawn="1"/>
        </p:nvSpPr>
        <p:spPr>
          <a:xfrm>
            <a:off x="52026" y="9672813"/>
            <a:ext cx="4292600" cy="230832"/>
          </a:xfrm>
          <a:prstGeom prst="rect">
            <a:avLst/>
          </a:prstGeom>
          <a:noFill/>
        </p:spPr>
        <p:txBody>
          <a:bodyPr wrap="square" rtlCol="0">
            <a:spAutoFit/>
          </a:bodyPr>
          <a:lstStyle/>
          <a:p>
            <a:r>
              <a:rPr lang="tr-TR" sz="900" b="0" i="1" dirty="0">
                <a:solidFill>
                  <a:srgbClr val="9E652E"/>
                </a:solidFill>
              </a:rPr>
              <a:t>İl Planlama ve Koordinasyon Müdürlüğü</a:t>
            </a:r>
          </a:p>
        </p:txBody>
      </p:sp>
    </p:spTree>
    <p:extLst>
      <p:ext uri="{BB962C8B-B14F-4D97-AF65-F5344CB8AC3E}">
        <p14:creationId xmlns:p14="http://schemas.microsoft.com/office/powerpoint/2010/main" val="324174246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011409"/>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9423752"/>
            <a:ext cx="6858000" cy="424066"/>
          </a:xfrm>
          <a:prstGeom prst="rect">
            <a:avLst/>
          </a:prstGeom>
          <a:solidFill>
            <a:srgbClr val="F2D492">
              <a:alpha val="15000"/>
            </a:srgb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4" name="Slide Number Placeholder 5"/>
          <p:cNvSpPr>
            <a:spLocks noGrp="1"/>
          </p:cNvSpPr>
          <p:nvPr>
            <p:ph type="sldNum" sz="quarter" idx="4"/>
          </p:nvPr>
        </p:nvSpPr>
        <p:spPr>
          <a:xfrm>
            <a:off x="5197752" y="9411404"/>
            <a:ext cx="1547735" cy="381708"/>
          </a:xfrm>
          <a:prstGeom prst="rect">
            <a:avLst/>
          </a:prstGeom>
        </p:spPr>
        <p:txBody>
          <a:bodyPr vert="horz" lIns="91440" tIns="45720" rIns="91440" bIns="45720" rtlCol="0" anchor="ctr"/>
          <a:lstStyle>
            <a:lvl1pPr marL="0" algn="l" defTabSz="914400" rtl="0" eaLnBrk="1" latinLnBrk="0" hangingPunct="1">
              <a:defRPr lang="tr-TR" sz="2400" b="1" kern="1200" smtClean="0">
                <a:solidFill>
                  <a:srgbClr val="222A35"/>
                </a:solidFill>
                <a:effectLst>
                  <a:outerShdw blurRad="38100" dist="38100" dir="2700000" algn="tl">
                    <a:srgbClr val="000000">
                      <a:alpha val="43137"/>
                    </a:srgbClr>
                  </a:outerShdw>
                </a:effectLst>
                <a:latin typeface="+mn-lt"/>
                <a:ea typeface="+mn-ea"/>
                <a:cs typeface="+mn-cs"/>
              </a:defRPr>
            </a:lvl1pPr>
          </a:lstStyle>
          <a:p>
            <a:fld id="{796AAD45-9E9D-4CFF-8CAC-247D62ADDC27}" type="slidenum">
              <a:rPr lang="tr-TR" smtClean="0"/>
              <a:pPr/>
              <a:t>‹#›</a:t>
            </a:fld>
            <a:r>
              <a:rPr lang="tr-TR" dirty="0"/>
              <a:t> / 201</a:t>
            </a:r>
          </a:p>
        </p:txBody>
      </p:sp>
      <p:pic>
        <p:nvPicPr>
          <p:cNvPr id="5" name="Resim 4"/>
          <p:cNvPicPr>
            <a:picLocks noChangeAspect="1"/>
          </p:cNvPicPr>
          <p:nvPr userDrawn="1"/>
        </p:nvPicPr>
        <p:blipFill>
          <a:blip r:embed="rId3" cstate="print">
            <a:biLevel thresh="50000"/>
            <a:extLst>
              <a:ext uri="{28A0092B-C50C-407E-A947-70E740481C1C}">
                <a14:useLocalDpi xmlns:a14="http://schemas.microsoft.com/office/drawing/2010/main" val="0"/>
              </a:ext>
            </a:extLst>
          </a:blip>
          <a:stretch>
            <a:fillRect/>
          </a:stretch>
        </p:blipFill>
        <p:spPr>
          <a:xfrm>
            <a:off x="5674823" y="198155"/>
            <a:ext cx="919097" cy="665445"/>
          </a:xfrm>
          <a:prstGeom prst="rect">
            <a:avLst/>
          </a:prstGeom>
        </p:spPr>
      </p:pic>
    </p:spTree>
    <p:extLst>
      <p:ext uri="{BB962C8B-B14F-4D97-AF65-F5344CB8AC3E}">
        <p14:creationId xmlns:p14="http://schemas.microsoft.com/office/powerpoint/2010/main" val="2042379424"/>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Yuvarlatılmış Dikdörtgen 3"/>
          <p:cNvSpPr/>
          <p:nvPr userDrawn="1"/>
        </p:nvSpPr>
        <p:spPr>
          <a:xfrm>
            <a:off x="5918200" y="9493250"/>
            <a:ext cx="871306" cy="342900"/>
          </a:xfrm>
          <a:prstGeom prst="roundRect">
            <a:avLst/>
          </a:prstGeom>
          <a:solidFill>
            <a:srgbClr val="9E652E">
              <a:alpha val="75000"/>
            </a:srgbClr>
          </a:solidFill>
          <a:ln>
            <a:solidFill>
              <a:srgbClr val="2F4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8"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a:defRPr/>
            </a:pPr>
            <a:fld id="{796AAD45-9E9D-4CFF-8CAC-247D62ADDC27}" type="slidenum">
              <a:rPr lang="tr-TR" smtClean="0">
                <a:solidFill>
                  <a:prstClr val="white"/>
                </a:solidFill>
              </a:rPr>
              <a:pPr>
                <a:defRPr/>
              </a:pPr>
              <a:t>‹#›</a:t>
            </a:fld>
            <a:r>
              <a:rPr lang="tr-TR" dirty="0">
                <a:solidFill>
                  <a:prstClr val="white"/>
                </a:solidFill>
              </a:rPr>
              <a:t> / 206</a:t>
            </a: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rPr>
              <a:t>İl Planlama ve Koordinasyon Müdürlüğü</a:t>
            </a:r>
          </a:p>
        </p:txBody>
      </p:sp>
    </p:spTree>
    <p:extLst>
      <p:ext uri="{BB962C8B-B14F-4D97-AF65-F5344CB8AC3E}">
        <p14:creationId xmlns:p14="http://schemas.microsoft.com/office/powerpoint/2010/main" val="311647763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Yuvarlatılmış Dikdörtgen 3"/>
          <p:cNvSpPr/>
          <p:nvPr userDrawn="1"/>
        </p:nvSpPr>
        <p:spPr>
          <a:xfrm>
            <a:off x="5918200" y="9493250"/>
            <a:ext cx="871306" cy="342900"/>
          </a:xfrm>
          <a:prstGeom prst="roundRect">
            <a:avLst/>
          </a:prstGeom>
          <a:solidFill>
            <a:srgbClr val="9E652E">
              <a:alpha val="75000"/>
            </a:srgbClr>
          </a:solidFill>
          <a:ln>
            <a:solidFill>
              <a:srgbClr val="2F4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8"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201</a:t>
            </a: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rPr>
              <a:t>İl Planlama ve Koordinasyon Müdürlüğü</a:t>
            </a:r>
          </a:p>
        </p:txBody>
      </p:sp>
    </p:spTree>
    <p:extLst>
      <p:ext uri="{BB962C8B-B14F-4D97-AF65-F5344CB8AC3E}">
        <p14:creationId xmlns:p14="http://schemas.microsoft.com/office/powerpoint/2010/main" val="25843199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Yuvarlatılmış Dikdörtgen 3"/>
          <p:cNvSpPr/>
          <p:nvPr userDrawn="1"/>
        </p:nvSpPr>
        <p:spPr>
          <a:xfrm>
            <a:off x="5918200" y="9493250"/>
            <a:ext cx="871306" cy="342900"/>
          </a:xfrm>
          <a:prstGeom prst="roundRect">
            <a:avLst/>
          </a:prstGeom>
          <a:solidFill>
            <a:srgbClr val="9E652E">
              <a:alpha val="75000"/>
            </a:srgbClr>
          </a:solidFill>
          <a:ln>
            <a:solidFill>
              <a:srgbClr val="2F4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8"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201</a:t>
            </a: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rPr>
              <a:t>İl Planlama ve Koordinasyon Müdürlüğü</a:t>
            </a:r>
          </a:p>
        </p:txBody>
      </p:sp>
    </p:spTree>
    <p:extLst>
      <p:ext uri="{BB962C8B-B14F-4D97-AF65-F5344CB8AC3E}">
        <p14:creationId xmlns:p14="http://schemas.microsoft.com/office/powerpoint/2010/main" val="232883755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s://www.iso500.org.tr/"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
                    </a14:imgEffect>
                  </a14:imgLayer>
                </a14:imgProps>
              </a:ext>
            </a:extLst>
          </a:blip>
          <a:srcRect/>
          <a:stretch>
            <a:fillRect l="-18000" r="-18000"/>
          </a:stretch>
        </a:blipFill>
        <a:effectLst/>
      </p:bgPr>
    </p:bg>
    <p:spTree>
      <p:nvGrpSpPr>
        <p:cNvPr id="1" name=""/>
        <p:cNvGrpSpPr/>
        <p:nvPr/>
      </p:nvGrpSpPr>
      <p:grpSpPr>
        <a:xfrm>
          <a:off x="0" y="0"/>
          <a:ext cx="0" cy="0"/>
          <a:chOff x="0" y="0"/>
          <a:chExt cx="0" cy="0"/>
        </a:xfrm>
      </p:grpSpPr>
      <p:sp>
        <p:nvSpPr>
          <p:cNvPr id="3" name="Metin kutusu 2"/>
          <p:cNvSpPr txBox="1"/>
          <p:nvPr/>
        </p:nvSpPr>
        <p:spPr>
          <a:xfrm>
            <a:off x="0" y="222694"/>
            <a:ext cx="6858000" cy="861774"/>
          </a:xfrm>
          <a:prstGeom prst="rect">
            <a:avLst/>
          </a:prstGeom>
          <a:solidFill>
            <a:schemeClr val="bg1">
              <a:alpha val="63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4472C4">
                    <a:lumMod val="50000"/>
                  </a:srgbClr>
                </a:solidFill>
                <a:effectLst/>
                <a:uLnTx/>
                <a:uFillTx/>
                <a:latin typeface="Calibri" panose="020F0502020204030204"/>
                <a:ea typeface="+mn-ea"/>
                <a:cs typeface="+mn-cs"/>
              </a:rPr>
              <a:t>T.C.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4472C4">
                    <a:lumMod val="50000"/>
                  </a:srgbClr>
                </a:solidFill>
                <a:effectLst/>
                <a:uLnTx/>
                <a:uFillTx/>
                <a:latin typeface="Calibri" panose="020F0502020204030204"/>
                <a:ea typeface="+mn-ea"/>
                <a:cs typeface="+mn-cs"/>
              </a:rPr>
              <a:t>İSTANBUL VALİLİĞİ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rgbClr val="4472C4">
                    <a:lumMod val="50000"/>
                  </a:srgbClr>
                </a:solidFill>
                <a:effectLst/>
                <a:uLnTx/>
                <a:uFillTx/>
                <a:latin typeface="Calibri" panose="020F0502020204030204"/>
                <a:ea typeface="+mn-ea"/>
                <a:cs typeface="+mn-cs"/>
              </a:rPr>
              <a:t>İl Planlama ve Koordinasyon Müdürlüğü</a:t>
            </a:r>
            <a:endParaRPr kumimoji="0" lang="tr-TR" sz="1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pic>
        <p:nvPicPr>
          <p:cNvPr id="6" name="Resim 5"/>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245659" y="222694"/>
            <a:ext cx="1005249" cy="1005249"/>
          </a:xfrm>
          <a:prstGeom prst="rect">
            <a:avLst/>
          </a:prstGeom>
          <a:ln>
            <a:solidFill>
              <a:schemeClr val="tx2"/>
            </a:solidFill>
          </a:ln>
        </p:spPr>
      </p:pic>
      <p:pic>
        <p:nvPicPr>
          <p:cNvPr id="5" name="Resim 4"/>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5577739" y="301833"/>
            <a:ext cx="1056671" cy="765051"/>
          </a:xfrm>
          <a:prstGeom prst="rect">
            <a:avLst/>
          </a:prstGeom>
        </p:spPr>
      </p:pic>
      <p:sp>
        <p:nvSpPr>
          <p:cNvPr id="7" name="Metin kutusu 6"/>
          <p:cNvSpPr txBox="1"/>
          <p:nvPr/>
        </p:nvSpPr>
        <p:spPr>
          <a:xfrm>
            <a:off x="0" y="3457184"/>
            <a:ext cx="6858000" cy="3416320"/>
          </a:xfrm>
          <a:prstGeom prst="rect">
            <a:avLst/>
          </a:prstGeom>
          <a:solidFill>
            <a:schemeClr val="bg1">
              <a:alpha val="77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smtClean="0">
                <a:ln>
                  <a:noFill/>
                </a:ln>
                <a:solidFill>
                  <a:srgbClr val="44546A">
                    <a:lumMod val="75000"/>
                  </a:srgbClr>
                </a:solidFill>
                <a:effectLst/>
                <a:uLnTx/>
                <a:uFillTx/>
                <a:latin typeface="Franklin Gothic Demi Cond" panose="020B0706030402020204" pitchFamily="34" charset="0"/>
                <a:ea typeface="+mn-ea"/>
                <a:cs typeface="+mn-cs"/>
              </a:rPr>
              <a:t>İSTANBUL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smtClean="0">
                <a:ln>
                  <a:noFill/>
                </a:ln>
                <a:solidFill>
                  <a:srgbClr val="44546A">
                    <a:lumMod val="75000"/>
                  </a:srgbClr>
                </a:solidFill>
                <a:effectLst/>
                <a:uLnTx/>
                <a:uFillTx/>
                <a:latin typeface="Franklin Gothic Demi Cond" panose="020B0706030402020204" pitchFamily="34" charset="0"/>
                <a:ea typeface="+mn-ea"/>
                <a:cs typeface="+mn-cs"/>
              </a:rPr>
              <a:t>İL İSTATİSTİK RAPORU</a:t>
            </a:r>
          </a:p>
        </p:txBody>
      </p:sp>
      <p:sp>
        <p:nvSpPr>
          <p:cNvPr id="8" name="Metin kutusu 7"/>
          <p:cNvSpPr txBox="1"/>
          <p:nvPr/>
        </p:nvSpPr>
        <p:spPr>
          <a:xfrm>
            <a:off x="0" y="9160885"/>
            <a:ext cx="6858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smtClean="0">
                <a:ln>
                  <a:noFill/>
                </a:ln>
                <a:solidFill>
                  <a:srgbClr val="5B9BD5">
                    <a:lumMod val="50000"/>
                  </a:srgbClr>
                </a:solidFill>
                <a:effectLst/>
                <a:uLnTx/>
                <a:uFillTx/>
                <a:latin typeface="Calibri" panose="020F0502020204030204"/>
                <a:ea typeface="+mn-ea"/>
                <a:cs typeface="+mn-cs"/>
              </a:rPr>
              <a:t>2024</a:t>
            </a:r>
            <a:endParaRPr kumimoji="0" lang="tr-TR" sz="3600" b="1"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9849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YABANCI NÜFUS İSTATİSTİKLERİ</a:t>
            </a:r>
          </a:p>
        </p:txBody>
      </p:sp>
      <p:graphicFrame>
        <p:nvGraphicFramePr>
          <p:cNvPr id="5" name="Tablo 4"/>
          <p:cNvGraphicFramePr>
            <a:graphicFrameLocks noGrp="1"/>
          </p:cNvGraphicFramePr>
          <p:nvPr>
            <p:extLst>
              <p:ext uri="{D42A27DB-BD31-4B8C-83A1-F6EECF244321}">
                <p14:modId xmlns:p14="http://schemas.microsoft.com/office/powerpoint/2010/main" val="1222037018"/>
              </p:ext>
            </p:extLst>
          </p:nvPr>
        </p:nvGraphicFramePr>
        <p:xfrm>
          <a:off x="1" y="2783778"/>
          <a:ext cx="6857998" cy="3746765"/>
        </p:xfrm>
        <a:graphic>
          <a:graphicData uri="http://schemas.openxmlformats.org/drawingml/2006/table">
            <a:tbl>
              <a:tblPr>
                <a:effectLst>
                  <a:outerShdw blurRad="50800" dist="38100" dir="5400000" algn="t" rotWithShape="0">
                    <a:prstClr val="black">
                      <a:alpha val="40000"/>
                    </a:prstClr>
                  </a:outerShdw>
                </a:effectLst>
              </a:tblPr>
              <a:tblGrid>
                <a:gridCol w="3081343">
                  <a:extLst>
                    <a:ext uri="{9D8B030D-6E8A-4147-A177-3AD203B41FA5}">
                      <a16:colId xmlns:a16="http://schemas.microsoft.com/office/drawing/2014/main" val="60148677"/>
                    </a:ext>
                  </a:extLst>
                </a:gridCol>
                <a:gridCol w="1253788">
                  <a:extLst>
                    <a:ext uri="{9D8B030D-6E8A-4147-A177-3AD203B41FA5}">
                      <a16:colId xmlns:a16="http://schemas.microsoft.com/office/drawing/2014/main" val="749843454"/>
                    </a:ext>
                  </a:extLst>
                </a:gridCol>
                <a:gridCol w="1253788">
                  <a:extLst>
                    <a:ext uri="{9D8B030D-6E8A-4147-A177-3AD203B41FA5}">
                      <a16:colId xmlns:a16="http://schemas.microsoft.com/office/drawing/2014/main" val="1896489176"/>
                    </a:ext>
                  </a:extLst>
                </a:gridCol>
                <a:gridCol w="1269079">
                  <a:extLst>
                    <a:ext uri="{9D8B030D-6E8A-4147-A177-3AD203B41FA5}">
                      <a16:colId xmlns:a16="http://schemas.microsoft.com/office/drawing/2014/main" val="4222968164"/>
                    </a:ext>
                  </a:extLst>
                </a:gridCol>
              </a:tblGrid>
              <a:tr h="404188">
                <a:tc gridSpan="4">
                  <a:txBody>
                    <a:bodyPr/>
                    <a:lstStyle/>
                    <a:p>
                      <a:pPr algn="ctr">
                        <a:lnSpc>
                          <a:spcPct val="107000"/>
                        </a:lnSpc>
                        <a:spcAft>
                          <a:spcPts val="0"/>
                        </a:spcAft>
                      </a:pPr>
                      <a:r>
                        <a:rPr lang="tr-TR" sz="1600" b="1" dirty="0">
                          <a:solidFill>
                            <a:schemeClr val="bg1"/>
                          </a:solidFill>
                          <a:effectLst/>
                          <a:latin typeface="+mn-lt"/>
                          <a:ea typeface="Calibri" panose="020F0502020204030204" pitchFamily="34" charset="0"/>
                          <a:cs typeface="Times New Roman" panose="02020603050405020304" pitchFamily="18" charset="0"/>
                        </a:rPr>
                        <a:t> İLDEKİ YABANCI  SAYISI *</a:t>
                      </a:r>
                      <a:endParaRPr lang="tr-TR" sz="1600" dirty="0">
                        <a:solidFill>
                          <a:schemeClr val="bg1"/>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63904183"/>
                  </a:ext>
                </a:extLst>
              </a:tr>
              <a:tr h="396787">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YIL</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r>
                        <a:rPr lang="tr-TR" dirty="0"/>
                        <a:t>2022</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r>
                        <a:rPr lang="tr-TR" sz="1200" b="1" kern="1200" dirty="0">
                          <a:solidFill>
                            <a:srgbClr val="14213D"/>
                          </a:solidFill>
                          <a:effectLst/>
                          <a:latin typeface="+mn-lt"/>
                          <a:ea typeface="Calibri" panose="020F0502020204030204" pitchFamily="34" charset="0"/>
                          <a:cs typeface="Times New Roman" panose="02020603050405020304" pitchFamily="18" charset="0"/>
                        </a:rPr>
                        <a:t>2023</a:t>
                      </a:r>
                      <a:endParaRPr lang="tr-TR" dirty="0"/>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r>
                        <a:rPr lang="tr-TR" sz="1200" b="1" kern="1200" dirty="0">
                          <a:solidFill>
                            <a:srgbClr val="14213D"/>
                          </a:solidFill>
                          <a:effectLst/>
                          <a:latin typeface="+mn-lt"/>
                          <a:ea typeface="Calibri" panose="020F0502020204030204" pitchFamily="34" charset="0"/>
                          <a:cs typeface="Times New Roman" panose="02020603050405020304" pitchFamily="18" charset="0"/>
                        </a:rPr>
                        <a:t>2024</a:t>
                      </a:r>
                      <a:endParaRPr lang="tr-TR" sz="1200" dirty="0"/>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658728802"/>
                  </a:ext>
                </a:extLst>
              </a:tr>
              <a:tr h="448170">
                <a:tc>
                  <a:txBody>
                    <a:bodyPr/>
                    <a:lstStyle/>
                    <a:p>
                      <a:pPr algn="l" fontAlgn="ctr"/>
                      <a:r>
                        <a:rPr lang="tr-TR" sz="1200" b="1" i="0" u="none" strike="noStrike" dirty="0">
                          <a:solidFill>
                            <a:srgbClr val="000000"/>
                          </a:solidFill>
                          <a:effectLst/>
                          <a:latin typeface="Calibri" panose="020F0502020204030204" pitchFamily="34" charset="0"/>
                        </a:rPr>
                        <a:t>GEÇİCİ KORUMA STATÜSÜNDE BULANAN KİŞİ SAYISI (SURİYELİ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r>
                        <a:rPr lang="tr-TR" dirty="0"/>
                        <a:t>531.254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r>
                        <a:rPr lang="tr-TR" dirty="0"/>
                        <a:t>529.403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r>
                        <a:rPr lang="tr-TR" dirty="0"/>
                        <a:t>503.423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847129356"/>
                  </a:ext>
                </a:extLst>
              </a:tr>
              <a:tr h="499524">
                <a:tc>
                  <a:txBody>
                    <a:bodyPr/>
                    <a:lstStyle/>
                    <a:p>
                      <a:pPr algn="l" fontAlgn="ctr"/>
                      <a:r>
                        <a:rPr lang="tr-TR" sz="1200" b="1" i="0" u="none" strike="noStrike" dirty="0">
                          <a:solidFill>
                            <a:srgbClr val="000000"/>
                          </a:solidFill>
                          <a:effectLst/>
                          <a:latin typeface="Calibri" panose="020F0502020204030204" pitchFamily="34" charset="0"/>
                        </a:rPr>
                        <a:t>ULUSLARARASI KORUMA STATÜSÜNDE BULUNAN YABANCI</a:t>
                      </a:r>
                      <a:r>
                        <a:rPr lang="tr-TR" sz="1200" b="1" i="0" u="none" strike="noStrike" baseline="0" dirty="0">
                          <a:solidFill>
                            <a:srgbClr val="000000"/>
                          </a:solidFill>
                          <a:effectLst/>
                          <a:latin typeface="Calibri" panose="020F0502020204030204" pitchFamily="34" charset="0"/>
                        </a:rPr>
                        <a:t> </a:t>
                      </a:r>
                      <a:r>
                        <a:rPr lang="tr-TR" sz="1200" b="1" i="0" u="none" strike="noStrike" dirty="0">
                          <a:solidFill>
                            <a:srgbClr val="000000"/>
                          </a:solidFill>
                          <a:effectLst/>
                          <a:latin typeface="Calibri" panose="020F0502020204030204" pitchFamily="34" charset="0"/>
                        </a:rPr>
                        <a:t>SAYISI </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r>
                        <a:rPr lang="tr-TR" dirty="0"/>
                        <a:t>3.801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r>
                        <a:rPr lang="tr-TR" dirty="0"/>
                        <a:t>3.451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r>
                        <a:rPr lang="tr-TR" dirty="0"/>
                        <a:t>2.646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857137870"/>
                  </a:ext>
                </a:extLst>
              </a:tr>
              <a:tr h="499524">
                <a:tc>
                  <a:txBody>
                    <a:bodyPr/>
                    <a:lstStyle/>
                    <a:p>
                      <a:pPr algn="l" fontAlgn="ctr"/>
                      <a:r>
                        <a:rPr lang="tr-TR" sz="1200" b="1" i="0" u="none" strike="noStrike" dirty="0">
                          <a:solidFill>
                            <a:srgbClr val="000000"/>
                          </a:solidFill>
                          <a:effectLst/>
                          <a:latin typeface="Calibri" panose="020F0502020204030204" pitchFamily="34" charset="0"/>
                        </a:rPr>
                        <a:t>İKAMET</a:t>
                      </a:r>
                      <a:r>
                        <a:rPr lang="tr-TR" sz="1200" b="1" i="0" u="none" strike="noStrike" baseline="0" dirty="0">
                          <a:solidFill>
                            <a:srgbClr val="000000"/>
                          </a:solidFill>
                          <a:effectLst/>
                          <a:latin typeface="Calibri" panose="020F0502020204030204" pitchFamily="34" charset="0"/>
                        </a:rPr>
                        <a:t> İZNİ VERİLEN YABANCI  SAYISI (Çalışma İzni Hariç)</a:t>
                      </a:r>
                      <a:endParaRPr lang="tr-TR" sz="1200" b="1"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r>
                        <a:rPr lang="tr-TR" dirty="0"/>
                        <a:t>633.281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r>
                        <a:rPr lang="tr-TR" dirty="0"/>
                        <a:t>512.167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r>
                        <a:rPr lang="tr-TR" dirty="0"/>
                        <a:t>460.628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989290162"/>
                  </a:ext>
                </a:extLst>
              </a:tr>
              <a:tr h="499524">
                <a:tc>
                  <a:txBody>
                    <a:bodyPr/>
                    <a:lstStyle/>
                    <a:p>
                      <a:pPr algn="l" fontAlgn="ctr"/>
                      <a:r>
                        <a:rPr lang="tr-TR" sz="1200" b="1" i="0" u="none" strike="noStrike" dirty="0">
                          <a:solidFill>
                            <a:schemeClr val="accent5">
                              <a:lumMod val="50000"/>
                            </a:schemeClr>
                          </a:solidFill>
                          <a:effectLst/>
                          <a:latin typeface="Calibri" panose="020F0502020204030204" pitchFamily="34" charset="0"/>
                        </a:rPr>
                        <a:t>YABANCI</a:t>
                      </a:r>
                      <a:r>
                        <a:rPr lang="tr-TR" sz="1200" b="1" i="0" u="none" strike="noStrike" baseline="0" dirty="0">
                          <a:solidFill>
                            <a:schemeClr val="accent5">
                              <a:lumMod val="50000"/>
                            </a:schemeClr>
                          </a:solidFill>
                          <a:effectLst/>
                          <a:latin typeface="Calibri" panose="020F0502020204030204" pitchFamily="34" charset="0"/>
                        </a:rPr>
                        <a:t> SAYISI</a:t>
                      </a:r>
                      <a:endParaRPr lang="tr-TR" sz="1200" b="1" i="0" u="none" strike="noStrike" dirty="0">
                        <a:solidFill>
                          <a:schemeClr val="accent5">
                            <a:lumMod val="50000"/>
                          </a:schemeClr>
                        </a:solidFill>
                        <a:effectLst/>
                        <a:latin typeface="Calibri" panose="020F0502020204030204" pitchFamily="34"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accent4">
                        <a:lumMod val="40000"/>
                        <a:lumOff val="60000"/>
                      </a:schemeClr>
                    </a:solidFill>
                  </a:tcPr>
                </a:tc>
                <a:tc>
                  <a:txBody>
                    <a:bodyPr/>
                    <a:lstStyle/>
                    <a:p>
                      <a:pPr marL="0" algn="ctr" defTabSz="685800" rtl="0" eaLnBrk="1" fontAlgn="b" latinLnBrk="0" hangingPunct="1"/>
                      <a:r>
                        <a:rPr lang="tr-TR" sz="1400" b="1" i="0" u="none" strike="noStrike" kern="1200" dirty="0">
                          <a:solidFill>
                            <a:schemeClr val="accent5">
                              <a:lumMod val="50000"/>
                            </a:schemeClr>
                          </a:solidFill>
                          <a:effectLst/>
                          <a:latin typeface="Calibri" panose="020F0502020204030204" pitchFamily="34" charset="0"/>
                          <a:ea typeface="+mn-ea"/>
                          <a:cs typeface="+mn-cs"/>
                        </a:rPr>
                        <a:t>1.168.336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accent4">
                        <a:lumMod val="40000"/>
                        <a:lumOff val="60000"/>
                      </a:schemeClr>
                    </a:solidFill>
                  </a:tcPr>
                </a:tc>
                <a:tc>
                  <a:txBody>
                    <a:bodyPr/>
                    <a:lstStyle/>
                    <a:p>
                      <a:pPr marL="0" algn="ctr" defTabSz="685800" rtl="0" eaLnBrk="1" fontAlgn="b" latinLnBrk="0" hangingPunct="1"/>
                      <a:r>
                        <a:rPr lang="tr-TR" sz="1400" b="1" i="0" u="none" strike="noStrike" kern="1200" dirty="0">
                          <a:solidFill>
                            <a:schemeClr val="accent5">
                              <a:lumMod val="50000"/>
                            </a:schemeClr>
                          </a:solidFill>
                          <a:effectLst/>
                          <a:latin typeface="Calibri" panose="020F0502020204030204" pitchFamily="34" charset="0"/>
                          <a:ea typeface="+mn-ea"/>
                          <a:cs typeface="+mn-cs"/>
                        </a:rPr>
                        <a:t>1.045.021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accent4">
                        <a:lumMod val="40000"/>
                        <a:lumOff val="60000"/>
                      </a:schemeClr>
                    </a:solidFill>
                  </a:tcPr>
                </a:tc>
                <a:tc>
                  <a:txBody>
                    <a:bodyPr/>
                    <a:lstStyle/>
                    <a:p>
                      <a:pPr marL="0" algn="ctr" defTabSz="685800" rtl="0" eaLnBrk="1" fontAlgn="b" latinLnBrk="0" hangingPunct="1"/>
                      <a:r>
                        <a:rPr lang="tr-TR" sz="1400" b="1" i="0" u="none" strike="noStrike" kern="1200" dirty="0">
                          <a:solidFill>
                            <a:schemeClr val="accent5">
                              <a:lumMod val="50000"/>
                            </a:schemeClr>
                          </a:solidFill>
                          <a:effectLst/>
                          <a:latin typeface="Calibri" panose="020F0502020204030204" pitchFamily="34" charset="0"/>
                          <a:ea typeface="+mn-ea"/>
                          <a:cs typeface="+mn-cs"/>
                        </a:rPr>
                        <a:t>966.697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458912242"/>
                  </a:ext>
                </a:extLst>
              </a:tr>
              <a:tr h="499524">
                <a:tc>
                  <a:txBody>
                    <a:bodyPr/>
                    <a:lstStyle/>
                    <a:p>
                      <a:pPr algn="l" fontAlgn="ctr"/>
                      <a:r>
                        <a:rPr lang="tr-TR" sz="1200" b="1" i="0" u="none" strike="noStrike" dirty="0">
                          <a:solidFill>
                            <a:srgbClr val="000000"/>
                          </a:solidFill>
                          <a:effectLst/>
                          <a:latin typeface="Calibri" panose="020F0502020204030204" pitchFamily="34" charset="0"/>
                        </a:rPr>
                        <a:t>ÇALIŞMA İZNİ VERİLEN YABANCI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r>
                        <a:rPr lang="tr-TR" dirty="0"/>
                        <a:t>42.134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r>
                        <a:rPr lang="tr-TR" dirty="0"/>
                        <a:t>44.411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r>
                        <a:rPr lang="tr-TR" dirty="0"/>
                        <a:t>65.288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379012725"/>
                  </a:ext>
                </a:extLst>
              </a:tr>
              <a:tr h="499524">
                <a:tc>
                  <a:txBody>
                    <a:bodyPr/>
                    <a:lstStyle/>
                    <a:p>
                      <a:pPr algn="l" fontAlgn="ctr"/>
                      <a:r>
                        <a:rPr lang="tr-TR" sz="1200" b="1" i="0" u="none" strike="noStrike" dirty="0">
                          <a:solidFill>
                            <a:schemeClr val="accent1">
                              <a:lumMod val="50000"/>
                            </a:schemeClr>
                          </a:solidFill>
                          <a:effectLst/>
                          <a:latin typeface="Calibri" panose="020F0502020204030204" pitchFamily="34" charset="0"/>
                        </a:rPr>
                        <a:t>İLDEKİ TOPLAM YABANCI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accent4">
                        <a:lumMod val="40000"/>
                        <a:lumOff val="60000"/>
                      </a:schemeClr>
                    </a:solidFill>
                  </a:tcPr>
                </a:tc>
                <a:tc>
                  <a:txBody>
                    <a:bodyPr/>
                    <a:lstStyle/>
                    <a:p>
                      <a:pPr algn="ctr"/>
                      <a:r>
                        <a:rPr lang="tr-TR" b="1" dirty="0">
                          <a:solidFill>
                            <a:schemeClr val="accent1">
                              <a:lumMod val="50000"/>
                            </a:schemeClr>
                          </a:solidFill>
                        </a:rPr>
                        <a:t>1.210.470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accent4">
                        <a:lumMod val="40000"/>
                        <a:lumOff val="60000"/>
                      </a:schemeClr>
                    </a:solidFill>
                  </a:tcPr>
                </a:tc>
                <a:tc>
                  <a:txBody>
                    <a:bodyPr/>
                    <a:lstStyle/>
                    <a:p>
                      <a:pPr algn="ctr"/>
                      <a:r>
                        <a:rPr lang="tr-TR" b="1" dirty="0">
                          <a:solidFill>
                            <a:schemeClr val="accent1">
                              <a:lumMod val="50000"/>
                            </a:schemeClr>
                          </a:solidFill>
                        </a:rPr>
                        <a:t>1.089.432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accent4">
                        <a:lumMod val="40000"/>
                        <a:lumOff val="60000"/>
                      </a:schemeClr>
                    </a:solidFill>
                  </a:tcPr>
                </a:tc>
                <a:tc>
                  <a:txBody>
                    <a:bodyPr/>
                    <a:lstStyle/>
                    <a:p>
                      <a:pPr algn="ctr"/>
                      <a:r>
                        <a:rPr lang="tr-TR" b="1" dirty="0">
                          <a:solidFill>
                            <a:schemeClr val="accent1">
                              <a:lumMod val="50000"/>
                            </a:schemeClr>
                          </a:solidFill>
                        </a:rPr>
                        <a:t>1.031.985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087333254"/>
                  </a:ext>
                </a:extLst>
              </a:tr>
            </a:tbl>
          </a:graphicData>
        </a:graphic>
      </p:graphicFrame>
      <p:graphicFrame>
        <p:nvGraphicFramePr>
          <p:cNvPr id="2" name="Tablo 1"/>
          <p:cNvGraphicFramePr>
            <a:graphicFrameLocks noGrp="1"/>
          </p:cNvGraphicFramePr>
          <p:nvPr>
            <p:extLst/>
          </p:nvPr>
        </p:nvGraphicFramePr>
        <p:xfrm>
          <a:off x="1" y="6951204"/>
          <a:ext cx="6857999" cy="1700725"/>
        </p:xfrm>
        <a:graphic>
          <a:graphicData uri="http://schemas.openxmlformats.org/drawingml/2006/table">
            <a:tbl>
              <a:tblPr>
                <a:effectLst>
                  <a:outerShdw blurRad="50800" dist="38100" dir="5400000" algn="t" rotWithShape="0">
                    <a:prstClr val="black">
                      <a:alpha val="40000"/>
                    </a:prstClr>
                  </a:outerShdw>
                </a:effectLst>
              </a:tblPr>
              <a:tblGrid>
                <a:gridCol w="2639911">
                  <a:extLst>
                    <a:ext uri="{9D8B030D-6E8A-4147-A177-3AD203B41FA5}">
                      <a16:colId xmlns:a16="http://schemas.microsoft.com/office/drawing/2014/main" val="4211072879"/>
                    </a:ext>
                  </a:extLst>
                </a:gridCol>
                <a:gridCol w="995573">
                  <a:extLst>
                    <a:ext uri="{9D8B030D-6E8A-4147-A177-3AD203B41FA5}">
                      <a16:colId xmlns:a16="http://schemas.microsoft.com/office/drawing/2014/main" val="2311201095"/>
                    </a:ext>
                  </a:extLst>
                </a:gridCol>
                <a:gridCol w="1061072">
                  <a:extLst>
                    <a:ext uri="{9D8B030D-6E8A-4147-A177-3AD203B41FA5}">
                      <a16:colId xmlns:a16="http://schemas.microsoft.com/office/drawing/2014/main" val="1611451452"/>
                    </a:ext>
                  </a:extLst>
                </a:gridCol>
                <a:gridCol w="1074172">
                  <a:extLst>
                    <a:ext uri="{9D8B030D-6E8A-4147-A177-3AD203B41FA5}">
                      <a16:colId xmlns:a16="http://schemas.microsoft.com/office/drawing/2014/main" val="2605979436"/>
                    </a:ext>
                  </a:extLst>
                </a:gridCol>
                <a:gridCol w="1087271">
                  <a:extLst>
                    <a:ext uri="{9D8B030D-6E8A-4147-A177-3AD203B41FA5}">
                      <a16:colId xmlns:a16="http://schemas.microsoft.com/office/drawing/2014/main" val="662131190"/>
                    </a:ext>
                  </a:extLst>
                </a:gridCol>
              </a:tblGrid>
              <a:tr h="571067">
                <a:tc gridSpan="5">
                  <a:txBody>
                    <a:bodyPr/>
                    <a:lstStyle/>
                    <a:p>
                      <a:pPr marL="0" marR="0" indent="0" algn="ctr" defTabSz="685800" rtl="0" eaLnBrk="1" fontAlgn="auto" latinLnBrk="0" hangingPunct="1">
                        <a:lnSpc>
                          <a:spcPct val="107000"/>
                        </a:lnSpc>
                        <a:spcBef>
                          <a:spcPts val="0"/>
                        </a:spcBef>
                        <a:spcAft>
                          <a:spcPts val="0"/>
                        </a:spcAft>
                        <a:buClrTx/>
                        <a:buSzTx/>
                        <a:buFontTx/>
                        <a:buNone/>
                        <a:tabLst/>
                        <a:defRPr/>
                      </a:pPr>
                      <a:r>
                        <a:rPr lang="tr-TR" sz="1600" b="1" kern="1200" dirty="0">
                          <a:solidFill>
                            <a:schemeClr val="bg1"/>
                          </a:solidFill>
                          <a:effectLst/>
                          <a:latin typeface="+mn-lt"/>
                          <a:ea typeface="Calibri" panose="020F0502020204030204" pitchFamily="34" charset="0"/>
                          <a:cs typeface="Times New Roman" panose="02020603050405020304" pitchFamily="18" charset="0"/>
                        </a:rPr>
                        <a:t> DÜZENSİZ</a:t>
                      </a:r>
                      <a:r>
                        <a:rPr lang="tr-TR" sz="1600" b="1" kern="1200" baseline="0" dirty="0">
                          <a:solidFill>
                            <a:schemeClr val="bg1"/>
                          </a:solidFill>
                          <a:effectLst/>
                          <a:latin typeface="+mn-lt"/>
                          <a:ea typeface="Calibri" panose="020F0502020204030204" pitchFamily="34" charset="0"/>
                          <a:cs typeface="Times New Roman" panose="02020603050405020304" pitchFamily="18" charset="0"/>
                        </a:rPr>
                        <a:t> GÖÇMEN SAYISI*</a:t>
                      </a:r>
                      <a:endParaRPr lang="tr-TR" sz="1600" b="1" kern="1200" dirty="0">
                        <a:solidFill>
                          <a:schemeClr val="bg1"/>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pPr algn="ctr">
                        <a:lnSpc>
                          <a:spcPct val="107000"/>
                        </a:lnSpc>
                        <a:spcAft>
                          <a:spcPts val="0"/>
                        </a:spcAft>
                      </a:pP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pPr algn="ctr">
                        <a:lnSpc>
                          <a:spcPct val="107000"/>
                        </a:lnSpc>
                        <a:spcAft>
                          <a:spcPts val="0"/>
                        </a:spcAft>
                      </a:pP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pPr algn="ctr">
                        <a:lnSpc>
                          <a:spcPct val="107000"/>
                        </a:lnSpc>
                        <a:spcAft>
                          <a:spcPts val="0"/>
                        </a:spcAft>
                      </a:pP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endParaRPr lang="tr-TR" dirty="0"/>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2869382982"/>
                  </a:ext>
                </a:extLst>
              </a:tr>
              <a:tr h="571067">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YIL</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2021</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2022</a:t>
                      </a:r>
                      <a:r>
                        <a:rPr lang="tr-TR" sz="1200" b="1" baseline="0" dirty="0">
                          <a:solidFill>
                            <a:srgbClr val="14213D"/>
                          </a:solidFill>
                          <a:effectLst/>
                          <a:latin typeface="+mn-lt"/>
                          <a:ea typeface="Calibri" panose="020F0502020204030204" pitchFamily="34" charset="0"/>
                          <a:cs typeface="Times New Roman" panose="02020603050405020304" pitchFamily="18" charset="0"/>
                        </a:rPr>
                        <a:t> </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r>
                        <a:rPr lang="tr-TR" sz="1200" b="1" kern="1200" dirty="0">
                          <a:solidFill>
                            <a:srgbClr val="14213D"/>
                          </a:solidFill>
                          <a:effectLst/>
                          <a:latin typeface="+mn-lt"/>
                          <a:ea typeface="Calibri" panose="020F0502020204030204" pitchFamily="34" charset="0"/>
                          <a:cs typeface="Times New Roman" panose="02020603050405020304" pitchFamily="18" charset="0"/>
                        </a:rPr>
                        <a:t>2023</a:t>
                      </a:r>
                      <a:endParaRPr lang="tr-TR" dirty="0"/>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r>
                        <a:rPr lang="tr-TR" sz="1200" b="1" kern="1200" dirty="0">
                          <a:solidFill>
                            <a:srgbClr val="14213D"/>
                          </a:solidFill>
                          <a:effectLst/>
                          <a:latin typeface="+mn-lt"/>
                          <a:ea typeface="Calibri" panose="020F0502020204030204" pitchFamily="34" charset="0"/>
                          <a:cs typeface="Times New Roman" panose="02020603050405020304" pitchFamily="18" charset="0"/>
                        </a:rPr>
                        <a:t>2024</a:t>
                      </a:r>
                      <a:endParaRPr lang="tr-TR" dirty="0"/>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3544593857"/>
                  </a:ext>
                </a:extLst>
              </a:tr>
              <a:tr h="558591">
                <a:tc>
                  <a:txBody>
                    <a:bodyPr/>
                    <a:lstStyle/>
                    <a:p>
                      <a:pPr algn="l" fontAlgn="ctr"/>
                      <a:r>
                        <a:rPr lang="tr-TR" sz="1200" b="1" i="0" u="none" strike="noStrike" dirty="0">
                          <a:solidFill>
                            <a:srgbClr val="000000"/>
                          </a:solidFill>
                          <a:effectLst/>
                          <a:latin typeface="Calibri" panose="020F0502020204030204" pitchFamily="34" charset="0"/>
                        </a:rPr>
                        <a:t>DÜZENSİZ GÖÇMEN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rgbClr val="000000"/>
                          </a:solidFill>
                          <a:effectLst/>
                          <a:latin typeface="Calibri" panose="020F0502020204030204" pitchFamily="34" charset="0"/>
                        </a:rPr>
                        <a:t>69.952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fontAlgn="b"/>
                      <a:r>
                        <a:rPr lang="tr-TR" sz="1200" b="0" i="0" u="none" strike="noStrike" dirty="0">
                          <a:solidFill>
                            <a:srgbClr val="000000"/>
                          </a:solidFill>
                          <a:effectLst/>
                          <a:latin typeface="Calibri" panose="020F0502020204030204" pitchFamily="34" charset="0"/>
                        </a:rPr>
                        <a:t>169.763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r>
                        <a:rPr lang="tr-TR" dirty="0"/>
                        <a:t>80.403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r>
                        <a:rPr lang="tr-TR" dirty="0"/>
                        <a:t>68.796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679949647"/>
                  </a:ext>
                </a:extLst>
              </a:tr>
            </a:tbl>
          </a:graphicData>
        </a:graphic>
      </p:graphicFrame>
      <p:sp>
        <p:nvSpPr>
          <p:cNvPr id="8" name="Dikdörtgen 7"/>
          <p:cNvSpPr/>
          <p:nvPr/>
        </p:nvSpPr>
        <p:spPr>
          <a:xfrm>
            <a:off x="0" y="9154696"/>
            <a:ext cx="668622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a:ea typeface="+mn-ea"/>
                <a:cs typeface="+mn-cs"/>
              </a:rPr>
              <a:t>* İstanbul İl Göç İdaresi Müdürlüğü</a:t>
            </a:r>
            <a:r>
              <a:rPr kumimoji="0" lang="tr-TR" sz="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tr-TR" sz="800" b="0" i="0" u="none" strike="noStrike" kern="1200" cap="none" spc="0" normalizeH="0" baseline="0" noProof="0" dirty="0">
                <a:ln>
                  <a:noFill/>
                </a:ln>
                <a:solidFill>
                  <a:prstClr val="black"/>
                </a:solidFill>
                <a:effectLst/>
                <a:uLnTx/>
                <a:uFillTx/>
                <a:latin typeface="Calibri" panose="020F0502020204030204"/>
                <a:ea typeface="+mn-ea"/>
                <a:cs typeface="+mn-cs"/>
              </a:rPr>
              <a:t>verileridir.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a:ea typeface="+mn-ea"/>
                <a:cs typeface="+mn-cs"/>
              </a:rPr>
              <a:t>**Düzensiz göçmen sayısına illegal giriş çıkış yapan yabancı sayısı dahil edilmiştir. </a:t>
            </a:r>
          </a:p>
        </p:txBody>
      </p:sp>
      <p:sp>
        <p:nvSpPr>
          <p:cNvPr id="10" name="Dikdörtgen 9"/>
          <p:cNvSpPr/>
          <p:nvPr/>
        </p:nvSpPr>
        <p:spPr>
          <a:xfrm>
            <a:off x="2864224" y="1061103"/>
            <a:ext cx="3993775" cy="1175706"/>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Pct val="114000"/>
              <a:buFontTx/>
              <a:buNone/>
              <a:tabLst/>
              <a:defRPr/>
            </a:pPr>
            <a:r>
              <a:rPr kumimoji="0" lang="tr-TR" sz="1600" b="1"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İl Göç İdaresi Müdürlüğü verilerine göre </a:t>
            </a:r>
            <a:r>
              <a:rPr kumimoji="0" lang="tr-TR" sz="1600" b="0"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İlde toplam </a:t>
            </a:r>
            <a:r>
              <a:rPr kumimoji="0" lang="tr-TR" sz="1600" b="1"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966.697 </a:t>
            </a:r>
            <a:r>
              <a:rPr kumimoji="0" lang="tr-TR" sz="1600" b="0"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yabancı bulunmaktadır.  Bunun </a:t>
            </a:r>
            <a:r>
              <a:rPr kumimoji="0" lang="tr-TR" sz="1600" b="1"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503.423’ü</a:t>
            </a:r>
            <a:r>
              <a:rPr kumimoji="0" lang="tr-TR" sz="1600" b="0"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 geçici Koruma statüsündeki Suriyelilerdir.</a:t>
            </a:r>
            <a:endParaRPr kumimoji="0" lang="tr-TR" sz="1600" b="0" i="0" u="none" strike="noStrike" kern="1200" cap="none" spc="0" normalizeH="0" baseline="0" noProof="0" dirty="0">
              <a:ln>
                <a:noFill/>
              </a:ln>
              <a:solidFill>
                <a:srgbClr val="FF0000"/>
              </a:solidFill>
              <a:effectLst/>
              <a:uLnTx/>
              <a:uFillTx/>
              <a:latin typeface="Calibri" panose="020F0502020204030204"/>
              <a:ea typeface="+mn-ea"/>
              <a:cs typeface="Segoe UI Semibold" panose="020B0702040204020203" pitchFamily="34" charset="0"/>
            </a:endParaRPr>
          </a:p>
        </p:txBody>
      </p:sp>
      <p:pic>
        <p:nvPicPr>
          <p:cNvPr id="1026" name="Picture 2" descr="Türkçe - Göç İdaresi Başkanlığı Logosunun Yatay Ha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903" y="537883"/>
            <a:ext cx="3673668" cy="2024454"/>
          </a:xfrm>
          <a:prstGeom prst="rect">
            <a:avLst/>
          </a:prstGeom>
          <a:noFill/>
          <a:extLst>
            <a:ext uri="{909E8E84-426E-40DD-AFC4-6F175D3DCCD1}">
              <a14:hiddenFill xmlns:a14="http://schemas.microsoft.com/office/drawing/2010/main">
                <a:solidFill>
                  <a:srgbClr val="FFFFFF"/>
                </a:solidFill>
              </a14:hiddenFill>
            </a:ext>
          </a:extLst>
        </p:spPr>
      </p:pic>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519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YABANCI NÜFUS İSTATİSTİKLERİ</a:t>
            </a:r>
          </a:p>
        </p:txBody>
      </p:sp>
      <p:graphicFrame>
        <p:nvGraphicFramePr>
          <p:cNvPr id="3" name="Tablo 2"/>
          <p:cNvGraphicFramePr>
            <a:graphicFrameLocks noGrp="1"/>
          </p:cNvGraphicFramePr>
          <p:nvPr>
            <p:extLst>
              <p:ext uri="{D42A27DB-BD31-4B8C-83A1-F6EECF244321}">
                <p14:modId xmlns:p14="http://schemas.microsoft.com/office/powerpoint/2010/main" val="1006831132"/>
              </p:ext>
            </p:extLst>
          </p:nvPr>
        </p:nvGraphicFramePr>
        <p:xfrm>
          <a:off x="4027" y="865474"/>
          <a:ext cx="6853973" cy="8623589"/>
        </p:xfrm>
        <a:graphic>
          <a:graphicData uri="http://schemas.openxmlformats.org/drawingml/2006/table">
            <a:tbl>
              <a:tblPr/>
              <a:tblGrid>
                <a:gridCol w="1508737">
                  <a:extLst>
                    <a:ext uri="{9D8B030D-6E8A-4147-A177-3AD203B41FA5}">
                      <a16:colId xmlns:a16="http://schemas.microsoft.com/office/drawing/2014/main" val="3599424368"/>
                    </a:ext>
                  </a:extLst>
                </a:gridCol>
                <a:gridCol w="816006">
                  <a:extLst>
                    <a:ext uri="{9D8B030D-6E8A-4147-A177-3AD203B41FA5}">
                      <a16:colId xmlns:a16="http://schemas.microsoft.com/office/drawing/2014/main" val="808741392"/>
                    </a:ext>
                  </a:extLst>
                </a:gridCol>
                <a:gridCol w="816006">
                  <a:extLst>
                    <a:ext uri="{9D8B030D-6E8A-4147-A177-3AD203B41FA5}">
                      <a16:colId xmlns:a16="http://schemas.microsoft.com/office/drawing/2014/main" val="1063518541"/>
                    </a:ext>
                  </a:extLst>
                </a:gridCol>
                <a:gridCol w="903217">
                  <a:extLst>
                    <a:ext uri="{9D8B030D-6E8A-4147-A177-3AD203B41FA5}">
                      <a16:colId xmlns:a16="http://schemas.microsoft.com/office/drawing/2014/main" val="3290886586"/>
                    </a:ext>
                  </a:extLst>
                </a:gridCol>
                <a:gridCol w="716271">
                  <a:extLst>
                    <a:ext uri="{9D8B030D-6E8A-4147-A177-3AD203B41FA5}">
                      <a16:colId xmlns:a16="http://schemas.microsoft.com/office/drawing/2014/main" val="2964112115"/>
                    </a:ext>
                  </a:extLst>
                </a:gridCol>
                <a:gridCol w="1402620">
                  <a:extLst>
                    <a:ext uri="{9D8B030D-6E8A-4147-A177-3AD203B41FA5}">
                      <a16:colId xmlns:a16="http://schemas.microsoft.com/office/drawing/2014/main" val="2377570562"/>
                    </a:ext>
                  </a:extLst>
                </a:gridCol>
                <a:gridCol w="691116">
                  <a:extLst>
                    <a:ext uri="{9D8B030D-6E8A-4147-A177-3AD203B41FA5}">
                      <a16:colId xmlns:a16="http://schemas.microsoft.com/office/drawing/2014/main" val="1273967765"/>
                    </a:ext>
                  </a:extLst>
                </a:gridCol>
              </a:tblGrid>
              <a:tr h="492060">
                <a:tc gridSpan="6">
                  <a:txBody>
                    <a:bodyPr/>
                    <a:lstStyle/>
                    <a:p>
                      <a:pPr algn="ctr" fontAlgn="ctr"/>
                      <a:r>
                        <a:rPr lang="tr-TR" sz="1600" b="1" i="0" u="none" strike="noStrike" dirty="0">
                          <a:solidFill>
                            <a:schemeClr val="bg1"/>
                          </a:solidFill>
                          <a:effectLst/>
                          <a:latin typeface="+mn-lt"/>
                        </a:rPr>
                        <a:t>İLÇELER İTİBARIYLA YABANCI SAYILARI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endParaRPr lang="tr-TR" sz="1600" b="1" i="0" u="none" strike="noStrike" dirty="0">
                        <a:solidFill>
                          <a:schemeClr val="bg1"/>
                        </a:solidFill>
                        <a:effectLst/>
                        <a:latin typeface="+mn-lt"/>
                      </a:endParaRP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2F4858"/>
                    </a:solidFill>
                  </a:tcPr>
                </a:tc>
                <a:extLst>
                  <a:ext uri="{0D108BD9-81ED-4DB2-BD59-A6C34878D82A}">
                    <a16:rowId xmlns:a16="http://schemas.microsoft.com/office/drawing/2014/main" val="3581539674"/>
                  </a:ext>
                </a:extLst>
              </a:tr>
              <a:tr h="656309">
                <a:tc>
                  <a:txBody>
                    <a:bodyPr/>
                    <a:lstStyle/>
                    <a:p>
                      <a:pPr algn="ctr" fontAlgn="ctr"/>
                      <a:r>
                        <a:rPr lang="tr-TR" sz="1100" b="1" i="0" u="none" strike="noStrike" dirty="0">
                          <a:solidFill>
                            <a:srgbClr val="000000"/>
                          </a:solidFill>
                          <a:effectLst/>
                          <a:latin typeface="+mn-lt"/>
                        </a:rPr>
                        <a:t>İLÇELER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fontAlgn="ctr"/>
                      <a:r>
                        <a:rPr lang="tr-TR" sz="1100" b="1" i="0" u="none" strike="noStrike" dirty="0">
                          <a:solidFill>
                            <a:srgbClr val="000000"/>
                          </a:solidFill>
                          <a:effectLst/>
                          <a:latin typeface="+mn-lt"/>
                        </a:rPr>
                        <a:t>İLÇE NÜFUSU</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fontAlgn="ctr"/>
                      <a:r>
                        <a:rPr lang="tr-TR" sz="1100" b="1" i="0" u="none" strike="noStrike" dirty="0">
                          <a:solidFill>
                            <a:srgbClr val="000000"/>
                          </a:solidFill>
                          <a:effectLst/>
                          <a:latin typeface="+mn-lt"/>
                        </a:rPr>
                        <a:t>GEÇİCİ KORUMA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fontAlgn="ctr"/>
                      <a:r>
                        <a:rPr lang="tr-TR" sz="1050" b="1" i="0" u="none" strike="noStrike" dirty="0">
                          <a:solidFill>
                            <a:srgbClr val="000000"/>
                          </a:solidFill>
                          <a:effectLst/>
                          <a:latin typeface="+mn-lt"/>
                        </a:rPr>
                        <a:t>ULUSLARARASI KORUMA KAPSAMINDAKİ YABANCI </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fontAlgn="ctr"/>
                      <a:r>
                        <a:rPr lang="tr-TR" sz="1100" b="1" i="0" u="none" strike="noStrike" dirty="0">
                          <a:solidFill>
                            <a:srgbClr val="000000"/>
                          </a:solidFill>
                          <a:effectLst/>
                          <a:latin typeface="+mn-lt"/>
                        </a:rPr>
                        <a:t>İKAMET İZNİ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fontAlgn="ctr"/>
                      <a:r>
                        <a:rPr lang="tr-TR" sz="1100" b="1" i="0" u="none" strike="noStrike" dirty="0">
                          <a:solidFill>
                            <a:srgbClr val="000000"/>
                          </a:solidFill>
                          <a:effectLst/>
                          <a:latin typeface="+mn-lt"/>
                        </a:rPr>
                        <a:t>TOPLAM</a:t>
                      </a:r>
                      <a:r>
                        <a:rPr lang="tr-TR" sz="1100" b="1" i="0" u="none" strike="noStrike" baseline="0" dirty="0">
                          <a:solidFill>
                            <a:srgbClr val="000000"/>
                          </a:solidFill>
                          <a:effectLst/>
                          <a:latin typeface="+mn-lt"/>
                        </a:rPr>
                        <a:t> YABANCI NÜFUS</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fontAlgn="ctr"/>
                      <a:r>
                        <a:rPr lang="tr-TR" sz="1100" b="1" i="0" u="none" strike="noStrike" baseline="0" dirty="0">
                          <a:solidFill>
                            <a:srgbClr val="000000"/>
                          </a:solidFill>
                          <a:effectLst/>
                          <a:latin typeface="+mn-lt"/>
                        </a:rPr>
                        <a:t>YABANCI NÜFUS ORANI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extLst>
                  <a:ext uri="{0D108BD9-81ED-4DB2-BD59-A6C34878D82A}">
                    <a16:rowId xmlns:a16="http://schemas.microsoft.com/office/drawing/2014/main" val="1839870146"/>
                  </a:ext>
                </a:extLst>
              </a:tr>
              <a:tr h="520269">
                <a:tc>
                  <a:txBody>
                    <a:bodyPr/>
                    <a:lstStyle/>
                    <a:p>
                      <a:pPr marL="0" algn="l" defTabSz="685800" rtl="0" eaLnBrk="1" fontAlgn="ctr" latinLnBrk="0" hangingPunct="1"/>
                      <a:r>
                        <a:rPr lang="tr-TR" sz="1050" b="1" i="0" u="none" strike="noStrike" kern="1200" dirty="0">
                          <a:solidFill>
                            <a:srgbClr val="C00000"/>
                          </a:solidFill>
                          <a:effectLst/>
                          <a:latin typeface="+mn-lt"/>
                          <a:ea typeface="+mn-ea"/>
                          <a:cs typeface="+mn-cs"/>
                        </a:rPr>
                        <a:t>GENEL TOPLAM</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rtl="0" fontAlgn="b"/>
                      <a:r>
                        <a:rPr lang="tr-TR" sz="1100" b="1" i="0" u="none" strike="noStrike" dirty="0">
                          <a:solidFill>
                            <a:srgbClr val="C00000"/>
                          </a:solidFill>
                          <a:effectLst/>
                          <a:latin typeface="Calibri" panose="020F0502020204030204" pitchFamily="34" charset="0"/>
                        </a:rPr>
                        <a:t>15.701.602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r>
                        <a:rPr lang="tr-TR" sz="1050" b="1" i="0" u="none" strike="noStrike" kern="1200" dirty="0">
                          <a:solidFill>
                            <a:srgbClr val="C00000"/>
                          </a:solidFill>
                          <a:effectLst/>
                          <a:latin typeface="+mn-lt"/>
                          <a:ea typeface="+mn-ea"/>
                          <a:cs typeface="+mn-cs"/>
                        </a:rPr>
                        <a:t>503.423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r>
                        <a:rPr lang="tr-TR" sz="1050" b="1" i="0" u="none" strike="noStrike" kern="1200" dirty="0">
                          <a:solidFill>
                            <a:srgbClr val="C00000"/>
                          </a:solidFill>
                          <a:effectLst/>
                          <a:latin typeface="+mn-lt"/>
                          <a:ea typeface="+mn-ea"/>
                          <a:cs typeface="+mn-cs"/>
                        </a:rPr>
                        <a:t>2.646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r>
                        <a:rPr lang="tr-TR" sz="1050" b="1" i="0" u="none" strike="noStrike" kern="1200" dirty="0">
                          <a:solidFill>
                            <a:srgbClr val="C00000"/>
                          </a:solidFill>
                          <a:effectLst/>
                          <a:latin typeface="+mn-lt"/>
                          <a:ea typeface="+mn-ea"/>
                          <a:cs typeface="+mn-cs"/>
                        </a:rPr>
                        <a:t>460.628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r>
                        <a:rPr lang="tr-TR" sz="1050" b="1" i="0" u="none" strike="noStrike" kern="1200" dirty="0">
                          <a:solidFill>
                            <a:srgbClr val="C00000"/>
                          </a:solidFill>
                          <a:effectLst/>
                          <a:latin typeface="+mn-lt"/>
                          <a:ea typeface="+mn-ea"/>
                          <a:cs typeface="+mn-cs"/>
                        </a:rPr>
                        <a:t>966.697</a:t>
                      </a:r>
                    </a:p>
                    <a:p>
                      <a:pPr marL="0" marR="0" indent="0" algn="ctr" defTabSz="685800" rtl="0" eaLnBrk="1" fontAlgn="ctr" latinLnBrk="0" hangingPunct="1">
                        <a:lnSpc>
                          <a:spcPct val="100000"/>
                        </a:lnSpc>
                        <a:spcBef>
                          <a:spcPts val="0"/>
                        </a:spcBef>
                        <a:spcAft>
                          <a:spcPts val="0"/>
                        </a:spcAft>
                        <a:buClrTx/>
                        <a:buSzTx/>
                        <a:buFontTx/>
                        <a:buNone/>
                        <a:tabLst/>
                        <a:defRPr/>
                      </a:pPr>
                      <a:r>
                        <a:rPr lang="tr-TR" sz="800" b="1" i="0" u="none" strike="noStrike" kern="1200" dirty="0">
                          <a:solidFill>
                            <a:schemeClr val="tx1"/>
                          </a:solidFill>
                          <a:effectLst/>
                          <a:latin typeface="+mn-lt"/>
                          <a:ea typeface="+mn-ea"/>
                          <a:cs typeface="+mn-cs"/>
                        </a:rPr>
                        <a:t>(</a:t>
                      </a:r>
                      <a:r>
                        <a:rPr lang="tr-TR" sz="800" dirty="0">
                          <a:solidFill>
                            <a:schemeClr val="tx1"/>
                          </a:solidFill>
                        </a:rPr>
                        <a:t>65.288 çalışma</a:t>
                      </a:r>
                      <a:r>
                        <a:rPr lang="tr-TR" sz="800" baseline="0" dirty="0">
                          <a:solidFill>
                            <a:schemeClr val="tx1"/>
                          </a:solidFill>
                        </a:rPr>
                        <a:t> izni verilen yabancı sayısı eklendiğinde </a:t>
                      </a:r>
                      <a:endParaRPr lang="tr-TR" sz="800" dirty="0">
                        <a:solidFill>
                          <a:schemeClr val="tx1"/>
                        </a:solidFill>
                      </a:endParaRPr>
                    </a:p>
                    <a:p>
                      <a:pPr marL="0" algn="ctr" defTabSz="685800" rtl="0" eaLnBrk="1" fontAlgn="ctr" latinLnBrk="0" hangingPunct="1"/>
                      <a:r>
                        <a:rPr lang="tr-TR" sz="1000" b="1" i="0" u="none" strike="noStrike" kern="1200" dirty="0">
                          <a:solidFill>
                            <a:srgbClr val="C00000"/>
                          </a:solidFill>
                          <a:effectLst/>
                          <a:latin typeface="+mn-lt"/>
                          <a:ea typeface="+mn-ea"/>
                          <a:cs typeface="+mn-cs"/>
                        </a:rPr>
                        <a:t>1.031.985</a:t>
                      </a:r>
                      <a:r>
                        <a:rPr lang="tr-TR" sz="800" b="1" i="0" u="none" strike="noStrike" kern="1200" dirty="0">
                          <a:solidFill>
                            <a:schemeClr val="tx1"/>
                          </a:solidFill>
                          <a:effectLst/>
                          <a:latin typeface="+mn-lt"/>
                          <a:ea typeface="+mn-ea"/>
                          <a:cs typeface="+mn-cs"/>
                        </a:rPr>
                        <a:t>)</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marL="0" algn="ctr" defTabSz="685800" rtl="0" eaLnBrk="1" fontAlgn="ctr" latinLnBrk="0" hangingPunct="1"/>
                      <a:r>
                        <a:rPr lang="tr-TR" sz="1050" b="1" i="0" u="none" strike="noStrike" kern="1200" dirty="0">
                          <a:solidFill>
                            <a:srgbClr val="C00000"/>
                          </a:solidFill>
                          <a:effectLst/>
                          <a:latin typeface="+mn-lt"/>
                          <a:ea typeface="+mn-ea"/>
                          <a:cs typeface="+mn-cs"/>
                        </a:rPr>
                        <a:t>6,2%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35955736"/>
                  </a:ext>
                </a:extLst>
              </a:tr>
              <a:tr h="172189">
                <a:tc>
                  <a:txBody>
                    <a:bodyPr/>
                    <a:lstStyle/>
                    <a:p>
                      <a:pPr algn="l" fontAlgn="ctr"/>
                      <a:r>
                        <a:rPr lang="tr-TR" sz="1050" b="0" i="0" u="none" strike="noStrike" dirty="0">
                          <a:solidFill>
                            <a:srgbClr val="000000"/>
                          </a:solidFill>
                          <a:effectLst/>
                          <a:latin typeface="+mn-lt"/>
                        </a:rPr>
                        <a:t>ADALAR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16.979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35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234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269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1,6%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44536055"/>
                  </a:ext>
                </a:extLst>
              </a:tr>
              <a:tr h="172189">
                <a:tc>
                  <a:txBody>
                    <a:bodyPr/>
                    <a:lstStyle/>
                    <a:p>
                      <a:pPr algn="l" fontAlgn="ctr"/>
                      <a:r>
                        <a:rPr lang="tr-TR" sz="1050" b="0" i="0" u="none" strike="noStrike" dirty="0">
                          <a:solidFill>
                            <a:srgbClr val="000000"/>
                          </a:solidFill>
                          <a:effectLst/>
                          <a:latin typeface="+mn-lt"/>
                        </a:rPr>
                        <a:t>ARNAVUTKÖY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344.868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19.206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4.576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23.808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6,9%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0857572"/>
                  </a:ext>
                </a:extLst>
              </a:tr>
              <a:tr h="172189">
                <a:tc>
                  <a:txBody>
                    <a:bodyPr/>
                    <a:lstStyle/>
                    <a:p>
                      <a:pPr algn="l" fontAlgn="ctr"/>
                      <a:r>
                        <a:rPr lang="tr-TR" sz="1050" b="0" i="0" u="none" strike="noStrike" dirty="0">
                          <a:solidFill>
                            <a:srgbClr val="000000"/>
                          </a:solidFill>
                          <a:effectLst/>
                          <a:latin typeface="+mn-lt"/>
                        </a:rPr>
                        <a:t>ATAŞEHİR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414.866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912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42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8.780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9.734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2,3%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97201671"/>
                  </a:ext>
                </a:extLst>
              </a:tr>
              <a:tr h="172189">
                <a:tc>
                  <a:txBody>
                    <a:bodyPr/>
                    <a:lstStyle/>
                    <a:p>
                      <a:pPr algn="l" fontAlgn="ctr"/>
                      <a:r>
                        <a:rPr lang="tr-TR" sz="1050" b="0" i="0" u="none" strike="noStrike" dirty="0">
                          <a:solidFill>
                            <a:srgbClr val="000000"/>
                          </a:solidFill>
                          <a:effectLst/>
                          <a:latin typeface="+mn-lt"/>
                        </a:rPr>
                        <a:t>AVCILAR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440.934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18.555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108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26.575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45.238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10,3%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0153962"/>
                  </a:ext>
                </a:extLst>
              </a:tr>
              <a:tr h="172189">
                <a:tc>
                  <a:txBody>
                    <a:bodyPr/>
                    <a:lstStyle/>
                    <a:p>
                      <a:pPr algn="l" fontAlgn="ctr"/>
                      <a:r>
                        <a:rPr lang="tr-TR" sz="1050" b="0" i="0" u="none" strike="noStrike" dirty="0">
                          <a:solidFill>
                            <a:srgbClr val="000000"/>
                          </a:solidFill>
                          <a:effectLst/>
                          <a:latin typeface="+mn-lt"/>
                        </a:rPr>
                        <a:t>BAĞCILAR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713.594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49.866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83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11.675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61.624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8,6%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2165346"/>
                  </a:ext>
                </a:extLst>
              </a:tr>
              <a:tr h="172189">
                <a:tc>
                  <a:txBody>
                    <a:bodyPr/>
                    <a:lstStyle/>
                    <a:p>
                      <a:pPr algn="l" fontAlgn="ctr"/>
                      <a:r>
                        <a:rPr lang="tr-TR" sz="1050" b="0" i="0" u="none" strike="noStrike" dirty="0">
                          <a:solidFill>
                            <a:srgbClr val="000000"/>
                          </a:solidFill>
                          <a:effectLst/>
                          <a:latin typeface="+mn-lt"/>
                        </a:rPr>
                        <a:t>BAHÇELİEVLER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560.086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18.835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72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16.232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35.139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6,3%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00304526"/>
                  </a:ext>
                </a:extLst>
              </a:tr>
              <a:tr h="172189">
                <a:tc>
                  <a:txBody>
                    <a:bodyPr/>
                    <a:lstStyle/>
                    <a:p>
                      <a:pPr algn="l" fontAlgn="ctr"/>
                      <a:r>
                        <a:rPr lang="tr-TR" sz="1050" b="0" i="0" u="none" strike="noStrike" dirty="0">
                          <a:solidFill>
                            <a:srgbClr val="000000"/>
                          </a:solidFill>
                          <a:effectLst/>
                          <a:latin typeface="+mn-lt"/>
                        </a:rPr>
                        <a:t>BAKIRKÖY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219.893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210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8.871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9.101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4,1%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00249295"/>
                  </a:ext>
                </a:extLst>
              </a:tr>
              <a:tr h="172189">
                <a:tc>
                  <a:txBody>
                    <a:bodyPr/>
                    <a:lstStyle/>
                    <a:p>
                      <a:pPr algn="l" fontAlgn="ctr"/>
                      <a:r>
                        <a:rPr lang="tr-TR" sz="1050" b="0" i="0" u="none" strike="noStrike" dirty="0">
                          <a:solidFill>
                            <a:srgbClr val="000000"/>
                          </a:solidFill>
                          <a:effectLst/>
                          <a:latin typeface="+mn-lt"/>
                        </a:rPr>
                        <a:t>BAŞAKŞEHİR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520.467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24.722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188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31.280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56.190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10,8%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41389015"/>
                  </a:ext>
                </a:extLst>
              </a:tr>
              <a:tr h="172189">
                <a:tc>
                  <a:txBody>
                    <a:bodyPr/>
                    <a:lstStyle/>
                    <a:p>
                      <a:pPr algn="l" fontAlgn="ctr"/>
                      <a:r>
                        <a:rPr lang="tr-TR" sz="1050" b="0" i="0" u="none" strike="noStrike" dirty="0">
                          <a:solidFill>
                            <a:srgbClr val="000000"/>
                          </a:solidFill>
                          <a:effectLst/>
                          <a:latin typeface="+mn-lt"/>
                        </a:rPr>
                        <a:t>BAYRAMPAŞA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268.303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8.759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27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12.637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21.423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8,0%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05985084"/>
                  </a:ext>
                </a:extLst>
              </a:tr>
              <a:tr h="172189">
                <a:tc>
                  <a:txBody>
                    <a:bodyPr/>
                    <a:lstStyle/>
                    <a:p>
                      <a:pPr algn="l" fontAlgn="ctr"/>
                      <a:r>
                        <a:rPr lang="tr-TR" sz="1050" b="0" i="0" u="none" strike="noStrike" dirty="0">
                          <a:solidFill>
                            <a:srgbClr val="000000"/>
                          </a:solidFill>
                          <a:effectLst/>
                          <a:latin typeface="+mn-lt"/>
                        </a:rPr>
                        <a:t>BEŞİKTAŞ</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167.264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62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5.955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6.033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3,6%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95311763"/>
                  </a:ext>
                </a:extLst>
              </a:tr>
              <a:tr h="172189">
                <a:tc>
                  <a:txBody>
                    <a:bodyPr/>
                    <a:lstStyle/>
                    <a:p>
                      <a:pPr algn="l" fontAlgn="ctr"/>
                      <a:r>
                        <a:rPr lang="tr-TR" sz="1050" b="0" i="0" u="none" strike="noStrike" dirty="0">
                          <a:solidFill>
                            <a:srgbClr val="000000"/>
                          </a:solidFill>
                          <a:effectLst/>
                          <a:latin typeface="+mn-lt"/>
                        </a:rPr>
                        <a:t>BEYKOZ</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245.440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1.343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33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4.891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6.267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2,6%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16484765"/>
                  </a:ext>
                </a:extLst>
              </a:tr>
              <a:tr h="172189">
                <a:tc>
                  <a:txBody>
                    <a:bodyPr/>
                    <a:lstStyle/>
                    <a:p>
                      <a:pPr algn="l" fontAlgn="ctr"/>
                      <a:r>
                        <a:rPr lang="tr-TR" sz="1050" b="0" i="0" u="none" strike="noStrike" dirty="0">
                          <a:solidFill>
                            <a:srgbClr val="000000"/>
                          </a:solidFill>
                          <a:effectLst/>
                          <a:latin typeface="+mn-lt"/>
                        </a:rPr>
                        <a:t>BEYLİKDÜZÜ</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415.290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3.982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116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31.844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35.942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8,7%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4791736"/>
                  </a:ext>
                </a:extLst>
              </a:tr>
              <a:tr h="172189">
                <a:tc>
                  <a:txBody>
                    <a:bodyPr/>
                    <a:lstStyle/>
                    <a:p>
                      <a:pPr algn="l" fontAlgn="ctr"/>
                      <a:r>
                        <a:rPr lang="tr-TR" sz="1050" b="0" i="0" u="none" strike="noStrike" dirty="0">
                          <a:solidFill>
                            <a:srgbClr val="000000"/>
                          </a:solidFill>
                          <a:effectLst/>
                          <a:latin typeface="+mn-lt"/>
                        </a:rPr>
                        <a:t>BEYOĞLU</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216.688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10.115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89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6.633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16.837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7,8%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01339629"/>
                  </a:ext>
                </a:extLst>
              </a:tr>
              <a:tr h="172189">
                <a:tc>
                  <a:txBody>
                    <a:bodyPr/>
                    <a:lstStyle/>
                    <a:p>
                      <a:pPr algn="l" fontAlgn="ctr"/>
                      <a:r>
                        <a:rPr lang="tr-TR" sz="1050" b="0" i="0" u="none" strike="noStrike" dirty="0">
                          <a:solidFill>
                            <a:srgbClr val="000000"/>
                          </a:solidFill>
                          <a:effectLst/>
                          <a:latin typeface="+mn-lt"/>
                        </a:rPr>
                        <a:t>BÜYÜKÇEKMECE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280.528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2.434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8.894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11.356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4,0%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87923343"/>
                  </a:ext>
                </a:extLst>
              </a:tr>
              <a:tr h="172189">
                <a:tc>
                  <a:txBody>
                    <a:bodyPr/>
                    <a:lstStyle/>
                    <a:p>
                      <a:pPr algn="l" fontAlgn="ctr"/>
                      <a:r>
                        <a:rPr lang="tr-TR" sz="1050" b="0" i="0" u="none" strike="noStrike" dirty="0">
                          <a:solidFill>
                            <a:srgbClr val="000000"/>
                          </a:solidFill>
                          <a:effectLst/>
                          <a:latin typeface="+mn-lt"/>
                        </a:rPr>
                        <a:t>ÇATALCA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80.399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237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114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557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908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1,1%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7074242"/>
                  </a:ext>
                </a:extLst>
              </a:tr>
              <a:tr h="172189">
                <a:tc>
                  <a:txBody>
                    <a:bodyPr/>
                    <a:lstStyle/>
                    <a:p>
                      <a:pPr algn="l" fontAlgn="ctr"/>
                      <a:r>
                        <a:rPr lang="tr-TR" sz="1050" b="0" i="0" u="none" strike="noStrike" dirty="0">
                          <a:solidFill>
                            <a:srgbClr val="000000"/>
                          </a:solidFill>
                          <a:effectLst/>
                          <a:latin typeface="+mn-lt"/>
                        </a:rPr>
                        <a:t>ÇEKMEKÖY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306.739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1.474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4.505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5.999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2,0%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04734227"/>
                  </a:ext>
                </a:extLst>
              </a:tr>
              <a:tr h="172189">
                <a:tc>
                  <a:txBody>
                    <a:bodyPr/>
                    <a:lstStyle/>
                    <a:p>
                      <a:pPr algn="l" fontAlgn="ctr"/>
                      <a:r>
                        <a:rPr lang="tr-TR" sz="1050" b="0" i="0" u="none" strike="noStrike" dirty="0">
                          <a:solidFill>
                            <a:srgbClr val="000000"/>
                          </a:solidFill>
                          <a:effectLst/>
                          <a:latin typeface="+mn-lt"/>
                        </a:rPr>
                        <a:t>ESENLER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423.625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36.940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5.007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41.971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9,9%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78599367"/>
                  </a:ext>
                </a:extLst>
              </a:tr>
              <a:tr h="172189">
                <a:tc>
                  <a:txBody>
                    <a:bodyPr/>
                    <a:lstStyle/>
                    <a:p>
                      <a:pPr algn="l" fontAlgn="ctr"/>
                      <a:r>
                        <a:rPr lang="tr-TR" sz="1050" b="0" i="0" u="none" strike="noStrike" dirty="0">
                          <a:solidFill>
                            <a:srgbClr val="000000"/>
                          </a:solidFill>
                          <a:effectLst/>
                          <a:latin typeface="+mn-lt"/>
                        </a:rPr>
                        <a:t>ESENYURT</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988.369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64.522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387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46.273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111.182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11,2%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31618150"/>
                  </a:ext>
                </a:extLst>
              </a:tr>
              <a:tr h="172189">
                <a:tc>
                  <a:txBody>
                    <a:bodyPr/>
                    <a:lstStyle/>
                    <a:p>
                      <a:pPr algn="l" fontAlgn="ctr"/>
                      <a:r>
                        <a:rPr lang="tr-TR" sz="1050" b="0" i="0" u="none" strike="noStrike" dirty="0">
                          <a:solidFill>
                            <a:srgbClr val="000000"/>
                          </a:solidFill>
                          <a:effectLst/>
                          <a:latin typeface="+mn-lt"/>
                        </a:rPr>
                        <a:t>EYÜP</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420.706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8.323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40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12.150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20.513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4,9%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27201033"/>
                  </a:ext>
                </a:extLst>
              </a:tr>
              <a:tr h="172189">
                <a:tc>
                  <a:txBody>
                    <a:bodyPr/>
                    <a:lstStyle/>
                    <a:p>
                      <a:pPr algn="l" fontAlgn="ctr"/>
                      <a:r>
                        <a:rPr lang="tr-TR" sz="1050" b="0" i="0" u="none" strike="noStrike" dirty="0">
                          <a:solidFill>
                            <a:srgbClr val="000000"/>
                          </a:solidFill>
                          <a:effectLst/>
                          <a:latin typeface="+mn-lt"/>
                        </a:rPr>
                        <a:t>FATİH</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354.472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19.250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168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19.220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38.638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10,9%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5350732"/>
                  </a:ext>
                </a:extLst>
              </a:tr>
              <a:tr h="172189">
                <a:tc>
                  <a:txBody>
                    <a:bodyPr/>
                    <a:lstStyle/>
                    <a:p>
                      <a:pPr algn="l" fontAlgn="ctr"/>
                      <a:r>
                        <a:rPr lang="tr-TR" sz="1050" b="0" i="0" u="none" strike="noStrike" dirty="0">
                          <a:solidFill>
                            <a:srgbClr val="000000"/>
                          </a:solidFill>
                          <a:effectLst/>
                          <a:latin typeface="+mn-lt"/>
                        </a:rPr>
                        <a:t>GAZİOSMANPAŞA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479.931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20.532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13.747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34.293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7,1%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63881604"/>
                  </a:ext>
                </a:extLst>
              </a:tr>
              <a:tr h="172189">
                <a:tc>
                  <a:txBody>
                    <a:bodyPr/>
                    <a:lstStyle/>
                    <a:p>
                      <a:pPr algn="l" fontAlgn="ctr"/>
                      <a:r>
                        <a:rPr lang="tr-TR" sz="1050" b="0" i="0" u="none" strike="noStrike" dirty="0">
                          <a:solidFill>
                            <a:srgbClr val="000000"/>
                          </a:solidFill>
                          <a:effectLst/>
                          <a:latin typeface="+mn-lt"/>
                        </a:rPr>
                        <a:t>GÜNGÖREN</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264.831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13.555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77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11.010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24.642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9,3%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73849572"/>
                  </a:ext>
                </a:extLst>
              </a:tr>
              <a:tr h="172189">
                <a:tc>
                  <a:txBody>
                    <a:bodyPr/>
                    <a:lstStyle/>
                    <a:p>
                      <a:pPr algn="l" fontAlgn="ctr"/>
                      <a:r>
                        <a:rPr lang="tr-TR" sz="1050" b="0" i="0" u="none" strike="noStrike" dirty="0">
                          <a:solidFill>
                            <a:srgbClr val="000000"/>
                          </a:solidFill>
                          <a:effectLst/>
                          <a:latin typeface="+mn-lt"/>
                        </a:rPr>
                        <a:t>KADIKÖY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462.189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69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10.379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10.464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2,3%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78595335"/>
                  </a:ext>
                </a:extLst>
              </a:tr>
              <a:tr h="172189">
                <a:tc>
                  <a:txBody>
                    <a:bodyPr/>
                    <a:lstStyle/>
                    <a:p>
                      <a:pPr algn="l" fontAlgn="ctr"/>
                      <a:r>
                        <a:rPr lang="tr-TR" sz="1050" b="0" i="0" u="none" strike="noStrike" dirty="0">
                          <a:solidFill>
                            <a:srgbClr val="000000"/>
                          </a:solidFill>
                          <a:effectLst/>
                          <a:latin typeface="+mn-lt"/>
                        </a:rPr>
                        <a:t>KAĞITHANE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444.820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17.141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54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20.759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37.954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8,5%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05863611"/>
                  </a:ext>
                </a:extLst>
              </a:tr>
              <a:tr h="172189">
                <a:tc>
                  <a:txBody>
                    <a:bodyPr/>
                    <a:lstStyle/>
                    <a:p>
                      <a:pPr algn="l" fontAlgn="ctr"/>
                      <a:r>
                        <a:rPr lang="tr-TR" sz="1050" b="0" i="0" u="none" strike="noStrike" dirty="0">
                          <a:solidFill>
                            <a:srgbClr val="000000"/>
                          </a:solidFill>
                          <a:effectLst/>
                          <a:latin typeface="+mn-lt"/>
                        </a:rPr>
                        <a:t>KARTAL</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475.859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1.045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7.490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8.557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1,8%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52633638"/>
                  </a:ext>
                </a:extLst>
              </a:tr>
              <a:tr h="172189">
                <a:tc>
                  <a:txBody>
                    <a:bodyPr/>
                    <a:lstStyle/>
                    <a:p>
                      <a:pPr algn="l" fontAlgn="ctr"/>
                      <a:r>
                        <a:rPr lang="tr-TR" sz="1050" b="0" i="0" u="none" strike="noStrike" dirty="0">
                          <a:solidFill>
                            <a:srgbClr val="000000"/>
                          </a:solidFill>
                          <a:effectLst/>
                          <a:latin typeface="+mn-lt"/>
                        </a:rPr>
                        <a:t>KÜÇÜKÇEKMECE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789.033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37.616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91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23.293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61.000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7,7%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7509761"/>
                  </a:ext>
                </a:extLst>
              </a:tr>
              <a:tr h="172189">
                <a:tc>
                  <a:txBody>
                    <a:bodyPr/>
                    <a:lstStyle/>
                    <a:p>
                      <a:pPr algn="l" fontAlgn="ctr"/>
                      <a:r>
                        <a:rPr lang="tr-TR" sz="1050" b="0" i="0" u="none" strike="noStrike" dirty="0">
                          <a:solidFill>
                            <a:srgbClr val="000000"/>
                          </a:solidFill>
                          <a:effectLst/>
                          <a:latin typeface="+mn-lt"/>
                        </a:rPr>
                        <a:t>MALTEPE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524.921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1.390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34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9.956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11.380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2,2%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1912632"/>
                  </a:ext>
                </a:extLst>
              </a:tr>
              <a:tr h="172189">
                <a:tc>
                  <a:txBody>
                    <a:bodyPr/>
                    <a:lstStyle/>
                    <a:p>
                      <a:pPr algn="l" fontAlgn="ctr"/>
                      <a:r>
                        <a:rPr lang="tr-TR" sz="1050" b="0" i="0" u="none" strike="noStrike" dirty="0">
                          <a:solidFill>
                            <a:srgbClr val="000000"/>
                          </a:solidFill>
                          <a:effectLst/>
                          <a:latin typeface="+mn-lt"/>
                        </a:rPr>
                        <a:t>PENDİK</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749.356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6.019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58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9.044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15.121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2,0%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19493705"/>
                  </a:ext>
                </a:extLst>
              </a:tr>
              <a:tr h="172189">
                <a:tc>
                  <a:txBody>
                    <a:bodyPr/>
                    <a:lstStyle/>
                    <a:p>
                      <a:pPr algn="l" fontAlgn="ctr"/>
                      <a:r>
                        <a:rPr lang="tr-TR" sz="1050" b="0" i="0" u="none" strike="noStrike" dirty="0">
                          <a:solidFill>
                            <a:srgbClr val="000000"/>
                          </a:solidFill>
                          <a:effectLst/>
                          <a:latin typeface="+mn-lt"/>
                        </a:rPr>
                        <a:t>SANCAKTEPE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502.077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11.052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40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4.475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15.567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3,1%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4091116"/>
                  </a:ext>
                </a:extLst>
              </a:tr>
              <a:tr h="172189">
                <a:tc>
                  <a:txBody>
                    <a:bodyPr/>
                    <a:lstStyle/>
                    <a:p>
                      <a:pPr algn="l" fontAlgn="ctr"/>
                      <a:r>
                        <a:rPr lang="tr-TR" sz="1050" b="0" i="0" u="none" strike="noStrike" dirty="0">
                          <a:solidFill>
                            <a:srgbClr val="000000"/>
                          </a:solidFill>
                          <a:effectLst/>
                          <a:latin typeface="+mn-lt"/>
                        </a:rPr>
                        <a:t>SARIYER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342.582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1.035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8.557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9.608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2,8%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262891"/>
                  </a:ext>
                </a:extLst>
              </a:tr>
              <a:tr h="172189">
                <a:tc>
                  <a:txBody>
                    <a:bodyPr/>
                    <a:lstStyle/>
                    <a:p>
                      <a:pPr algn="l" fontAlgn="ctr"/>
                      <a:r>
                        <a:rPr lang="tr-TR" sz="1050" b="0" i="0" u="none" strike="noStrike" dirty="0">
                          <a:solidFill>
                            <a:srgbClr val="000000"/>
                          </a:solidFill>
                          <a:effectLst/>
                          <a:latin typeface="+mn-lt"/>
                        </a:rPr>
                        <a:t>SİLİVRİ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232.156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1.744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2.504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4.274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1,8%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89194959"/>
                  </a:ext>
                </a:extLst>
              </a:tr>
              <a:tr h="172189">
                <a:tc>
                  <a:txBody>
                    <a:bodyPr/>
                    <a:lstStyle/>
                    <a:p>
                      <a:pPr algn="l" fontAlgn="ctr"/>
                      <a:r>
                        <a:rPr lang="tr-TR" sz="1050" b="0" i="0" u="none" strike="noStrike" dirty="0">
                          <a:solidFill>
                            <a:srgbClr val="000000"/>
                          </a:solidFill>
                          <a:effectLst/>
                          <a:latin typeface="+mn-lt"/>
                        </a:rPr>
                        <a:t>SULTANBEYLİ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369.193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20.486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50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2.322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22.858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6,2%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1516475"/>
                  </a:ext>
                </a:extLst>
              </a:tr>
              <a:tr h="172189">
                <a:tc>
                  <a:txBody>
                    <a:bodyPr/>
                    <a:lstStyle/>
                    <a:p>
                      <a:pPr algn="l" fontAlgn="ctr"/>
                      <a:r>
                        <a:rPr lang="tr-TR" sz="1050" b="0" i="0" u="none" strike="noStrike" dirty="0">
                          <a:solidFill>
                            <a:srgbClr val="000000"/>
                          </a:solidFill>
                          <a:effectLst/>
                          <a:latin typeface="+mn-lt"/>
                        </a:rPr>
                        <a:t>SULTANGAZİ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532.601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40.600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40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4.391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45.031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8,5%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9108701"/>
                  </a:ext>
                </a:extLst>
              </a:tr>
              <a:tr h="172189">
                <a:tc>
                  <a:txBody>
                    <a:bodyPr/>
                    <a:lstStyle/>
                    <a:p>
                      <a:pPr algn="l" fontAlgn="ctr"/>
                      <a:r>
                        <a:rPr lang="tr-TR" sz="1050" b="0" i="0" u="none" strike="noStrike" dirty="0">
                          <a:solidFill>
                            <a:srgbClr val="000000"/>
                          </a:solidFill>
                          <a:effectLst/>
                          <a:latin typeface="+mn-lt"/>
                        </a:rPr>
                        <a:t>ŞİLE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48.936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205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37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976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1218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dirty="0">
                          <a:solidFill>
                            <a:srgbClr val="000000"/>
                          </a:solidFill>
                          <a:effectLst/>
                          <a:latin typeface="Calibri" panose="020F0502020204030204" pitchFamily="34" charset="0"/>
                        </a:rPr>
                        <a:t>2,5%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2229245"/>
                  </a:ext>
                </a:extLst>
              </a:tr>
              <a:tr h="172189">
                <a:tc>
                  <a:txBody>
                    <a:bodyPr/>
                    <a:lstStyle/>
                    <a:p>
                      <a:pPr algn="l" fontAlgn="ctr"/>
                      <a:r>
                        <a:rPr lang="tr-TR" sz="1050" b="0" i="0" u="none" strike="noStrike" dirty="0">
                          <a:solidFill>
                            <a:srgbClr val="000000"/>
                          </a:solidFill>
                          <a:effectLst/>
                          <a:latin typeface="+mn-lt"/>
                        </a:rPr>
                        <a:t>ŞİŞLİ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263.063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2.662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114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16.516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19.292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dirty="0">
                          <a:solidFill>
                            <a:srgbClr val="000000"/>
                          </a:solidFill>
                          <a:effectLst/>
                          <a:latin typeface="Calibri" panose="020F0502020204030204" pitchFamily="34" charset="0"/>
                        </a:rPr>
                        <a:t>7,3%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39470685"/>
                  </a:ext>
                </a:extLst>
              </a:tr>
              <a:tr h="172189">
                <a:tc>
                  <a:txBody>
                    <a:bodyPr/>
                    <a:lstStyle/>
                    <a:p>
                      <a:pPr algn="l" fontAlgn="ctr"/>
                      <a:r>
                        <a:rPr lang="tr-TR" sz="1050" b="0" i="0" u="none" strike="noStrike" dirty="0">
                          <a:solidFill>
                            <a:srgbClr val="000000"/>
                          </a:solidFill>
                          <a:effectLst/>
                          <a:latin typeface="+mn-lt"/>
                        </a:rPr>
                        <a:t>TUZLA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301.400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2.590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34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3.517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6.141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dirty="0">
                          <a:solidFill>
                            <a:srgbClr val="000000"/>
                          </a:solidFill>
                          <a:effectLst/>
                          <a:latin typeface="Calibri" panose="020F0502020204030204" pitchFamily="34" charset="0"/>
                        </a:rPr>
                        <a:t>2,0%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59835381"/>
                  </a:ext>
                </a:extLst>
              </a:tr>
              <a:tr h="172189">
                <a:tc>
                  <a:txBody>
                    <a:bodyPr/>
                    <a:lstStyle/>
                    <a:p>
                      <a:pPr algn="l" fontAlgn="ctr"/>
                      <a:r>
                        <a:rPr lang="tr-TR" sz="1050" b="0" i="0" u="none" strike="noStrike" dirty="0">
                          <a:solidFill>
                            <a:srgbClr val="000000"/>
                          </a:solidFill>
                          <a:effectLst/>
                          <a:latin typeface="+mn-lt"/>
                        </a:rPr>
                        <a:t>ÜMRANİYE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727.819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14.791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82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15.506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30.379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dirty="0">
                          <a:solidFill>
                            <a:srgbClr val="000000"/>
                          </a:solidFill>
                          <a:effectLst/>
                          <a:latin typeface="Calibri" panose="020F0502020204030204" pitchFamily="34" charset="0"/>
                        </a:rPr>
                        <a:t>4,2%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0860216"/>
                  </a:ext>
                </a:extLst>
              </a:tr>
              <a:tr h="172189">
                <a:tc>
                  <a:txBody>
                    <a:bodyPr/>
                    <a:lstStyle/>
                    <a:p>
                      <a:pPr algn="l" fontAlgn="ctr"/>
                      <a:r>
                        <a:rPr lang="tr-TR" sz="1050" b="0" i="0" u="none" strike="noStrike" dirty="0">
                          <a:solidFill>
                            <a:srgbClr val="000000"/>
                          </a:solidFill>
                          <a:effectLst/>
                          <a:latin typeface="+mn-lt"/>
                        </a:rPr>
                        <a:t>ÜSKÜDAR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512.981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2.127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37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10.771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a:solidFill>
                            <a:srgbClr val="C00000"/>
                          </a:solidFill>
                          <a:effectLst/>
                          <a:latin typeface="Times New Roman" panose="02020603050405020304" pitchFamily="18" charset="0"/>
                        </a:rPr>
                        <a:t>12.935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dirty="0">
                          <a:solidFill>
                            <a:srgbClr val="000000"/>
                          </a:solidFill>
                          <a:effectLst/>
                          <a:latin typeface="Calibri" panose="020F0502020204030204" pitchFamily="34" charset="0"/>
                        </a:rPr>
                        <a:t>2,5%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84724429"/>
                  </a:ext>
                </a:extLst>
              </a:tr>
              <a:tr h="172189">
                <a:tc>
                  <a:txBody>
                    <a:bodyPr/>
                    <a:lstStyle/>
                    <a:p>
                      <a:pPr algn="l" fontAlgn="ctr"/>
                      <a:r>
                        <a:rPr lang="tr-TR" sz="1050" b="0" i="0" u="none" strike="noStrike" dirty="0">
                          <a:solidFill>
                            <a:srgbClr val="000000"/>
                          </a:solidFill>
                          <a:effectLst/>
                          <a:latin typeface="+mn-lt"/>
                        </a:rPr>
                        <a:t>ZEYTİNBURNU</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278.344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18.982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203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18.626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1" i="0" u="none" strike="noStrike" dirty="0">
                          <a:solidFill>
                            <a:srgbClr val="C00000"/>
                          </a:solidFill>
                          <a:effectLst/>
                          <a:latin typeface="Times New Roman" panose="02020603050405020304" pitchFamily="18" charset="0"/>
                        </a:rPr>
                        <a:t>37.811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dirty="0">
                          <a:solidFill>
                            <a:srgbClr val="000000"/>
                          </a:solidFill>
                          <a:effectLst/>
                          <a:latin typeface="Calibri" panose="020F0502020204030204" pitchFamily="34" charset="0"/>
                        </a:rPr>
                        <a:t>13,6%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84524092"/>
                  </a:ext>
                </a:extLst>
              </a:tr>
            </a:tbl>
          </a:graphicData>
        </a:graphic>
      </p:graphicFrame>
      <p:sp>
        <p:nvSpPr>
          <p:cNvPr id="5" name="Metin kutusu 4"/>
          <p:cNvSpPr txBox="1"/>
          <p:nvPr/>
        </p:nvSpPr>
        <p:spPr>
          <a:xfrm>
            <a:off x="-58615" y="9454495"/>
            <a:ext cx="67873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a:ea typeface="+mn-ea"/>
                <a:cs typeface="+mn-cs"/>
              </a:rPr>
              <a:t>*İstanbul İl Göç idaresi Müdürlüğünün verileridir. </a:t>
            </a:r>
            <a:r>
              <a:rPr kumimoji="0" lang="tr-TR" sz="800" b="0" i="0" u="none" strike="noStrike" kern="1200" cap="none" spc="0" normalizeH="0" noProof="0" dirty="0">
                <a:ln>
                  <a:noFill/>
                </a:ln>
                <a:solidFill>
                  <a:prstClr val="black"/>
                </a:solidFill>
                <a:effectLst/>
                <a:uLnTx/>
                <a:uFillTx/>
                <a:latin typeface="Calibri" panose="020F0502020204030204"/>
                <a:ea typeface="+mn-ea"/>
                <a:cs typeface="+mn-cs"/>
              </a:rPr>
              <a:t> Yabancı sayılarına </a:t>
            </a:r>
            <a:r>
              <a:rPr kumimoji="0" lang="tr-TR" sz="800" b="1" i="0" u="sng" strike="noStrike" kern="1200" cap="none" spc="0" normalizeH="0" baseline="0" noProof="0" dirty="0">
                <a:ln>
                  <a:noFill/>
                </a:ln>
                <a:solidFill>
                  <a:prstClr val="black"/>
                </a:solidFill>
                <a:effectLst/>
                <a:uLnTx/>
                <a:uFillTx/>
                <a:latin typeface="Calibri" panose="020F0502020204030204"/>
                <a:ea typeface="+mn-ea"/>
                <a:cs typeface="+mn-cs"/>
              </a:rPr>
              <a:t>çalışma izni verilenler (</a:t>
            </a:r>
            <a:r>
              <a:rPr lang="tr-TR" sz="800" b="1" u="sng" dirty="0">
                <a:solidFill>
                  <a:prstClr val="black"/>
                </a:solidFill>
                <a:latin typeface="Calibri" panose="020F0502020204030204"/>
              </a:rPr>
              <a:t>65.288</a:t>
            </a:r>
            <a:r>
              <a:rPr kumimoji="0" lang="tr-TR" sz="800" b="1" i="0" u="sng" strike="noStrike" kern="1200" cap="none" spc="0" normalizeH="0" baseline="0" noProof="0" dirty="0">
                <a:ln>
                  <a:noFill/>
                </a:ln>
                <a:solidFill>
                  <a:prstClr val="black"/>
                </a:solidFill>
                <a:effectLst/>
                <a:uLnTx/>
                <a:uFillTx/>
                <a:latin typeface="Calibri" panose="020F0502020204030204"/>
                <a:ea typeface="+mn-ea"/>
                <a:cs typeface="+mn-cs"/>
              </a:rPr>
              <a:t>) dahil edilmemiştir.</a:t>
            </a: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663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0675" y="197073"/>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TUİK VERİLERİNE GÖRE YABANCI NÜFUS</a:t>
            </a:r>
            <a:endParaRPr kumimoji="0" lang="tr-TR" sz="2400" b="1" i="1" u="none" strike="noStrike" kern="1200" cap="none" spc="0" normalizeH="0" baseline="0" noProof="0" dirty="0">
              <a:ln>
                <a:noFill/>
              </a:ln>
              <a:solidFill>
                <a:srgbClr val="C00000"/>
              </a:solidFill>
              <a:effectLst/>
              <a:uLnTx/>
              <a:uFillTx/>
              <a:latin typeface="Calibri" panose="020F0502020204030204" pitchFamily="34" charset="0"/>
              <a:ea typeface="+mn-ea"/>
              <a:cs typeface="+mn-cs"/>
            </a:endParaRPr>
          </a:p>
        </p:txBody>
      </p:sp>
      <p:graphicFrame>
        <p:nvGraphicFramePr>
          <p:cNvPr id="3" name="Tablo 2"/>
          <p:cNvGraphicFramePr>
            <a:graphicFrameLocks noGrp="1"/>
          </p:cNvGraphicFramePr>
          <p:nvPr>
            <p:extLst/>
          </p:nvPr>
        </p:nvGraphicFramePr>
        <p:xfrm>
          <a:off x="22061" y="1981956"/>
          <a:ext cx="6813549" cy="7192958"/>
        </p:xfrm>
        <a:graphic>
          <a:graphicData uri="http://schemas.openxmlformats.org/drawingml/2006/table">
            <a:tbl>
              <a:tblPr/>
              <a:tblGrid>
                <a:gridCol w="2462186">
                  <a:extLst>
                    <a:ext uri="{9D8B030D-6E8A-4147-A177-3AD203B41FA5}">
                      <a16:colId xmlns:a16="http://schemas.microsoft.com/office/drawing/2014/main" val="3599424368"/>
                    </a:ext>
                  </a:extLst>
                </a:gridCol>
                <a:gridCol w="1331682">
                  <a:extLst>
                    <a:ext uri="{9D8B030D-6E8A-4147-A177-3AD203B41FA5}">
                      <a16:colId xmlns:a16="http://schemas.microsoft.com/office/drawing/2014/main" val="3290886586"/>
                    </a:ext>
                  </a:extLst>
                </a:gridCol>
                <a:gridCol w="1311243">
                  <a:extLst>
                    <a:ext uri="{9D8B030D-6E8A-4147-A177-3AD203B41FA5}">
                      <a16:colId xmlns:a16="http://schemas.microsoft.com/office/drawing/2014/main" val="2964112115"/>
                    </a:ext>
                  </a:extLst>
                </a:gridCol>
                <a:gridCol w="1708438">
                  <a:extLst>
                    <a:ext uri="{9D8B030D-6E8A-4147-A177-3AD203B41FA5}">
                      <a16:colId xmlns:a16="http://schemas.microsoft.com/office/drawing/2014/main" val="2377570562"/>
                    </a:ext>
                  </a:extLst>
                </a:gridCol>
              </a:tblGrid>
              <a:tr h="300247">
                <a:tc gridSpan="4">
                  <a:txBody>
                    <a:bodyPr/>
                    <a:lstStyle/>
                    <a:p>
                      <a:pPr algn="ctr" fontAlgn="ctr"/>
                      <a:r>
                        <a:rPr lang="tr-TR" sz="1600" b="1" i="0" u="none" strike="noStrike" dirty="0">
                          <a:solidFill>
                            <a:schemeClr val="bg1"/>
                          </a:solidFill>
                          <a:effectLst/>
                          <a:latin typeface="+mn-lt"/>
                        </a:rPr>
                        <a:t>İLÇE</a:t>
                      </a:r>
                      <a:r>
                        <a:rPr lang="tr-TR" sz="1600" b="1" i="0" u="none" strike="noStrike" baseline="0" dirty="0">
                          <a:solidFill>
                            <a:schemeClr val="bg1"/>
                          </a:solidFill>
                          <a:effectLst/>
                          <a:latin typeface="+mn-lt"/>
                        </a:rPr>
                        <a:t> DÜZEYİNDE YABANCI UYRUKLU NÜFUS-2024</a:t>
                      </a:r>
                      <a:endParaRPr lang="tr-TR" sz="1600" b="1" i="0" u="none" strike="noStrike" dirty="0">
                        <a:solidFill>
                          <a:schemeClr val="bg1"/>
                        </a:solidFill>
                        <a:effectLst/>
                        <a:latin typeface="+mn-lt"/>
                      </a:endParaRP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81539674"/>
                  </a:ext>
                </a:extLst>
              </a:tr>
              <a:tr h="400471">
                <a:tc>
                  <a:txBody>
                    <a:bodyPr/>
                    <a:lstStyle/>
                    <a:p>
                      <a:pPr algn="ctr" fontAlgn="ctr"/>
                      <a:r>
                        <a:rPr lang="tr-TR" sz="1100" b="1" i="0" u="none" strike="noStrike" dirty="0">
                          <a:solidFill>
                            <a:srgbClr val="000000"/>
                          </a:solidFill>
                          <a:effectLst/>
                          <a:latin typeface="+mn-lt"/>
                        </a:rPr>
                        <a:t>İLÇELER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rtl="0" fontAlgn="b"/>
                      <a:r>
                        <a:rPr lang="tr-TR" sz="1100" b="1" i="0" u="none" strike="noStrike" dirty="0">
                          <a:solidFill>
                            <a:srgbClr val="7F0000"/>
                          </a:solidFill>
                          <a:effectLst/>
                          <a:latin typeface="Calibri" panose="020F0502020204030204" pitchFamily="34" charset="0"/>
                        </a:rPr>
                        <a:t>TOPLAM NÜFUS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rtl="0" fontAlgn="b"/>
                      <a:r>
                        <a:rPr lang="tr-TR" sz="1100" b="1" i="0" u="none" strike="noStrike" dirty="0">
                          <a:solidFill>
                            <a:srgbClr val="7F0000"/>
                          </a:solidFill>
                          <a:effectLst/>
                          <a:latin typeface="Calibri" panose="020F0502020204030204" pitchFamily="34" charset="0"/>
                        </a:rPr>
                        <a:t>T.C. VATANDAŞI NÜFUS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rtl="0" fontAlgn="b"/>
                      <a:r>
                        <a:rPr lang="tr-TR" sz="1100" b="1" i="0" u="none" strike="noStrike" dirty="0">
                          <a:solidFill>
                            <a:srgbClr val="7F0000"/>
                          </a:solidFill>
                          <a:effectLst/>
                          <a:latin typeface="Calibri" panose="020F0502020204030204" pitchFamily="34" charset="0"/>
                        </a:rPr>
                        <a:t>YABANCI UYRUKLU NÜFUS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extLst>
                  <a:ext uri="{0D108BD9-81ED-4DB2-BD59-A6C34878D82A}">
                    <a16:rowId xmlns:a16="http://schemas.microsoft.com/office/drawing/2014/main" val="1839870146"/>
                  </a:ext>
                </a:extLst>
              </a:tr>
              <a:tr h="173390">
                <a:tc>
                  <a:txBody>
                    <a:bodyPr/>
                    <a:lstStyle/>
                    <a:p>
                      <a:pPr algn="l" fontAlgn="ctr"/>
                      <a:r>
                        <a:rPr lang="tr-TR" sz="1000" b="1" i="0" u="none" strike="noStrike" dirty="0">
                          <a:solidFill>
                            <a:srgbClr val="C00000"/>
                          </a:solidFill>
                          <a:effectLst/>
                          <a:latin typeface="+mn-lt"/>
                        </a:rPr>
                        <a:t>GENEL TOPLAM</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rtl="0" fontAlgn="b"/>
                      <a:r>
                        <a:rPr lang="tr-TR" sz="1100" b="1" i="0" u="none" strike="noStrike" dirty="0">
                          <a:solidFill>
                            <a:srgbClr val="000000"/>
                          </a:solidFill>
                          <a:effectLst/>
                          <a:latin typeface="Calibri" panose="020F0502020204030204" pitchFamily="34" charset="0"/>
                        </a:rPr>
                        <a:t>15.701.602</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rtl="0" fontAlgn="b"/>
                      <a:r>
                        <a:rPr lang="tr-TR" sz="1100" b="1" i="0" u="none" strike="noStrike">
                          <a:solidFill>
                            <a:srgbClr val="000000"/>
                          </a:solidFill>
                          <a:effectLst/>
                          <a:latin typeface="Calibri" panose="020F0502020204030204" pitchFamily="34" charset="0"/>
                        </a:rPr>
                        <a:t>15.138.796</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rtl="0" fontAlgn="b"/>
                      <a:r>
                        <a:rPr lang="tr-TR" sz="1100" b="1" i="0" u="none" strike="noStrike" dirty="0">
                          <a:solidFill>
                            <a:srgbClr val="000000"/>
                          </a:solidFill>
                          <a:effectLst/>
                          <a:latin typeface="Calibri" panose="020F0502020204030204" pitchFamily="34" charset="0"/>
                        </a:rPr>
                        <a:t>562.806</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extLst>
                  <a:ext uri="{0D108BD9-81ED-4DB2-BD59-A6C34878D82A}">
                    <a16:rowId xmlns:a16="http://schemas.microsoft.com/office/drawing/2014/main" val="3835955736"/>
                  </a:ext>
                </a:extLst>
              </a:tr>
              <a:tr h="158475">
                <a:tc>
                  <a:txBody>
                    <a:bodyPr/>
                    <a:lstStyle/>
                    <a:p>
                      <a:pPr algn="l" fontAlgn="ctr"/>
                      <a:r>
                        <a:rPr lang="tr-TR" sz="1000" b="0" i="0" u="none" strike="noStrike" dirty="0">
                          <a:solidFill>
                            <a:srgbClr val="000000"/>
                          </a:solidFill>
                          <a:effectLst/>
                          <a:latin typeface="+mn-lt"/>
                        </a:rPr>
                        <a:t>ADALAR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16.979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16.535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444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144536055"/>
                  </a:ext>
                </a:extLst>
              </a:tr>
              <a:tr h="158475">
                <a:tc>
                  <a:txBody>
                    <a:bodyPr/>
                    <a:lstStyle/>
                    <a:p>
                      <a:pPr algn="l" fontAlgn="ctr"/>
                      <a:r>
                        <a:rPr lang="tr-TR" sz="1000" b="0" i="0" u="none" strike="noStrike" dirty="0">
                          <a:solidFill>
                            <a:srgbClr val="000000"/>
                          </a:solidFill>
                          <a:effectLst/>
                          <a:latin typeface="+mn-lt"/>
                        </a:rPr>
                        <a:t>ARNAVUTKÖY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344.868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338.879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5.989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910857572"/>
                  </a:ext>
                </a:extLst>
              </a:tr>
              <a:tr h="158475">
                <a:tc>
                  <a:txBody>
                    <a:bodyPr/>
                    <a:lstStyle/>
                    <a:p>
                      <a:pPr algn="l" fontAlgn="ctr"/>
                      <a:r>
                        <a:rPr lang="tr-TR" sz="1000" b="0" i="0" u="none" strike="noStrike" dirty="0">
                          <a:solidFill>
                            <a:srgbClr val="000000"/>
                          </a:solidFill>
                          <a:effectLst/>
                          <a:latin typeface="+mn-lt"/>
                        </a:rPr>
                        <a:t>ATAŞEHİR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414.866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403.175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11.691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597201671"/>
                  </a:ext>
                </a:extLst>
              </a:tr>
              <a:tr h="158475">
                <a:tc>
                  <a:txBody>
                    <a:bodyPr/>
                    <a:lstStyle/>
                    <a:p>
                      <a:pPr algn="l" fontAlgn="ctr"/>
                      <a:r>
                        <a:rPr lang="tr-TR" sz="1000" b="0" i="0" u="none" strike="noStrike" dirty="0">
                          <a:solidFill>
                            <a:srgbClr val="000000"/>
                          </a:solidFill>
                          <a:effectLst/>
                          <a:latin typeface="+mn-lt"/>
                        </a:rPr>
                        <a:t>AVCILAR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440.934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411.730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29.204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70153962"/>
                  </a:ext>
                </a:extLst>
              </a:tr>
              <a:tr h="158475">
                <a:tc>
                  <a:txBody>
                    <a:bodyPr/>
                    <a:lstStyle/>
                    <a:p>
                      <a:pPr algn="l" fontAlgn="ctr"/>
                      <a:r>
                        <a:rPr lang="tr-TR" sz="1000" b="0" i="0" u="none" strike="noStrike" dirty="0">
                          <a:solidFill>
                            <a:srgbClr val="000000"/>
                          </a:solidFill>
                          <a:effectLst/>
                          <a:latin typeface="+mn-lt"/>
                        </a:rPr>
                        <a:t>BAĞCILAR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713.594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699.303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14.291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52165346"/>
                  </a:ext>
                </a:extLst>
              </a:tr>
              <a:tr h="158475">
                <a:tc>
                  <a:txBody>
                    <a:bodyPr/>
                    <a:lstStyle/>
                    <a:p>
                      <a:pPr algn="l" fontAlgn="ctr"/>
                      <a:r>
                        <a:rPr lang="tr-TR" sz="1000" b="0" i="0" u="none" strike="noStrike" dirty="0">
                          <a:solidFill>
                            <a:srgbClr val="000000"/>
                          </a:solidFill>
                          <a:effectLst/>
                          <a:latin typeface="+mn-lt"/>
                        </a:rPr>
                        <a:t>BAHÇELİEVLER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560.086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540.255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19.831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00304526"/>
                  </a:ext>
                </a:extLst>
              </a:tr>
              <a:tr h="158475">
                <a:tc>
                  <a:txBody>
                    <a:bodyPr/>
                    <a:lstStyle/>
                    <a:p>
                      <a:pPr algn="l" fontAlgn="ctr"/>
                      <a:r>
                        <a:rPr lang="tr-TR" sz="1000" b="0" i="0" u="none" strike="noStrike" dirty="0">
                          <a:solidFill>
                            <a:srgbClr val="000000"/>
                          </a:solidFill>
                          <a:effectLst/>
                          <a:latin typeface="+mn-lt"/>
                        </a:rPr>
                        <a:t>BAKIRKÖY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219.893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207.997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11.896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00249295"/>
                  </a:ext>
                </a:extLst>
              </a:tr>
              <a:tr h="158475">
                <a:tc>
                  <a:txBody>
                    <a:bodyPr/>
                    <a:lstStyle/>
                    <a:p>
                      <a:pPr algn="l" fontAlgn="ctr"/>
                      <a:r>
                        <a:rPr lang="tr-TR" sz="1000" b="0" i="0" u="none" strike="noStrike" dirty="0">
                          <a:solidFill>
                            <a:srgbClr val="000000"/>
                          </a:solidFill>
                          <a:effectLst/>
                          <a:latin typeface="+mn-lt"/>
                        </a:rPr>
                        <a:t>BAŞAKŞEHİR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520.467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485.048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35.419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941389015"/>
                  </a:ext>
                </a:extLst>
              </a:tr>
              <a:tr h="158475">
                <a:tc>
                  <a:txBody>
                    <a:bodyPr/>
                    <a:lstStyle/>
                    <a:p>
                      <a:pPr algn="l" fontAlgn="ctr"/>
                      <a:r>
                        <a:rPr lang="tr-TR" sz="1000" b="0" i="0" u="none" strike="noStrike" dirty="0">
                          <a:solidFill>
                            <a:srgbClr val="000000"/>
                          </a:solidFill>
                          <a:effectLst/>
                          <a:latin typeface="+mn-lt"/>
                        </a:rPr>
                        <a:t>BAYRAMPAŞA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268.303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253.983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14.320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805985084"/>
                  </a:ext>
                </a:extLst>
              </a:tr>
              <a:tr h="158475">
                <a:tc>
                  <a:txBody>
                    <a:bodyPr/>
                    <a:lstStyle/>
                    <a:p>
                      <a:pPr algn="l" fontAlgn="ctr"/>
                      <a:r>
                        <a:rPr lang="tr-TR" sz="1000" b="0" i="0" u="none" strike="noStrike" dirty="0">
                          <a:solidFill>
                            <a:srgbClr val="000000"/>
                          </a:solidFill>
                          <a:effectLst/>
                          <a:latin typeface="+mn-lt"/>
                        </a:rPr>
                        <a:t>BEŞİKTAŞ</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167.264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157.242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10.022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095311763"/>
                  </a:ext>
                </a:extLst>
              </a:tr>
              <a:tr h="158475">
                <a:tc>
                  <a:txBody>
                    <a:bodyPr/>
                    <a:lstStyle/>
                    <a:p>
                      <a:pPr algn="l" fontAlgn="ctr"/>
                      <a:r>
                        <a:rPr lang="tr-TR" sz="1000" b="0" i="0" u="none" strike="noStrike" dirty="0">
                          <a:solidFill>
                            <a:srgbClr val="000000"/>
                          </a:solidFill>
                          <a:effectLst/>
                          <a:latin typeface="+mn-lt"/>
                        </a:rPr>
                        <a:t>BEYKOZ</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245.440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238.988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6.452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816484765"/>
                  </a:ext>
                </a:extLst>
              </a:tr>
              <a:tr h="158475">
                <a:tc>
                  <a:txBody>
                    <a:bodyPr/>
                    <a:lstStyle/>
                    <a:p>
                      <a:pPr algn="l" fontAlgn="ctr"/>
                      <a:r>
                        <a:rPr lang="tr-TR" sz="1000" b="0" i="0" u="none" strike="noStrike" dirty="0">
                          <a:solidFill>
                            <a:srgbClr val="000000"/>
                          </a:solidFill>
                          <a:effectLst/>
                          <a:latin typeface="+mn-lt"/>
                        </a:rPr>
                        <a:t>BEYLİKDÜZÜ</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415.290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380.224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35.066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634791736"/>
                  </a:ext>
                </a:extLst>
              </a:tr>
              <a:tr h="158475">
                <a:tc>
                  <a:txBody>
                    <a:bodyPr/>
                    <a:lstStyle/>
                    <a:p>
                      <a:pPr algn="l" fontAlgn="ctr"/>
                      <a:r>
                        <a:rPr lang="tr-TR" sz="1000" b="0" i="0" u="none" strike="noStrike" dirty="0">
                          <a:solidFill>
                            <a:srgbClr val="000000"/>
                          </a:solidFill>
                          <a:effectLst/>
                          <a:latin typeface="+mn-lt"/>
                        </a:rPr>
                        <a:t>BEYOĞLU</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216.688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207.544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9.144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001339629"/>
                  </a:ext>
                </a:extLst>
              </a:tr>
              <a:tr h="158475">
                <a:tc>
                  <a:txBody>
                    <a:bodyPr/>
                    <a:lstStyle/>
                    <a:p>
                      <a:pPr algn="l" fontAlgn="ctr"/>
                      <a:r>
                        <a:rPr lang="tr-TR" sz="1000" b="0" i="0" u="none" strike="noStrike" dirty="0">
                          <a:solidFill>
                            <a:srgbClr val="000000"/>
                          </a:solidFill>
                          <a:effectLst/>
                          <a:latin typeface="+mn-lt"/>
                        </a:rPr>
                        <a:t>BÜYÜKÇEKMECE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280.528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269.756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10.772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87923343"/>
                  </a:ext>
                </a:extLst>
              </a:tr>
              <a:tr h="158475">
                <a:tc>
                  <a:txBody>
                    <a:bodyPr/>
                    <a:lstStyle/>
                    <a:p>
                      <a:pPr algn="l" fontAlgn="ctr"/>
                      <a:r>
                        <a:rPr lang="tr-TR" sz="1000" b="0" i="0" u="none" strike="noStrike" dirty="0">
                          <a:solidFill>
                            <a:srgbClr val="000000"/>
                          </a:solidFill>
                          <a:effectLst/>
                          <a:latin typeface="+mn-lt"/>
                        </a:rPr>
                        <a:t>ÇATALCA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80.399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79.524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875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287074242"/>
                  </a:ext>
                </a:extLst>
              </a:tr>
              <a:tr h="158475">
                <a:tc>
                  <a:txBody>
                    <a:bodyPr/>
                    <a:lstStyle/>
                    <a:p>
                      <a:pPr algn="l" fontAlgn="ctr"/>
                      <a:r>
                        <a:rPr lang="tr-TR" sz="1000" b="0" i="0" u="none" strike="noStrike" dirty="0">
                          <a:solidFill>
                            <a:srgbClr val="000000"/>
                          </a:solidFill>
                          <a:effectLst/>
                          <a:latin typeface="+mn-lt"/>
                        </a:rPr>
                        <a:t>ÇEKMEKÖY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306.739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300.740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5.999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04734227"/>
                  </a:ext>
                </a:extLst>
              </a:tr>
              <a:tr h="158475">
                <a:tc>
                  <a:txBody>
                    <a:bodyPr/>
                    <a:lstStyle/>
                    <a:p>
                      <a:pPr algn="l" fontAlgn="ctr"/>
                      <a:r>
                        <a:rPr lang="tr-TR" sz="1000" b="0" i="0" u="none" strike="noStrike" dirty="0">
                          <a:solidFill>
                            <a:srgbClr val="000000"/>
                          </a:solidFill>
                          <a:effectLst/>
                          <a:latin typeface="+mn-lt"/>
                        </a:rPr>
                        <a:t>ESENLER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423.625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417.599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6.026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478599367"/>
                  </a:ext>
                </a:extLst>
              </a:tr>
              <a:tr h="158475">
                <a:tc>
                  <a:txBody>
                    <a:bodyPr/>
                    <a:lstStyle/>
                    <a:p>
                      <a:pPr algn="l" fontAlgn="ctr"/>
                      <a:r>
                        <a:rPr lang="tr-TR" sz="1000" b="0" i="0" u="none" strike="noStrike" dirty="0">
                          <a:solidFill>
                            <a:srgbClr val="000000"/>
                          </a:solidFill>
                          <a:effectLst/>
                          <a:latin typeface="+mn-lt"/>
                        </a:rPr>
                        <a:t>ESENYURT</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988.369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937.007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51.362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331618150"/>
                  </a:ext>
                </a:extLst>
              </a:tr>
              <a:tr h="158475">
                <a:tc>
                  <a:txBody>
                    <a:bodyPr/>
                    <a:lstStyle/>
                    <a:p>
                      <a:pPr algn="l" fontAlgn="ctr"/>
                      <a:r>
                        <a:rPr lang="tr-TR" sz="1000" b="0" i="0" u="none" strike="noStrike" dirty="0">
                          <a:solidFill>
                            <a:srgbClr val="000000"/>
                          </a:solidFill>
                          <a:effectLst/>
                          <a:latin typeface="+mn-lt"/>
                        </a:rPr>
                        <a:t>EYÜP</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420.706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406.080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14.626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727201033"/>
                  </a:ext>
                </a:extLst>
              </a:tr>
              <a:tr h="158475">
                <a:tc>
                  <a:txBody>
                    <a:bodyPr/>
                    <a:lstStyle/>
                    <a:p>
                      <a:pPr algn="l" fontAlgn="ctr"/>
                      <a:r>
                        <a:rPr lang="tr-TR" sz="1000" b="0" i="0" u="none" strike="noStrike" dirty="0">
                          <a:solidFill>
                            <a:srgbClr val="000000"/>
                          </a:solidFill>
                          <a:effectLst/>
                          <a:latin typeface="+mn-lt"/>
                        </a:rPr>
                        <a:t>FATİH</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354.472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331.734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22.738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785350732"/>
                  </a:ext>
                </a:extLst>
              </a:tr>
              <a:tr h="158475">
                <a:tc>
                  <a:txBody>
                    <a:bodyPr/>
                    <a:lstStyle/>
                    <a:p>
                      <a:pPr algn="l" fontAlgn="ctr"/>
                      <a:r>
                        <a:rPr lang="tr-TR" sz="1000" b="0" i="0" u="none" strike="noStrike" dirty="0">
                          <a:solidFill>
                            <a:srgbClr val="000000"/>
                          </a:solidFill>
                          <a:effectLst/>
                          <a:latin typeface="+mn-lt"/>
                        </a:rPr>
                        <a:t>GAZİOSMANPAŞA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479.931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465.008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14.923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63881604"/>
                  </a:ext>
                </a:extLst>
              </a:tr>
              <a:tr h="158475">
                <a:tc>
                  <a:txBody>
                    <a:bodyPr/>
                    <a:lstStyle/>
                    <a:p>
                      <a:pPr algn="l" fontAlgn="ctr"/>
                      <a:r>
                        <a:rPr lang="tr-TR" sz="1000" b="0" i="0" u="none" strike="noStrike" dirty="0">
                          <a:solidFill>
                            <a:srgbClr val="000000"/>
                          </a:solidFill>
                          <a:effectLst/>
                          <a:latin typeface="+mn-lt"/>
                        </a:rPr>
                        <a:t>GÜNGÖREN</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264.831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252.307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12.524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373849572"/>
                  </a:ext>
                </a:extLst>
              </a:tr>
              <a:tr h="158475">
                <a:tc>
                  <a:txBody>
                    <a:bodyPr/>
                    <a:lstStyle/>
                    <a:p>
                      <a:pPr algn="l" fontAlgn="ctr"/>
                      <a:r>
                        <a:rPr lang="tr-TR" sz="1000" b="0" i="0" u="none" strike="noStrike" dirty="0">
                          <a:solidFill>
                            <a:srgbClr val="000000"/>
                          </a:solidFill>
                          <a:effectLst/>
                          <a:latin typeface="+mn-lt"/>
                        </a:rPr>
                        <a:t>KADIKÖY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462.189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446.797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15.392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878595335"/>
                  </a:ext>
                </a:extLst>
              </a:tr>
              <a:tr h="158475">
                <a:tc>
                  <a:txBody>
                    <a:bodyPr/>
                    <a:lstStyle/>
                    <a:p>
                      <a:pPr algn="l" fontAlgn="ctr"/>
                      <a:r>
                        <a:rPr lang="tr-TR" sz="1000" b="0" i="0" u="none" strike="noStrike" dirty="0">
                          <a:solidFill>
                            <a:srgbClr val="000000"/>
                          </a:solidFill>
                          <a:effectLst/>
                          <a:latin typeface="+mn-lt"/>
                        </a:rPr>
                        <a:t>KAĞITHANE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444.820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420.175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24.645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05863611"/>
                  </a:ext>
                </a:extLst>
              </a:tr>
              <a:tr h="158475">
                <a:tc>
                  <a:txBody>
                    <a:bodyPr/>
                    <a:lstStyle/>
                    <a:p>
                      <a:pPr algn="l" fontAlgn="ctr"/>
                      <a:r>
                        <a:rPr lang="tr-TR" sz="1000" b="0" i="0" u="none" strike="noStrike" dirty="0">
                          <a:solidFill>
                            <a:srgbClr val="000000"/>
                          </a:solidFill>
                          <a:effectLst/>
                          <a:latin typeface="+mn-lt"/>
                        </a:rPr>
                        <a:t>KARTAL</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475.859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465.957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9.902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052633638"/>
                  </a:ext>
                </a:extLst>
              </a:tr>
              <a:tr h="158475">
                <a:tc>
                  <a:txBody>
                    <a:bodyPr/>
                    <a:lstStyle/>
                    <a:p>
                      <a:pPr algn="l" fontAlgn="ctr"/>
                      <a:r>
                        <a:rPr lang="tr-TR" sz="1000" b="0" i="0" u="none" strike="noStrike" dirty="0">
                          <a:solidFill>
                            <a:srgbClr val="000000"/>
                          </a:solidFill>
                          <a:effectLst/>
                          <a:latin typeface="+mn-lt"/>
                        </a:rPr>
                        <a:t>KÜÇÜKÇEKMECE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789.033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761.724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27.309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387509761"/>
                  </a:ext>
                </a:extLst>
              </a:tr>
              <a:tr h="158475">
                <a:tc>
                  <a:txBody>
                    <a:bodyPr/>
                    <a:lstStyle/>
                    <a:p>
                      <a:pPr algn="l" fontAlgn="ctr"/>
                      <a:r>
                        <a:rPr lang="tr-TR" sz="1000" b="0" i="0" u="none" strike="noStrike" dirty="0">
                          <a:solidFill>
                            <a:srgbClr val="000000"/>
                          </a:solidFill>
                          <a:effectLst/>
                          <a:latin typeface="+mn-lt"/>
                        </a:rPr>
                        <a:t>MALTEPE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524.921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510.182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14.739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011912632"/>
                  </a:ext>
                </a:extLst>
              </a:tr>
              <a:tr h="158475">
                <a:tc>
                  <a:txBody>
                    <a:bodyPr/>
                    <a:lstStyle/>
                    <a:p>
                      <a:pPr algn="l" fontAlgn="ctr"/>
                      <a:r>
                        <a:rPr lang="tr-TR" sz="1000" b="0" i="0" u="none" strike="noStrike" dirty="0">
                          <a:solidFill>
                            <a:srgbClr val="000000"/>
                          </a:solidFill>
                          <a:effectLst/>
                          <a:latin typeface="+mn-lt"/>
                        </a:rPr>
                        <a:t>PENDİK</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749.356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737.070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12.286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119493705"/>
                  </a:ext>
                </a:extLst>
              </a:tr>
              <a:tr h="158475">
                <a:tc>
                  <a:txBody>
                    <a:bodyPr/>
                    <a:lstStyle/>
                    <a:p>
                      <a:pPr algn="l" fontAlgn="ctr"/>
                      <a:r>
                        <a:rPr lang="tr-TR" sz="1000" b="0" i="0" u="none" strike="noStrike" dirty="0">
                          <a:solidFill>
                            <a:srgbClr val="000000"/>
                          </a:solidFill>
                          <a:effectLst/>
                          <a:latin typeface="+mn-lt"/>
                        </a:rPr>
                        <a:t>SANCAKTEPE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502.077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496.195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5.882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194091116"/>
                  </a:ext>
                </a:extLst>
              </a:tr>
              <a:tr h="158475">
                <a:tc>
                  <a:txBody>
                    <a:bodyPr/>
                    <a:lstStyle/>
                    <a:p>
                      <a:pPr algn="l" fontAlgn="ctr"/>
                      <a:r>
                        <a:rPr lang="tr-TR" sz="1000" b="0" i="0" u="none" strike="noStrike" dirty="0">
                          <a:solidFill>
                            <a:srgbClr val="000000"/>
                          </a:solidFill>
                          <a:effectLst/>
                          <a:latin typeface="+mn-lt"/>
                        </a:rPr>
                        <a:t>SARIYER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342.582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329.264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13.318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1262891"/>
                  </a:ext>
                </a:extLst>
              </a:tr>
              <a:tr h="158475">
                <a:tc>
                  <a:txBody>
                    <a:bodyPr/>
                    <a:lstStyle/>
                    <a:p>
                      <a:pPr algn="l" fontAlgn="ctr"/>
                      <a:r>
                        <a:rPr lang="tr-TR" sz="1000" b="0" i="0" u="none" strike="noStrike" dirty="0">
                          <a:solidFill>
                            <a:srgbClr val="000000"/>
                          </a:solidFill>
                          <a:effectLst/>
                          <a:latin typeface="+mn-lt"/>
                        </a:rPr>
                        <a:t>SİLİVRİ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232.156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228.607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3.549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189194959"/>
                  </a:ext>
                </a:extLst>
              </a:tr>
              <a:tr h="158475">
                <a:tc>
                  <a:txBody>
                    <a:bodyPr/>
                    <a:lstStyle/>
                    <a:p>
                      <a:pPr algn="l" fontAlgn="ctr"/>
                      <a:r>
                        <a:rPr lang="tr-TR" sz="1000" b="0" i="0" u="none" strike="noStrike" dirty="0">
                          <a:solidFill>
                            <a:srgbClr val="000000"/>
                          </a:solidFill>
                          <a:effectLst/>
                          <a:latin typeface="+mn-lt"/>
                        </a:rPr>
                        <a:t>SULTANBEYLİ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369.193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366.447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2.746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691516475"/>
                  </a:ext>
                </a:extLst>
              </a:tr>
              <a:tr h="158475">
                <a:tc>
                  <a:txBody>
                    <a:bodyPr/>
                    <a:lstStyle/>
                    <a:p>
                      <a:pPr algn="l" fontAlgn="ctr"/>
                      <a:r>
                        <a:rPr lang="tr-TR" sz="1000" b="0" i="0" u="none" strike="noStrike" dirty="0">
                          <a:solidFill>
                            <a:srgbClr val="000000"/>
                          </a:solidFill>
                          <a:effectLst/>
                          <a:latin typeface="+mn-lt"/>
                        </a:rPr>
                        <a:t>SULTANGAZİ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532.601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527.325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5.276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609108701"/>
                  </a:ext>
                </a:extLst>
              </a:tr>
              <a:tr h="158475">
                <a:tc>
                  <a:txBody>
                    <a:bodyPr/>
                    <a:lstStyle/>
                    <a:p>
                      <a:pPr algn="l" fontAlgn="ctr"/>
                      <a:r>
                        <a:rPr lang="tr-TR" sz="1000" b="0" i="0" u="none" strike="noStrike" dirty="0">
                          <a:solidFill>
                            <a:srgbClr val="000000"/>
                          </a:solidFill>
                          <a:effectLst/>
                          <a:latin typeface="+mn-lt"/>
                        </a:rPr>
                        <a:t>ŞİLE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48.936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47.702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1.234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032229245"/>
                  </a:ext>
                </a:extLst>
              </a:tr>
              <a:tr h="158475">
                <a:tc>
                  <a:txBody>
                    <a:bodyPr/>
                    <a:lstStyle/>
                    <a:p>
                      <a:pPr algn="l" fontAlgn="ctr"/>
                      <a:r>
                        <a:rPr lang="tr-TR" sz="1000" b="0" i="0" u="none" strike="noStrike" dirty="0">
                          <a:solidFill>
                            <a:srgbClr val="000000"/>
                          </a:solidFill>
                          <a:effectLst/>
                          <a:latin typeface="+mn-lt"/>
                        </a:rPr>
                        <a:t>ŞİŞLİ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263.063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242.068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20.995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39470685"/>
                  </a:ext>
                </a:extLst>
              </a:tr>
              <a:tr h="158475">
                <a:tc>
                  <a:txBody>
                    <a:bodyPr/>
                    <a:lstStyle/>
                    <a:p>
                      <a:pPr algn="l" fontAlgn="ctr"/>
                      <a:r>
                        <a:rPr lang="tr-TR" sz="1000" b="0" i="0" u="none" strike="noStrike" dirty="0">
                          <a:solidFill>
                            <a:srgbClr val="000000"/>
                          </a:solidFill>
                          <a:effectLst/>
                          <a:latin typeface="+mn-lt"/>
                        </a:rPr>
                        <a:t>TUZLA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301.400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296.207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5.193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59835381"/>
                  </a:ext>
                </a:extLst>
              </a:tr>
              <a:tr h="158475">
                <a:tc>
                  <a:txBody>
                    <a:bodyPr/>
                    <a:lstStyle/>
                    <a:p>
                      <a:pPr algn="l" fontAlgn="ctr"/>
                      <a:r>
                        <a:rPr lang="tr-TR" sz="1000" b="0" i="0" u="none" strike="noStrike" dirty="0">
                          <a:solidFill>
                            <a:srgbClr val="000000"/>
                          </a:solidFill>
                          <a:effectLst/>
                          <a:latin typeface="+mn-lt"/>
                        </a:rPr>
                        <a:t>ÜMRANİYE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727.819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707.819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20.000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50860216"/>
                  </a:ext>
                </a:extLst>
              </a:tr>
              <a:tr h="158475">
                <a:tc>
                  <a:txBody>
                    <a:bodyPr/>
                    <a:lstStyle/>
                    <a:p>
                      <a:pPr algn="l" fontAlgn="ctr"/>
                      <a:r>
                        <a:rPr lang="tr-TR" sz="1000" b="0" i="0" u="none" strike="noStrike" dirty="0">
                          <a:solidFill>
                            <a:srgbClr val="000000"/>
                          </a:solidFill>
                          <a:effectLst/>
                          <a:latin typeface="+mn-lt"/>
                        </a:rPr>
                        <a:t>ÜSKÜDAR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a:solidFill>
                            <a:srgbClr val="000000"/>
                          </a:solidFill>
                          <a:effectLst/>
                          <a:latin typeface="Calibri" panose="020F0502020204030204" pitchFamily="34" charset="0"/>
                        </a:rPr>
                        <a:t>512.981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498.456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14.525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884724429"/>
                  </a:ext>
                </a:extLst>
              </a:tr>
              <a:tr h="158475">
                <a:tc>
                  <a:txBody>
                    <a:bodyPr/>
                    <a:lstStyle/>
                    <a:p>
                      <a:pPr algn="l" fontAlgn="ctr"/>
                      <a:r>
                        <a:rPr lang="tr-TR" sz="1000" b="0" i="0" u="none" strike="noStrike" dirty="0">
                          <a:solidFill>
                            <a:srgbClr val="000000"/>
                          </a:solidFill>
                          <a:effectLst/>
                          <a:latin typeface="+mn-lt"/>
                        </a:rPr>
                        <a:t>ZEYTİNBURNU</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00" b="0" i="0" u="none" strike="noStrike" dirty="0">
                          <a:solidFill>
                            <a:srgbClr val="000000"/>
                          </a:solidFill>
                          <a:effectLst/>
                          <a:latin typeface="Calibri" panose="020F0502020204030204" pitchFamily="34" charset="0"/>
                        </a:rPr>
                        <a:t>278.344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a:solidFill>
                            <a:srgbClr val="000000"/>
                          </a:solidFill>
                          <a:effectLst/>
                          <a:latin typeface="Calibri" panose="020F0502020204030204" pitchFamily="34" charset="0"/>
                        </a:rPr>
                        <a:t>256.143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00" b="0" i="0" u="none" strike="noStrike" dirty="0">
                          <a:solidFill>
                            <a:srgbClr val="000000"/>
                          </a:solidFill>
                          <a:effectLst/>
                          <a:latin typeface="Calibri" panose="020F0502020204030204" pitchFamily="34" charset="0"/>
                        </a:rPr>
                        <a:t>22.201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084524092"/>
                  </a:ext>
                </a:extLst>
              </a:tr>
            </a:tbl>
          </a:graphicData>
        </a:graphic>
      </p:graphicFrame>
      <p:graphicFrame>
        <p:nvGraphicFramePr>
          <p:cNvPr id="5" name="Tablo 4"/>
          <p:cNvGraphicFramePr>
            <a:graphicFrameLocks noGrp="1"/>
          </p:cNvGraphicFramePr>
          <p:nvPr>
            <p:extLst/>
          </p:nvPr>
        </p:nvGraphicFramePr>
        <p:xfrm>
          <a:off x="22061" y="812823"/>
          <a:ext cx="6835939" cy="1094454"/>
        </p:xfrm>
        <a:graphic>
          <a:graphicData uri="http://schemas.openxmlformats.org/drawingml/2006/table">
            <a:tbl>
              <a:tblPr>
                <a:effectLst>
                  <a:outerShdw blurRad="50800" dist="38100" dir="5400000" algn="t" rotWithShape="0">
                    <a:prstClr val="black">
                      <a:alpha val="40000"/>
                    </a:prstClr>
                  </a:outerShdw>
                </a:effectLst>
              </a:tblPr>
              <a:tblGrid>
                <a:gridCol w="975193">
                  <a:extLst>
                    <a:ext uri="{9D8B030D-6E8A-4147-A177-3AD203B41FA5}">
                      <a16:colId xmlns:a16="http://schemas.microsoft.com/office/drawing/2014/main" val="37962773"/>
                    </a:ext>
                  </a:extLst>
                </a:gridCol>
                <a:gridCol w="1223579">
                  <a:extLst>
                    <a:ext uri="{9D8B030D-6E8A-4147-A177-3AD203B41FA5}">
                      <a16:colId xmlns:a16="http://schemas.microsoft.com/office/drawing/2014/main" val="1771217485"/>
                    </a:ext>
                  </a:extLst>
                </a:gridCol>
                <a:gridCol w="1110197">
                  <a:extLst>
                    <a:ext uri="{9D8B030D-6E8A-4147-A177-3AD203B41FA5}">
                      <a16:colId xmlns:a16="http://schemas.microsoft.com/office/drawing/2014/main" val="1326744596"/>
                    </a:ext>
                  </a:extLst>
                </a:gridCol>
                <a:gridCol w="1080052">
                  <a:extLst>
                    <a:ext uri="{9D8B030D-6E8A-4147-A177-3AD203B41FA5}">
                      <a16:colId xmlns:a16="http://schemas.microsoft.com/office/drawing/2014/main" val="1198144464"/>
                    </a:ext>
                  </a:extLst>
                </a:gridCol>
                <a:gridCol w="1223459">
                  <a:extLst>
                    <a:ext uri="{9D8B030D-6E8A-4147-A177-3AD203B41FA5}">
                      <a16:colId xmlns:a16="http://schemas.microsoft.com/office/drawing/2014/main" val="694860317"/>
                    </a:ext>
                  </a:extLst>
                </a:gridCol>
                <a:gridCol w="1223459">
                  <a:extLst>
                    <a:ext uri="{9D8B030D-6E8A-4147-A177-3AD203B41FA5}">
                      <a16:colId xmlns:a16="http://schemas.microsoft.com/office/drawing/2014/main" val="1452814428"/>
                    </a:ext>
                  </a:extLst>
                </a:gridCol>
              </a:tblGrid>
              <a:tr h="298641">
                <a:tc gridSpan="5">
                  <a:txBody>
                    <a:bodyPr/>
                    <a:lstStyle/>
                    <a:p>
                      <a:pPr algn="ctr">
                        <a:lnSpc>
                          <a:spcPct val="107000"/>
                        </a:lnSpc>
                        <a:spcAft>
                          <a:spcPts val="0"/>
                        </a:spcAft>
                      </a:pPr>
                      <a:r>
                        <a:rPr lang="tr-TR" sz="1600" b="1" dirty="0">
                          <a:solidFill>
                            <a:schemeClr val="bg1"/>
                          </a:solidFill>
                          <a:effectLst/>
                          <a:latin typeface="+mn-lt"/>
                          <a:ea typeface="Calibri" panose="020F0502020204030204" pitchFamily="34" charset="0"/>
                          <a:cs typeface="Times New Roman" panose="02020603050405020304" pitchFamily="18" charset="0"/>
                        </a:rPr>
                        <a:t>YABANCI NÜFUS İSTATİSTİKLERİ (*)</a:t>
                      </a:r>
                      <a:r>
                        <a:rPr lang="tr-TR" sz="1600" b="1" baseline="0" dirty="0">
                          <a:solidFill>
                            <a:schemeClr val="bg1"/>
                          </a:solidFill>
                          <a:effectLst/>
                          <a:latin typeface="+mn-lt"/>
                          <a:ea typeface="Calibri" panose="020F0502020204030204" pitchFamily="34" charset="0"/>
                          <a:cs typeface="Times New Roman" panose="02020603050405020304" pitchFamily="18" charset="0"/>
                        </a:rPr>
                        <a:t> </a:t>
                      </a:r>
                      <a:endParaRPr lang="tr-TR" sz="1600" dirty="0">
                        <a:solidFill>
                          <a:schemeClr val="bg1"/>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07000"/>
                        </a:lnSpc>
                        <a:spcAft>
                          <a:spcPts val="0"/>
                        </a:spcAft>
                      </a:pPr>
                      <a:endParaRPr lang="tr-TR" sz="1600" dirty="0">
                        <a:solidFill>
                          <a:schemeClr val="bg1"/>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extLst>
                  <a:ext uri="{0D108BD9-81ED-4DB2-BD59-A6C34878D82A}">
                    <a16:rowId xmlns:a16="http://schemas.microsoft.com/office/drawing/2014/main" val="2704431191"/>
                  </a:ext>
                </a:extLst>
              </a:tr>
              <a:tr h="287243">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YIL</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2020</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2021</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2022</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2023</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2024</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997895998"/>
                  </a:ext>
                </a:extLst>
              </a:tr>
              <a:tr h="254285">
                <a:tc>
                  <a:txBody>
                    <a:bodyPr/>
                    <a:lstStyle/>
                    <a:p>
                      <a:pPr algn="l">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TÜRKİYE</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effectLst/>
                          <a:latin typeface="+mn-lt"/>
                          <a:ea typeface="Calibri" panose="020F0502020204030204" pitchFamily="34" charset="0"/>
                          <a:cs typeface="Times New Roman" panose="02020603050405020304" pitchFamily="18" charset="0"/>
                        </a:rPr>
                        <a:t>1.333.410</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effectLst/>
                          <a:latin typeface="+mn-lt"/>
                          <a:ea typeface="Calibri" panose="020F0502020204030204" pitchFamily="34" charset="0"/>
                          <a:cs typeface="Times New Roman" panose="02020603050405020304" pitchFamily="18" charset="0"/>
                        </a:rPr>
                        <a:t>1.792.036</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1.823.836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1.570.543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1.480.547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757104832"/>
                  </a:ext>
                </a:extLst>
              </a:tr>
              <a:tr h="254285">
                <a:tc>
                  <a:txBody>
                    <a:bodyPr/>
                    <a:lstStyle/>
                    <a:p>
                      <a:pPr algn="l">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İSTANBUL</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effectLst/>
                          <a:latin typeface="+mn-lt"/>
                          <a:ea typeface="Calibri" panose="020F0502020204030204" pitchFamily="34" charset="0"/>
                          <a:cs typeface="Times New Roman" panose="02020603050405020304" pitchFamily="18" charset="0"/>
                        </a:rPr>
                        <a:t> 450.584</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effectLst/>
                          <a:latin typeface="+mn-lt"/>
                          <a:ea typeface="Calibri" panose="020F0502020204030204" pitchFamily="34" charset="0"/>
                          <a:cs typeface="Times New Roman" panose="02020603050405020304" pitchFamily="18" charset="0"/>
                        </a:rPr>
                        <a:t> 740.954</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 736.280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 599.118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562.806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404235443"/>
                  </a:ext>
                </a:extLst>
              </a:tr>
            </a:tbl>
          </a:graphicData>
        </a:graphic>
      </p:graphicFrame>
      <p:sp>
        <p:nvSpPr>
          <p:cNvPr id="2" name="Dikdörtgen 1"/>
          <p:cNvSpPr/>
          <p:nvPr/>
        </p:nvSpPr>
        <p:spPr>
          <a:xfrm>
            <a:off x="0" y="9174914"/>
            <a:ext cx="6022484" cy="5616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750" b="1" i="0" u="none" strike="noStrike" kern="1200" cap="none" spc="0" normalizeH="0" baseline="0" noProof="0" dirty="0">
                <a:ln>
                  <a:noFill/>
                </a:ln>
                <a:solidFill>
                  <a:prstClr val="black"/>
                </a:solidFill>
                <a:effectLst/>
                <a:uLnTx/>
                <a:uFillTx/>
                <a:latin typeface="Calibri" panose="020F0502020204030204"/>
                <a:ea typeface="+mn-ea"/>
                <a:cs typeface="+mn-cs"/>
              </a:rPr>
              <a:t>Kaynak : TÜİK. (*) </a:t>
            </a:r>
            <a:r>
              <a:rPr kumimoji="0" lang="tr-TR" sz="750" b="0" i="0" u="none" strike="noStrike" kern="1200" cap="none" spc="0" normalizeH="0" baseline="0" noProof="0" dirty="0">
                <a:ln>
                  <a:noFill/>
                </a:ln>
                <a:solidFill>
                  <a:prstClr val="black"/>
                </a:solidFill>
                <a:effectLst/>
                <a:uLnTx/>
                <a:uFillTx/>
                <a:latin typeface="Calibri" panose="020F0502020204030204"/>
                <a:ea typeface="+mn-ea"/>
                <a:cs typeface="+mn-cs"/>
              </a:rPr>
              <a:t>Yabancı uyruklu nüfus kapsamında; referans tarihinde geçerli ikamet veya çalışma iznine sahip kişiler, uluslararası koruma kimlik belgesi gibi ikamet izni yerine geçen kimlik belgesi olan ve referans tarihinde geçerli adres beyanı olan kişiler ve izinle Türkiye Cumhuriyeti vatandaşlığından çıkmış referans tarihinde geçerli adres beyanı olan mavi kart hamili kişiler değerlendirilmiştir. Kurs, turizm, bilimsel araştırma vb. nedenlerle 3 aydan kısa süreli vize veya ikamet iznine sahip yabancılar ile </a:t>
            </a:r>
            <a:r>
              <a:rPr kumimoji="0" lang="tr-TR" sz="750" b="0" i="0" u="none" strike="noStrike" kern="1200" cap="none" spc="0" normalizeH="0" baseline="0" noProof="0" dirty="0">
                <a:ln>
                  <a:noFill/>
                </a:ln>
                <a:solidFill>
                  <a:srgbClr val="FF0000"/>
                </a:solidFill>
                <a:effectLst/>
                <a:uLnTx/>
                <a:uFillTx/>
                <a:latin typeface="Calibri" panose="020F0502020204030204"/>
                <a:ea typeface="+mn-ea"/>
                <a:cs typeface="+mn-cs"/>
              </a:rPr>
              <a:t>geçici koruma statüsüyle ülkede bulunan Suriyeliler nüfusa dâhil değildir</a:t>
            </a:r>
            <a:r>
              <a:rPr kumimoji="0" lang="tr-TR" sz="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52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5 Tablo"/>
          <p:cNvGraphicFramePr>
            <a:graphicFrameLocks noGrp="1"/>
          </p:cNvGraphicFramePr>
          <p:nvPr>
            <p:extLst/>
          </p:nvPr>
        </p:nvGraphicFramePr>
        <p:xfrm>
          <a:off x="166558" y="1068382"/>
          <a:ext cx="6615753" cy="4071444"/>
        </p:xfrm>
        <a:graphic>
          <a:graphicData uri="http://schemas.openxmlformats.org/drawingml/2006/table">
            <a:tbl>
              <a:tblPr>
                <a:effectLst>
                  <a:outerShdw blurRad="50800" dist="38100" dir="5400000" algn="t" rotWithShape="0">
                    <a:prstClr val="black">
                      <a:alpha val="40000"/>
                    </a:prstClr>
                  </a:outerShdw>
                </a:effectLst>
              </a:tblPr>
              <a:tblGrid>
                <a:gridCol w="5102234">
                  <a:extLst>
                    <a:ext uri="{9D8B030D-6E8A-4147-A177-3AD203B41FA5}">
                      <a16:colId xmlns:a16="http://schemas.microsoft.com/office/drawing/2014/main" val="20000"/>
                    </a:ext>
                  </a:extLst>
                </a:gridCol>
                <a:gridCol w="1513519">
                  <a:extLst>
                    <a:ext uri="{9D8B030D-6E8A-4147-A177-3AD203B41FA5}">
                      <a16:colId xmlns:a16="http://schemas.microsoft.com/office/drawing/2014/main" val="20001"/>
                    </a:ext>
                  </a:extLst>
                </a:gridCol>
              </a:tblGrid>
              <a:tr h="360000">
                <a:tc>
                  <a:txBody>
                    <a:bodyPr/>
                    <a:lstStyle/>
                    <a:p>
                      <a:pPr algn="ctr" hangingPunct="1">
                        <a:spcAft>
                          <a:spcPts val="0"/>
                        </a:spcAft>
                      </a:pPr>
                      <a:r>
                        <a:rPr lang="tr-TR" sz="1800" b="1" kern="1200" dirty="0">
                          <a:solidFill>
                            <a:schemeClr val="bg1"/>
                          </a:solidFill>
                        </a:rPr>
                        <a:t>MERKEZİ KURULUŞLAR</a:t>
                      </a:r>
                      <a:r>
                        <a:rPr lang="tr-TR" sz="1800" kern="1200" dirty="0">
                          <a:solidFill>
                            <a:schemeClr val="bg1"/>
                          </a:solidFill>
                        </a:rPr>
                        <a:t>* </a:t>
                      </a:r>
                      <a:endParaRPr lang="tr-TR" sz="1800" dirty="0">
                        <a:solidFill>
                          <a:schemeClr val="bg1"/>
                        </a:solidFill>
                        <a:latin typeface="+mn-lt"/>
                        <a:ea typeface="Times New Roman"/>
                        <a:cs typeface="Arial" pitchFamily="34" charset="0"/>
                      </a:endParaRPr>
                    </a:p>
                  </a:txBody>
                  <a:tcPr marL="80443" marR="80443" marT="40221" marB="40221"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algn="ctr" hangingPunct="1">
                        <a:spcAft>
                          <a:spcPts val="0"/>
                        </a:spcAft>
                      </a:pPr>
                      <a:r>
                        <a:rPr lang="tr-TR" sz="1800" b="1" kern="1200" dirty="0">
                          <a:solidFill>
                            <a:schemeClr val="bg1"/>
                          </a:solidFill>
                        </a:rPr>
                        <a:t>SAYI </a:t>
                      </a:r>
                      <a:endParaRPr lang="tr-TR" sz="1800" b="1" dirty="0">
                        <a:solidFill>
                          <a:schemeClr val="bg1"/>
                        </a:solidFill>
                        <a:latin typeface="+mn-lt"/>
                        <a:ea typeface="Times New Roman"/>
                        <a:cs typeface="Arial" pitchFamily="34" charset="0"/>
                      </a:endParaRPr>
                    </a:p>
                  </a:txBody>
                  <a:tcPr marL="80443" marR="80443" marT="40221" marB="40221"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extLst>
                  <a:ext uri="{0D108BD9-81ED-4DB2-BD59-A6C34878D82A}">
                    <a16:rowId xmlns:a16="http://schemas.microsoft.com/office/drawing/2014/main" val="10001"/>
                  </a:ext>
                </a:extLst>
              </a:tr>
              <a:tr h="36000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tr-TR" sz="1400" b="1" kern="1200" dirty="0">
                          <a:solidFill>
                            <a:srgbClr val="283845"/>
                          </a:solidFill>
                        </a:rPr>
                        <a:t>MÜLKİ İDARE</a:t>
                      </a:r>
                      <a:r>
                        <a:rPr lang="tr-TR" sz="1400" b="1" kern="1200" baseline="0" dirty="0">
                          <a:solidFill>
                            <a:srgbClr val="283845"/>
                          </a:solidFill>
                        </a:rPr>
                        <a:t> AMİRLİĞİ </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kern="1200" dirty="0">
                          <a:solidFill>
                            <a:srgbClr val="283845"/>
                          </a:solidFill>
                        </a:rPr>
                        <a:t>12</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0000">
                <a:tc>
                  <a:txBody>
                    <a:bodyPr/>
                    <a:lstStyle/>
                    <a:p>
                      <a:pPr algn="just" hangingPunct="1">
                        <a:spcAft>
                          <a:spcPts val="0"/>
                        </a:spcAft>
                      </a:pPr>
                      <a:r>
                        <a:rPr lang="tr-TR" sz="1400" b="1" kern="1200" dirty="0">
                          <a:solidFill>
                            <a:srgbClr val="283845"/>
                          </a:solidFill>
                        </a:rPr>
                        <a:t>KAYMAKAMLIKLAR</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kern="1200" dirty="0">
                          <a:solidFill>
                            <a:srgbClr val="283845"/>
                          </a:solidFill>
                        </a:rPr>
                        <a:t>39</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0000">
                <a:tc>
                  <a:txBody>
                    <a:bodyPr/>
                    <a:lstStyle/>
                    <a:p>
                      <a:pPr marL="0" algn="l" defTabSz="457200" rtl="0" eaLnBrk="1" latinLnBrk="0" hangingPunct="1">
                        <a:spcAft>
                          <a:spcPts val="0"/>
                        </a:spcAft>
                      </a:pPr>
                      <a:r>
                        <a:rPr lang="tr-TR" sz="1400" b="1" kern="1200" dirty="0">
                          <a:solidFill>
                            <a:srgbClr val="283845"/>
                          </a:solidFill>
                        </a:rPr>
                        <a:t>GENEL MÜDÜRLÜKLER</a:t>
                      </a:r>
                      <a:endParaRPr lang="tr-TR" sz="1400" b="1" kern="1200"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latinLnBrk="0" hangingPunct="1">
                        <a:spcAft>
                          <a:spcPts val="0"/>
                        </a:spcAft>
                      </a:pPr>
                      <a:r>
                        <a:rPr lang="tr-TR" sz="1400" b="1" kern="1200" dirty="0">
                          <a:solidFill>
                            <a:srgbClr val="283845"/>
                          </a:solidFill>
                          <a:latin typeface="+mn-lt"/>
                          <a:ea typeface="+mn-ea"/>
                          <a:cs typeface="+mn-cs"/>
                        </a:rPr>
                        <a:t>6</a:t>
                      </a:r>
                      <a:endParaRPr lang="tr-TR" sz="1400" b="1" kern="1200"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0000">
                <a:tc>
                  <a:txBody>
                    <a:bodyPr/>
                    <a:lstStyle/>
                    <a:p>
                      <a:pPr algn="just" hangingPunct="1">
                        <a:spcAft>
                          <a:spcPts val="0"/>
                        </a:spcAft>
                      </a:pPr>
                      <a:r>
                        <a:rPr lang="tr-TR" sz="1400" b="1" kern="1200" dirty="0">
                          <a:solidFill>
                            <a:srgbClr val="283845"/>
                          </a:solidFill>
                        </a:rPr>
                        <a:t>BÖLGE MÜDÜRLÜKLERİ </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kern="1200" dirty="0">
                          <a:solidFill>
                            <a:srgbClr val="283845"/>
                          </a:solidFill>
                          <a:latin typeface="+mn-lt"/>
                          <a:ea typeface="+mn-ea"/>
                          <a:cs typeface="+mn-cs"/>
                        </a:rPr>
                        <a:t>24</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60000">
                <a:tc>
                  <a:txBody>
                    <a:bodyPr/>
                    <a:lstStyle/>
                    <a:p>
                      <a:pPr algn="just" hangingPunct="1">
                        <a:spcAft>
                          <a:spcPts val="0"/>
                        </a:spcAft>
                      </a:pPr>
                      <a:r>
                        <a:rPr lang="tr-TR" sz="1400" b="1" kern="1200" dirty="0">
                          <a:solidFill>
                            <a:srgbClr val="283845"/>
                          </a:solidFill>
                        </a:rPr>
                        <a:t>İL MÜDÜRLÜKLERİ</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dirty="0">
                          <a:solidFill>
                            <a:srgbClr val="283845"/>
                          </a:solidFill>
                        </a:rPr>
                        <a:t>24</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657933609"/>
                  </a:ext>
                </a:extLst>
              </a:tr>
              <a:tr h="360000">
                <a:tc>
                  <a:txBody>
                    <a:bodyPr/>
                    <a:lstStyle/>
                    <a:p>
                      <a:pPr algn="just" hangingPunct="1">
                        <a:spcAft>
                          <a:spcPts val="0"/>
                        </a:spcAft>
                      </a:pPr>
                      <a:r>
                        <a:rPr lang="tr-TR" sz="1400" b="1" dirty="0">
                          <a:solidFill>
                            <a:srgbClr val="283845"/>
                          </a:solidFill>
                        </a:rPr>
                        <a:t>BAŞMÜDÜRLÜKLER</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dirty="0">
                          <a:solidFill>
                            <a:srgbClr val="283845"/>
                          </a:solidFill>
                          <a:latin typeface="+mn-lt"/>
                          <a:ea typeface="+mn-ea"/>
                          <a:cs typeface="+mn-cs"/>
                        </a:rPr>
                        <a:t>2</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60000">
                <a:tc>
                  <a:txBody>
                    <a:bodyPr/>
                    <a:lstStyle/>
                    <a:p>
                      <a:pPr algn="just" hangingPunct="1">
                        <a:spcAft>
                          <a:spcPts val="0"/>
                        </a:spcAft>
                      </a:pPr>
                      <a:r>
                        <a:rPr lang="tr-TR" sz="1400" b="1" kern="1200" dirty="0">
                          <a:solidFill>
                            <a:srgbClr val="283845"/>
                          </a:solidFill>
                        </a:rPr>
                        <a:t>BAŞKANLIKLAR-DAİRE BAŞKANLIKLARI</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kern="1200" dirty="0">
                          <a:solidFill>
                            <a:srgbClr val="283845"/>
                          </a:solidFill>
                          <a:latin typeface="+mn-lt"/>
                          <a:ea typeface="+mn-ea"/>
                          <a:cs typeface="+mn-cs"/>
                        </a:rPr>
                        <a:t>10</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60000">
                <a:tc>
                  <a:txBody>
                    <a:bodyPr/>
                    <a:lstStyle/>
                    <a:p>
                      <a:pPr algn="just" hangingPunct="1">
                        <a:spcAft>
                          <a:spcPts val="0"/>
                        </a:spcAft>
                      </a:pPr>
                      <a:r>
                        <a:rPr lang="tr-TR" sz="1400" b="1" kern="1200" dirty="0">
                          <a:solidFill>
                            <a:srgbClr val="283845"/>
                          </a:solidFill>
                        </a:rPr>
                        <a:t>TEMSİLCİLİK </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kern="1200" dirty="0">
                          <a:solidFill>
                            <a:srgbClr val="283845"/>
                          </a:solidFill>
                          <a:latin typeface="+mn-lt"/>
                          <a:ea typeface="+mn-ea"/>
                          <a:cs typeface="+mn-cs"/>
                        </a:rPr>
                        <a:t>2</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0">
                <a:tc>
                  <a:txBody>
                    <a:bodyPr/>
                    <a:lstStyle/>
                    <a:p>
                      <a:pPr algn="l" hangingPunct="1">
                        <a:spcAft>
                          <a:spcPts val="0"/>
                        </a:spcAft>
                      </a:pPr>
                      <a:r>
                        <a:rPr lang="tr-TR" sz="1400" b="1" kern="1200" dirty="0">
                          <a:solidFill>
                            <a:srgbClr val="283845"/>
                          </a:solidFill>
                        </a:rPr>
                        <a:t>KOORDİNATÖRLÜK, KURUL MÜDÜRLÜĞÜ VE DİĞER MÜDÜRLÜKLER</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kern="1200" dirty="0">
                          <a:solidFill>
                            <a:srgbClr val="283845"/>
                          </a:solidFill>
                          <a:latin typeface="+mn-lt"/>
                          <a:ea typeface="+mn-ea"/>
                          <a:cs typeface="+mn-cs"/>
                        </a:rPr>
                        <a:t>12</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0">
                <a:tc>
                  <a:txBody>
                    <a:bodyPr/>
                    <a:lstStyle/>
                    <a:p>
                      <a:pPr algn="just" hangingPunct="1">
                        <a:spcAft>
                          <a:spcPts val="0"/>
                        </a:spcAft>
                      </a:pPr>
                      <a:r>
                        <a:rPr lang="tr-TR" sz="1400" b="1" kern="1200" dirty="0">
                          <a:solidFill>
                            <a:srgbClr val="283845"/>
                          </a:solidFill>
                        </a:rPr>
                        <a:t>TOPLAM </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hangingPunct="1">
                        <a:spcAft>
                          <a:spcPts val="0"/>
                        </a:spcAft>
                      </a:pPr>
                      <a:r>
                        <a:rPr lang="tr-TR" sz="1600" b="1">
                          <a:solidFill>
                            <a:srgbClr val="283845"/>
                          </a:solidFill>
                          <a:latin typeface="+mn-lt"/>
                          <a:ea typeface="+mn-ea"/>
                          <a:cs typeface="+mn-cs"/>
                        </a:rPr>
                        <a:t>131</a:t>
                      </a:r>
                      <a:endParaRPr lang="tr-TR" sz="16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10"/>
                  </a:ext>
                </a:extLst>
              </a:tr>
            </a:tbl>
          </a:graphicData>
        </a:graphic>
      </p:graphicFrame>
      <p:graphicFrame>
        <p:nvGraphicFramePr>
          <p:cNvPr id="4" name="5 Tablo"/>
          <p:cNvGraphicFramePr>
            <a:graphicFrameLocks noGrp="1"/>
          </p:cNvGraphicFramePr>
          <p:nvPr>
            <p:extLst/>
          </p:nvPr>
        </p:nvGraphicFramePr>
        <p:xfrm>
          <a:off x="166559" y="5730507"/>
          <a:ext cx="6615752" cy="1440000"/>
        </p:xfrm>
        <a:graphic>
          <a:graphicData uri="http://schemas.openxmlformats.org/drawingml/2006/table">
            <a:tbl>
              <a:tblPr>
                <a:effectLst>
                  <a:outerShdw blurRad="50800" dist="38100" dir="5400000" algn="t" rotWithShape="0">
                    <a:prstClr val="black">
                      <a:alpha val="40000"/>
                    </a:prstClr>
                  </a:outerShdw>
                </a:effectLst>
              </a:tblPr>
              <a:tblGrid>
                <a:gridCol w="5100461">
                  <a:extLst>
                    <a:ext uri="{9D8B030D-6E8A-4147-A177-3AD203B41FA5}">
                      <a16:colId xmlns:a16="http://schemas.microsoft.com/office/drawing/2014/main" val="20000"/>
                    </a:ext>
                  </a:extLst>
                </a:gridCol>
                <a:gridCol w="1515291">
                  <a:extLst>
                    <a:ext uri="{9D8B030D-6E8A-4147-A177-3AD203B41FA5}">
                      <a16:colId xmlns:a16="http://schemas.microsoft.com/office/drawing/2014/main" val="20001"/>
                    </a:ext>
                  </a:extLst>
                </a:gridCol>
              </a:tblGrid>
              <a:tr h="360000">
                <a:tc>
                  <a:txBody>
                    <a:bodyPr/>
                    <a:lstStyle/>
                    <a:p>
                      <a:pPr marL="0" algn="ctr" defTabSz="914400" rtl="0" eaLnBrk="1" latinLnBrk="0" hangingPunct="1">
                        <a:spcAft>
                          <a:spcPts val="0"/>
                        </a:spcAft>
                      </a:pPr>
                      <a:r>
                        <a:rPr lang="tr-TR" sz="1800" b="1" kern="1200" dirty="0">
                          <a:solidFill>
                            <a:schemeClr val="bg1"/>
                          </a:solidFill>
                        </a:rPr>
                        <a:t>MAHALLİ KURULUŞLARI</a:t>
                      </a:r>
                      <a:endParaRPr lang="tr-TR" sz="1800" b="1" kern="1200" dirty="0">
                        <a:solidFill>
                          <a:schemeClr val="bg1"/>
                        </a:solidFill>
                        <a:latin typeface="+mn-lt"/>
                        <a:ea typeface="Times New Roman"/>
                        <a:cs typeface="Arial" pitchFamily="34" charset="0"/>
                      </a:endParaRPr>
                    </a:p>
                  </a:txBody>
                  <a:tcPr marL="80443" marR="80443" marT="40221" marB="40221"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algn="ctr" defTabSz="914400" rtl="0" eaLnBrk="1" latinLnBrk="0" hangingPunct="1">
                        <a:spcAft>
                          <a:spcPts val="0"/>
                        </a:spcAft>
                      </a:pPr>
                      <a:r>
                        <a:rPr lang="tr-TR" sz="1800" b="1" kern="1200" dirty="0">
                          <a:solidFill>
                            <a:schemeClr val="bg1"/>
                          </a:solidFill>
                        </a:rPr>
                        <a:t>SAYI</a:t>
                      </a:r>
                      <a:endParaRPr lang="tr-TR" sz="1800" b="1" kern="1200" dirty="0">
                        <a:solidFill>
                          <a:schemeClr val="bg1"/>
                        </a:solidFill>
                        <a:latin typeface="+mn-lt"/>
                        <a:ea typeface="Times New Roman"/>
                        <a:cs typeface="Arial" pitchFamily="34" charset="0"/>
                      </a:endParaRPr>
                    </a:p>
                  </a:txBody>
                  <a:tcPr marL="80443" marR="80443" marT="40221" marB="40221"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1"/>
                  </a:ext>
                </a:extLst>
              </a:tr>
              <a:tr h="360000">
                <a:tc>
                  <a:txBody>
                    <a:bodyPr/>
                    <a:lstStyle/>
                    <a:p>
                      <a:pPr algn="l" hangingPunct="1">
                        <a:spcAft>
                          <a:spcPts val="0"/>
                        </a:spcAft>
                      </a:pPr>
                      <a:r>
                        <a:rPr lang="tr-TR" sz="1200" b="1" kern="1200" baseline="0" dirty="0">
                          <a:solidFill>
                            <a:srgbClr val="283845"/>
                          </a:solidFill>
                        </a:rPr>
                        <a:t>BÜYÜKŞEHİR BELEDİYESİ </a:t>
                      </a:r>
                      <a:endParaRPr lang="tr-TR" sz="1200" b="1" kern="1200" baseline="0"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latinLnBrk="0" hangingPunct="1">
                        <a:spcAft>
                          <a:spcPts val="0"/>
                        </a:spcAft>
                      </a:pPr>
                      <a:r>
                        <a:rPr lang="tr-TR" sz="1400" b="1" kern="1200" dirty="0">
                          <a:solidFill>
                            <a:srgbClr val="283845"/>
                          </a:solidFill>
                          <a:latin typeface="+mn-lt"/>
                          <a:ea typeface="+mn-ea"/>
                          <a:cs typeface="+mn-cs"/>
                        </a:rPr>
                        <a:t>1 </a:t>
                      </a: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0000">
                <a:tc>
                  <a:txBody>
                    <a:bodyPr/>
                    <a:lstStyle/>
                    <a:p>
                      <a:pPr algn="l" hangingPunct="1">
                        <a:spcAft>
                          <a:spcPts val="0"/>
                        </a:spcAft>
                      </a:pPr>
                      <a:r>
                        <a:rPr lang="tr-TR" sz="1200" b="1" kern="1200" baseline="0" dirty="0">
                          <a:solidFill>
                            <a:srgbClr val="283845"/>
                          </a:solidFill>
                        </a:rPr>
                        <a:t>İLÇE BELEDİYESİ </a:t>
                      </a:r>
                      <a:endParaRPr lang="tr-TR" sz="1200" b="1" kern="1200" baseline="0"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latinLnBrk="0" hangingPunct="1">
                        <a:spcAft>
                          <a:spcPts val="0"/>
                        </a:spcAft>
                      </a:pPr>
                      <a:r>
                        <a:rPr lang="tr-TR" sz="1400" b="1" kern="1200" dirty="0">
                          <a:solidFill>
                            <a:srgbClr val="283845"/>
                          </a:solidFill>
                          <a:latin typeface="+mn-lt"/>
                          <a:ea typeface="+mn-ea"/>
                          <a:cs typeface="+mn-cs"/>
                        </a:rPr>
                        <a:t>39 </a:t>
                      </a: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0000">
                <a:tc>
                  <a:txBody>
                    <a:bodyPr/>
                    <a:lstStyle/>
                    <a:p>
                      <a:pPr algn="just" hangingPunct="1">
                        <a:spcAft>
                          <a:spcPts val="0"/>
                        </a:spcAft>
                      </a:pPr>
                      <a:r>
                        <a:rPr lang="tr-TR" sz="1200" b="1" kern="1200" dirty="0">
                          <a:solidFill>
                            <a:srgbClr val="283845"/>
                          </a:solidFill>
                        </a:rPr>
                        <a:t>TOPLAM </a:t>
                      </a:r>
                      <a:endParaRPr lang="tr-TR" sz="12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hangingPunct="1">
                        <a:spcAft>
                          <a:spcPts val="0"/>
                        </a:spcAft>
                      </a:pPr>
                      <a:r>
                        <a:rPr lang="tr-TR" sz="1600" b="1" dirty="0">
                          <a:solidFill>
                            <a:srgbClr val="283845"/>
                          </a:solidFill>
                        </a:rPr>
                        <a:t>40</a:t>
                      </a:r>
                      <a:endParaRPr lang="tr-TR" sz="16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10"/>
                  </a:ext>
                </a:extLst>
              </a:tr>
            </a:tbl>
          </a:graphicData>
        </a:graphic>
      </p:graphicFrame>
      <p:graphicFrame>
        <p:nvGraphicFramePr>
          <p:cNvPr id="5" name="5 Tablo"/>
          <p:cNvGraphicFramePr>
            <a:graphicFrameLocks noGrp="1"/>
          </p:cNvGraphicFramePr>
          <p:nvPr>
            <p:extLst/>
          </p:nvPr>
        </p:nvGraphicFramePr>
        <p:xfrm>
          <a:off x="166559" y="7563069"/>
          <a:ext cx="6615752" cy="1445760"/>
        </p:xfrm>
        <a:graphic>
          <a:graphicData uri="http://schemas.openxmlformats.org/drawingml/2006/table">
            <a:tbl>
              <a:tblPr>
                <a:effectLst>
                  <a:outerShdw blurRad="50800" dist="38100" dir="5400000" algn="t" rotWithShape="0">
                    <a:prstClr val="black">
                      <a:alpha val="40000"/>
                    </a:prstClr>
                  </a:outerShdw>
                </a:effectLst>
              </a:tblPr>
              <a:tblGrid>
                <a:gridCol w="5048210">
                  <a:extLst>
                    <a:ext uri="{9D8B030D-6E8A-4147-A177-3AD203B41FA5}">
                      <a16:colId xmlns:a16="http://schemas.microsoft.com/office/drawing/2014/main" val="20000"/>
                    </a:ext>
                  </a:extLst>
                </a:gridCol>
                <a:gridCol w="1567542">
                  <a:extLst>
                    <a:ext uri="{9D8B030D-6E8A-4147-A177-3AD203B41FA5}">
                      <a16:colId xmlns:a16="http://schemas.microsoft.com/office/drawing/2014/main" val="20001"/>
                    </a:ext>
                  </a:extLst>
                </a:gridCol>
              </a:tblGrid>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u="none" strike="noStrike" cap="none" normalizeH="0" baseline="0" dirty="0">
                          <a:ln>
                            <a:noFill/>
                          </a:ln>
                          <a:solidFill>
                            <a:schemeClr val="bg1"/>
                          </a:solidFill>
                          <a:effectLst/>
                        </a:rPr>
                        <a:t>SİVİL TOPLUM KURULUŞU  TÜRÜ</a:t>
                      </a:r>
                      <a:endParaRPr kumimoji="0" lang="tr-TR" sz="1800" b="1" i="0" u="none" strike="noStrike" cap="none" normalizeH="0" baseline="0" dirty="0">
                        <a:ln>
                          <a:noFill/>
                        </a:ln>
                        <a:solidFill>
                          <a:schemeClr val="bg1"/>
                        </a:solidFill>
                        <a:effectLst/>
                        <a:latin typeface="+mn-lt"/>
                        <a:cs typeface="Arial" pitchFamily="34" charset="0"/>
                      </a:endParaRP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u="none" strike="noStrike" cap="none" normalizeH="0" baseline="0" dirty="0">
                          <a:ln>
                            <a:noFill/>
                          </a:ln>
                          <a:solidFill>
                            <a:schemeClr val="bg1"/>
                          </a:solidFill>
                          <a:effectLst/>
                        </a:rPr>
                        <a:t>SAYI</a:t>
                      </a:r>
                      <a:endParaRPr kumimoji="0" lang="tr-TR" sz="1800" b="1" i="0" u="none" strike="noStrike" cap="none" normalizeH="0" baseline="0" dirty="0">
                        <a:ln>
                          <a:noFill/>
                        </a:ln>
                        <a:solidFill>
                          <a:schemeClr val="bg1"/>
                        </a:solidFill>
                        <a:effectLst/>
                        <a:latin typeface="+mn-lt"/>
                        <a:cs typeface="Arial" pitchFamily="34" charset="0"/>
                      </a:endParaRP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extLst>
                  <a:ext uri="{0D108BD9-81ED-4DB2-BD59-A6C34878D82A}">
                    <a16:rowId xmlns:a16="http://schemas.microsoft.com/office/drawing/2014/main" val="10001"/>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283845"/>
                          </a:solidFill>
                          <a:effectLst/>
                        </a:rPr>
                        <a:t>VAKIF </a:t>
                      </a:r>
                      <a:endParaRPr kumimoji="0" lang="tr-TR" sz="1200" b="1" i="0" u="none" strike="noStrike" cap="none" normalizeH="0" baseline="0" dirty="0">
                        <a:ln>
                          <a:noFill/>
                        </a:ln>
                        <a:solidFill>
                          <a:srgbClr val="283845"/>
                        </a:solidFill>
                        <a:effectLst/>
                        <a:latin typeface="+mn-lt"/>
                        <a:cs typeface="Arial" pitchFamily="34" charset="0"/>
                      </a:endParaRP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457200" rtl="0" eaLnBrk="1" fontAlgn="ctr" latinLnBrk="0" hangingPunct="1">
                        <a:spcAft>
                          <a:spcPts val="0"/>
                        </a:spcAft>
                      </a:pPr>
                      <a:r>
                        <a:rPr lang="tr-TR" sz="1400" b="1" kern="1200" dirty="0">
                          <a:solidFill>
                            <a:srgbClr val="283845"/>
                          </a:solidFill>
                          <a:latin typeface="+mn-lt"/>
                          <a:ea typeface="+mn-ea"/>
                          <a:cs typeface="+mn-cs"/>
                        </a:rPr>
                        <a:t>2.632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1" u="none" strike="noStrike" cap="none" normalizeH="0" baseline="0" dirty="0">
                          <a:ln>
                            <a:noFill/>
                          </a:ln>
                          <a:solidFill>
                            <a:srgbClr val="283845"/>
                          </a:solidFill>
                          <a:effectLst/>
                        </a:rPr>
                        <a:t>DERNEK (Faal)</a:t>
                      </a:r>
                      <a:endParaRPr kumimoji="0" lang="tr-TR" sz="1200" b="1" i="0" u="none" strike="noStrike" cap="none" normalizeH="0" baseline="0" dirty="0">
                        <a:ln>
                          <a:noFill/>
                        </a:ln>
                        <a:solidFill>
                          <a:srgbClr val="283845"/>
                        </a:solidFill>
                        <a:effectLst/>
                        <a:latin typeface="+mn-lt"/>
                        <a:cs typeface="Arial" pitchFamily="34" charset="0"/>
                      </a:endParaRP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457200" rtl="0" eaLnBrk="1" fontAlgn="ctr" latinLnBrk="0" hangingPunct="1">
                        <a:spcAft>
                          <a:spcPts val="0"/>
                        </a:spcAft>
                      </a:pPr>
                      <a:r>
                        <a:rPr lang="tr-TR" sz="1400" b="1" kern="1200" dirty="0">
                          <a:solidFill>
                            <a:srgbClr val="283845"/>
                          </a:solidFill>
                          <a:latin typeface="+mn-lt"/>
                          <a:ea typeface="+mn-ea"/>
                          <a:cs typeface="+mn-cs"/>
                        </a:rPr>
                        <a:t>23.256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283845"/>
                          </a:solidFill>
                          <a:effectLst/>
                        </a:rPr>
                        <a:t>TOPLAM</a:t>
                      </a:r>
                      <a:endParaRPr kumimoji="0" lang="tr-TR" sz="1400" b="1" i="0" u="none" strike="noStrike" cap="none" normalizeH="0" baseline="0" dirty="0">
                        <a:ln>
                          <a:noFill/>
                        </a:ln>
                        <a:solidFill>
                          <a:srgbClr val="283845"/>
                        </a:solidFill>
                        <a:effectLst/>
                        <a:latin typeface="+mn-lt"/>
                        <a:cs typeface="Arial" pitchFamily="34" charset="0"/>
                      </a:endParaRPr>
                    </a:p>
                  </a:txBody>
                  <a:tcPr anchor="ctr" horzOverflow="overflow">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3175" cap="flat" cmpd="sng" algn="ctr">
                      <a:solidFill>
                        <a:srgbClr val="2F4858"/>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marL="0" algn="ctr" defTabSz="457200" rtl="0" eaLnBrk="1" fontAlgn="ctr" latinLnBrk="0" hangingPunct="1">
                        <a:spcAft>
                          <a:spcPts val="0"/>
                        </a:spcAft>
                      </a:pPr>
                      <a:r>
                        <a:rPr lang="tr-TR" sz="1600" b="1" kern="1200" dirty="0">
                          <a:solidFill>
                            <a:srgbClr val="283845"/>
                          </a:solidFill>
                          <a:latin typeface="+mn-lt"/>
                          <a:ea typeface="+mn-ea"/>
                          <a:cs typeface="+mn-cs"/>
                        </a:rPr>
                        <a:t>25.888</a:t>
                      </a: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3175" cap="flat" cmpd="sng" algn="ctr">
                      <a:solidFill>
                        <a:srgbClr val="2F4858"/>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extLst>
                  <a:ext uri="{0D108BD9-81ED-4DB2-BD59-A6C34878D82A}">
                    <a16:rowId xmlns:a16="http://schemas.microsoft.com/office/drawing/2014/main" val="10010"/>
                  </a:ext>
                </a:extLst>
              </a:tr>
            </a:tbl>
          </a:graphicData>
        </a:graphic>
      </p:graphicFrame>
      <p:sp>
        <p:nvSpPr>
          <p:cNvPr id="6" name="Dikdörtgen 5"/>
          <p:cNvSpPr/>
          <p:nvPr/>
        </p:nvSpPr>
        <p:spPr>
          <a:xfrm>
            <a:off x="188483" y="5201444"/>
            <a:ext cx="5816674"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*Adli, Askeri kurumlar  ve üniversiteler  hariçtir.</a:t>
            </a:r>
          </a:p>
        </p:txBody>
      </p:sp>
      <p:sp>
        <p:nvSpPr>
          <p:cNvPr id="7" name="Dikdörtgen 6"/>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KAMU ve STK KURULUŞLARI</a:t>
            </a:r>
          </a:p>
        </p:txBody>
      </p:sp>
      <p:sp>
        <p:nvSpPr>
          <p:cNvPr id="9" name="Slayt Numarası Yer Tutucusu 8"/>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240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nvPr>
        </p:nvGraphicFramePr>
        <p:xfrm>
          <a:off x="203200" y="1397001"/>
          <a:ext cx="6540499" cy="7594602"/>
        </p:xfrm>
        <a:graphic>
          <a:graphicData uri="http://schemas.openxmlformats.org/drawingml/2006/table">
            <a:tbl>
              <a:tblPr>
                <a:effectLst>
                  <a:outerShdw blurRad="50800" dist="38100" dir="5400000" algn="t" rotWithShape="0">
                    <a:prstClr val="black">
                      <a:alpha val="40000"/>
                    </a:prstClr>
                  </a:outerShdw>
                </a:effectLst>
              </a:tblPr>
              <a:tblGrid>
                <a:gridCol w="4073126">
                  <a:extLst>
                    <a:ext uri="{9D8B030D-6E8A-4147-A177-3AD203B41FA5}">
                      <a16:colId xmlns:a16="http://schemas.microsoft.com/office/drawing/2014/main" val="20000"/>
                    </a:ext>
                  </a:extLst>
                </a:gridCol>
                <a:gridCol w="1409927">
                  <a:extLst>
                    <a:ext uri="{9D8B030D-6E8A-4147-A177-3AD203B41FA5}">
                      <a16:colId xmlns:a16="http://schemas.microsoft.com/office/drawing/2014/main" val="20001"/>
                    </a:ext>
                  </a:extLst>
                </a:gridCol>
                <a:gridCol w="1057446">
                  <a:extLst>
                    <a:ext uri="{9D8B030D-6E8A-4147-A177-3AD203B41FA5}">
                      <a16:colId xmlns:a16="http://schemas.microsoft.com/office/drawing/2014/main" val="2989166867"/>
                    </a:ext>
                  </a:extLst>
                </a:gridCol>
              </a:tblGrid>
              <a:tr h="517914">
                <a:tc>
                  <a:txBody>
                    <a:bodyPr/>
                    <a:lstStyle/>
                    <a:p>
                      <a:pPr algn="ctr" fontAlgn="ctr"/>
                      <a:r>
                        <a:rPr lang="tr-TR" sz="1400" b="1" kern="1200" baseline="0" dirty="0">
                          <a:solidFill>
                            <a:schemeClr val="bg1"/>
                          </a:solidFill>
                        </a:rPr>
                        <a:t>BİRİM</a:t>
                      </a:r>
                      <a:endParaRPr lang="tr-TR" sz="1400" b="1" kern="1200" baseline="0" dirty="0">
                        <a:solidFill>
                          <a:schemeClr val="bg1"/>
                        </a:solidFill>
                        <a:latin typeface="Calibri" panose="020F0502020204030204" pitchFamily="34" charset="0"/>
                        <a:ea typeface="Times New Roman"/>
                        <a:cs typeface="Arial" pitchFamily="34" charset="0"/>
                      </a:endParaRPr>
                    </a:p>
                  </a:txBody>
                  <a:tcPr marL="3952" marR="3952" marT="39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400" b="1" kern="1200" baseline="0" dirty="0">
                          <a:solidFill>
                            <a:schemeClr val="bg1"/>
                          </a:solidFill>
                        </a:rPr>
                        <a:t>PERSONEL SAYISI</a:t>
                      </a:r>
                      <a:endParaRPr lang="tr-TR" sz="1400" b="1" kern="1200" baseline="0" dirty="0">
                        <a:solidFill>
                          <a:schemeClr val="bg1"/>
                        </a:solidFill>
                        <a:latin typeface="Calibri" panose="020F0502020204030204" pitchFamily="34" charset="0"/>
                        <a:ea typeface="Times New Roman"/>
                        <a:cs typeface="Arial" pitchFamily="34" charset="0"/>
                      </a:endParaRPr>
                    </a:p>
                  </a:txBody>
                  <a:tcPr marL="3952" marR="3952" marT="39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400" b="1" kern="1200" baseline="0" dirty="0">
                          <a:solidFill>
                            <a:schemeClr val="bg1"/>
                          </a:solidFill>
                        </a:rPr>
                        <a:t>SÜREKLİ İŞÇİ SAYISI</a:t>
                      </a:r>
                      <a:endParaRPr lang="tr-TR" sz="1400" b="1" kern="1200" baseline="0" dirty="0">
                        <a:solidFill>
                          <a:schemeClr val="bg1"/>
                        </a:solidFill>
                        <a:latin typeface="Calibri" panose="020F0502020204030204" pitchFamily="34" charset="0"/>
                        <a:ea typeface="Times New Roman"/>
                        <a:cs typeface="Arial" pitchFamily="34" charset="0"/>
                      </a:endParaRPr>
                    </a:p>
                  </a:txBody>
                  <a:tcPr marL="3952" marR="3952" marT="39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458887">
                <a:tc>
                  <a:txBody>
                    <a:bodyPr/>
                    <a:lstStyle/>
                    <a:p>
                      <a:pPr algn="l" fontAlgn="ctr"/>
                      <a:r>
                        <a:rPr lang="tr-TR" sz="1200" b="1" kern="1200" baseline="0" dirty="0"/>
                        <a:t>İSTANBUL VALİLİĞİ</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solidFill>
                            <a:schemeClr val="tx1"/>
                          </a:solidFill>
                          <a:latin typeface="+mn-lt"/>
                          <a:ea typeface="+mn-ea"/>
                          <a:cs typeface="+mn-cs"/>
                        </a:rPr>
                        <a:t>352</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solidFill>
                            <a:schemeClr val="tx1"/>
                          </a:solidFill>
                          <a:latin typeface="+mn-lt"/>
                          <a:ea typeface="+mn-ea"/>
                          <a:cs typeface="+mn-cs"/>
                        </a:rPr>
                        <a:t>38</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58887">
                <a:tc>
                  <a:txBody>
                    <a:bodyPr/>
                    <a:lstStyle/>
                    <a:p>
                      <a:pPr algn="l" fontAlgn="ctr"/>
                      <a:r>
                        <a:rPr lang="tr-TR" sz="1200" b="1" kern="1200" baseline="0" dirty="0"/>
                        <a:t>39 İLÇE KAYMAKAMLIĞI</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solidFill>
                            <a:schemeClr val="tx1"/>
                          </a:solidFill>
                          <a:latin typeface="+mn-lt"/>
                          <a:ea typeface="+mn-ea"/>
                          <a:cs typeface="+mn-cs"/>
                        </a:rPr>
                        <a:t>766</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solidFill>
                            <a:schemeClr val="tx1"/>
                          </a:solidFill>
                          <a:latin typeface="+mn-lt"/>
                          <a:ea typeface="+mn-ea"/>
                          <a:cs typeface="+mn-cs"/>
                        </a:rPr>
                        <a:t>79</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58887">
                <a:tc>
                  <a:txBody>
                    <a:bodyPr/>
                    <a:lstStyle/>
                    <a:p>
                      <a:pPr algn="l" fontAlgn="ctr"/>
                      <a:r>
                        <a:rPr lang="tr-TR" sz="1200" b="1" kern="1200" baseline="0" dirty="0"/>
                        <a:t>YATIRIM İZLEME VE KOORDİNASYON BAŞKANLIĞI</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solidFill>
                            <a:schemeClr val="tx1"/>
                          </a:solidFill>
                          <a:latin typeface="+mn-lt"/>
                          <a:ea typeface="+mn-ea"/>
                          <a:cs typeface="+mn-cs"/>
                        </a:rPr>
                        <a:t>187</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solidFill>
                            <a:schemeClr val="tx1"/>
                          </a:solidFill>
                          <a:latin typeface="+mn-lt"/>
                          <a:ea typeface="+mn-ea"/>
                          <a:cs typeface="+mn-cs"/>
                        </a:rPr>
                        <a:t>102</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58887">
                <a:tc>
                  <a:txBody>
                    <a:bodyPr/>
                    <a:lstStyle/>
                    <a:p>
                      <a:pPr algn="l" fontAlgn="ctr"/>
                      <a:r>
                        <a:rPr lang="tr-TR" sz="1200" b="1" kern="1200" baseline="0" dirty="0"/>
                        <a:t>112 ACİL ÇAĞRI MERKEZİ MÜDÜRLÜĞÜ</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solidFill>
                            <a:schemeClr val="tx1"/>
                          </a:solidFill>
                          <a:latin typeface="+mn-lt"/>
                          <a:ea typeface="+mn-ea"/>
                          <a:cs typeface="+mn-cs"/>
                        </a:rPr>
                        <a:t>1408</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solidFill>
                            <a:schemeClr val="tx1"/>
                          </a:solidFill>
                          <a:latin typeface="+mn-lt"/>
                          <a:ea typeface="+mn-ea"/>
                          <a:cs typeface="+mn-cs"/>
                        </a:rPr>
                        <a:t>117</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89341">
                <a:tc>
                  <a:txBody>
                    <a:bodyPr/>
                    <a:lstStyle/>
                    <a:p>
                      <a:pPr algn="l" fontAlgn="ctr"/>
                      <a:r>
                        <a:rPr lang="tr-TR" sz="1200" b="1" kern="1200" baseline="0" dirty="0"/>
                        <a:t>İL NÜFUS VE VATANDAŞLIK MÜDÜRLÜĞÜ   </a:t>
                      </a:r>
                    </a:p>
                    <a:p>
                      <a:pPr algn="l" fontAlgn="ctr"/>
                      <a:r>
                        <a:rPr lang="tr-TR" sz="1200" b="1" kern="1200" baseline="0" dirty="0"/>
                        <a:t>(İLÇELER  DAHİL)</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solidFill>
                            <a:schemeClr val="tx1"/>
                          </a:solidFill>
                          <a:latin typeface="+mn-lt"/>
                          <a:ea typeface="+mn-ea"/>
                          <a:cs typeface="+mn-cs"/>
                        </a:rPr>
                        <a:t>1.063</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solidFill>
                            <a:schemeClr val="tx1"/>
                          </a:solidFill>
                          <a:latin typeface="+mn-lt"/>
                          <a:ea typeface="+mn-ea"/>
                          <a:cs typeface="+mn-cs"/>
                        </a:rPr>
                        <a:t>35</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58887">
                <a:tc>
                  <a:txBody>
                    <a:bodyPr/>
                    <a:lstStyle/>
                    <a:p>
                      <a:pPr algn="l" fontAlgn="ctr"/>
                      <a:r>
                        <a:rPr lang="tr-TR" sz="1200" b="1" kern="1200" baseline="0" dirty="0"/>
                        <a:t>İL GÖÇ İDARESİ MÜDÜRLÜĞÜ</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solidFill>
                            <a:schemeClr val="tx1"/>
                          </a:solidFill>
                          <a:latin typeface="Calibri" panose="020F0502020204030204" pitchFamily="34" charset="0"/>
                          <a:ea typeface="Times New Roman"/>
                          <a:cs typeface="Arial" pitchFamily="34" charset="0"/>
                        </a:rPr>
                        <a:t>684</a:t>
                      </a: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solidFill>
                            <a:schemeClr val="tx1"/>
                          </a:solidFill>
                          <a:latin typeface="+mn-lt"/>
                          <a:ea typeface="+mn-ea"/>
                          <a:cs typeface="+mn-cs"/>
                        </a:rPr>
                        <a:t>456</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58887">
                <a:tc>
                  <a:txBody>
                    <a:bodyPr/>
                    <a:lstStyle/>
                    <a:p>
                      <a:pPr algn="l" fontAlgn="ctr"/>
                      <a:r>
                        <a:rPr lang="tr-TR" sz="1200" b="1" kern="1200" baseline="0" dirty="0"/>
                        <a:t>İL SİVİL TOPLUMLA İLİŞKİLER MÜDÜRLÜĞÜ</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solidFill>
                            <a:schemeClr val="tx1"/>
                          </a:solidFill>
                          <a:latin typeface="+mn-lt"/>
                          <a:ea typeface="+mn-ea"/>
                          <a:cs typeface="+mn-cs"/>
                        </a:rPr>
                        <a:t>125</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solidFill>
                            <a:schemeClr val="tx1"/>
                          </a:solidFill>
                          <a:latin typeface="+mn-lt"/>
                          <a:ea typeface="+mn-ea"/>
                          <a:cs typeface="+mn-cs"/>
                        </a:rPr>
                        <a:t>8</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58887">
                <a:tc>
                  <a:txBody>
                    <a:bodyPr/>
                    <a:lstStyle/>
                    <a:p>
                      <a:pPr algn="l" fontAlgn="ctr"/>
                      <a:r>
                        <a:rPr lang="tr-TR" sz="1200" b="1" kern="1200" baseline="0" dirty="0"/>
                        <a:t>AFET VE ACİL DURUM İL MÜDÜRLÜĞÜ</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solidFill>
                            <a:schemeClr val="tx1"/>
                          </a:solidFill>
                          <a:latin typeface="+mn-lt"/>
                          <a:ea typeface="+mn-ea"/>
                          <a:cs typeface="+mn-cs"/>
                        </a:rPr>
                        <a:t>309</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solidFill>
                            <a:schemeClr val="tx1"/>
                          </a:solidFill>
                          <a:latin typeface="+mn-lt"/>
                          <a:ea typeface="+mn-ea"/>
                          <a:cs typeface="+mn-cs"/>
                        </a:rPr>
                        <a:t>8</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589341">
                <a:tc>
                  <a:txBody>
                    <a:bodyPr/>
                    <a:lstStyle/>
                    <a:p>
                      <a:pPr algn="l" fontAlgn="ctr"/>
                      <a:r>
                        <a:rPr lang="tr-TR" sz="1200" b="1" kern="1200" baseline="0" dirty="0">
                          <a:solidFill>
                            <a:srgbClr val="14213D"/>
                          </a:solidFill>
                        </a:rPr>
                        <a:t>SİVİL BİRİMLERDE ÇALIŞAN PERSONEL SAYISI TOPLAMI</a:t>
                      </a:r>
                      <a:endParaRPr lang="tr-TR" sz="1200" b="1" kern="1200" baseline="0" dirty="0">
                        <a:solidFill>
                          <a:srgbClr val="14213D"/>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6CC"/>
                    </a:solidFill>
                  </a:tcPr>
                </a:tc>
                <a:tc gridSpan="2">
                  <a:txBody>
                    <a:bodyPr/>
                    <a:lstStyle/>
                    <a:p>
                      <a:pPr algn="ctr" fontAlgn="ctr"/>
                      <a:r>
                        <a:rPr lang="tr-TR" sz="1600" b="1" kern="1200" baseline="0" dirty="0">
                          <a:solidFill>
                            <a:srgbClr val="14213D"/>
                          </a:solidFill>
                          <a:latin typeface="+mn-lt"/>
                          <a:ea typeface="+mn-ea"/>
                          <a:cs typeface="+mn-cs"/>
                        </a:rPr>
                        <a:t>5.737</a:t>
                      </a:r>
                      <a:endParaRPr lang="tr-TR" sz="1600" b="1" kern="1200" baseline="0" dirty="0">
                        <a:solidFill>
                          <a:srgbClr val="14213D"/>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6CC"/>
                    </a:solidFill>
                  </a:tcPr>
                </a:tc>
                <a:tc hMerge="1">
                  <a:txBody>
                    <a:bodyPr/>
                    <a:lstStyle/>
                    <a:p>
                      <a:endParaRPr lang="tr-TR"/>
                    </a:p>
                  </a:txBody>
                  <a:tcPr/>
                </a:tc>
                <a:extLst>
                  <a:ext uri="{0D108BD9-81ED-4DB2-BD59-A6C34878D82A}">
                    <a16:rowId xmlns:a16="http://schemas.microsoft.com/office/drawing/2014/main" val="10010"/>
                  </a:ext>
                </a:extLst>
              </a:tr>
              <a:tr h="458887">
                <a:tc>
                  <a:txBody>
                    <a:bodyPr/>
                    <a:lstStyle/>
                    <a:p>
                      <a:pPr algn="l" fontAlgn="ctr"/>
                      <a:r>
                        <a:rPr lang="tr-TR" sz="1200" b="1" kern="1200" baseline="0" dirty="0"/>
                        <a:t>İL EMNİYET MÜDÜRLÜĞÜ </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Calibri" panose="020F0502020204030204" pitchFamily="34" charset="0"/>
                        </a:rPr>
                        <a:t>55.732</a:t>
                      </a: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chemeClr val="tx1"/>
                          </a:solidFill>
                          <a:effectLst/>
                          <a:latin typeface="+mn-lt"/>
                        </a:rPr>
                        <a:t>156</a:t>
                      </a:r>
                      <a:endParaRPr lang="tr-TR" sz="1200" b="1" i="0" u="none" strike="noStrike" dirty="0">
                        <a:solidFill>
                          <a:schemeClr val="tx1"/>
                        </a:solidFill>
                        <a:effectLst/>
                        <a:latin typeface="Linux Libertine Display G"/>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458887">
                <a:tc>
                  <a:txBody>
                    <a:bodyPr/>
                    <a:lstStyle/>
                    <a:p>
                      <a:pPr algn="l" fontAlgn="ctr"/>
                      <a:r>
                        <a:rPr lang="tr-TR" sz="1200" b="1" kern="1200" baseline="0" dirty="0"/>
                        <a:t>İL JANDARMA KOMUTANLIĞI </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Calibri" panose="020F0502020204030204" pitchFamily="34" charset="0"/>
                        </a:rPr>
                        <a:t>7.737</a:t>
                      </a: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u="none" strike="noStrike" dirty="0">
                          <a:solidFill>
                            <a:schemeClr val="tx1"/>
                          </a:solidFill>
                          <a:effectLst/>
                        </a:rPr>
                        <a:t>- </a:t>
                      </a:r>
                      <a:endParaRPr lang="tr-TR" sz="1200" b="1" i="0" u="none" strike="noStrike" dirty="0">
                        <a:solidFill>
                          <a:schemeClr val="tx1"/>
                        </a:solidFill>
                        <a:effectLst/>
                        <a:latin typeface="Linux Libertine Display G"/>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589341">
                <a:tc>
                  <a:txBody>
                    <a:bodyPr/>
                    <a:lstStyle/>
                    <a:p>
                      <a:pPr algn="l" fontAlgn="ctr"/>
                      <a:r>
                        <a:rPr lang="tr-TR" sz="1200" b="1" kern="1200" baseline="0" dirty="0"/>
                        <a:t>SAHİL GÜVENLİK MARMARA VE BOĞAZLAR BÖLGE KOMUTANLIĞI</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solidFill>
                            <a:schemeClr val="tx1"/>
                          </a:solidFill>
                          <a:latin typeface="+mn-lt"/>
                          <a:ea typeface="+mn-ea"/>
                          <a:cs typeface="+mn-cs"/>
                        </a:rPr>
                        <a:t>929</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chemeClr val="tx1"/>
                          </a:solidFill>
                          <a:effectLst/>
                          <a:latin typeface="+mn-lt"/>
                        </a:rPr>
                        <a:t>176</a:t>
                      </a:r>
                      <a:endParaRPr lang="tr-TR" sz="1200" b="1" i="0" u="none" strike="noStrike" dirty="0">
                        <a:solidFill>
                          <a:schemeClr val="tx1"/>
                        </a:solidFill>
                        <a:effectLst/>
                        <a:latin typeface="Linux Libertine Display G"/>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589341">
                <a:tc>
                  <a:txBody>
                    <a:bodyPr/>
                    <a:lstStyle/>
                    <a:p>
                      <a:pPr algn="l" fontAlgn="ctr"/>
                      <a:r>
                        <a:rPr lang="tr-TR" sz="1200" b="1" kern="1200" baseline="0" dirty="0">
                          <a:solidFill>
                            <a:srgbClr val="14213D"/>
                          </a:solidFill>
                        </a:rPr>
                        <a:t>GÜVENLİK BİRİMLERİNDE ÇALIŞAN PERSONEL SAYISI TOPLAMI</a:t>
                      </a:r>
                      <a:endParaRPr lang="tr-TR" sz="1200" b="1" kern="1200" baseline="0" dirty="0">
                        <a:solidFill>
                          <a:srgbClr val="14213D"/>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6CC"/>
                    </a:solidFill>
                  </a:tcPr>
                </a:tc>
                <a:tc gridSpan="2">
                  <a:txBody>
                    <a:bodyPr/>
                    <a:lstStyle/>
                    <a:p>
                      <a:pPr algn="ctr" fontAlgn="ctr"/>
                      <a:r>
                        <a:rPr lang="tr-TR" sz="1600" b="1" kern="1200" baseline="0">
                          <a:solidFill>
                            <a:schemeClr val="tx1"/>
                          </a:solidFill>
                          <a:latin typeface="+mn-lt"/>
                          <a:ea typeface="+mn-ea"/>
                          <a:cs typeface="+mn-cs"/>
                        </a:rPr>
                        <a:t>64.730</a:t>
                      </a:r>
                      <a:endParaRPr lang="tr-TR" sz="16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6CC"/>
                    </a:solidFill>
                  </a:tcPr>
                </a:tc>
                <a:tc hMerge="1">
                  <a:txBody>
                    <a:bodyPr/>
                    <a:lstStyle/>
                    <a:p>
                      <a:endParaRPr lang="tr-TR"/>
                    </a:p>
                  </a:txBody>
                  <a:tcPr/>
                </a:tc>
                <a:extLst>
                  <a:ext uri="{0D108BD9-81ED-4DB2-BD59-A6C34878D82A}">
                    <a16:rowId xmlns:a16="http://schemas.microsoft.com/office/drawing/2014/main" val="10014"/>
                  </a:ext>
                </a:extLst>
              </a:tr>
              <a:tr h="589341">
                <a:tc>
                  <a:txBody>
                    <a:bodyPr/>
                    <a:lstStyle/>
                    <a:p>
                      <a:pPr algn="l" fontAlgn="ctr"/>
                      <a:r>
                        <a:rPr lang="tr-TR" sz="1200" b="1" u="none" strike="noStrike" kern="1200" dirty="0">
                          <a:solidFill>
                            <a:srgbClr val="283845"/>
                          </a:solidFill>
                          <a:effectLst/>
                        </a:rPr>
                        <a:t>İÇİŞLERİ BAKANLIĞI BİRİMLERİNE BAĞLI TOPLAM PERSONEL SAYISI</a:t>
                      </a:r>
                      <a:endParaRPr lang="tr-TR" sz="1200" b="1" i="0" u="none" strike="noStrike" kern="1200" dirty="0">
                        <a:solidFill>
                          <a:srgbClr val="283845"/>
                        </a:solidFill>
                        <a:effectLst/>
                        <a:latin typeface="Calibri" panose="020F0502020204030204" pitchFamily="34" charset="0"/>
                        <a:ea typeface="+mn-ea"/>
                        <a:cs typeface="+mn-cs"/>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gridSpan="2">
                  <a:txBody>
                    <a:bodyPr/>
                    <a:lstStyle/>
                    <a:p>
                      <a:pPr marL="0" algn="ctr" defTabSz="457200" rtl="0" eaLnBrk="1" fontAlgn="ctr" latinLnBrk="0" hangingPunct="1"/>
                      <a:r>
                        <a:rPr lang="tr-TR" sz="1800" b="1" i="0" u="none" strike="noStrike" kern="1200" dirty="0">
                          <a:solidFill>
                            <a:srgbClr val="283845"/>
                          </a:solidFill>
                          <a:effectLst/>
                          <a:latin typeface="+mn-lt"/>
                          <a:ea typeface="+mn-ea"/>
                          <a:cs typeface="+mn-cs"/>
                        </a:rPr>
                        <a:t>70.467</a:t>
                      </a:r>
                      <a:endParaRPr lang="tr-TR" sz="1800" b="1" i="0" u="none" strike="noStrike" kern="1200" dirty="0">
                        <a:solidFill>
                          <a:srgbClr val="283845"/>
                        </a:solidFill>
                        <a:effectLst/>
                        <a:latin typeface="Calibri" panose="020F0502020204030204" pitchFamily="34" charset="0"/>
                        <a:ea typeface="+mn-ea"/>
                        <a:cs typeface="+mn-cs"/>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hMerge="1">
                  <a:txBody>
                    <a:bodyPr/>
                    <a:lstStyle/>
                    <a:p>
                      <a:endParaRPr lang="tr-TR"/>
                    </a:p>
                  </a:txBody>
                  <a:tcPr/>
                </a:tc>
                <a:extLst>
                  <a:ext uri="{0D108BD9-81ED-4DB2-BD59-A6C34878D82A}">
                    <a16:rowId xmlns:a16="http://schemas.microsoft.com/office/drawing/2014/main" val="10015"/>
                  </a:ext>
                </a:extLst>
              </a:tr>
            </a:tbl>
          </a:graphicData>
        </a:graphic>
      </p:graphicFrame>
      <p:sp>
        <p:nvSpPr>
          <p:cNvPr id="4" name="Dikdörtgen 3"/>
          <p:cNvSpPr/>
          <p:nvPr/>
        </p:nvSpPr>
        <p:spPr>
          <a:xfrm>
            <a:off x="0" y="78782"/>
            <a:ext cx="68580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İÇİŞLERİ BAKANLIĞINA BAĞLI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İSTANBUL İLİ PERSONEL SAYISI </a:t>
            </a:r>
            <a:endParaRPr kumimoji="0" lang="tr-TR" sz="12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533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7"/>
          <p:cNvGraphicFramePr>
            <a:graphicFrameLocks/>
          </p:cNvGraphicFramePr>
          <p:nvPr>
            <p:extLst/>
          </p:nvPr>
        </p:nvGraphicFramePr>
        <p:xfrm>
          <a:off x="133443" y="800497"/>
          <a:ext cx="6628341" cy="2773219"/>
        </p:xfrm>
        <a:graphic>
          <a:graphicData uri="http://schemas.openxmlformats.org/drawingml/2006/table">
            <a:tbl>
              <a:tblPr>
                <a:effectLst>
                  <a:outerShdw blurRad="50800" dist="38100" dir="5400000" algn="t" rotWithShape="0">
                    <a:prstClr val="black">
                      <a:alpha val="40000"/>
                    </a:prstClr>
                  </a:outerShdw>
                </a:effectLst>
              </a:tblPr>
              <a:tblGrid>
                <a:gridCol w="2397063">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437278">
                  <a:extLst>
                    <a:ext uri="{9D8B030D-6E8A-4147-A177-3AD203B41FA5}">
                      <a16:colId xmlns:a16="http://schemas.microsoft.com/office/drawing/2014/main" val="20003"/>
                    </a:ext>
                  </a:extLst>
                </a:gridCol>
              </a:tblGrid>
              <a:tr h="375557">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a:ln>
                            <a:noFill/>
                          </a:ln>
                          <a:solidFill>
                            <a:schemeClr val="bg1"/>
                          </a:solidFill>
                          <a:effectLst/>
                          <a:latin typeface="Calibri" panose="020F0502020204030204" pitchFamily="34" charset="0"/>
                        </a:rPr>
                        <a:t>İŞSİZLİK  VE  İŞGÜCÜ </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401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1"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185738"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mn-lt"/>
                          <a:cs typeface="Times New Roman" pitchFamily="18" charset="0"/>
                        </a:rPr>
                        <a:t>TÜRKİYE*</a:t>
                      </a:r>
                      <a:endParaRPr kumimoji="0" lang="tr-TR" sz="1400" b="1"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mn-lt"/>
                          <a:cs typeface="Times New Roman" pitchFamily="18" charset="0"/>
                        </a:rPr>
                        <a:t>İSTANBUL**</a:t>
                      </a:r>
                      <a:endParaRPr kumimoji="0" lang="tr-TR" sz="1400" b="1"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mn-lt"/>
                        </a:rPr>
                        <a:t>İST/TR ORAN</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581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cs typeface="Times New Roman" pitchFamily="18" charset="0"/>
                        </a:rPr>
                        <a:t>İŞ GÜCÜ</a:t>
                      </a:r>
                      <a:endParaRPr kumimoji="0" lang="tr-TR" sz="1200" b="0"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35.733.000</a:t>
                      </a:r>
                      <a:endParaRPr kumimoji="0" lang="tr-TR" sz="1200" b="1" i="0" u="none" strike="noStrike" cap="none" normalizeH="0" baseline="0" dirty="0">
                        <a:ln>
                          <a:noFill/>
                        </a:ln>
                        <a:solidFill>
                          <a:schemeClr val="tx1"/>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7.287.000</a:t>
                      </a:r>
                      <a:endParaRPr kumimoji="0" lang="tr-TR" sz="1200" b="1" i="0" u="none" strike="noStrike" cap="none" normalizeH="0" baseline="0" dirty="0">
                        <a:ln>
                          <a:noFill/>
                        </a:ln>
                        <a:solidFill>
                          <a:schemeClr val="tx1"/>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 </a:t>
                      </a:r>
                      <a:r>
                        <a:rPr kumimoji="0" lang="tr-TR" sz="1200" b="1" i="0" u="none" strike="noStrike" kern="1200" cap="none" normalizeH="0" baseline="0" dirty="0" smtClean="0">
                          <a:ln>
                            <a:noFill/>
                          </a:ln>
                          <a:solidFill>
                            <a:schemeClr val="tx1"/>
                          </a:solidFill>
                          <a:effectLst/>
                          <a:latin typeface="+mn-lt"/>
                          <a:ea typeface="+mn-ea"/>
                          <a:cs typeface="+mn-cs"/>
                        </a:rPr>
                        <a:t>20,3</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254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rPr>
                        <a:t>İŞ GÜCÜNE KATILMA ORANI (%)</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rPr>
                        <a:t>54,2</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58</a:t>
                      </a:r>
                      <a:endParaRPr kumimoji="0" lang="tr-TR" sz="1200" b="1" i="0" u="none" strike="noStrike" cap="none" normalizeH="0" baseline="0" dirty="0">
                        <a:ln>
                          <a:noFill/>
                        </a:ln>
                        <a:solidFill>
                          <a:schemeClr val="tx1"/>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extLst>
                  <a:ext uri="{0D108BD9-81ED-4DB2-BD59-A6C34878D82A}">
                    <a16:rowId xmlns:a16="http://schemas.microsoft.com/office/drawing/2014/main" val="3047674658"/>
                  </a:ext>
                </a:extLst>
              </a:tr>
              <a:tr h="340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cs typeface="Times New Roman" pitchFamily="18" charset="0"/>
                        </a:rPr>
                        <a:t>İSTİHDAM EDİLENLER</a:t>
                      </a:r>
                      <a:endParaRPr kumimoji="0" lang="tr-TR" sz="1200" b="0"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32.620.000</a:t>
                      </a:r>
                      <a:endParaRPr kumimoji="0" lang="tr-TR" sz="1200" b="1" i="0" u="none" strike="noStrike" cap="none" normalizeH="0" baseline="0" dirty="0">
                        <a:ln>
                          <a:noFill/>
                        </a:ln>
                        <a:solidFill>
                          <a:schemeClr val="tx1"/>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6.642.000</a:t>
                      </a:r>
                      <a:endParaRPr kumimoji="0" lang="tr-TR" sz="1200" b="1" i="0" u="none" strike="noStrike" cap="none" normalizeH="0" baseline="0" dirty="0">
                        <a:ln>
                          <a:noFill/>
                        </a:ln>
                        <a:solidFill>
                          <a:schemeClr val="tx1"/>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 </a:t>
                      </a:r>
                      <a:r>
                        <a:rPr kumimoji="0" lang="tr-TR" sz="1200" b="1" i="0" u="none" strike="noStrike" kern="1200" cap="none" normalizeH="0" baseline="0" dirty="0" smtClean="0">
                          <a:ln>
                            <a:noFill/>
                          </a:ln>
                          <a:solidFill>
                            <a:schemeClr val="tx1"/>
                          </a:solidFill>
                          <a:effectLst/>
                          <a:latin typeface="+mn-lt"/>
                          <a:ea typeface="+mn-ea"/>
                          <a:cs typeface="+mn-cs"/>
                        </a:rPr>
                        <a:t>20,3</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754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283845"/>
                          </a:solidFill>
                          <a:effectLst/>
                          <a:latin typeface="+mn-lt"/>
                          <a:ea typeface="+mn-ea"/>
                          <a:cs typeface="Times New Roman" pitchFamily="18" charset="0"/>
                        </a:rPr>
                        <a:t>İSTİHDAM ORANI (%)</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49,5</a:t>
                      </a:r>
                      <a:endParaRPr kumimoji="0" lang="tr-TR" sz="1200" b="1" i="0" u="none" strike="noStrike" cap="none" normalizeH="0" baseline="0" dirty="0">
                        <a:ln>
                          <a:noFill/>
                        </a:ln>
                        <a:solidFill>
                          <a:schemeClr val="tx1"/>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52,8</a:t>
                      </a:r>
                      <a:endParaRPr kumimoji="0" lang="tr-TR" sz="1200" b="1" i="0" u="none" strike="noStrike" cap="none" normalizeH="0" baseline="0" dirty="0">
                        <a:ln>
                          <a:noFill/>
                        </a:ln>
                        <a:solidFill>
                          <a:schemeClr val="tx1"/>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extLst>
                  <a:ext uri="{0D108BD9-81ED-4DB2-BD59-A6C34878D82A}">
                    <a16:rowId xmlns:a16="http://schemas.microsoft.com/office/drawing/2014/main" val="519939152"/>
                  </a:ext>
                </a:extLst>
              </a:tr>
              <a:tr h="3180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cs typeface="Times New Roman" pitchFamily="18" charset="0"/>
                        </a:rPr>
                        <a:t>İŞSİZ</a:t>
                      </a:r>
                      <a:endParaRPr kumimoji="0" lang="tr-TR" sz="1200" b="0"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3.113.000</a:t>
                      </a:r>
                      <a:endParaRPr kumimoji="0" lang="tr-TR" sz="1200" b="1" i="0" u="none" strike="noStrike" cap="none" normalizeH="0" baseline="0" dirty="0">
                        <a:ln>
                          <a:noFill/>
                        </a:ln>
                        <a:solidFill>
                          <a:schemeClr val="tx1"/>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645.000</a:t>
                      </a:r>
                      <a:endParaRPr kumimoji="0" lang="tr-TR" sz="1200" b="1" i="0" u="none" strike="noStrike" cap="none" normalizeH="0" baseline="0" dirty="0">
                        <a:ln>
                          <a:noFill/>
                        </a:ln>
                        <a:solidFill>
                          <a:schemeClr val="tx1"/>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 </a:t>
                      </a:r>
                      <a:r>
                        <a:rPr kumimoji="0" lang="tr-TR" sz="1200" b="1" i="0" u="none" strike="noStrike" kern="1200" cap="none" normalizeH="0" baseline="0" dirty="0" smtClean="0">
                          <a:ln>
                            <a:noFill/>
                          </a:ln>
                          <a:solidFill>
                            <a:schemeClr val="tx1"/>
                          </a:solidFill>
                          <a:effectLst/>
                          <a:latin typeface="+mn-lt"/>
                          <a:ea typeface="+mn-ea"/>
                          <a:cs typeface="+mn-cs"/>
                        </a:rPr>
                        <a:t>20,7</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4018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cs typeface="Times New Roman" pitchFamily="18" charset="0"/>
                        </a:rPr>
                        <a:t>İŞSİZLİK  ORANI (%)</a:t>
                      </a:r>
                      <a:endParaRPr kumimoji="0" lang="tr-TR" sz="1200" b="0"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8,7</a:t>
                      </a:r>
                      <a:endParaRPr kumimoji="0" lang="tr-TR" sz="1200" b="1" i="0" u="none" strike="noStrike" cap="none" normalizeH="0" baseline="0" dirty="0">
                        <a:ln>
                          <a:noFill/>
                        </a:ln>
                        <a:solidFill>
                          <a:schemeClr val="tx1"/>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8,8</a:t>
                      </a:r>
                      <a:endParaRPr kumimoji="0" lang="tr-TR" sz="1200" b="1" i="0" u="none" strike="noStrike" cap="none" normalizeH="0" baseline="0" dirty="0">
                        <a:ln>
                          <a:noFill/>
                        </a:ln>
                        <a:solidFill>
                          <a:schemeClr val="tx1"/>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extLst>
                  <a:ext uri="{0D108BD9-81ED-4DB2-BD59-A6C34878D82A}">
                    <a16:rowId xmlns:a16="http://schemas.microsoft.com/office/drawing/2014/main" val="10005"/>
                  </a:ext>
                </a:extLst>
              </a:tr>
            </a:tbl>
          </a:graphicData>
        </a:graphic>
      </p:graphicFrame>
      <p:sp>
        <p:nvSpPr>
          <p:cNvPr id="5" name="Metin kutusu 4"/>
          <p:cNvSpPr txBox="1"/>
          <p:nvPr/>
        </p:nvSpPr>
        <p:spPr>
          <a:xfrm>
            <a:off x="52645" y="3666455"/>
            <a:ext cx="6687495" cy="4770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İstanbul, </a:t>
            </a:r>
            <a:r>
              <a:rPr kumimoji="0" lang="tr-TR" sz="1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15.701.602 </a:t>
            </a:r>
            <a:r>
              <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kişi ile Türkiye’nin toplam nüfusunun </a:t>
            </a:r>
            <a:r>
              <a:rPr lang="tr-TR" sz="1400" b="1" dirty="0" smtClean="0">
                <a:solidFill>
                  <a:prstClr val="black"/>
                </a:solidFill>
                <a:latin typeface="Calibri" panose="020F0502020204030204" pitchFamily="34" charset="0"/>
              </a:rPr>
              <a:t>20</a:t>
            </a:r>
            <a:r>
              <a:rPr kumimoji="0" lang="tr-TR" sz="1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,3’ünü </a:t>
            </a:r>
            <a:r>
              <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ve </a:t>
            </a:r>
            <a:r>
              <a:rPr lang="tr-TR" sz="1400" b="1" dirty="0">
                <a:solidFill>
                  <a:prstClr val="black"/>
                </a:solidFill>
                <a:latin typeface="Calibri" panose="020F0502020204030204" pitchFamily="34" charset="0"/>
              </a:rPr>
              <a:t>7</a:t>
            </a:r>
            <a:r>
              <a:rPr kumimoji="0" lang="tr-TR" sz="1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.287.000  </a:t>
            </a:r>
            <a:r>
              <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kişi ile </a:t>
            </a:r>
            <a:r>
              <a:rPr kumimoji="0" lang="tr-TR" sz="1100" b="1" i="0" u="none" strike="noStrike" kern="1200" cap="none" spc="0" normalizeH="0" baseline="0" noProof="0" dirty="0">
                <a:ln>
                  <a:noFill/>
                </a:ln>
                <a:solidFill>
                  <a:prstClr val="black"/>
                </a:solidFill>
                <a:effectLst/>
                <a:uLnTx/>
                <a:uFillTx/>
                <a:latin typeface="Calibri" panose="020F0502020204030204" pitchFamily="34" charset="0"/>
              </a:rPr>
              <a:t>toplam istihdamının  </a:t>
            </a:r>
            <a:r>
              <a:rPr kumimoji="0" lang="tr-TR" sz="1100" b="1" i="0" u="none" strike="noStrike" kern="1200" cap="none" spc="0" normalizeH="0" baseline="0" noProof="0" dirty="0">
                <a:ln>
                  <a:noFill/>
                </a:ln>
                <a:solidFill>
                  <a:srgbClr val="5B9BD5">
                    <a:lumMod val="75000"/>
                  </a:srgbClr>
                </a:solidFill>
                <a:effectLst/>
                <a:uLnTx/>
                <a:uFillTx/>
                <a:latin typeface="Calibri" panose="020F0502020204030204" pitchFamily="34" charset="0"/>
              </a:rPr>
              <a:t>% </a:t>
            </a:r>
            <a:r>
              <a:rPr kumimoji="0" lang="tr-TR" sz="1100" b="1" i="0" u="none" strike="noStrike" kern="1200" cap="none" spc="0" normalizeH="0" baseline="0" noProof="0" dirty="0" smtClean="0">
                <a:ln>
                  <a:noFill/>
                </a:ln>
                <a:solidFill>
                  <a:srgbClr val="5B9BD5">
                    <a:lumMod val="75000"/>
                  </a:srgbClr>
                </a:solidFill>
                <a:effectLst/>
                <a:uLnTx/>
                <a:uFillTx/>
                <a:latin typeface="Calibri" panose="020F0502020204030204" pitchFamily="34" charset="0"/>
              </a:rPr>
              <a:t>20,3</a:t>
            </a:r>
            <a:r>
              <a:rPr kumimoji="0" lang="tr-TR" sz="1100" b="1" i="0" u="none" strike="noStrike" kern="1200" cap="none" spc="0" normalizeH="0" baseline="0" noProof="0" dirty="0" smtClean="0">
                <a:ln>
                  <a:noFill/>
                </a:ln>
                <a:solidFill>
                  <a:prstClr val="black"/>
                </a:solidFill>
                <a:effectLst/>
                <a:uLnTx/>
                <a:uFillTx/>
                <a:latin typeface="Calibri" panose="020F0502020204030204" pitchFamily="34" charset="0"/>
              </a:rPr>
              <a:t>’ünü </a:t>
            </a:r>
            <a:r>
              <a:rPr kumimoji="0" lang="tr-TR" sz="1100" b="1" i="0" u="none" strike="noStrike" kern="1200" cap="none" spc="0" normalizeH="0" baseline="0" noProof="0" dirty="0">
                <a:ln>
                  <a:noFill/>
                </a:ln>
                <a:solidFill>
                  <a:prstClr val="black"/>
                </a:solidFill>
                <a:effectLst/>
                <a:uLnTx/>
                <a:uFillTx/>
                <a:latin typeface="Calibri" panose="020F0502020204030204" pitchFamily="34" charset="0"/>
              </a:rPr>
              <a:t>barındırmaktadır. İlimizde işsizlik oranı ise </a:t>
            </a:r>
            <a:r>
              <a:rPr kumimoji="0" lang="tr-TR" sz="1100" b="1" i="0" u="none" strike="noStrike" kern="1200" cap="none" spc="0" normalizeH="0" baseline="0" noProof="0" dirty="0" smtClean="0">
                <a:ln>
                  <a:noFill/>
                </a:ln>
                <a:solidFill>
                  <a:srgbClr val="5B9BD5">
                    <a:lumMod val="75000"/>
                  </a:srgbClr>
                </a:solidFill>
                <a:effectLst/>
                <a:uLnTx/>
                <a:uFillTx/>
                <a:latin typeface="Calibri" panose="020F0502020204030204" pitchFamily="34" charset="0"/>
              </a:rPr>
              <a:t>8,8</a:t>
            </a:r>
            <a:r>
              <a:rPr kumimoji="0" lang="tr-TR" sz="1100" b="1" i="0" u="none" strike="noStrike" kern="1200" cap="none" spc="0" normalizeH="0" baseline="0" noProof="0" dirty="0" smtClean="0">
                <a:ln>
                  <a:noFill/>
                </a:ln>
                <a:solidFill>
                  <a:prstClr val="black"/>
                </a:solidFill>
                <a:effectLst/>
                <a:uLnTx/>
                <a:uFillTx/>
                <a:latin typeface="Calibri" panose="020F0502020204030204" pitchFamily="34" charset="0"/>
              </a:rPr>
              <a:t>’dir.</a:t>
            </a:r>
            <a:endParaRPr kumimoji="0" lang="tr-TR" sz="1100" b="1" i="0" u="none" strike="noStrike" kern="1200" cap="none" spc="0" normalizeH="0" baseline="0" noProof="0" dirty="0">
              <a:ln>
                <a:noFill/>
              </a:ln>
              <a:solidFill>
                <a:prstClr val="black"/>
              </a:solidFill>
              <a:effectLst/>
              <a:uLnTx/>
              <a:uFillTx/>
              <a:latin typeface="Calibri" panose="020F0502020204030204" pitchFamily="34" charset="0"/>
            </a:endParaRPr>
          </a:p>
        </p:txBody>
      </p:sp>
      <p:graphicFrame>
        <p:nvGraphicFramePr>
          <p:cNvPr id="6" name="5 Tablo"/>
          <p:cNvGraphicFramePr>
            <a:graphicFrameLocks noGrp="1"/>
          </p:cNvGraphicFramePr>
          <p:nvPr>
            <p:extLst/>
          </p:nvPr>
        </p:nvGraphicFramePr>
        <p:xfrm>
          <a:off x="106386" y="8298998"/>
          <a:ext cx="6633754" cy="1176306"/>
        </p:xfrm>
        <a:graphic>
          <a:graphicData uri="http://schemas.openxmlformats.org/drawingml/2006/table">
            <a:tbl>
              <a:tblPr>
                <a:effectLst>
                  <a:outerShdw blurRad="50800" dist="38100" dir="5400000" algn="t" rotWithShape="0">
                    <a:prstClr val="black">
                      <a:alpha val="40000"/>
                    </a:prstClr>
                  </a:outerShdw>
                </a:effectLst>
              </a:tblPr>
              <a:tblGrid>
                <a:gridCol w="2193461">
                  <a:extLst>
                    <a:ext uri="{9D8B030D-6E8A-4147-A177-3AD203B41FA5}">
                      <a16:colId xmlns:a16="http://schemas.microsoft.com/office/drawing/2014/main" val="20001"/>
                    </a:ext>
                  </a:extLst>
                </a:gridCol>
                <a:gridCol w="2191809">
                  <a:extLst>
                    <a:ext uri="{9D8B030D-6E8A-4147-A177-3AD203B41FA5}">
                      <a16:colId xmlns:a16="http://schemas.microsoft.com/office/drawing/2014/main" val="20002"/>
                    </a:ext>
                  </a:extLst>
                </a:gridCol>
                <a:gridCol w="2248484">
                  <a:extLst>
                    <a:ext uri="{9D8B030D-6E8A-4147-A177-3AD203B41FA5}">
                      <a16:colId xmlns:a16="http://schemas.microsoft.com/office/drawing/2014/main" val="20003"/>
                    </a:ext>
                  </a:extLst>
                </a:gridCol>
              </a:tblGrid>
              <a:tr h="392102">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bg1"/>
                          </a:solidFill>
                          <a:effectLst/>
                          <a:latin typeface="Calibri" panose="020F0502020204030204" pitchFamily="34" charset="0"/>
                          <a:cs typeface="Arial" pitchFamily="34" charset="0"/>
                        </a:rPr>
                        <a:t>İŞYERİ SAYISI </a:t>
                      </a:r>
                      <a:r>
                        <a:rPr kumimoji="0" lang="tr-TR" sz="1800" b="1" i="0" u="none" strike="noStrike" cap="none" normalizeH="0" baseline="0" dirty="0" smtClean="0">
                          <a:ln>
                            <a:noFill/>
                          </a:ln>
                          <a:solidFill>
                            <a:schemeClr val="bg1"/>
                          </a:solidFill>
                          <a:effectLst/>
                          <a:latin typeface="Calibri" panose="020F0502020204030204" pitchFamily="34" charset="0"/>
                          <a:cs typeface="Arial" pitchFamily="34" charset="0"/>
                        </a:rPr>
                        <a:t>(OCAK 2025)</a:t>
                      </a: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921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cs typeface="Arial" pitchFamily="34" charset="0"/>
                        </a:rPr>
                        <a:t>TÜRKİYE</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cs typeface="Arial" pitchFamily="34" charset="0"/>
                        </a:rPr>
                        <a:t>İSTANBUL</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cs typeface="Arial" pitchFamily="34" charset="0"/>
                        </a:rPr>
                        <a:t>İSTANBUL’UN PAYI (%)</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92102">
                <a:tc>
                  <a:txBody>
                    <a:bodyPr/>
                    <a:lstStyle/>
                    <a:p>
                      <a:pPr algn="ctr" fontAlgn="ct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2.183.513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200" b="1" i="0" u="none" strike="noStrike" kern="1200" cap="none" normalizeH="0" baseline="0" dirty="0" smtClean="0">
                          <a:ln>
                            <a:noFill/>
                          </a:ln>
                          <a:solidFill>
                            <a:schemeClr val="tx1"/>
                          </a:solidFill>
                          <a:effectLst/>
                          <a:latin typeface="Calibri" panose="020F0502020204030204" pitchFamily="34" charset="0"/>
                          <a:ea typeface="+mn-ea"/>
                          <a:cs typeface="+mn-cs"/>
                        </a:rPr>
                        <a:t>613.091</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200" b="1" i="0" u="none" strike="noStrike" kern="1200" cap="none" normalizeH="0" baseline="0" dirty="0" smtClean="0">
                          <a:ln>
                            <a:noFill/>
                          </a:ln>
                          <a:solidFill>
                            <a:schemeClr val="tx1"/>
                          </a:solidFill>
                          <a:effectLst/>
                          <a:latin typeface="Calibri" panose="020F0502020204030204" pitchFamily="34" charset="0"/>
                          <a:ea typeface="+mn-ea"/>
                          <a:cs typeface="+mn-cs"/>
                        </a:rPr>
                        <a:t>28,1</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7" name="Dikdörtgen 6"/>
          <p:cNvSpPr/>
          <p:nvPr/>
        </p:nvSpPr>
        <p:spPr>
          <a:xfrm>
            <a:off x="26382" y="181578"/>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İŞGÜCÜ İSTATİSTİKLERİ VE İŞYERİ SAYISI</a:t>
            </a:r>
          </a:p>
        </p:txBody>
      </p:sp>
      <p:graphicFrame>
        <p:nvGraphicFramePr>
          <p:cNvPr id="8" name="Group 47"/>
          <p:cNvGraphicFramePr>
            <a:graphicFrameLocks/>
          </p:cNvGraphicFramePr>
          <p:nvPr>
            <p:extLst/>
          </p:nvPr>
        </p:nvGraphicFramePr>
        <p:xfrm>
          <a:off x="101758" y="4208468"/>
          <a:ext cx="6644353" cy="1772692"/>
        </p:xfrm>
        <a:graphic>
          <a:graphicData uri="http://schemas.openxmlformats.org/drawingml/2006/table">
            <a:tbl>
              <a:tblPr>
                <a:effectLst>
                  <a:outerShdw blurRad="50800" dist="38100" dir="5400000" algn="t" rotWithShape="0">
                    <a:prstClr val="black">
                      <a:alpha val="40000"/>
                    </a:prstClr>
                  </a:outerShdw>
                </a:effectLst>
              </a:tblPr>
              <a:tblGrid>
                <a:gridCol w="2368154">
                  <a:extLst>
                    <a:ext uri="{9D8B030D-6E8A-4147-A177-3AD203B41FA5}">
                      <a16:colId xmlns:a16="http://schemas.microsoft.com/office/drawing/2014/main" val="20000"/>
                    </a:ext>
                  </a:extLst>
                </a:gridCol>
                <a:gridCol w="1450113">
                  <a:extLst>
                    <a:ext uri="{9D8B030D-6E8A-4147-A177-3AD203B41FA5}">
                      <a16:colId xmlns:a16="http://schemas.microsoft.com/office/drawing/2014/main" val="20001"/>
                    </a:ext>
                  </a:extLst>
                </a:gridCol>
                <a:gridCol w="1361071">
                  <a:extLst>
                    <a:ext uri="{9D8B030D-6E8A-4147-A177-3AD203B41FA5}">
                      <a16:colId xmlns:a16="http://schemas.microsoft.com/office/drawing/2014/main" val="20002"/>
                    </a:ext>
                  </a:extLst>
                </a:gridCol>
                <a:gridCol w="1465015">
                  <a:extLst>
                    <a:ext uri="{9D8B030D-6E8A-4147-A177-3AD203B41FA5}">
                      <a16:colId xmlns:a16="http://schemas.microsoft.com/office/drawing/2014/main" val="1410202677"/>
                    </a:ext>
                  </a:extLst>
                </a:gridCol>
              </a:tblGrid>
              <a:tr h="351946">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a:ln>
                            <a:noFill/>
                          </a:ln>
                          <a:solidFill>
                            <a:schemeClr val="bg1"/>
                          </a:solidFill>
                          <a:effectLst/>
                          <a:latin typeface="Calibri" panose="020F0502020204030204" pitchFamily="34" charset="0"/>
                        </a:rPr>
                        <a:t>İSTİHDAM EDİLENLERİN SEKTÖREL DAĞILIMI</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517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185738"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cs typeface="Times New Roman" pitchFamily="18" charset="0"/>
                        </a:rPr>
                        <a:t>TÜRKİYE*</a:t>
                      </a:r>
                      <a:endParaRPr kumimoji="0" lang="tr-TR" sz="1400" b="1" i="0" u="none" strike="noStrike" cap="none" normalizeH="0" baseline="0" dirty="0">
                        <a:ln>
                          <a:noFill/>
                        </a:ln>
                        <a:solidFill>
                          <a:srgbClr val="283845"/>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cs typeface="Times New Roman" pitchFamily="18" charset="0"/>
                        </a:rPr>
                        <a:t>İSTANBUL**</a:t>
                      </a:r>
                      <a:endParaRPr kumimoji="0" lang="tr-TR" sz="1400" b="1" i="0" u="none" strike="noStrike" cap="none" normalizeH="0" baseline="0" dirty="0">
                        <a:ln>
                          <a:noFill/>
                        </a:ln>
                        <a:solidFill>
                          <a:srgbClr val="283845"/>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cap="none" normalizeH="0" baseline="0" dirty="0">
                          <a:ln>
                            <a:noFill/>
                          </a:ln>
                          <a:solidFill>
                            <a:srgbClr val="283845"/>
                          </a:solidFill>
                          <a:effectLst/>
                          <a:latin typeface="Calibri" panose="020F0502020204030204" pitchFamily="34" charset="0"/>
                        </a:rPr>
                        <a:t>İST/TR ORANI</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517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cs typeface="Times New Roman" pitchFamily="18" charset="0"/>
                        </a:rPr>
                        <a:t>TARIM</a:t>
                      </a:r>
                      <a:endParaRPr kumimoji="0" lang="tr-TR" sz="1200" b="0"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4.827.000</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38.000</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0,8</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517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rPr>
                        <a:t>SANAYİ</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6.746.000</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1.906.000</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28,2</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517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283845"/>
                          </a:solidFill>
                          <a:effectLst/>
                          <a:latin typeface="+mn-lt"/>
                          <a:ea typeface="+mn-ea"/>
                          <a:cs typeface="Times New Roman" pitchFamily="18" charset="0"/>
                        </a:rPr>
                        <a:t>HİZMET</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18.886.000</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4.699.000</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24,9</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9" name="Metin kutusu 8">
            <a:extLst>
              <a:ext uri="{FF2B5EF4-FFF2-40B4-BE49-F238E27FC236}">
                <a16:creationId xmlns:a16="http://schemas.microsoft.com/office/drawing/2014/main" id="{B9A10DF0-3E24-4D8A-B6AC-3C036DDEAA7E}"/>
              </a:ext>
            </a:extLst>
          </p:cNvPr>
          <p:cNvSpPr txBox="1"/>
          <p:nvPr/>
        </p:nvSpPr>
        <p:spPr>
          <a:xfrm>
            <a:off x="92766" y="7783611"/>
            <a:ext cx="66337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*TÜİK </a:t>
            </a:r>
            <a:r>
              <a:rPr lang="tr-TR" sz="900" i="1" dirty="0" smtClean="0">
                <a:solidFill>
                  <a:prstClr val="black"/>
                </a:solidFill>
                <a:latin typeface="Calibri" panose="020F0502020204030204" pitchFamily="34" charset="0"/>
              </a:rPr>
              <a:t>Mart </a:t>
            </a:r>
            <a:r>
              <a:rPr kumimoji="0" lang="tr-TR" sz="9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2025 verileri</a:t>
            </a:r>
            <a:r>
              <a:rPr lang="tr-TR" sz="900" i="1" dirty="0" smtClean="0">
                <a:solidFill>
                  <a:prstClr val="black"/>
                </a:solidFill>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r>
              <a:rPr kumimoji="0" lang="tr-TR" sz="9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TÜİK  Mart </a:t>
            </a:r>
            <a:r>
              <a:rPr kumimoji="0" lang="tr-TR" sz="9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2025 </a:t>
            </a:r>
            <a:r>
              <a:rPr kumimoji="0" lang="tr-TR" sz="9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verileri. ( </a:t>
            </a:r>
            <a:r>
              <a:rPr kumimoji="0" lang="tr-TR" sz="9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2024 </a:t>
            </a:r>
            <a:r>
              <a:rPr kumimoji="0" lang="tr-TR" sz="9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Yılı İl Düzeyinde  Temel İşgücü Göstergeleri ve Sektöre Göre İstihdam Edilenler.)</a:t>
            </a:r>
          </a:p>
        </p:txBody>
      </p:sp>
      <p:graphicFrame>
        <p:nvGraphicFramePr>
          <p:cNvPr id="11" name="Tablo 10"/>
          <p:cNvGraphicFramePr>
            <a:graphicFrameLocks noGrp="1"/>
          </p:cNvGraphicFramePr>
          <p:nvPr>
            <p:extLst/>
          </p:nvPr>
        </p:nvGraphicFramePr>
        <p:xfrm>
          <a:off x="107532" y="6095974"/>
          <a:ext cx="6657703" cy="1643295"/>
        </p:xfrm>
        <a:graphic>
          <a:graphicData uri="http://schemas.openxmlformats.org/drawingml/2006/table">
            <a:tbl>
              <a:tblPr>
                <a:effectLst>
                  <a:outerShdw blurRad="50800" dist="38100" dir="5400000" algn="t" rotWithShape="0">
                    <a:prstClr val="black">
                      <a:alpha val="40000"/>
                    </a:prstClr>
                  </a:outerShdw>
                </a:effectLst>
              </a:tblPr>
              <a:tblGrid>
                <a:gridCol w="2370625">
                  <a:extLst>
                    <a:ext uri="{9D8B030D-6E8A-4147-A177-3AD203B41FA5}">
                      <a16:colId xmlns:a16="http://schemas.microsoft.com/office/drawing/2014/main" val="1767622906"/>
                    </a:ext>
                  </a:extLst>
                </a:gridCol>
                <a:gridCol w="2160104">
                  <a:extLst>
                    <a:ext uri="{9D8B030D-6E8A-4147-A177-3AD203B41FA5}">
                      <a16:colId xmlns:a16="http://schemas.microsoft.com/office/drawing/2014/main" val="393254232"/>
                    </a:ext>
                  </a:extLst>
                </a:gridCol>
                <a:gridCol w="2126974">
                  <a:extLst>
                    <a:ext uri="{9D8B030D-6E8A-4147-A177-3AD203B41FA5}">
                      <a16:colId xmlns:a16="http://schemas.microsoft.com/office/drawing/2014/main" val="2248675171"/>
                    </a:ext>
                  </a:extLst>
                </a:gridCol>
              </a:tblGrid>
              <a:tr h="427257">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a:ln>
                            <a:noFill/>
                          </a:ln>
                          <a:solidFill>
                            <a:schemeClr val="bg1"/>
                          </a:solidFill>
                          <a:effectLst/>
                          <a:latin typeface="Calibri" panose="020F0502020204030204" pitchFamily="34" charset="0"/>
                        </a:rPr>
                        <a:t>İSTİHDAM EDİLENLERİN SEKTÖREL DAĞILIM ORANLARI (%)</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59674216"/>
                  </a:ext>
                </a:extLst>
              </a:tr>
              <a:tr h="3286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185738"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cs typeface="Times New Roman" pitchFamily="18" charset="0"/>
                        </a:rPr>
                        <a:t>TÜRKİYE*</a:t>
                      </a:r>
                      <a:endParaRPr kumimoji="0" lang="tr-TR" sz="1400" b="1" i="0" u="none" strike="noStrike" cap="none" normalizeH="0" baseline="0" dirty="0">
                        <a:ln>
                          <a:noFill/>
                        </a:ln>
                        <a:solidFill>
                          <a:srgbClr val="283845"/>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cs typeface="Times New Roman" pitchFamily="18" charset="0"/>
                        </a:rPr>
                        <a:t>İSTANBUL**</a:t>
                      </a:r>
                      <a:endParaRPr kumimoji="0" lang="tr-TR" sz="1400" b="1" i="0" u="none" strike="noStrike" cap="none" normalizeH="0" baseline="0" dirty="0">
                        <a:ln>
                          <a:noFill/>
                        </a:ln>
                        <a:solidFill>
                          <a:srgbClr val="283845"/>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34471674"/>
                  </a:ext>
                </a:extLst>
              </a:tr>
              <a:tr h="29579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cs typeface="Times New Roman" pitchFamily="18" charset="0"/>
                        </a:rPr>
                        <a:t>TARIM SEKTÖRÜ ORANI </a:t>
                      </a:r>
                      <a:endParaRPr kumimoji="0" lang="tr-TR" sz="1200" b="0"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14,8</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0,6</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28465988"/>
                  </a:ext>
                </a:extLst>
              </a:tr>
              <a:tr h="29579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rPr>
                        <a:t>SANAYİ SEKTÖRÜ ORANI </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27,3</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28,7</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3565553"/>
                  </a:ext>
                </a:extLst>
              </a:tr>
              <a:tr h="29579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rPr>
                        <a:t>HİZMET SEKTÖRÜ ORANI </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57,9</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70,7</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17236439"/>
                  </a:ext>
                </a:extLst>
              </a:tr>
            </a:tbl>
          </a:graphicData>
        </a:graphic>
      </p:graphicFrame>
      <p:sp>
        <p:nvSpPr>
          <p:cNvPr id="12" name="Slayt Numarası Yer Tutucusu 1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484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5" name="5 Tablo"/>
          <p:cNvGraphicFramePr>
            <a:graphicFrameLocks noGrp="1"/>
          </p:cNvGraphicFramePr>
          <p:nvPr>
            <p:extLst/>
          </p:nvPr>
        </p:nvGraphicFramePr>
        <p:xfrm>
          <a:off x="200422" y="836377"/>
          <a:ext cx="6483277" cy="1584777"/>
        </p:xfrm>
        <a:graphic>
          <a:graphicData uri="http://schemas.openxmlformats.org/drawingml/2006/table">
            <a:tbl>
              <a:tblPr>
                <a:effectLst>
                  <a:outerShdw blurRad="50800" dist="38100" dir="5400000" algn="t" rotWithShape="0">
                    <a:prstClr val="black">
                      <a:alpha val="40000"/>
                    </a:prstClr>
                  </a:outerShdw>
                </a:effectLst>
              </a:tblPr>
              <a:tblGrid>
                <a:gridCol w="1509108">
                  <a:extLst>
                    <a:ext uri="{9D8B030D-6E8A-4147-A177-3AD203B41FA5}">
                      <a16:colId xmlns:a16="http://schemas.microsoft.com/office/drawing/2014/main" val="20001"/>
                    </a:ext>
                  </a:extLst>
                </a:gridCol>
                <a:gridCol w="1616766">
                  <a:extLst>
                    <a:ext uri="{9D8B030D-6E8A-4147-A177-3AD203B41FA5}">
                      <a16:colId xmlns:a16="http://schemas.microsoft.com/office/drawing/2014/main" val="20002"/>
                    </a:ext>
                  </a:extLst>
                </a:gridCol>
                <a:gridCol w="1738336">
                  <a:extLst>
                    <a:ext uri="{9D8B030D-6E8A-4147-A177-3AD203B41FA5}">
                      <a16:colId xmlns:a16="http://schemas.microsoft.com/office/drawing/2014/main" val="20003"/>
                    </a:ext>
                  </a:extLst>
                </a:gridCol>
                <a:gridCol w="1619067">
                  <a:extLst>
                    <a:ext uri="{9D8B030D-6E8A-4147-A177-3AD203B41FA5}">
                      <a16:colId xmlns:a16="http://schemas.microsoft.com/office/drawing/2014/main" val="673014213"/>
                    </a:ext>
                  </a:extLst>
                </a:gridCol>
              </a:tblGrid>
              <a:tr h="34839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bg1"/>
                          </a:solidFill>
                          <a:effectLst/>
                          <a:latin typeface="Calibri" panose="020F0502020204030204" pitchFamily="34" charset="0"/>
                          <a:cs typeface="Arial" pitchFamily="34" charset="0"/>
                        </a:rPr>
                        <a:t>GAYRİ SAFİ YURT İÇİ HASILA (TL)</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862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2004</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2022</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2023</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16721">
                <a:tc>
                  <a:txBody>
                    <a:bodyPr/>
                    <a:lstStyle/>
                    <a:p>
                      <a:pPr algn="ctr" fontAlgn="ct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TÜRKİYE</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 582.852.799.000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 15.011.775.979.000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 26.276.307.373.000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16721">
                <a:tc>
                  <a:txBody>
                    <a:bodyPr/>
                    <a:lstStyle/>
                    <a:p>
                      <a:pPr algn="ctr" fontAlgn="ct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İSTANBUL</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 174.651.410.000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 4.564.280.141.000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8.060.358.000.000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88913772"/>
                  </a:ext>
                </a:extLst>
              </a:tr>
              <a:tr h="316721">
                <a:tc>
                  <a:txBody>
                    <a:bodyPr/>
                    <a:lstStyle/>
                    <a:p>
                      <a:pPr algn="ctr" fontAlgn="ct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İSTANBUL PAYI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%30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%30,4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%30,4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533225860"/>
                  </a:ext>
                </a:extLst>
              </a:tr>
            </a:tbl>
          </a:graphicData>
        </a:graphic>
      </p:graphicFrame>
      <p:graphicFrame>
        <p:nvGraphicFramePr>
          <p:cNvPr id="16" name="5 Tablo"/>
          <p:cNvGraphicFramePr>
            <a:graphicFrameLocks noGrp="1"/>
          </p:cNvGraphicFramePr>
          <p:nvPr>
            <p:extLst/>
          </p:nvPr>
        </p:nvGraphicFramePr>
        <p:xfrm>
          <a:off x="188537" y="3870297"/>
          <a:ext cx="6532446" cy="1271545"/>
        </p:xfrm>
        <a:graphic>
          <a:graphicData uri="http://schemas.openxmlformats.org/drawingml/2006/table">
            <a:tbl>
              <a:tblPr>
                <a:effectLst>
                  <a:outerShdw blurRad="50800" dist="38100" dir="5400000" algn="t" rotWithShape="0">
                    <a:prstClr val="black">
                      <a:alpha val="40000"/>
                    </a:prstClr>
                  </a:outerShdw>
                </a:effectLst>
              </a:tblPr>
              <a:tblGrid>
                <a:gridCol w="1481237">
                  <a:extLst>
                    <a:ext uri="{9D8B030D-6E8A-4147-A177-3AD203B41FA5}">
                      <a16:colId xmlns:a16="http://schemas.microsoft.com/office/drawing/2014/main" val="20001"/>
                    </a:ext>
                  </a:extLst>
                </a:gridCol>
                <a:gridCol w="1550504">
                  <a:extLst>
                    <a:ext uri="{9D8B030D-6E8A-4147-A177-3AD203B41FA5}">
                      <a16:colId xmlns:a16="http://schemas.microsoft.com/office/drawing/2014/main" val="20002"/>
                    </a:ext>
                  </a:extLst>
                </a:gridCol>
                <a:gridCol w="1656522">
                  <a:extLst>
                    <a:ext uri="{9D8B030D-6E8A-4147-A177-3AD203B41FA5}">
                      <a16:colId xmlns:a16="http://schemas.microsoft.com/office/drawing/2014/main" val="20003"/>
                    </a:ext>
                  </a:extLst>
                </a:gridCol>
                <a:gridCol w="1844183">
                  <a:extLst>
                    <a:ext uri="{9D8B030D-6E8A-4147-A177-3AD203B41FA5}">
                      <a16:colId xmlns:a16="http://schemas.microsoft.com/office/drawing/2014/main" val="4014587523"/>
                    </a:ext>
                  </a:extLst>
                </a:gridCol>
              </a:tblGrid>
              <a:tr h="341146">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bg1"/>
                          </a:solidFill>
                          <a:effectLst/>
                          <a:latin typeface="Calibri" panose="020F0502020204030204" pitchFamily="34" charset="0"/>
                          <a:cs typeface="Arial" pitchFamily="34" charset="0"/>
                        </a:rPr>
                        <a:t>KİŞİ BAŞINA DÜŞEN GSYH (USD-$)</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101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000099"/>
                        </a:solidFill>
                        <a:effectLst/>
                        <a:latin typeface="Calibri" panose="020F0502020204030204" pitchFamily="34" charset="0"/>
                        <a:cs typeface="Arial" pitchFamily="34" charset="0"/>
                      </a:endParaRP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2004</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2022</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2023</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10133">
                <a:tc>
                  <a:txBody>
                    <a:bodyPr/>
                    <a:lstStyle/>
                    <a:p>
                      <a:pPr algn="ctr" fontAlgn="ct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TÜRKİYE</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 6.021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 10.659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13.110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10133">
                <a:tc>
                  <a:txBody>
                    <a:bodyPr/>
                    <a:lstStyle/>
                    <a:p>
                      <a:pPr algn="ctr" fontAlgn="ct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İSTANBUL</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 10.332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 17.349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21.741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88913772"/>
                  </a:ext>
                </a:extLst>
              </a:tr>
            </a:tbl>
          </a:graphicData>
        </a:graphic>
      </p:graphicFrame>
      <p:sp>
        <p:nvSpPr>
          <p:cNvPr id="17" name="Dikdörtgen 16"/>
          <p:cNvSpPr/>
          <p:nvPr/>
        </p:nvSpPr>
        <p:spPr>
          <a:xfrm>
            <a:off x="0" y="187116"/>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İSTANBUL İLİ GAYRİ SAFİ YURT İÇİ HASILA</a:t>
            </a:r>
          </a:p>
        </p:txBody>
      </p:sp>
      <p:sp>
        <p:nvSpPr>
          <p:cNvPr id="3" name="Dikdörtgen 2"/>
          <p:cNvSpPr/>
          <p:nvPr/>
        </p:nvSpPr>
        <p:spPr>
          <a:xfrm>
            <a:off x="122277" y="2525140"/>
            <a:ext cx="6543567" cy="1261884"/>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400" b="1" i="0" u="none" strike="noStrike" kern="1200" cap="none" spc="0" normalizeH="0" baseline="0" noProof="0" dirty="0">
                <a:ln>
                  <a:noFill/>
                </a:ln>
                <a:solidFill>
                  <a:srgbClr val="0070C0"/>
                </a:solidFill>
                <a:effectLst/>
                <a:uLnTx/>
                <a:uFillTx/>
                <a:latin typeface="Calibri" panose="020F0502020204030204"/>
                <a:ea typeface="+mn-ea"/>
                <a:cs typeface="Segoe UI Semibold" panose="020B0702040204020203" pitchFamily="34" charset="0"/>
              </a:rPr>
              <a:t>İstanbul; </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2023 yılında  %30,4 ile Türkiye GSYH’sinden </a:t>
            </a:r>
            <a:r>
              <a:rPr kumimoji="0" lang="tr-TR" sz="1400" b="1" i="0" u="none" strike="noStrike" kern="1200" cap="none" spc="0" normalizeH="0" baseline="0" noProof="0" dirty="0">
                <a:ln>
                  <a:noFill/>
                </a:ln>
                <a:solidFill>
                  <a:srgbClr val="0070C0"/>
                </a:solidFill>
                <a:effectLst/>
                <a:uLnTx/>
                <a:uFillTx/>
                <a:latin typeface="Calibri" panose="020F0502020204030204"/>
                <a:ea typeface="+mn-ea"/>
                <a:cs typeface="Segoe UI Semibold" panose="020B0702040204020203" pitchFamily="34" charset="0"/>
              </a:rPr>
              <a:t>en fazla </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pay alan il olmuştur.</a:t>
            </a:r>
            <a:r>
              <a:rPr kumimoji="0" lang="tr-TR" sz="1400" b="0"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 </a:t>
            </a:r>
            <a:r>
              <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(TÜİK-Aralık 2024)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400" b="1" i="0" u="none" strike="noStrike" kern="1200" cap="none" spc="0" normalizeH="0" baseline="0" noProof="0" dirty="0">
                <a:ln>
                  <a:noFill/>
                </a:ln>
                <a:solidFill>
                  <a:srgbClr val="0070C0"/>
                </a:solidFill>
                <a:effectLst/>
                <a:uLnTx/>
                <a:uFillTx/>
                <a:latin typeface="Calibri" panose="020F0502020204030204"/>
                <a:ea typeface="+mn-ea"/>
                <a:cs typeface="Segoe UI Semibold" panose="020B0702040204020203" pitchFamily="34" charset="0"/>
              </a:rPr>
              <a:t>2023</a:t>
            </a:r>
            <a:r>
              <a:rPr kumimoji="0" lang="tr-T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Segoe UI Semibold" panose="020B0702040204020203" pitchFamily="34" charset="0"/>
              </a:rPr>
              <a:t>  </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yılında Türkiye’nin </a:t>
            </a:r>
            <a:r>
              <a:rPr kumimoji="0" lang="tr-TR" sz="1400" b="1" i="0" u="none" strike="noStrike" kern="1200" cap="none" spc="0" normalizeH="0" baseline="0" noProof="0" dirty="0" err="1">
                <a:ln>
                  <a:noFill/>
                </a:ln>
                <a:solidFill>
                  <a:prstClr val="black"/>
                </a:solidFill>
                <a:effectLst/>
                <a:uLnTx/>
                <a:uFillTx/>
                <a:latin typeface="Calibri" panose="020F0502020204030204"/>
                <a:ea typeface="+mn-ea"/>
                <a:cs typeface="Segoe UI Semibold" panose="020B0702040204020203" pitchFamily="34" charset="0"/>
              </a:rPr>
              <a:t>GSYH’sı</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 </a:t>
            </a:r>
            <a:r>
              <a:rPr kumimoji="0" lang="tr-TR" sz="1400" b="1" i="0" u="none" strike="noStrike" kern="1200" cap="none" spc="0" normalizeH="0" baseline="0" noProof="0" dirty="0">
                <a:ln>
                  <a:noFill/>
                </a:ln>
                <a:solidFill>
                  <a:srgbClr val="0070C0"/>
                </a:solidFill>
                <a:effectLst/>
                <a:uLnTx/>
                <a:uFillTx/>
                <a:latin typeface="Calibri" panose="020F0502020204030204"/>
                <a:ea typeface="+mn-ea"/>
                <a:cs typeface="Segoe UI Semibold" panose="020B0702040204020203" pitchFamily="34" charset="0"/>
              </a:rPr>
              <a:t>1  trilyon 119 milyar dolar </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olarak gerçekleşmiştir.</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Ülkemizde </a:t>
            </a:r>
            <a:r>
              <a:rPr kumimoji="0" lang="tr-TR" sz="1400" b="1" i="0" u="none" strike="noStrike" kern="1200" cap="none" spc="0" normalizeH="0" baseline="0" noProof="0" dirty="0">
                <a:ln>
                  <a:noFill/>
                </a:ln>
                <a:solidFill>
                  <a:srgbClr val="0070C0"/>
                </a:solidFill>
                <a:effectLst/>
                <a:uLnTx/>
                <a:uFillTx/>
                <a:latin typeface="Calibri" panose="020F0502020204030204"/>
                <a:ea typeface="+mn-ea"/>
                <a:cs typeface="Segoe UI Semibold" panose="020B0702040204020203" pitchFamily="34" charset="0"/>
              </a:rPr>
              <a:t>2024</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  yılının  I.  Çeyreğinde GSYH cari fiyatlarla  </a:t>
            </a:r>
            <a:r>
              <a:rPr kumimoji="0" lang="tr-TR" sz="1400" b="1" i="0" u="none" strike="noStrike" kern="1200" cap="none" spc="0" normalizeH="0" baseline="0" noProof="0" dirty="0">
                <a:ln>
                  <a:noFill/>
                </a:ln>
                <a:solidFill>
                  <a:srgbClr val="0070C0"/>
                </a:solidFill>
                <a:effectLst/>
                <a:uLnTx/>
                <a:uFillTx/>
                <a:latin typeface="Calibri" panose="020F0502020204030204"/>
                <a:ea typeface="+mn-ea"/>
                <a:cs typeface="Segoe UI Semibold" panose="020B0702040204020203" pitchFamily="34" charset="0"/>
              </a:rPr>
              <a:t>8 trilyon 822 milyar 248 milyon TL, </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ABD doları bazında </a:t>
            </a:r>
            <a:r>
              <a:rPr kumimoji="0" lang="tr-TR" sz="1400" b="1" i="0" u="none" strike="noStrike" kern="1200" cap="none" spc="0" normalizeH="0" baseline="0" noProof="0" dirty="0">
                <a:ln>
                  <a:noFill/>
                </a:ln>
                <a:solidFill>
                  <a:srgbClr val="0070C0"/>
                </a:solidFill>
                <a:effectLst/>
                <a:uLnTx/>
                <a:uFillTx/>
                <a:latin typeface="Calibri" panose="020F0502020204030204"/>
                <a:ea typeface="+mn-ea"/>
                <a:cs typeface="Segoe UI Semibold" panose="020B0702040204020203" pitchFamily="34" charset="0"/>
              </a:rPr>
              <a:t>285 milyar 572 milyon $ </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seviyesine ulaşmıştır. </a:t>
            </a:r>
            <a:r>
              <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(TÜİK-Mayıs 2024)</a:t>
            </a:r>
            <a:endPar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Dikdörtgen 3"/>
          <p:cNvSpPr/>
          <p:nvPr/>
        </p:nvSpPr>
        <p:spPr>
          <a:xfrm>
            <a:off x="118230" y="5243221"/>
            <a:ext cx="6633753" cy="1115690"/>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2023 yılında Kişi başına GSYH sıralamasında,  </a:t>
            </a:r>
            <a:r>
              <a:rPr kumimoji="0" lang="tr-TR" sz="1400" b="1" i="0" u="none" strike="noStrike" kern="1200" cap="none" spc="0" normalizeH="0" baseline="0" noProof="0" dirty="0">
                <a:ln>
                  <a:noFill/>
                </a:ln>
                <a:solidFill>
                  <a:srgbClr val="0070C0"/>
                </a:solidFill>
                <a:effectLst/>
                <a:uLnTx/>
                <a:uFillTx/>
                <a:latin typeface="Calibri" panose="020F0502020204030204"/>
                <a:ea typeface="+mn-ea"/>
                <a:cs typeface="Segoe UI Semibold" panose="020B0702040204020203" pitchFamily="34" charset="0"/>
              </a:rPr>
              <a:t>İstanbul 510 bin 733 TL, </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dolar bazında </a:t>
            </a:r>
            <a:r>
              <a:rPr kumimoji="0" lang="tr-TR" sz="1400" b="1" i="0" u="none" strike="noStrike" kern="1200" cap="none" spc="0" normalizeH="0" baseline="0" noProof="0" dirty="0">
                <a:ln>
                  <a:noFill/>
                </a:ln>
                <a:solidFill>
                  <a:srgbClr val="0070C0"/>
                </a:solidFill>
                <a:effectLst/>
                <a:uLnTx/>
                <a:uFillTx/>
                <a:latin typeface="Calibri" panose="020F0502020204030204"/>
                <a:ea typeface="+mn-ea"/>
                <a:cs typeface="Segoe UI Semibold" panose="020B0702040204020203" pitchFamily="34" charset="0"/>
              </a:rPr>
              <a:t>21.741 $ </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ile ikinci sıradadır</a:t>
            </a:r>
            <a:r>
              <a:rPr kumimoji="0" lang="tr-T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Times New Roman" panose="02020603050405020304" pitchFamily="18" charset="0"/>
              </a:rPr>
              <a:t>. </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(Kocaeli, 21.985 $ kişi başına GSYH ile ilk sıradadır.)  </a:t>
            </a:r>
            <a:r>
              <a:rPr kumimoji="0" lang="tr-TR" sz="105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(TÜİK Aralık 2024)</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tr-TR" sz="1400" b="1" i="0" u="none" strike="noStrike" kern="1200" cap="none" spc="0" normalizeH="0" baseline="0" noProof="0" dirty="0">
                <a:ln>
                  <a:noFill/>
                </a:ln>
                <a:solidFill>
                  <a:srgbClr val="0070C0"/>
                </a:solidFill>
                <a:effectLst/>
                <a:uLnTx/>
                <a:uFillTx/>
                <a:latin typeface="Calibri" panose="020F0502020204030204"/>
                <a:ea typeface="+mn-ea"/>
                <a:cs typeface="Times New Roman" panose="02020603050405020304" pitchFamily="18" charset="0"/>
              </a:rPr>
              <a:t>Türkiye’nin;</a:t>
            </a:r>
            <a:r>
              <a:rPr kumimoji="0" lang="tr-T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Times New Roman" panose="02020603050405020304" pitchFamily="18" charset="0"/>
              </a:rPr>
              <a:t> </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Kişi başına </a:t>
            </a:r>
            <a:r>
              <a:rPr kumimoji="0" lang="tr-TR" sz="1400" b="1" i="0" u="none" strike="noStrike" kern="1200" cap="none" spc="0" normalizeH="0" baseline="0" noProof="0" dirty="0" err="1">
                <a:ln>
                  <a:noFill/>
                </a:ln>
                <a:solidFill>
                  <a:prstClr val="black"/>
                </a:solidFill>
                <a:effectLst/>
                <a:uLnTx/>
                <a:uFillTx/>
                <a:latin typeface="Calibri" panose="020F0502020204030204"/>
                <a:ea typeface="+mn-ea"/>
                <a:cs typeface="Times New Roman" panose="02020603050405020304" pitchFamily="18" charset="0"/>
              </a:rPr>
              <a:t>GSYH’sı</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t>
            </a:r>
            <a:r>
              <a:rPr kumimoji="0" lang="tr-TR" sz="1400" b="1" i="0" u="none" strike="noStrike" kern="1200" cap="none" spc="0" normalizeH="0" baseline="0" noProof="0" dirty="0">
                <a:ln>
                  <a:noFill/>
                </a:ln>
                <a:solidFill>
                  <a:srgbClr val="0070C0"/>
                </a:solidFill>
                <a:effectLst/>
                <a:uLnTx/>
                <a:uFillTx/>
                <a:latin typeface="Calibri" panose="020F0502020204030204"/>
                <a:ea typeface="+mn-ea"/>
                <a:cs typeface="Times New Roman" panose="02020603050405020304" pitchFamily="18" charset="0"/>
              </a:rPr>
              <a:t>2022</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yılında  </a:t>
            </a:r>
            <a:r>
              <a:rPr kumimoji="0" lang="tr-TR" sz="1400" b="1" i="0" u="none" strike="noStrike" kern="1200" cap="none" spc="0" normalizeH="0" baseline="0" noProof="0" dirty="0">
                <a:ln>
                  <a:noFill/>
                </a:ln>
                <a:solidFill>
                  <a:srgbClr val="0070C0"/>
                </a:solidFill>
                <a:effectLst/>
                <a:uLnTx/>
                <a:uFillTx/>
                <a:latin typeface="Calibri" panose="020F0502020204030204"/>
                <a:ea typeface="+mn-ea"/>
                <a:cs typeface="Times New Roman" panose="02020603050405020304" pitchFamily="18" charset="0"/>
              </a:rPr>
              <a:t>10.659 dolar </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iken </a:t>
            </a:r>
            <a:r>
              <a:rPr kumimoji="0" lang="tr-TR" sz="1400" b="1" i="0" u="none" strike="noStrike" kern="1200" cap="none" spc="0" normalizeH="0" baseline="0" noProof="0" dirty="0">
                <a:ln>
                  <a:noFill/>
                </a:ln>
                <a:solidFill>
                  <a:srgbClr val="0070C0"/>
                </a:solidFill>
                <a:effectLst/>
                <a:uLnTx/>
                <a:uFillTx/>
                <a:latin typeface="Calibri" panose="020F0502020204030204"/>
                <a:ea typeface="+mn-ea"/>
                <a:cs typeface="Times New Roman" panose="02020603050405020304" pitchFamily="18" charset="0"/>
              </a:rPr>
              <a:t>2023 </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yılında </a:t>
            </a:r>
            <a:r>
              <a:rPr kumimoji="0" lang="tr-TR" sz="1400" b="1" i="0" u="none" strike="noStrike" kern="1200" cap="none" spc="0" normalizeH="0" baseline="0" noProof="0" dirty="0">
                <a:ln>
                  <a:noFill/>
                </a:ln>
                <a:solidFill>
                  <a:srgbClr val="0070C0"/>
                </a:solidFill>
                <a:effectLst/>
                <a:uLnTx/>
                <a:uFillTx/>
                <a:latin typeface="Calibri" panose="020F0502020204030204"/>
                <a:ea typeface="+mn-ea"/>
                <a:cs typeface="Times New Roman" panose="02020603050405020304" pitchFamily="18" charset="0"/>
              </a:rPr>
              <a:t>13.110 dolar </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seviyesine  ulaşmıştır. </a:t>
            </a:r>
            <a:r>
              <a:rPr kumimoji="0" lang="tr-TR" sz="105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(TÜİK -Şubat 2024)</a:t>
            </a:r>
          </a:p>
        </p:txBody>
      </p:sp>
      <p:graphicFrame>
        <p:nvGraphicFramePr>
          <p:cNvPr id="10" name="Grafik 9"/>
          <p:cNvGraphicFramePr/>
          <p:nvPr>
            <p:extLst/>
          </p:nvPr>
        </p:nvGraphicFramePr>
        <p:xfrm>
          <a:off x="226925" y="6347791"/>
          <a:ext cx="6333561" cy="3116890"/>
        </p:xfrm>
        <a:graphic>
          <a:graphicData uri="http://schemas.openxmlformats.org/drawingml/2006/chart">
            <c:chart xmlns:c="http://schemas.openxmlformats.org/drawingml/2006/chart" xmlns:r="http://schemas.openxmlformats.org/officeDocument/2006/relationships" r:id="rId2"/>
          </a:graphicData>
        </a:graphic>
      </p:graphicFrame>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77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3 Tablo"/>
          <p:cNvGraphicFramePr>
            <a:graphicFrameLocks noGrp="1"/>
          </p:cNvGraphicFramePr>
          <p:nvPr>
            <p:extLst/>
          </p:nvPr>
        </p:nvGraphicFramePr>
        <p:xfrm>
          <a:off x="0" y="861392"/>
          <a:ext cx="6858000" cy="8401878"/>
        </p:xfrm>
        <a:graphic>
          <a:graphicData uri="http://schemas.openxmlformats.org/drawingml/2006/table">
            <a:tbl>
              <a:tblPr>
                <a:effectLst>
                  <a:outerShdw blurRad="50800" dist="38100" dir="5400000" algn="t" rotWithShape="0">
                    <a:prstClr val="black">
                      <a:alpha val="40000"/>
                    </a:prstClr>
                  </a:outerShdw>
                </a:effectLst>
              </a:tblPr>
              <a:tblGrid>
                <a:gridCol w="1886557">
                  <a:extLst>
                    <a:ext uri="{9D8B030D-6E8A-4147-A177-3AD203B41FA5}">
                      <a16:colId xmlns:a16="http://schemas.microsoft.com/office/drawing/2014/main" val="20000"/>
                    </a:ext>
                  </a:extLst>
                </a:gridCol>
                <a:gridCol w="825192">
                  <a:extLst>
                    <a:ext uri="{9D8B030D-6E8A-4147-A177-3AD203B41FA5}">
                      <a16:colId xmlns:a16="http://schemas.microsoft.com/office/drawing/2014/main" val="20002"/>
                    </a:ext>
                  </a:extLst>
                </a:gridCol>
                <a:gridCol w="838719">
                  <a:extLst>
                    <a:ext uri="{9D8B030D-6E8A-4147-A177-3AD203B41FA5}">
                      <a16:colId xmlns:a16="http://schemas.microsoft.com/office/drawing/2014/main" val="20003"/>
                    </a:ext>
                  </a:extLst>
                </a:gridCol>
                <a:gridCol w="798137">
                  <a:extLst>
                    <a:ext uri="{9D8B030D-6E8A-4147-A177-3AD203B41FA5}">
                      <a16:colId xmlns:a16="http://schemas.microsoft.com/office/drawing/2014/main" val="20005"/>
                    </a:ext>
                  </a:extLst>
                </a:gridCol>
                <a:gridCol w="798136">
                  <a:extLst>
                    <a:ext uri="{9D8B030D-6E8A-4147-A177-3AD203B41FA5}">
                      <a16:colId xmlns:a16="http://schemas.microsoft.com/office/drawing/2014/main" val="20004"/>
                    </a:ext>
                  </a:extLst>
                </a:gridCol>
                <a:gridCol w="784609">
                  <a:extLst>
                    <a:ext uri="{9D8B030D-6E8A-4147-A177-3AD203B41FA5}">
                      <a16:colId xmlns:a16="http://schemas.microsoft.com/office/drawing/2014/main" val="4061483752"/>
                    </a:ext>
                  </a:extLst>
                </a:gridCol>
                <a:gridCol w="926650">
                  <a:extLst>
                    <a:ext uri="{9D8B030D-6E8A-4147-A177-3AD203B41FA5}">
                      <a16:colId xmlns:a16="http://schemas.microsoft.com/office/drawing/2014/main" val="3366517016"/>
                    </a:ext>
                  </a:extLst>
                </a:gridCol>
              </a:tblGrid>
              <a:tr h="639272">
                <a:tc>
                  <a:txBody>
                    <a:bodyPr/>
                    <a:lstStyle/>
                    <a:p>
                      <a:pPr algn="ctr" fontAlgn="b"/>
                      <a:r>
                        <a:rPr lang="tr-TR" sz="1400" b="1" i="0" u="none" strike="noStrike" dirty="0">
                          <a:solidFill>
                            <a:schemeClr val="bg1"/>
                          </a:solidFill>
                          <a:latin typeface="Calibri" panose="020F0502020204030204" pitchFamily="34" charset="0"/>
                          <a:cs typeface="Arial" pitchFamily="34" charset="0"/>
                        </a:rPr>
                        <a:t>ÇALIŞMA</a:t>
                      </a:r>
                      <a:r>
                        <a:rPr lang="tr-TR" sz="1400" b="1" i="0" u="none" strike="noStrike" baseline="0" dirty="0">
                          <a:solidFill>
                            <a:schemeClr val="bg1"/>
                          </a:solidFill>
                          <a:latin typeface="Calibri" panose="020F0502020204030204" pitchFamily="34" charset="0"/>
                          <a:cs typeface="Arial" pitchFamily="34" charset="0"/>
                        </a:rPr>
                        <a:t> HAYATI</a:t>
                      </a:r>
                    </a:p>
                    <a:p>
                      <a:pPr algn="ctr" fontAlgn="b"/>
                      <a:r>
                        <a:rPr lang="tr-TR" sz="1400" b="1" i="0" u="none" strike="noStrike" baseline="0" dirty="0">
                          <a:solidFill>
                            <a:schemeClr val="bg1"/>
                          </a:solidFill>
                          <a:latin typeface="Calibri" panose="020F0502020204030204" pitchFamily="34" charset="0"/>
                          <a:cs typeface="Arial" pitchFamily="34" charset="0"/>
                        </a:rPr>
                        <a:t>(İSTANBUL)</a:t>
                      </a:r>
                      <a:endParaRPr lang="tr-TR" sz="1400" b="1" i="0" u="none" strike="noStrike" dirty="0">
                        <a:solidFill>
                          <a:schemeClr val="bg1"/>
                        </a:solidFill>
                        <a:latin typeface="Calibri" panose="020F0502020204030204" pitchFamily="34" charset="0"/>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400" b="1" i="0" u="none" strike="noStrike" kern="1200" baseline="0" dirty="0">
                          <a:solidFill>
                            <a:schemeClr val="bg1"/>
                          </a:solidFill>
                          <a:latin typeface="Calibri" panose="020F0502020204030204" pitchFamily="34" charset="0"/>
                          <a:ea typeface="+mn-ea"/>
                          <a:cs typeface="Arial" pitchFamily="34" charset="0"/>
                        </a:rPr>
                        <a:t>2019</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400" b="1" i="0" u="none" strike="noStrike" kern="1200" baseline="0" dirty="0">
                          <a:solidFill>
                            <a:schemeClr val="bg1"/>
                          </a:solidFill>
                          <a:latin typeface="Calibri" panose="020F0502020204030204" pitchFamily="34" charset="0"/>
                          <a:ea typeface="+mn-ea"/>
                          <a:cs typeface="Arial" pitchFamily="34" charset="0"/>
                        </a:rPr>
                        <a:t>2020</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400" b="1" i="0" u="none" strike="noStrike" kern="1200" baseline="0" dirty="0">
                          <a:solidFill>
                            <a:schemeClr val="bg1"/>
                          </a:solidFill>
                          <a:latin typeface="Calibri" panose="020F0502020204030204" pitchFamily="34" charset="0"/>
                          <a:ea typeface="+mn-ea"/>
                          <a:cs typeface="Arial" pitchFamily="34" charset="0"/>
                        </a:rPr>
                        <a:t>2021</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400" b="1" i="0" u="none" strike="noStrike" kern="1200" baseline="0" dirty="0">
                          <a:solidFill>
                            <a:schemeClr val="bg1"/>
                          </a:solidFill>
                          <a:latin typeface="Calibri" panose="020F0502020204030204" pitchFamily="34" charset="0"/>
                          <a:ea typeface="+mn-ea"/>
                          <a:cs typeface="Arial" pitchFamily="34" charset="0"/>
                        </a:rPr>
                        <a:t>2022</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400" b="1" i="0" u="none" strike="noStrike" kern="1200" baseline="0" dirty="0">
                          <a:solidFill>
                            <a:schemeClr val="bg1"/>
                          </a:solidFill>
                          <a:latin typeface="Calibri" panose="020F0502020204030204" pitchFamily="34" charset="0"/>
                          <a:ea typeface="+mn-ea"/>
                          <a:cs typeface="Arial" pitchFamily="34" charset="0"/>
                        </a:rPr>
                        <a:t>2023</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400" b="1" i="0" u="none" strike="noStrike" kern="1200" baseline="0" dirty="0">
                          <a:solidFill>
                            <a:schemeClr val="bg1"/>
                          </a:solidFill>
                          <a:latin typeface="Calibri" panose="020F0502020204030204" pitchFamily="34" charset="0"/>
                          <a:ea typeface="+mn-ea"/>
                          <a:cs typeface="Arial" pitchFamily="34" charset="0"/>
                        </a:rPr>
                        <a:t>2024  </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565624">
                <a:tc>
                  <a:txBody>
                    <a:bodyPr/>
                    <a:lstStyle/>
                    <a:p>
                      <a:pPr algn="just" fontAlgn="b"/>
                      <a:r>
                        <a:rPr lang="tr-TR" sz="1100" b="1" i="0" u="none" strike="noStrike" dirty="0">
                          <a:solidFill>
                            <a:schemeClr val="tx1"/>
                          </a:solidFill>
                          <a:latin typeface="Calibri" panose="020F0502020204030204" pitchFamily="34" charset="0"/>
                          <a:cs typeface="Arial" pitchFamily="34" charset="0"/>
                        </a:rPr>
                        <a:t>İSTİHDAM EDİLENLER</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100" b="1" i="0" u="none" strike="noStrike" kern="1200" dirty="0">
                          <a:solidFill>
                            <a:schemeClr val="tx1"/>
                          </a:solidFill>
                          <a:latin typeface="Calibri" panose="020F0502020204030204" pitchFamily="34" charset="0"/>
                          <a:ea typeface="+mn-ea"/>
                          <a:cs typeface="Arial" pitchFamily="34" charset="0"/>
                        </a:rPr>
                        <a:t>5.778.000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100" b="1" i="0" u="none" strike="noStrike" kern="1200" dirty="0">
                          <a:solidFill>
                            <a:schemeClr val="tx1"/>
                          </a:solidFill>
                          <a:latin typeface="Calibri" panose="020F0502020204030204" pitchFamily="34" charset="0"/>
                          <a:ea typeface="+mn-ea"/>
                          <a:cs typeface="Arial" pitchFamily="34" charset="0"/>
                        </a:rPr>
                        <a:t>6.289.000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100" b="1" i="0" u="none" strike="noStrike" kern="1200" dirty="0">
                          <a:solidFill>
                            <a:schemeClr val="tx1"/>
                          </a:solidFill>
                          <a:latin typeface="Calibri" panose="020F0502020204030204" pitchFamily="34" charset="0"/>
                          <a:ea typeface="+mn-ea"/>
                          <a:cs typeface="Arial" pitchFamily="34" charset="0"/>
                        </a:rPr>
                        <a:t>5.781.000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100" b="1" i="0" u="none" strike="noStrike" kern="1200" dirty="0">
                          <a:solidFill>
                            <a:schemeClr val="tx1"/>
                          </a:solidFill>
                          <a:latin typeface="Calibri" panose="020F0502020204030204" pitchFamily="34" charset="0"/>
                          <a:ea typeface="+mn-ea"/>
                          <a:cs typeface="Arial" pitchFamily="34" charset="0"/>
                        </a:rPr>
                        <a:t>6.279.000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100" b="1" i="0" u="none" strike="noStrike" kern="1200" dirty="0">
                          <a:solidFill>
                            <a:schemeClr val="tx1"/>
                          </a:solidFill>
                          <a:latin typeface="Calibri" panose="020F0502020204030204" pitchFamily="34" charset="0"/>
                          <a:ea typeface="+mn-ea"/>
                          <a:cs typeface="Arial" pitchFamily="34" charset="0"/>
                        </a:rPr>
                        <a:t>6.569.000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100" b="1" i="0" u="none" strike="noStrike" kern="1200" dirty="0" smtClean="0">
                          <a:solidFill>
                            <a:srgbClr val="0070C0"/>
                          </a:solidFill>
                          <a:latin typeface="Calibri" panose="020F0502020204030204" pitchFamily="34" charset="0"/>
                          <a:ea typeface="+mn-ea"/>
                          <a:cs typeface="Arial" pitchFamily="34" charset="0"/>
                        </a:rPr>
                        <a:t>6.642.000*</a:t>
                      </a:r>
                      <a:endParaRPr lang="tr-TR" sz="1100" b="1" i="0" u="none" strike="noStrike" kern="1200" dirty="0">
                        <a:solidFill>
                          <a:srgbClr val="0070C0"/>
                        </a:solidFill>
                        <a:latin typeface="Calibri" panose="020F0502020204030204" pitchFamily="34" charset="0"/>
                        <a:ea typeface="+mn-ea"/>
                        <a:cs typeface="Arial" pitchFamily="34" charset="0"/>
                      </a:endParaRP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446705">
                <a:tc>
                  <a:txBody>
                    <a:bodyPr/>
                    <a:lstStyle/>
                    <a:p>
                      <a:pPr algn="just" fontAlgn="b"/>
                      <a:r>
                        <a:rPr lang="tr-TR" sz="1100" b="1" i="0" u="none" strike="noStrike" dirty="0">
                          <a:solidFill>
                            <a:schemeClr val="tx1"/>
                          </a:solidFill>
                          <a:latin typeface="Calibri" panose="020F0502020204030204" pitchFamily="34" charset="0"/>
                          <a:cs typeface="Arial" pitchFamily="34" charset="0"/>
                        </a:rPr>
                        <a:t>İŞSİZ SAYISI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100" b="1" i="0" u="none" strike="noStrike" kern="1200" dirty="0">
                          <a:solidFill>
                            <a:schemeClr val="tx1"/>
                          </a:solidFill>
                          <a:latin typeface="Calibri" panose="020F0502020204030204" pitchFamily="34" charset="0"/>
                          <a:ea typeface="+mn-ea"/>
                          <a:cs typeface="Arial" pitchFamily="34" charset="0"/>
                        </a:rPr>
                        <a:t> 1.010.000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100" b="1" i="0" u="none" strike="noStrike" kern="1200" dirty="0">
                          <a:solidFill>
                            <a:schemeClr val="tx1"/>
                          </a:solidFill>
                          <a:latin typeface="Calibri" panose="020F0502020204030204" pitchFamily="34" charset="0"/>
                          <a:ea typeface="+mn-ea"/>
                          <a:cs typeface="Arial" pitchFamily="34" charset="0"/>
                        </a:rPr>
                        <a:t>926.000 </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100" b="1" i="0" u="none" strike="noStrike" kern="1200" dirty="0">
                          <a:solidFill>
                            <a:schemeClr val="tx1"/>
                          </a:solidFill>
                          <a:latin typeface="Calibri" panose="020F0502020204030204" pitchFamily="34" charset="0"/>
                          <a:ea typeface="+mn-ea"/>
                          <a:cs typeface="Arial" pitchFamily="34" charset="0"/>
                        </a:rPr>
                        <a:t>814.000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100" b="1" i="0" u="none" strike="noStrike" kern="1200" dirty="0">
                          <a:solidFill>
                            <a:schemeClr val="tx1"/>
                          </a:solidFill>
                          <a:latin typeface="Calibri" panose="020F0502020204030204" pitchFamily="34" charset="0"/>
                          <a:ea typeface="+mn-ea"/>
                          <a:cs typeface="Arial" pitchFamily="34" charset="0"/>
                        </a:rPr>
                        <a:t>713.000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100" b="1" i="0" u="none" strike="noStrike" kern="1200" dirty="0">
                          <a:solidFill>
                            <a:schemeClr val="tx1"/>
                          </a:solidFill>
                          <a:latin typeface="Calibri" panose="020F0502020204030204" pitchFamily="34" charset="0"/>
                          <a:ea typeface="+mn-ea"/>
                          <a:cs typeface="Arial" pitchFamily="34" charset="0"/>
                        </a:rPr>
                        <a:t>640.000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100" b="1" i="0" u="none" strike="noStrike" kern="1200" dirty="0" smtClean="0">
                          <a:solidFill>
                            <a:srgbClr val="0070C0"/>
                          </a:solidFill>
                          <a:latin typeface="Calibri" panose="020F0502020204030204" pitchFamily="34" charset="0"/>
                          <a:ea typeface="+mn-ea"/>
                          <a:cs typeface="Arial" pitchFamily="34" charset="0"/>
                        </a:rPr>
                        <a:t>645.000*</a:t>
                      </a:r>
                      <a:endParaRPr lang="tr-TR" sz="1100" b="1" i="0" u="none" strike="noStrike" kern="1200" dirty="0">
                        <a:solidFill>
                          <a:srgbClr val="0070C0"/>
                        </a:solidFill>
                        <a:latin typeface="Calibri" panose="020F0502020204030204" pitchFamily="34" charset="0"/>
                        <a:ea typeface="+mn-ea"/>
                        <a:cs typeface="Arial" pitchFamily="34" charset="0"/>
                      </a:endParaRP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2"/>
                  </a:ext>
                </a:extLst>
              </a:tr>
              <a:tr h="565624">
                <a:tc>
                  <a:txBody>
                    <a:bodyPr/>
                    <a:lstStyle/>
                    <a:p>
                      <a:pPr algn="just" fontAlgn="b"/>
                      <a:r>
                        <a:rPr lang="tr-TR" sz="1100" b="1" i="0" u="none" strike="noStrike" dirty="0">
                          <a:solidFill>
                            <a:schemeClr val="tx1"/>
                          </a:solidFill>
                          <a:latin typeface="Calibri" panose="020F0502020204030204" pitchFamily="34" charset="0"/>
                          <a:cs typeface="Arial" pitchFamily="34" charset="0"/>
                        </a:rPr>
                        <a:t>SSK MENSUBU (4/a)</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4.376.514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4.696.350</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4.944.724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4.780.006</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4.973.223</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smtClean="0">
                          <a:solidFill>
                            <a:schemeClr val="tx1"/>
                          </a:solidFill>
                          <a:latin typeface="Calibri" panose="020F0502020204030204" pitchFamily="34" charset="0"/>
                          <a:ea typeface="+mn-ea"/>
                          <a:cs typeface="Arial" pitchFamily="34" charset="0"/>
                        </a:rPr>
                        <a:t>4.993.328</a:t>
                      </a:r>
                      <a:endParaRPr lang="tr-TR" sz="1100" b="0" i="0" u="none" strike="noStrike" kern="1200" dirty="0">
                        <a:solidFill>
                          <a:schemeClr val="tx1"/>
                        </a:solidFill>
                        <a:latin typeface="Calibri" panose="020F0502020204030204" pitchFamily="34" charset="0"/>
                        <a:ea typeface="+mn-ea"/>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3494">
                <a:tc>
                  <a:txBody>
                    <a:bodyPr/>
                    <a:lstStyle/>
                    <a:p>
                      <a:pPr algn="just" fontAlgn="b"/>
                      <a:r>
                        <a:rPr lang="tr-TR" sz="1100" b="1" i="0" u="none" strike="noStrike" dirty="0">
                          <a:solidFill>
                            <a:schemeClr val="tx1"/>
                          </a:solidFill>
                          <a:latin typeface="Calibri" panose="020F0502020204030204" pitchFamily="34" charset="0"/>
                          <a:cs typeface="Arial" pitchFamily="34" charset="0"/>
                        </a:rPr>
                        <a:t>BAĞKURLU (4/b)</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559.331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597.049</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653.701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690.550</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675.683</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smtClean="0">
                          <a:solidFill>
                            <a:schemeClr val="tx1"/>
                          </a:solidFill>
                          <a:latin typeface="Calibri" panose="020F0502020204030204" pitchFamily="34" charset="0"/>
                          <a:ea typeface="+mn-ea"/>
                          <a:cs typeface="Arial" pitchFamily="34" charset="0"/>
                        </a:rPr>
                        <a:t>651.318</a:t>
                      </a:r>
                      <a:endParaRPr lang="tr-TR" sz="1100" b="0" i="0" u="none" strike="noStrike" kern="1200" dirty="0">
                        <a:solidFill>
                          <a:schemeClr val="tx1"/>
                        </a:solidFill>
                        <a:latin typeface="Calibri" panose="020F0502020204030204" pitchFamily="34" charset="0"/>
                        <a:ea typeface="+mn-ea"/>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03009">
                <a:tc>
                  <a:txBody>
                    <a:bodyPr/>
                    <a:lstStyle/>
                    <a:p>
                      <a:pPr algn="just" fontAlgn="b"/>
                      <a:r>
                        <a:rPr lang="tr-TR" sz="1100" b="1" i="0" u="none" strike="noStrike" dirty="0">
                          <a:solidFill>
                            <a:schemeClr val="tx1"/>
                          </a:solidFill>
                          <a:latin typeface="Calibri" panose="020F0502020204030204" pitchFamily="34" charset="0"/>
                          <a:cs typeface="Arial" pitchFamily="34" charset="0"/>
                        </a:rPr>
                        <a:t>EMEKLİ SANDIĞI MENSUBU (4/c)</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352.839</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351.545</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355.562</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365.052</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433.550</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smtClean="0">
                          <a:solidFill>
                            <a:schemeClr val="tx1"/>
                          </a:solidFill>
                          <a:latin typeface="Calibri" panose="020F0502020204030204" pitchFamily="34" charset="0"/>
                          <a:ea typeface="+mn-ea"/>
                          <a:cs typeface="Arial" pitchFamily="34" charset="0"/>
                        </a:rPr>
                        <a:t>435.108</a:t>
                      </a:r>
                      <a:endParaRPr lang="tr-TR" sz="1100" b="0" i="0" u="none" strike="noStrike" kern="1200" dirty="0">
                        <a:solidFill>
                          <a:schemeClr val="tx1"/>
                        </a:solidFill>
                        <a:latin typeface="Calibri" panose="020F0502020204030204" pitchFamily="34" charset="0"/>
                        <a:ea typeface="+mn-ea"/>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65624">
                <a:tc>
                  <a:txBody>
                    <a:bodyPr/>
                    <a:lstStyle/>
                    <a:p>
                      <a:pPr algn="just" fontAlgn="b"/>
                      <a:r>
                        <a:rPr lang="tr-TR" sz="1100" b="1" i="0" u="none" strike="noStrike" kern="1200" dirty="0">
                          <a:solidFill>
                            <a:srgbClr val="283845"/>
                          </a:solidFill>
                          <a:latin typeface="Calibri" panose="020F0502020204030204" pitchFamily="34" charset="0"/>
                          <a:ea typeface="+mn-ea"/>
                          <a:cs typeface="Arial" pitchFamily="34" charset="0"/>
                        </a:rPr>
                        <a:t>TOPLAM SGK’LI ÇALIŞAN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100" b="1" i="0" u="none" strike="noStrike" kern="1200" dirty="0">
                          <a:solidFill>
                            <a:srgbClr val="283845"/>
                          </a:solidFill>
                          <a:latin typeface="Calibri" panose="020F0502020204030204" pitchFamily="34" charset="0"/>
                          <a:ea typeface="+mn-ea"/>
                          <a:cs typeface="Arial" pitchFamily="34" charset="0"/>
                        </a:rPr>
                        <a:t>5.288.684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100" b="1" i="0" u="none" strike="noStrike" kern="1200" dirty="0">
                          <a:solidFill>
                            <a:srgbClr val="283845"/>
                          </a:solidFill>
                          <a:latin typeface="Calibri" panose="020F0502020204030204" pitchFamily="34" charset="0"/>
                          <a:ea typeface="+mn-ea"/>
                          <a:cs typeface="Arial" pitchFamily="34" charset="0"/>
                        </a:rPr>
                        <a:t>5.644.944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100" b="1" i="0" u="none" strike="noStrike" kern="1200" dirty="0">
                          <a:solidFill>
                            <a:srgbClr val="283845"/>
                          </a:solidFill>
                          <a:latin typeface="Calibri" panose="020F0502020204030204" pitchFamily="34" charset="0"/>
                          <a:ea typeface="+mn-ea"/>
                          <a:cs typeface="Arial" pitchFamily="34" charset="0"/>
                        </a:rPr>
                        <a:t>5.953.987</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100" b="1" i="0" u="none" strike="noStrike" kern="1200" dirty="0">
                          <a:solidFill>
                            <a:srgbClr val="283845"/>
                          </a:solidFill>
                          <a:latin typeface="Calibri" panose="020F0502020204030204" pitchFamily="34" charset="0"/>
                          <a:ea typeface="+mn-ea"/>
                          <a:cs typeface="Arial" pitchFamily="34" charset="0"/>
                        </a:rPr>
                        <a:t>5.835.608</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100" b="1" i="0" u="none" strike="noStrike" kern="1200" dirty="0">
                          <a:solidFill>
                            <a:srgbClr val="283845"/>
                          </a:solidFill>
                          <a:latin typeface="Calibri" panose="020F0502020204030204" pitchFamily="34" charset="0"/>
                          <a:ea typeface="+mn-ea"/>
                          <a:cs typeface="Arial" pitchFamily="34" charset="0"/>
                        </a:rPr>
                        <a:t>6.082.456</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100" b="1" i="0" u="none" strike="noStrike" kern="1200" dirty="0" smtClean="0">
                          <a:solidFill>
                            <a:srgbClr val="283845"/>
                          </a:solidFill>
                          <a:latin typeface="Calibri" panose="020F0502020204030204" pitchFamily="34" charset="0"/>
                          <a:ea typeface="+mn-ea"/>
                          <a:cs typeface="Arial" pitchFamily="34" charset="0"/>
                        </a:rPr>
                        <a:t>6.079.754</a:t>
                      </a:r>
                      <a:endParaRPr lang="tr-TR" sz="1100" b="1" i="0" u="none" strike="noStrike" kern="1200" dirty="0">
                        <a:solidFill>
                          <a:srgbClr val="283845"/>
                        </a:solidFill>
                        <a:latin typeface="Calibri" panose="020F0502020204030204" pitchFamily="34" charset="0"/>
                        <a:ea typeface="+mn-ea"/>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6"/>
                  </a:ext>
                </a:extLst>
              </a:tr>
              <a:tr h="534488">
                <a:tc>
                  <a:txBody>
                    <a:bodyPr/>
                    <a:lstStyle/>
                    <a:p>
                      <a:pPr algn="just" fontAlgn="b"/>
                      <a:r>
                        <a:rPr lang="tr-TR" sz="1100" b="1" i="0" u="none" strike="noStrike" dirty="0">
                          <a:solidFill>
                            <a:schemeClr val="tx1"/>
                          </a:solidFill>
                          <a:latin typeface="Calibri" panose="020F0502020204030204" pitchFamily="34" charset="0"/>
                          <a:cs typeface="Arial" pitchFamily="34" charset="0"/>
                        </a:rPr>
                        <a:t>SSK EMEKLİSİ (4/a)</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1.857.147</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1.911.999</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1.970.051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1.982.124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2.042.325</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smtClean="0">
                          <a:solidFill>
                            <a:schemeClr val="tx1"/>
                          </a:solidFill>
                          <a:latin typeface="Calibri" panose="020F0502020204030204" pitchFamily="34" charset="0"/>
                          <a:ea typeface="+mn-ea"/>
                          <a:cs typeface="Arial" pitchFamily="34" charset="0"/>
                        </a:rPr>
                        <a:t>2.615.772</a:t>
                      </a:r>
                      <a:endParaRPr lang="tr-TR" sz="1100" b="0" i="0" u="none" strike="noStrike" kern="1200" dirty="0">
                        <a:solidFill>
                          <a:schemeClr val="tx1"/>
                        </a:solidFill>
                        <a:latin typeface="Calibri" panose="020F0502020204030204" pitchFamily="34" charset="0"/>
                        <a:ea typeface="+mn-ea"/>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37270">
                <a:tc>
                  <a:txBody>
                    <a:bodyPr/>
                    <a:lstStyle/>
                    <a:p>
                      <a:pPr algn="just" fontAlgn="b"/>
                      <a:r>
                        <a:rPr lang="tr-TR" sz="1100" b="1" i="0" u="none" strike="noStrike" dirty="0">
                          <a:solidFill>
                            <a:schemeClr val="tx1"/>
                          </a:solidFill>
                          <a:latin typeface="Calibri" panose="020F0502020204030204" pitchFamily="34" charset="0"/>
                          <a:cs typeface="Arial" pitchFamily="34" charset="0"/>
                        </a:rPr>
                        <a:t>BAĞKUR EMEKLİSİ  (4/b)</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296.148</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297.158</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299.051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300.271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302.894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smtClean="0">
                          <a:solidFill>
                            <a:schemeClr val="tx1"/>
                          </a:solidFill>
                          <a:latin typeface="Calibri" panose="020F0502020204030204" pitchFamily="34" charset="0"/>
                          <a:ea typeface="+mn-ea"/>
                          <a:cs typeface="Arial" pitchFamily="34" charset="0"/>
                        </a:rPr>
                        <a:t>335.574</a:t>
                      </a:r>
                      <a:endParaRPr lang="tr-TR" sz="1100" b="0" i="0" u="none" strike="noStrike" kern="1200" dirty="0">
                        <a:solidFill>
                          <a:schemeClr val="tx1"/>
                        </a:solidFill>
                        <a:latin typeface="Calibri" panose="020F0502020204030204" pitchFamily="34" charset="0"/>
                        <a:ea typeface="+mn-ea"/>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65624">
                <a:tc>
                  <a:txBody>
                    <a:bodyPr/>
                    <a:lstStyle/>
                    <a:p>
                      <a:pPr algn="just" fontAlgn="b"/>
                      <a:r>
                        <a:rPr lang="tr-TR" sz="1100" b="1" i="0" u="none" strike="noStrike" dirty="0">
                          <a:solidFill>
                            <a:schemeClr val="tx1"/>
                          </a:solidFill>
                          <a:latin typeface="Calibri" panose="020F0502020204030204" pitchFamily="34" charset="0"/>
                          <a:cs typeface="Arial" pitchFamily="34" charset="0"/>
                        </a:rPr>
                        <a:t>EMEKLİ SANDIĞI EMEKLİSİ (4/c)</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333.701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337.797</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340.735</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337.917</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a:solidFill>
                            <a:schemeClr val="tx1"/>
                          </a:solidFill>
                          <a:latin typeface="Calibri" panose="020F0502020204030204" pitchFamily="34" charset="0"/>
                          <a:ea typeface="+mn-ea"/>
                          <a:cs typeface="Arial" pitchFamily="34" charset="0"/>
                        </a:rPr>
                        <a:t>340.202</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100" b="0" i="0" u="none" strike="noStrike" kern="1200" dirty="0" smtClean="0">
                          <a:solidFill>
                            <a:schemeClr val="tx1"/>
                          </a:solidFill>
                          <a:latin typeface="Calibri" panose="020F0502020204030204" pitchFamily="34" charset="0"/>
                          <a:ea typeface="+mn-ea"/>
                          <a:cs typeface="Arial" pitchFamily="34" charset="0"/>
                        </a:rPr>
                        <a:t>355.834</a:t>
                      </a:r>
                      <a:endParaRPr lang="tr-TR" sz="1100" b="0" i="0" u="none" strike="noStrike" kern="1200" dirty="0">
                        <a:solidFill>
                          <a:schemeClr val="tx1"/>
                        </a:solidFill>
                        <a:latin typeface="Calibri" panose="020F0502020204030204" pitchFamily="34" charset="0"/>
                        <a:ea typeface="+mn-ea"/>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565624">
                <a:tc>
                  <a:txBody>
                    <a:bodyPr/>
                    <a:lstStyle/>
                    <a:p>
                      <a:pPr algn="just" fontAlgn="b"/>
                      <a:r>
                        <a:rPr lang="tr-TR" sz="1100" b="1" i="0" u="none" strike="noStrike" kern="1200" dirty="0">
                          <a:solidFill>
                            <a:srgbClr val="283845"/>
                          </a:solidFill>
                          <a:latin typeface="Calibri" panose="020F0502020204030204" pitchFamily="34" charset="0"/>
                          <a:ea typeface="+mn-ea"/>
                          <a:cs typeface="Arial" pitchFamily="34" charset="0"/>
                        </a:rPr>
                        <a:t>TOPLAM SGK EMEKLİSİ SAYISI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a:spcAft>
                          <a:spcPts val="0"/>
                        </a:spcAft>
                      </a:pPr>
                      <a:r>
                        <a:rPr lang="tr-TR" sz="1100" b="1" i="0" u="none" strike="noStrike" kern="1200" dirty="0">
                          <a:solidFill>
                            <a:srgbClr val="283845"/>
                          </a:solidFill>
                          <a:latin typeface="Calibri" panose="020F0502020204030204" pitchFamily="34" charset="0"/>
                          <a:ea typeface="+mn-ea"/>
                          <a:cs typeface="Arial" pitchFamily="34" charset="0"/>
                        </a:rPr>
                        <a:t>2.486.996</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a:spcAft>
                          <a:spcPts val="0"/>
                        </a:spcAft>
                      </a:pPr>
                      <a:r>
                        <a:rPr lang="tr-TR" sz="1100" b="1" i="0" u="none" strike="noStrike" kern="1200" dirty="0">
                          <a:solidFill>
                            <a:srgbClr val="283845"/>
                          </a:solidFill>
                          <a:latin typeface="Calibri" panose="020F0502020204030204" pitchFamily="34" charset="0"/>
                          <a:ea typeface="+mn-ea"/>
                          <a:cs typeface="Arial" pitchFamily="34" charset="0"/>
                        </a:rPr>
                        <a:t>2.546.954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a:spcAft>
                          <a:spcPts val="0"/>
                        </a:spcAft>
                      </a:pPr>
                      <a:r>
                        <a:rPr lang="tr-TR" sz="1100" b="1" i="0" u="none" strike="noStrike" kern="1200" dirty="0">
                          <a:solidFill>
                            <a:srgbClr val="283845"/>
                          </a:solidFill>
                          <a:latin typeface="Calibri" panose="020F0502020204030204" pitchFamily="34" charset="0"/>
                          <a:ea typeface="+mn-ea"/>
                          <a:cs typeface="Arial" pitchFamily="34" charset="0"/>
                        </a:rPr>
                        <a:t>2.609.837</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a:spcAft>
                          <a:spcPts val="0"/>
                        </a:spcAft>
                      </a:pPr>
                      <a:r>
                        <a:rPr lang="tr-TR" sz="1100" b="1" i="0" u="none" strike="noStrike" kern="1200" dirty="0">
                          <a:solidFill>
                            <a:srgbClr val="283845"/>
                          </a:solidFill>
                          <a:latin typeface="Calibri" panose="020F0502020204030204" pitchFamily="34" charset="0"/>
                          <a:ea typeface="+mn-ea"/>
                          <a:cs typeface="Arial" pitchFamily="34" charset="0"/>
                        </a:rPr>
                        <a:t>2.620.312</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a:spcAft>
                          <a:spcPts val="0"/>
                        </a:spcAft>
                      </a:pPr>
                      <a:r>
                        <a:rPr lang="tr-TR" sz="1100" b="1" i="0" u="none" strike="noStrike" kern="1200" dirty="0">
                          <a:solidFill>
                            <a:srgbClr val="283845"/>
                          </a:solidFill>
                          <a:latin typeface="Calibri" panose="020F0502020204030204" pitchFamily="34" charset="0"/>
                          <a:ea typeface="+mn-ea"/>
                          <a:cs typeface="Arial" pitchFamily="34" charset="0"/>
                        </a:rPr>
                        <a:t>2.685.421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a:spcAft>
                          <a:spcPts val="0"/>
                        </a:spcAft>
                      </a:pPr>
                      <a:r>
                        <a:rPr lang="tr-TR" sz="1100" b="1" i="0" u="none" strike="noStrike" kern="1200" dirty="0" smtClean="0">
                          <a:solidFill>
                            <a:srgbClr val="283845"/>
                          </a:solidFill>
                          <a:latin typeface="Calibri" panose="020F0502020204030204" pitchFamily="34" charset="0"/>
                          <a:ea typeface="+mn-ea"/>
                          <a:cs typeface="Arial" pitchFamily="34" charset="0"/>
                        </a:rPr>
                        <a:t>3.307.180</a:t>
                      </a:r>
                      <a:endParaRPr lang="tr-TR" sz="1100" b="1" i="0" u="none" strike="noStrike" kern="1200" dirty="0">
                        <a:solidFill>
                          <a:srgbClr val="283845"/>
                        </a:solidFill>
                        <a:latin typeface="Calibri" panose="020F0502020204030204" pitchFamily="34" charset="0"/>
                        <a:ea typeface="+mn-ea"/>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10"/>
                  </a:ext>
                </a:extLst>
              </a:tr>
              <a:tr h="735514">
                <a:tc>
                  <a:txBody>
                    <a:bodyPr/>
                    <a:lstStyle/>
                    <a:p>
                      <a:pPr algn="l" fontAlgn="b"/>
                      <a:r>
                        <a:rPr lang="tr-TR" sz="1100" b="1" i="0" u="none" strike="noStrike" dirty="0">
                          <a:solidFill>
                            <a:schemeClr val="tx1"/>
                          </a:solidFill>
                          <a:latin typeface="Calibri" panose="020F0502020204030204" pitchFamily="34" charset="0"/>
                          <a:cs typeface="Arial" pitchFamily="34" charset="0"/>
                        </a:rPr>
                        <a:t>TOPLAM GENEL SAĞLIK SİGORTALI KİŞİ SAYISI (G1+G2+G3)</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chemeClr val="tx1"/>
                          </a:solidFill>
                          <a:latin typeface="Calibri" panose="020F0502020204030204" pitchFamily="34" charset="0"/>
                          <a:cs typeface="Arial" pitchFamily="34" charset="0"/>
                        </a:rPr>
                        <a:t>1.172.480</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tr-TR" sz="1100" b="1" i="0" u="none" strike="noStrike" kern="1200" dirty="0">
                          <a:solidFill>
                            <a:schemeClr val="tx1"/>
                          </a:solidFill>
                          <a:latin typeface="Calibri" panose="020F0502020204030204" pitchFamily="34" charset="0"/>
                          <a:ea typeface="+mn-ea"/>
                          <a:cs typeface="Arial" pitchFamily="34" charset="0"/>
                        </a:rPr>
                        <a:t>1.043.584</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tr-TR" sz="1100" b="1" i="0" u="none" strike="noStrike" kern="1200" dirty="0">
                          <a:solidFill>
                            <a:schemeClr val="tx1"/>
                          </a:solidFill>
                          <a:latin typeface="Calibri" panose="020F0502020204030204" pitchFamily="34" charset="0"/>
                          <a:ea typeface="+mn-ea"/>
                          <a:cs typeface="Arial" pitchFamily="34" charset="0"/>
                        </a:rPr>
                        <a:t>938.993</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tr-TR" sz="1100" b="1" i="0" u="none" strike="noStrike" kern="1200" dirty="0">
                          <a:solidFill>
                            <a:schemeClr val="tx1"/>
                          </a:solidFill>
                          <a:latin typeface="Calibri" panose="020F0502020204030204" pitchFamily="34" charset="0"/>
                          <a:ea typeface="+mn-ea"/>
                          <a:cs typeface="Arial" pitchFamily="34" charset="0"/>
                        </a:rPr>
                        <a:t>940.641</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tr-TR" sz="1100" b="1" i="0" u="none" strike="noStrike" kern="1200" dirty="0">
                          <a:solidFill>
                            <a:schemeClr val="tx1"/>
                          </a:solidFill>
                          <a:latin typeface="Calibri" panose="020F0502020204030204" pitchFamily="34" charset="0"/>
                          <a:ea typeface="+mn-ea"/>
                          <a:cs typeface="Arial" pitchFamily="34" charset="0"/>
                        </a:rPr>
                        <a:t>943.577</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tr-TR" sz="1100" b="1" i="0" u="none" strike="noStrike" kern="1200" dirty="0">
                          <a:solidFill>
                            <a:schemeClr val="tx1"/>
                          </a:solidFill>
                          <a:latin typeface="Calibri" panose="020F0502020204030204" pitchFamily="34" charset="0"/>
                          <a:ea typeface="+mn-ea"/>
                          <a:cs typeface="Arial" pitchFamily="34" charset="0"/>
                        </a:rPr>
                        <a:t>883.204</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75280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GENEL SAĞLIK SİGORTASI GELİR İŞLEMLERİNDE</a:t>
                      </a:r>
                      <a:r>
                        <a:rPr lang="tr-TR" sz="1100" b="1" i="0" u="none" strike="noStrike" kern="1200" baseline="0" dirty="0">
                          <a:solidFill>
                            <a:schemeClr val="tx1"/>
                          </a:solidFill>
                          <a:latin typeface="Calibri" panose="020F0502020204030204" pitchFamily="34" charset="0"/>
                          <a:ea typeface="+mn-ea"/>
                          <a:cs typeface="Arial" pitchFamily="34" charset="0"/>
                        </a:rPr>
                        <a:t> GELİRİ OLMAYAN SAYISI (G0) (Yeşil kartlılar)</a:t>
                      </a:r>
                      <a:endParaRPr lang="tr-TR" sz="1100" b="1" i="0" u="none" strike="noStrike" kern="1200" dirty="0">
                        <a:solidFill>
                          <a:schemeClr val="tx1"/>
                        </a:solidFill>
                        <a:latin typeface="Calibri" panose="020F0502020204030204" pitchFamily="34" charset="0"/>
                        <a:ea typeface="+mn-ea"/>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dirty="0">
                          <a:solidFill>
                            <a:schemeClr val="tx1"/>
                          </a:solidFill>
                          <a:latin typeface="Calibri" panose="020F0502020204030204" pitchFamily="34" charset="0"/>
                          <a:cs typeface="Arial" pitchFamily="34" charset="0"/>
                        </a:rPr>
                        <a:t>610.307</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505.027</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486.797</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463.832</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477.474</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430.684</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56729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MALUL MAAŞI ALAN KİŞİ</a:t>
                      </a:r>
                      <a:r>
                        <a:rPr lang="tr-TR" sz="1100" b="1" i="0" u="none" strike="noStrike" kern="1200" baseline="0" dirty="0">
                          <a:solidFill>
                            <a:schemeClr val="tx1"/>
                          </a:solidFill>
                          <a:latin typeface="Calibri" panose="020F0502020204030204" pitchFamily="34" charset="0"/>
                          <a:ea typeface="+mn-ea"/>
                          <a:cs typeface="Arial" pitchFamily="34" charset="0"/>
                        </a:rPr>
                        <a:t> </a:t>
                      </a:r>
                      <a:r>
                        <a:rPr lang="tr-TR" sz="1100" b="1" i="0" u="none" strike="noStrike" kern="1200" dirty="0">
                          <a:solidFill>
                            <a:schemeClr val="tx1"/>
                          </a:solidFill>
                          <a:latin typeface="Calibri" panose="020F0502020204030204" pitchFamily="34" charset="0"/>
                          <a:ea typeface="+mn-ea"/>
                          <a:cs typeface="Arial" pitchFamily="34" charset="0"/>
                        </a:rPr>
                        <a:t>SAYISI</a:t>
                      </a:r>
                    </a:p>
                    <a:p>
                      <a:pPr marL="0" marR="0" indent="0" algn="l" defTabSz="9144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(SGK, 4A, 4B, 4C, 2002 DAHİL)</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dirty="0">
                          <a:solidFill>
                            <a:schemeClr val="tx1"/>
                          </a:solidFill>
                          <a:latin typeface="Calibri" panose="020F0502020204030204" pitchFamily="34" charset="0"/>
                          <a:cs typeface="Arial" pitchFamily="34" charset="0"/>
                        </a:rPr>
                        <a:t>36.721</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36.716</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36.339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36.783</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33.229</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smtClean="0">
                          <a:solidFill>
                            <a:schemeClr val="tx1"/>
                          </a:solidFill>
                          <a:latin typeface="Calibri" panose="020F0502020204030204" pitchFamily="34" charset="0"/>
                          <a:ea typeface="+mn-ea"/>
                          <a:cs typeface="Arial" pitchFamily="34" charset="0"/>
                        </a:rPr>
                        <a:t>35.646</a:t>
                      </a:r>
                      <a:endParaRPr lang="tr-TR" sz="1100" b="1" i="0" u="none" strike="noStrike" kern="1200" dirty="0">
                        <a:solidFill>
                          <a:schemeClr val="tx1"/>
                        </a:solidFill>
                        <a:latin typeface="Calibri" panose="020F0502020204030204" pitchFamily="34" charset="0"/>
                        <a:ea typeface="+mn-ea"/>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52390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n-NO" sz="1100" b="1" i="0" u="none" strike="noStrike" kern="1200" dirty="0">
                          <a:solidFill>
                            <a:schemeClr val="tx1"/>
                          </a:solidFill>
                          <a:latin typeface="Calibri" panose="020F0502020204030204" pitchFamily="34" charset="0"/>
                          <a:ea typeface="+mn-ea"/>
                          <a:cs typeface="Arial" pitchFamily="34" charset="0"/>
                        </a:rPr>
                        <a:t>DUL VE YETİM</a:t>
                      </a:r>
                      <a:r>
                        <a:rPr lang="tr-TR" sz="1100" b="1" i="0" u="none" strike="noStrike" kern="1200" baseline="0" dirty="0">
                          <a:solidFill>
                            <a:schemeClr val="tx1"/>
                          </a:solidFill>
                          <a:latin typeface="Calibri" panose="020F0502020204030204" pitchFamily="34" charset="0"/>
                          <a:ea typeface="+mn-ea"/>
                          <a:cs typeface="Arial" pitchFamily="34" charset="0"/>
                        </a:rPr>
                        <a:t> AYLIĞI</a:t>
                      </a:r>
                      <a:r>
                        <a:rPr lang="nn-NO" sz="1100" b="1" i="0" u="none" strike="noStrike" kern="1200" dirty="0">
                          <a:solidFill>
                            <a:schemeClr val="tx1"/>
                          </a:solidFill>
                          <a:latin typeface="Calibri" panose="020F0502020204030204" pitchFamily="34" charset="0"/>
                          <a:ea typeface="+mn-ea"/>
                          <a:cs typeface="Arial" pitchFamily="34" charset="0"/>
                        </a:rPr>
                        <a:t> ALANLAR</a:t>
                      </a:r>
                      <a:endParaRPr lang="tr-TR" sz="1100" b="1" i="0" u="none" strike="noStrike" kern="1200" dirty="0">
                        <a:solidFill>
                          <a:schemeClr val="tx1"/>
                        </a:solidFill>
                        <a:latin typeface="Calibri" panose="020F0502020204030204" pitchFamily="34" charset="0"/>
                        <a:ea typeface="+mn-ea"/>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dirty="0">
                          <a:solidFill>
                            <a:schemeClr val="tx1"/>
                          </a:solidFill>
                          <a:latin typeface="Calibri" panose="020F0502020204030204" pitchFamily="34" charset="0"/>
                          <a:cs typeface="Arial" pitchFamily="34" charset="0"/>
                        </a:rPr>
                        <a:t>-</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705.002</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720.414</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628.654</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100" b="1" i="0" u="none" strike="noStrike" kern="1200" dirty="0">
                          <a:solidFill>
                            <a:schemeClr val="tx1"/>
                          </a:solidFill>
                          <a:latin typeface="Calibri" panose="020F0502020204030204" pitchFamily="34" charset="0"/>
                          <a:ea typeface="+mn-ea"/>
                          <a:cs typeface="Arial" pitchFamily="34" charset="0"/>
                        </a:rPr>
                        <a:t>752.667</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3890572948"/>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ÇALIŞMA HAYATI</a:t>
            </a:r>
          </a:p>
        </p:txBody>
      </p:sp>
      <p:sp>
        <p:nvSpPr>
          <p:cNvPr id="5" name="Dikdörtgen 4"/>
          <p:cNvSpPr/>
          <p:nvPr/>
        </p:nvSpPr>
        <p:spPr>
          <a:xfrm>
            <a:off x="132523" y="9303669"/>
            <a:ext cx="365760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 </a:t>
            </a:r>
            <a:r>
              <a:rPr kumimoji="0" lang="tr-TR" sz="1000" b="0" i="0" u="none" strike="noStrike" kern="1200" cap="none" spc="0" normalizeH="0" baseline="0" noProof="0" dirty="0" smtClean="0">
                <a:ln>
                  <a:noFill/>
                </a:ln>
                <a:solidFill>
                  <a:prstClr val="black"/>
                </a:solidFill>
                <a:effectLst/>
                <a:uLnTx/>
                <a:uFillTx/>
                <a:latin typeface="Calibri" panose="020F0502020204030204"/>
                <a:ea typeface="+mn-ea"/>
                <a:cs typeface="Segoe UI Semibold" panose="020B0702040204020203" pitchFamily="34" charset="0"/>
              </a:rPr>
              <a:t>2025 yılı</a:t>
            </a:r>
            <a:r>
              <a:rPr kumimoji="0" lang="tr-TR" sz="1000" b="0" i="0" u="none" strike="noStrike" kern="1200" cap="none" spc="0" normalizeH="0" noProof="0" dirty="0" smtClean="0">
                <a:ln>
                  <a:noFill/>
                </a:ln>
                <a:solidFill>
                  <a:prstClr val="black"/>
                </a:solidFill>
                <a:effectLst/>
                <a:uLnTx/>
                <a:uFillTx/>
                <a:latin typeface="Calibri" panose="020F0502020204030204"/>
                <a:ea typeface="+mn-ea"/>
                <a:cs typeface="Segoe UI Semibold" panose="020B0702040204020203" pitchFamily="34" charset="0"/>
              </a:rPr>
              <a:t> </a:t>
            </a:r>
            <a:r>
              <a:rPr kumimoji="0" lang="tr-TR" sz="1000" b="0" i="0" u="none" strike="noStrike" kern="1200" cap="none" spc="0" normalizeH="0" baseline="0" noProof="0" dirty="0" smtClean="0">
                <a:ln>
                  <a:noFill/>
                </a:ln>
                <a:solidFill>
                  <a:prstClr val="black"/>
                </a:solidFill>
                <a:effectLst/>
                <a:uLnTx/>
                <a:uFillTx/>
                <a:latin typeface="Calibri" panose="020F0502020204030204"/>
                <a:ea typeface="+mn-ea"/>
                <a:cs typeface="Segoe UI Semibold" panose="020B0702040204020203" pitchFamily="34" charset="0"/>
              </a:rPr>
              <a:t>Mart</a:t>
            </a:r>
            <a:r>
              <a:rPr lang="tr-TR" sz="1000" dirty="0">
                <a:solidFill>
                  <a:prstClr val="black"/>
                </a:solidFill>
                <a:latin typeface="Calibri" panose="020F0502020204030204"/>
                <a:cs typeface="Segoe UI Semibold" panose="020B0702040204020203" pitchFamily="34" charset="0"/>
              </a:rPr>
              <a:t> </a:t>
            </a:r>
            <a:r>
              <a:rPr lang="tr-TR" sz="1000" dirty="0" smtClean="0">
                <a:solidFill>
                  <a:prstClr val="black"/>
                </a:solidFill>
                <a:latin typeface="Calibri" panose="020F0502020204030204"/>
                <a:cs typeface="Segoe UI Semibold" panose="020B0702040204020203" pitchFamily="34" charset="0"/>
              </a:rPr>
              <a:t>ayına</a:t>
            </a:r>
            <a:r>
              <a:rPr kumimoji="0" lang="tr-TR" sz="1000" b="0" i="0" u="none" strike="noStrike" kern="1200" cap="none" spc="0" normalizeH="0" baseline="0" noProof="0" dirty="0" smtClean="0">
                <a:ln>
                  <a:noFill/>
                </a:ln>
                <a:solidFill>
                  <a:prstClr val="black"/>
                </a:solidFill>
                <a:effectLst/>
                <a:uLnTx/>
                <a:uFillTx/>
                <a:latin typeface="Calibri" panose="020F0502020204030204"/>
                <a:ea typeface="+mn-ea"/>
                <a:cs typeface="Segoe UI Semibold" panose="020B0702040204020203" pitchFamily="34" charset="0"/>
              </a:rPr>
              <a:t> </a:t>
            </a:r>
            <a:r>
              <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ait TÜİK verileridir.</a:t>
            </a: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672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nvPr>
        </p:nvGraphicFramePr>
        <p:xfrm>
          <a:off x="228600" y="832819"/>
          <a:ext cx="6511076" cy="8523217"/>
        </p:xfrm>
        <a:graphic>
          <a:graphicData uri="http://schemas.openxmlformats.org/drawingml/2006/table">
            <a:tbl>
              <a:tblPr>
                <a:effectLst>
                  <a:outerShdw blurRad="50800" dist="38100" dir="5400000" algn="t" rotWithShape="0">
                    <a:prstClr val="black">
                      <a:alpha val="40000"/>
                    </a:prstClr>
                  </a:outerShdw>
                </a:effectLst>
              </a:tblPr>
              <a:tblGrid>
                <a:gridCol w="805962">
                  <a:extLst>
                    <a:ext uri="{9D8B030D-6E8A-4147-A177-3AD203B41FA5}">
                      <a16:colId xmlns:a16="http://schemas.microsoft.com/office/drawing/2014/main" val="20000"/>
                    </a:ext>
                  </a:extLst>
                </a:gridCol>
                <a:gridCol w="1020772">
                  <a:extLst>
                    <a:ext uri="{9D8B030D-6E8A-4147-A177-3AD203B41FA5}">
                      <a16:colId xmlns:a16="http://schemas.microsoft.com/office/drawing/2014/main" val="20001"/>
                    </a:ext>
                  </a:extLst>
                </a:gridCol>
                <a:gridCol w="973000">
                  <a:extLst>
                    <a:ext uri="{9D8B030D-6E8A-4147-A177-3AD203B41FA5}">
                      <a16:colId xmlns:a16="http://schemas.microsoft.com/office/drawing/2014/main" val="20002"/>
                    </a:ext>
                  </a:extLst>
                </a:gridCol>
                <a:gridCol w="809876">
                  <a:extLst>
                    <a:ext uri="{9D8B030D-6E8A-4147-A177-3AD203B41FA5}">
                      <a16:colId xmlns:a16="http://schemas.microsoft.com/office/drawing/2014/main" val="20003"/>
                    </a:ext>
                  </a:extLst>
                </a:gridCol>
                <a:gridCol w="1084377">
                  <a:extLst>
                    <a:ext uri="{9D8B030D-6E8A-4147-A177-3AD203B41FA5}">
                      <a16:colId xmlns:a16="http://schemas.microsoft.com/office/drawing/2014/main" val="20004"/>
                    </a:ext>
                  </a:extLst>
                </a:gridCol>
                <a:gridCol w="1064858">
                  <a:extLst>
                    <a:ext uri="{9D8B030D-6E8A-4147-A177-3AD203B41FA5}">
                      <a16:colId xmlns:a16="http://schemas.microsoft.com/office/drawing/2014/main" val="20005"/>
                    </a:ext>
                  </a:extLst>
                </a:gridCol>
                <a:gridCol w="752231">
                  <a:extLst>
                    <a:ext uri="{9D8B030D-6E8A-4147-A177-3AD203B41FA5}">
                      <a16:colId xmlns:a16="http://schemas.microsoft.com/office/drawing/2014/main" val="20006"/>
                    </a:ext>
                  </a:extLst>
                </a:gridCol>
              </a:tblGrid>
              <a:tr h="433931">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YILLAR</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İHRACAT  (Milyon USD)</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İTHALAT (Milyon USD)</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739803">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TÜRKİYE</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İSTANBUL</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İST.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PAYI (%)</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TÜRKİYE</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İSTANBUL</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İST.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PAYI (%)</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7029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2014</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dirty="0">
                          <a:solidFill>
                            <a:schemeClr val="tx1"/>
                          </a:solidFill>
                          <a:latin typeface="Calibri" panose="020F0502020204030204" pitchFamily="34" charset="0"/>
                        </a:rPr>
                        <a:t>157.715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cs typeface="Arial" pitchFamily="34" charset="0"/>
                        </a:rPr>
                        <a:t>82.075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242.224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cs typeface="Arial" pitchFamily="34" charset="0"/>
                        </a:rPr>
                        <a:t>135.945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60615277"/>
                  </a:ext>
                </a:extLst>
              </a:tr>
              <a:tr h="7029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2015</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dirty="0">
                          <a:solidFill>
                            <a:schemeClr val="tx1"/>
                          </a:solidFill>
                          <a:latin typeface="Calibri" panose="020F0502020204030204" pitchFamily="34" charset="0"/>
                        </a:rPr>
                        <a:t>143.934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cs typeface="Arial" pitchFamily="34" charset="0"/>
                        </a:rPr>
                        <a:t>77.068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207.203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cs typeface="Arial" pitchFamily="34" charset="0"/>
                        </a:rPr>
                        <a:t>117.784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029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2016</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kern="1200" dirty="0">
                          <a:solidFill>
                            <a:schemeClr val="tx1"/>
                          </a:solidFill>
                          <a:latin typeface="Calibri" panose="020F0502020204030204" pitchFamily="34" charset="0"/>
                          <a:ea typeface="+mn-ea"/>
                          <a:cs typeface="+mn-cs"/>
                        </a:rPr>
                        <a:t>  142.606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kern="1200" dirty="0">
                          <a:solidFill>
                            <a:schemeClr val="tx1"/>
                          </a:solidFill>
                          <a:latin typeface="Calibri" panose="020F0502020204030204" pitchFamily="34" charset="0"/>
                          <a:ea typeface="+mn-ea"/>
                          <a:cs typeface="+mn-cs"/>
                        </a:rPr>
                        <a:t>76.208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198.601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i="0" u="none" strike="noStrike" dirty="0">
                          <a:solidFill>
                            <a:schemeClr val="tx1"/>
                          </a:solidFill>
                          <a:latin typeface="Calibri" panose="020F0502020204030204" pitchFamily="34" charset="0"/>
                        </a:rPr>
                        <a:t>116.008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029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2017</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kern="1200" dirty="0">
                          <a:solidFill>
                            <a:schemeClr val="tx1"/>
                          </a:solidFill>
                          <a:latin typeface="Calibri" panose="020F0502020204030204" pitchFamily="34" charset="0"/>
                          <a:ea typeface="+mn-ea"/>
                          <a:cs typeface="+mn-cs"/>
                        </a:rPr>
                        <a:t>157.055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81.485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233.792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i="0" u="none" strike="noStrike" dirty="0">
                          <a:solidFill>
                            <a:schemeClr val="tx1"/>
                          </a:solidFill>
                          <a:latin typeface="Calibri" panose="020F0502020204030204" pitchFamily="34" charset="0"/>
                        </a:rPr>
                        <a:t>134.679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6632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2018 </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kern="1200" dirty="0">
                          <a:solidFill>
                            <a:schemeClr val="tx1"/>
                          </a:solidFill>
                          <a:latin typeface="Calibri" panose="020F0502020204030204" pitchFamily="34" charset="0"/>
                          <a:ea typeface="+mn-ea"/>
                          <a:cs typeface="+mn-cs"/>
                        </a:rPr>
                        <a:t>168.023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85.023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223.039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i="0" u="none" strike="noStrike" dirty="0">
                          <a:solidFill>
                            <a:schemeClr val="tx1"/>
                          </a:solidFill>
                          <a:latin typeface="Calibri" panose="020F0502020204030204" pitchFamily="34" charset="0"/>
                        </a:rPr>
                        <a:t>120.575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6257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2019</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171.531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86.155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mn-cs"/>
                        </a:rPr>
                        <a:t>50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202.705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105.553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lnSpc>
                          <a:spcPct val="150000"/>
                        </a:lnSpc>
                        <a:spcAft>
                          <a:spcPts val="0"/>
                        </a:spcAft>
                      </a:pPr>
                      <a:r>
                        <a:rPr lang="tr-TR" sz="1400" b="1" i="0" u="none" strike="noStrike" kern="1200" dirty="0">
                          <a:solidFill>
                            <a:schemeClr val="tx1"/>
                          </a:solidFill>
                          <a:latin typeface="Calibri" panose="020F0502020204030204" pitchFamily="34" charset="0"/>
                          <a:ea typeface="+mn-ea"/>
                          <a:cs typeface="+mn-cs"/>
                        </a:rPr>
                        <a:t>52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6257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2020</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0" i="0" u="none" strike="noStrike" kern="1200" dirty="0">
                          <a:solidFill>
                            <a:schemeClr val="tx1"/>
                          </a:solidFill>
                          <a:latin typeface="Calibri" panose="020F0502020204030204" pitchFamily="34" charset="0"/>
                          <a:ea typeface="+mn-ea"/>
                          <a:cs typeface="+mn-cs"/>
                        </a:rPr>
                        <a:t>169.481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82.748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mn-cs"/>
                        </a:rPr>
                        <a:t>49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219.397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126.831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mn-cs"/>
                        </a:rPr>
                        <a:t>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6390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2021</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0" i="0" u="none" strike="noStrike" kern="1200" dirty="0">
                          <a:solidFill>
                            <a:schemeClr val="tx1"/>
                          </a:solidFill>
                          <a:latin typeface="Calibri" panose="020F0502020204030204" pitchFamily="34" charset="0"/>
                          <a:ea typeface="+mn-ea"/>
                          <a:cs typeface="+mn-cs"/>
                        </a:rPr>
                        <a:t>225.291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108.865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mn-cs"/>
                        </a:rPr>
                        <a:t>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271.424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138.221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mn-cs"/>
                        </a:rPr>
                        <a:t>51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92456303"/>
                  </a:ext>
                </a:extLst>
              </a:tr>
              <a:tr h="6124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2022</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0" i="0" u="none" strike="noStrike" kern="1200" dirty="0">
                          <a:solidFill>
                            <a:schemeClr val="tx1"/>
                          </a:solidFill>
                          <a:latin typeface="Calibri" panose="020F0502020204030204" pitchFamily="34" charset="0"/>
                          <a:ea typeface="+mn-ea"/>
                          <a:cs typeface="+mn-cs"/>
                        </a:rPr>
                        <a:t>254.171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124.627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mn-cs"/>
                        </a:rPr>
                        <a:t>49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363.710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178.739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mn-cs"/>
                        </a:rPr>
                        <a:t>49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92271166"/>
                  </a:ext>
                </a:extLst>
              </a:tr>
              <a:tr h="6316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2023 </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0" i="0" u="none" strike="noStrike" kern="1200" dirty="0">
                          <a:solidFill>
                            <a:schemeClr val="tx1"/>
                          </a:solidFill>
                          <a:latin typeface="Calibri" panose="020F0502020204030204" pitchFamily="34" charset="0"/>
                          <a:ea typeface="+mn-ea"/>
                          <a:cs typeface="+mn-cs"/>
                        </a:rPr>
                        <a:t>255.811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127.211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mn-cs"/>
                        </a:rPr>
                        <a:t>49,7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361.847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203.369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mn-cs"/>
                        </a:rPr>
                        <a:t>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2054676"/>
                  </a:ext>
                </a:extLst>
              </a:tr>
              <a:tr h="7397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2024</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0" i="0" u="none" strike="noStrike" kern="1200" dirty="0">
                          <a:solidFill>
                            <a:schemeClr val="tx1"/>
                          </a:solidFill>
                          <a:latin typeface="Calibri" panose="020F0502020204030204" pitchFamily="34" charset="0"/>
                          <a:ea typeface="+mn-ea"/>
                          <a:cs typeface="+mn-cs"/>
                        </a:rPr>
                        <a:t>261.854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125.911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mn-cs"/>
                        </a:rPr>
                        <a:t>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344.019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194.388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mn-cs"/>
                        </a:rPr>
                        <a:t>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39588068"/>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DIŞ TİCARET VERİLERİ </a:t>
            </a: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Metin kutusu 1"/>
          <p:cNvSpPr txBox="1"/>
          <p:nvPr/>
        </p:nvSpPr>
        <p:spPr>
          <a:xfrm>
            <a:off x="106018" y="9356034"/>
            <a:ext cx="5049078"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a:ln>
                  <a:noFill/>
                </a:ln>
                <a:solidFill>
                  <a:prstClr val="black"/>
                </a:solidFill>
                <a:effectLst/>
                <a:uLnTx/>
                <a:uFillTx/>
                <a:latin typeface="Calibri" panose="020F0502020204030204"/>
                <a:ea typeface="+mn-ea"/>
                <a:cs typeface="+mn-cs"/>
              </a:rPr>
              <a:t>NOT: TÜİK verileridir.</a:t>
            </a:r>
          </a:p>
        </p:txBody>
      </p:sp>
    </p:spTree>
    <p:extLst>
      <p:ext uri="{BB962C8B-B14F-4D97-AF65-F5344CB8AC3E}">
        <p14:creationId xmlns:p14="http://schemas.microsoft.com/office/powerpoint/2010/main" val="270380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Group 4"/>
          <p:cNvGraphicFramePr>
            <a:graphicFrameLocks noGrp="1"/>
          </p:cNvGraphicFramePr>
          <p:nvPr>
            <p:extLst>
              <p:ext uri="{D42A27DB-BD31-4B8C-83A1-F6EECF244321}">
                <p14:modId xmlns:p14="http://schemas.microsoft.com/office/powerpoint/2010/main" val="2304768661"/>
              </p:ext>
            </p:extLst>
          </p:nvPr>
        </p:nvGraphicFramePr>
        <p:xfrm>
          <a:off x="0" y="648781"/>
          <a:ext cx="6731002" cy="4839563"/>
        </p:xfrm>
        <a:graphic>
          <a:graphicData uri="http://schemas.openxmlformats.org/drawingml/2006/table">
            <a:tbl>
              <a:tblPr>
                <a:effectLst/>
              </a:tblPr>
              <a:tblGrid>
                <a:gridCol w="4594340">
                  <a:extLst>
                    <a:ext uri="{9D8B030D-6E8A-4147-A177-3AD203B41FA5}">
                      <a16:colId xmlns:a16="http://schemas.microsoft.com/office/drawing/2014/main" val="20000"/>
                    </a:ext>
                  </a:extLst>
                </a:gridCol>
                <a:gridCol w="2136662">
                  <a:extLst>
                    <a:ext uri="{9D8B030D-6E8A-4147-A177-3AD203B41FA5}">
                      <a16:colId xmlns:a16="http://schemas.microsoft.com/office/drawing/2014/main" val="20001"/>
                    </a:ext>
                  </a:extLst>
                </a:gridCol>
              </a:tblGrid>
              <a:tr h="34978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bg1"/>
                          </a:solidFill>
                          <a:effectLst/>
                          <a:latin typeface="Calibri" panose="020F0502020204030204" pitchFamily="34" charset="0"/>
                        </a:rPr>
                        <a:t>ŞİRKETLERİN DAĞILIMI  (FAAL)</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extLst>
                  <a:ext uri="{0D108BD9-81ED-4DB2-BD59-A6C34878D82A}">
                    <a16:rowId xmlns:a16="http://schemas.microsoft.com/office/drawing/2014/main" val="10000"/>
                  </a:ext>
                </a:extLst>
              </a:tr>
              <a:tr h="4955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ŞİRKET TÜRÜ</a:t>
                      </a:r>
                      <a:endParaRPr kumimoji="0" lang="tr-TR" sz="1400" b="1" i="0" u="none" strike="noStrike" cap="none" normalizeH="0" baseline="0" dirty="0">
                        <a:ln>
                          <a:noFill/>
                        </a:ln>
                        <a:solidFill>
                          <a:srgbClr val="14213D"/>
                        </a:solidFill>
                        <a:effectLst/>
                        <a:latin typeface="Calibri" panose="020F0502020204030204" pitchFamily="34" charset="0"/>
                      </a:endParaRP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SAYISI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(2024)</a:t>
                      </a:r>
                      <a:endParaRPr kumimoji="0" lang="tr-TR" sz="1400" b="1" i="0" u="none" strike="noStrike" cap="none" normalizeH="0" baseline="0" dirty="0">
                        <a:ln>
                          <a:noFill/>
                        </a:ln>
                        <a:solidFill>
                          <a:srgbClr val="14213D"/>
                        </a:solidFill>
                        <a:effectLst/>
                        <a:latin typeface="Calibri" panose="020F0502020204030204" pitchFamily="34" charset="0"/>
                      </a:endParaRP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25737">
                <a:tc>
                  <a:txBody>
                    <a:bodyPr/>
                    <a:lstStyle/>
                    <a:p>
                      <a:pPr algn="l" rtl="0" fontAlgn="ctr"/>
                      <a:r>
                        <a:rPr lang="tr-TR" sz="1400" b="1" i="0" u="none" strike="noStrike" dirty="0">
                          <a:solidFill>
                            <a:srgbClr val="000000"/>
                          </a:solidFill>
                          <a:effectLst/>
                          <a:latin typeface="Calibri" panose="020F0502020204030204" pitchFamily="34" charset="0"/>
                        </a:rPr>
                        <a:t>LİMİTED ŞİRKET </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rgbClr val="000000"/>
                          </a:solidFill>
                          <a:effectLst/>
                          <a:latin typeface="Calibri" panose="020F0502020204030204" pitchFamily="34" charset="0"/>
                        </a:rPr>
                        <a:t>494.915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25737">
                <a:tc>
                  <a:txBody>
                    <a:bodyPr/>
                    <a:lstStyle/>
                    <a:p>
                      <a:pPr algn="l" rtl="0" fontAlgn="ctr"/>
                      <a:r>
                        <a:rPr lang="tr-TR" sz="1400" b="1" i="0" u="none" strike="noStrike" dirty="0">
                          <a:solidFill>
                            <a:srgbClr val="000000"/>
                          </a:solidFill>
                          <a:effectLst/>
                          <a:latin typeface="Calibri" panose="020F0502020204030204" pitchFamily="34" charset="0"/>
                        </a:rPr>
                        <a:t>GERÇEK</a:t>
                      </a:r>
                      <a:r>
                        <a:rPr lang="tr-TR" sz="1400" b="1" i="0" u="none" strike="noStrike" baseline="0" dirty="0">
                          <a:solidFill>
                            <a:srgbClr val="000000"/>
                          </a:solidFill>
                          <a:effectLst/>
                          <a:latin typeface="Calibri" panose="020F0502020204030204" pitchFamily="34" charset="0"/>
                        </a:rPr>
                        <a:t> KİŞİ TİCARET İŞLETMESİ</a:t>
                      </a:r>
                      <a:endParaRPr lang="tr-TR" sz="1400" b="1"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rgbClr val="000000"/>
                          </a:solidFill>
                          <a:effectLst/>
                          <a:latin typeface="Calibri" panose="020F0502020204030204" pitchFamily="34" charset="0"/>
                        </a:rPr>
                        <a:t>101.248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25737">
                <a:tc>
                  <a:txBody>
                    <a:bodyPr/>
                    <a:lstStyle/>
                    <a:p>
                      <a:pPr algn="l" rtl="0" fontAlgn="ctr"/>
                      <a:r>
                        <a:rPr lang="tr-TR" sz="1400" b="1" i="0" u="none" strike="noStrike" dirty="0">
                          <a:solidFill>
                            <a:srgbClr val="000000"/>
                          </a:solidFill>
                          <a:effectLst/>
                          <a:latin typeface="Calibri" panose="020F0502020204030204" pitchFamily="34" charset="0"/>
                        </a:rPr>
                        <a:t>ANONİM ŞİRKET </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rgbClr val="000000"/>
                          </a:solidFill>
                          <a:effectLst/>
                          <a:latin typeface="Calibri" panose="020F0502020204030204" pitchFamily="34" charset="0"/>
                        </a:rPr>
                        <a:t>209.953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25737">
                <a:tc>
                  <a:txBody>
                    <a:bodyPr/>
                    <a:lstStyle/>
                    <a:p>
                      <a:pPr algn="l" rtl="0" fontAlgn="ctr"/>
                      <a:r>
                        <a:rPr lang="tr-TR" sz="1400" b="1" i="0" u="none" strike="noStrike" dirty="0">
                          <a:solidFill>
                            <a:srgbClr val="000000"/>
                          </a:solidFill>
                          <a:effectLst/>
                          <a:latin typeface="Calibri" panose="020F0502020204030204" pitchFamily="34" charset="0"/>
                        </a:rPr>
                        <a:t>DERNEK</a:t>
                      </a:r>
                      <a:r>
                        <a:rPr lang="tr-TR" sz="1400" b="1" i="0" u="none" strike="noStrike" baseline="0" dirty="0">
                          <a:solidFill>
                            <a:srgbClr val="000000"/>
                          </a:solidFill>
                          <a:effectLst/>
                          <a:latin typeface="Calibri" panose="020F0502020204030204" pitchFamily="34" charset="0"/>
                        </a:rPr>
                        <a:t> İKTİSADİ İŞLETMESİ</a:t>
                      </a:r>
                      <a:endParaRPr lang="tr-TR" sz="1400" b="1"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rgbClr val="000000"/>
                          </a:solidFill>
                          <a:effectLst/>
                          <a:latin typeface="Calibri" panose="020F0502020204030204" pitchFamily="34" charset="0"/>
                        </a:rPr>
                        <a:t>1041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22375">
                <a:tc>
                  <a:txBody>
                    <a:bodyPr/>
                    <a:lstStyle/>
                    <a:p>
                      <a:pPr algn="l" rtl="0" fontAlgn="ctr"/>
                      <a:r>
                        <a:rPr lang="tr-TR" sz="1400" b="1" i="0" u="none" strike="noStrike" dirty="0">
                          <a:solidFill>
                            <a:srgbClr val="000000"/>
                          </a:solidFill>
                          <a:effectLst/>
                          <a:latin typeface="Calibri" panose="020F0502020204030204" pitchFamily="34" charset="0"/>
                        </a:rPr>
                        <a:t>KOLLEKTİF</a:t>
                      </a:r>
                      <a:r>
                        <a:rPr lang="tr-TR" sz="1400" b="1" i="0" u="none" strike="noStrike" baseline="0" dirty="0">
                          <a:solidFill>
                            <a:srgbClr val="000000"/>
                          </a:solidFill>
                          <a:effectLst/>
                          <a:latin typeface="Calibri" panose="020F0502020204030204" pitchFamily="34" charset="0"/>
                        </a:rPr>
                        <a:t> ŞİRKET</a:t>
                      </a:r>
                      <a:endParaRPr lang="tr-TR" sz="12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rgbClr val="000000"/>
                          </a:solidFill>
                          <a:effectLst/>
                          <a:latin typeface="Calibri" panose="020F0502020204030204" pitchFamily="34" charset="0"/>
                        </a:rPr>
                        <a:t>933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88054">
                <a:tc>
                  <a:txBody>
                    <a:bodyPr/>
                    <a:lstStyle/>
                    <a:p>
                      <a:pPr algn="l" rtl="0" fontAlgn="ctr"/>
                      <a:r>
                        <a:rPr lang="tr-TR" sz="1400" b="1" i="0" u="none" strike="noStrike" dirty="0">
                          <a:solidFill>
                            <a:srgbClr val="000000"/>
                          </a:solidFill>
                          <a:effectLst/>
                          <a:latin typeface="Calibri" panose="020F0502020204030204" pitchFamily="34" charset="0"/>
                        </a:rPr>
                        <a:t>YABANCI</a:t>
                      </a:r>
                      <a:r>
                        <a:rPr lang="tr-TR" sz="1400" b="1" i="0" u="none" strike="noStrike" baseline="0" dirty="0">
                          <a:solidFill>
                            <a:srgbClr val="000000"/>
                          </a:solidFill>
                          <a:effectLst/>
                          <a:latin typeface="Calibri" panose="020F0502020204030204" pitchFamily="34" charset="0"/>
                        </a:rPr>
                        <a:t> ŞİRKETİN TÜRKİYE MERKEZ ŞUBESİ</a:t>
                      </a:r>
                      <a:r>
                        <a:rPr lang="tr-TR" sz="1400" b="1" i="0" u="none" strike="noStrike" dirty="0">
                          <a:solidFill>
                            <a:srgbClr val="000000"/>
                          </a:solidFill>
                          <a:effectLst/>
                          <a:latin typeface="Calibri" panose="020F0502020204030204" pitchFamily="34" charset="0"/>
                        </a:rPr>
                        <a:t/>
                      </a:r>
                      <a:br>
                        <a:rPr lang="tr-TR" sz="1400" b="1" i="0" u="none" strike="noStrike" dirty="0">
                          <a:solidFill>
                            <a:srgbClr val="000000"/>
                          </a:solidFill>
                          <a:effectLst/>
                          <a:latin typeface="Calibri" panose="020F0502020204030204" pitchFamily="34" charset="0"/>
                        </a:rPr>
                      </a:br>
                      <a:endParaRPr lang="tr-TR" sz="12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rgbClr val="000000"/>
                          </a:solidFill>
                          <a:effectLst/>
                          <a:latin typeface="Calibri" panose="020F0502020204030204" pitchFamily="34" charset="0"/>
                        </a:rPr>
                        <a:t>826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25737">
                <a:tc>
                  <a:txBody>
                    <a:bodyPr/>
                    <a:lstStyle/>
                    <a:p>
                      <a:pPr algn="l" rtl="0" fontAlgn="ctr"/>
                      <a:r>
                        <a:rPr lang="tr-TR" sz="1400" b="1" i="0" u="none" strike="noStrike" dirty="0">
                          <a:solidFill>
                            <a:srgbClr val="000000"/>
                          </a:solidFill>
                          <a:effectLst/>
                          <a:latin typeface="Calibri" panose="020F0502020204030204" pitchFamily="34" charset="0"/>
                        </a:rPr>
                        <a:t>VAKIF</a:t>
                      </a:r>
                      <a:r>
                        <a:rPr lang="tr-TR" sz="1400" b="1" i="0" u="none" strike="noStrike" baseline="0" dirty="0">
                          <a:solidFill>
                            <a:srgbClr val="000000"/>
                          </a:solidFill>
                          <a:effectLst/>
                          <a:latin typeface="Calibri" panose="020F0502020204030204" pitchFamily="34" charset="0"/>
                        </a:rPr>
                        <a:t> İKTİSADİ İŞLETMESİ</a:t>
                      </a:r>
                      <a:endParaRPr lang="tr-TR" sz="1400" b="1"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rgbClr val="000000"/>
                          </a:solidFill>
                          <a:effectLst/>
                          <a:latin typeface="Calibri" panose="020F0502020204030204" pitchFamily="34" charset="0"/>
                        </a:rPr>
                        <a:t>444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70788">
                <a:tc>
                  <a:txBody>
                    <a:bodyPr/>
                    <a:lstStyle/>
                    <a:p>
                      <a:pPr algn="l" rtl="0" fontAlgn="ctr"/>
                      <a:r>
                        <a:rPr lang="tr-TR" sz="1400" b="1" i="0" u="none" strike="noStrike" dirty="0">
                          <a:solidFill>
                            <a:srgbClr val="000000"/>
                          </a:solidFill>
                          <a:effectLst/>
                          <a:latin typeface="Calibri" panose="020F0502020204030204" pitchFamily="34" charset="0"/>
                        </a:rPr>
                        <a:t>İŞ</a:t>
                      </a:r>
                      <a:r>
                        <a:rPr lang="tr-TR" sz="1400" b="1" i="0" u="none" strike="noStrike" baseline="0" dirty="0">
                          <a:solidFill>
                            <a:srgbClr val="000000"/>
                          </a:solidFill>
                          <a:effectLst/>
                          <a:latin typeface="Calibri" panose="020F0502020204030204" pitchFamily="34" charset="0"/>
                        </a:rPr>
                        <a:t> ORTAKLIĞI TİCARİ İŞLETMESİ</a:t>
                      </a:r>
                      <a:endParaRPr lang="tr-TR" sz="1400" b="1"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rgbClr val="000000"/>
                          </a:solidFill>
                          <a:effectLst/>
                          <a:latin typeface="Calibri" panose="020F0502020204030204" pitchFamily="34" charset="0"/>
                        </a:rPr>
                        <a:t>3.442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64779">
                <a:tc>
                  <a:txBody>
                    <a:bodyPr/>
                    <a:lstStyle/>
                    <a:p>
                      <a:pPr algn="l" rtl="0" fontAlgn="ctr"/>
                      <a:r>
                        <a:rPr lang="tr-TR" sz="1400" b="1" i="0" u="none" strike="noStrike" dirty="0">
                          <a:solidFill>
                            <a:srgbClr val="000000"/>
                          </a:solidFill>
                          <a:effectLst/>
                          <a:latin typeface="Calibri" panose="020F0502020204030204" pitchFamily="34" charset="0"/>
                        </a:rPr>
                        <a:t>DİĞER</a:t>
                      </a:r>
                      <a:r>
                        <a:rPr lang="tr-TR" sz="1400" b="1" i="0" u="none" strike="noStrike" baseline="0" dirty="0">
                          <a:solidFill>
                            <a:srgbClr val="000000"/>
                          </a:solidFill>
                          <a:effectLst/>
                          <a:latin typeface="Calibri" panose="020F0502020204030204" pitchFamily="34" charset="0"/>
                        </a:rPr>
                        <a:t> İKTİSADİ İŞLETMELER</a:t>
                      </a:r>
                      <a:endParaRPr lang="tr-TR" sz="1400" b="1"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rgbClr val="000000"/>
                          </a:solidFill>
                          <a:effectLst/>
                          <a:latin typeface="Calibri" panose="020F0502020204030204" pitchFamily="34" charset="0"/>
                        </a:rPr>
                        <a:t>119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877023"/>
                  </a:ext>
                </a:extLst>
              </a:tr>
              <a:tr h="264779">
                <a:tc>
                  <a:txBody>
                    <a:bodyPr/>
                    <a:lstStyle/>
                    <a:p>
                      <a:pPr algn="l" rtl="0" fontAlgn="ctr"/>
                      <a:r>
                        <a:rPr lang="tr-TR" sz="1400" b="1" i="0" u="none" strike="noStrike" dirty="0">
                          <a:solidFill>
                            <a:srgbClr val="000000"/>
                          </a:solidFill>
                          <a:effectLst/>
                          <a:latin typeface="Calibri" panose="020F0502020204030204" pitchFamily="34" charset="0"/>
                        </a:rPr>
                        <a:t>KOOPERATİF</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rgbClr val="000000"/>
                          </a:solidFill>
                          <a:effectLst/>
                          <a:latin typeface="Calibri" panose="020F0502020204030204" pitchFamily="34" charset="0"/>
                        </a:rPr>
                        <a:t>4199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70069819"/>
                  </a:ext>
                </a:extLst>
              </a:tr>
              <a:tr h="264779">
                <a:tc>
                  <a:txBody>
                    <a:bodyPr/>
                    <a:lstStyle/>
                    <a:p>
                      <a:pPr algn="l" rtl="0" fontAlgn="ctr"/>
                      <a:r>
                        <a:rPr lang="tr-TR" sz="1400" b="1" i="0" u="none" strike="noStrike" dirty="0">
                          <a:solidFill>
                            <a:srgbClr val="000000"/>
                          </a:solidFill>
                          <a:effectLst/>
                          <a:latin typeface="Calibri" panose="020F0502020204030204" pitchFamily="34" charset="0"/>
                        </a:rPr>
                        <a:t>KOMANDİT</a:t>
                      </a:r>
                      <a:r>
                        <a:rPr lang="tr-TR" sz="1400" b="1" i="0" u="none" strike="noStrike" baseline="0" dirty="0">
                          <a:solidFill>
                            <a:srgbClr val="000000"/>
                          </a:solidFill>
                          <a:effectLst/>
                          <a:latin typeface="Calibri" panose="020F0502020204030204" pitchFamily="34" charset="0"/>
                        </a:rPr>
                        <a:t> ŞİRKET</a:t>
                      </a:r>
                      <a:endParaRPr lang="tr-TR" sz="1400" b="1"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rgbClr val="000000"/>
                          </a:solidFill>
                          <a:effectLst/>
                          <a:latin typeface="Calibri" panose="020F0502020204030204" pitchFamily="34" charset="0"/>
                        </a:rPr>
                        <a:t>125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91574762"/>
                  </a:ext>
                </a:extLst>
              </a:tr>
              <a:tr h="264779">
                <a:tc>
                  <a:txBody>
                    <a:bodyPr/>
                    <a:lstStyle/>
                    <a:p>
                      <a:pPr algn="l" rtl="0" fontAlgn="ctr"/>
                      <a:r>
                        <a:rPr lang="tr-TR" sz="1400" b="1" i="0" u="none" strike="noStrike" dirty="0">
                          <a:solidFill>
                            <a:srgbClr val="000000"/>
                          </a:solidFill>
                          <a:effectLst/>
                          <a:latin typeface="Calibri" panose="020F0502020204030204" pitchFamily="34" charset="0"/>
                        </a:rPr>
                        <a:t>DONATMA İŞTİRAKİ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rgbClr val="000000"/>
                          </a:solidFill>
                          <a:effectLst/>
                          <a:latin typeface="Calibri" panose="020F0502020204030204" pitchFamily="34" charset="0"/>
                        </a:rPr>
                        <a:t>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22526129"/>
                  </a:ext>
                </a:extLst>
              </a:tr>
              <a:tr h="264779">
                <a:tc>
                  <a:txBody>
                    <a:bodyPr/>
                    <a:lstStyle/>
                    <a:p>
                      <a:pPr algn="l" rtl="0" fontAlgn="ctr"/>
                      <a:r>
                        <a:rPr lang="tr-TR" sz="1400" b="1" i="0" u="none" strike="noStrike" dirty="0">
                          <a:solidFill>
                            <a:srgbClr val="000000"/>
                          </a:solidFill>
                          <a:effectLst/>
                          <a:latin typeface="Calibri" panose="020F0502020204030204" pitchFamily="34" charset="0"/>
                        </a:rPr>
                        <a:t>ADİ KOMANDİT ŞİRKET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1743503"/>
                  </a:ext>
                </a:extLst>
              </a:tr>
              <a:tr h="264779">
                <a:tc>
                  <a:txBody>
                    <a:bodyPr/>
                    <a:lstStyle/>
                    <a:p>
                      <a:pPr algn="l" rtl="0" fontAlgn="ctr"/>
                      <a:r>
                        <a:rPr lang="tr-TR" sz="1400" b="1" i="0" u="none" strike="noStrike" dirty="0">
                          <a:solidFill>
                            <a:srgbClr val="000000"/>
                          </a:solidFill>
                          <a:effectLst/>
                          <a:latin typeface="Calibri" panose="020F0502020204030204" pitchFamily="34" charset="0"/>
                        </a:rPr>
                        <a:t>DİĞER KAMU TİCARİ İŞLETMELERİ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44287144"/>
                  </a:ext>
                </a:extLst>
              </a:tr>
              <a:tr h="239372">
                <a:tc>
                  <a:txBody>
                    <a:bodyPr/>
                    <a:lstStyle/>
                    <a:p>
                      <a:pPr algn="l" fontAlgn="ctr"/>
                      <a:r>
                        <a:rPr lang="tr-TR" sz="1400" b="1" i="0" u="none" strike="noStrike" dirty="0">
                          <a:effectLst/>
                          <a:latin typeface="Calibri" panose="020F0502020204030204" pitchFamily="34" charset="0"/>
                        </a:rPr>
                        <a:t>TOPLAM</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fontAlgn="ctr"/>
                      <a:r>
                        <a:rPr lang="tr-TR" sz="1400" b="1" i="0" u="none" strike="noStrike">
                          <a:effectLst/>
                          <a:latin typeface="Calibri" panose="020F0502020204030204" pitchFamily="34" charset="0"/>
                        </a:rPr>
                        <a:t>817.256</a:t>
                      </a:r>
                      <a:endParaRPr lang="tr-TR" sz="1400" b="1" i="0" u="none" strike="noStrike" dirty="0">
                        <a:effectLst/>
                        <a:latin typeface="Calibri" panose="020F0502020204030204" pitchFamily="34"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10"/>
                  </a:ext>
                </a:extLst>
              </a:tr>
            </a:tbl>
          </a:graphicData>
        </a:graphic>
      </p:graphicFrame>
      <p:sp>
        <p:nvSpPr>
          <p:cNvPr id="5" name="Dikdörtgen 4"/>
          <p:cNvSpPr/>
          <p:nvPr/>
        </p:nvSpPr>
        <p:spPr>
          <a:xfrm>
            <a:off x="0" y="187116"/>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schemeClr val="bg1"/>
                </a:solidFill>
                <a:effectLst/>
                <a:uLnTx/>
                <a:uFillTx/>
                <a:latin typeface="Calibri" panose="020F0502020204030204" pitchFamily="34" charset="0"/>
                <a:ea typeface="+mn-ea"/>
                <a:cs typeface="+mn-cs"/>
              </a:rPr>
              <a:t>ŞİRKET SAYILARI ve TÜKETİCİ HAKLARI</a:t>
            </a:r>
          </a:p>
        </p:txBody>
      </p:sp>
      <p:graphicFrame>
        <p:nvGraphicFramePr>
          <p:cNvPr id="6" name="5 Tablo"/>
          <p:cNvGraphicFramePr>
            <a:graphicFrameLocks noGrp="1"/>
          </p:cNvGraphicFramePr>
          <p:nvPr>
            <p:extLst>
              <p:ext uri="{D42A27DB-BD31-4B8C-83A1-F6EECF244321}">
                <p14:modId xmlns:p14="http://schemas.microsoft.com/office/powerpoint/2010/main" val="3810309267"/>
              </p:ext>
            </p:extLst>
          </p:nvPr>
        </p:nvGraphicFramePr>
        <p:xfrm>
          <a:off x="159431" y="7116417"/>
          <a:ext cx="6571571" cy="2260453"/>
        </p:xfrm>
        <a:graphic>
          <a:graphicData uri="http://schemas.openxmlformats.org/drawingml/2006/table">
            <a:tbl>
              <a:tblPr>
                <a:effectLst>
                  <a:outerShdw blurRad="50800" dist="38100" dir="5400000" algn="t" rotWithShape="0">
                    <a:prstClr val="black">
                      <a:alpha val="40000"/>
                    </a:prstClr>
                  </a:outerShdw>
                </a:effectLst>
              </a:tblPr>
              <a:tblGrid>
                <a:gridCol w="2398239">
                  <a:extLst>
                    <a:ext uri="{9D8B030D-6E8A-4147-A177-3AD203B41FA5}">
                      <a16:colId xmlns:a16="http://schemas.microsoft.com/office/drawing/2014/main" val="20000"/>
                    </a:ext>
                  </a:extLst>
                </a:gridCol>
                <a:gridCol w="1099930">
                  <a:extLst>
                    <a:ext uri="{9D8B030D-6E8A-4147-A177-3AD203B41FA5}">
                      <a16:colId xmlns:a16="http://schemas.microsoft.com/office/drawing/2014/main" val="20004"/>
                    </a:ext>
                  </a:extLst>
                </a:gridCol>
                <a:gridCol w="1033670">
                  <a:extLst>
                    <a:ext uri="{9D8B030D-6E8A-4147-A177-3AD203B41FA5}">
                      <a16:colId xmlns:a16="http://schemas.microsoft.com/office/drawing/2014/main" val="20005"/>
                    </a:ext>
                  </a:extLst>
                </a:gridCol>
                <a:gridCol w="993913">
                  <a:extLst>
                    <a:ext uri="{9D8B030D-6E8A-4147-A177-3AD203B41FA5}">
                      <a16:colId xmlns:a16="http://schemas.microsoft.com/office/drawing/2014/main" val="3025154972"/>
                    </a:ext>
                  </a:extLst>
                </a:gridCol>
                <a:gridCol w="1045819">
                  <a:extLst>
                    <a:ext uri="{9D8B030D-6E8A-4147-A177-3AD203B41FA5}">
                      <a16:colId xmlns:a16="http://schemas.microsoft.com/office/drawing/2014/main" val="104147786"/>
                    </a:ext>
                  </a:extLst>
                </a:gridCol>
              </a:tblGrid>
              <a:tr h="503583">
                <a:tc>
                  <a:txBody>
                    <a:bodyPr/>
                    <a:lstStyle/>
                    <a:p>
                      <a:pPr algn="just" fontAlgn="b"/>
                      <a:r>
                        <a:rPr lang="tr-TR" sz="1800" b="1" i="0" u="none" strike="noStrike" dirty="0">
                          <a:solidFill>
                            <a:schemeClr val="bg1"/>
                          </a:solidFill>
                          <a:latin typeface="Calibri" panose="020F0502020204030204" pitchFamily="34" charset="0"/>
                          <a:cs typeface="Arial" pitchFamily="34" charset="0"/>
                        </a:rPr>
                        <a:t>    TÜKETİCİ HAKLARI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dirty="0">
                          <a:solidFill>
                            <a:schemeClr val="bg1"/>
                          </a:solidFill>
                          <a:latin typeface="Calibri" panose="020F0502020204030204" pitchFamily="34" charset="0"/>
                          <a:cs typeface="Arial" pitchFamily="34" charset="0"/>
                        </a:rPr>
                        <a:t>2021</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dirty="0">
                          <a:solidFill>
                            <a:schemeClr val="bg1"/>
                          </a:solidFill>
                          <a:latin typeface="Calibri" panose="020F0502020204030204" pitchFamily="34" charset="0"/>
                          <a:cs typeface="Arial" pitchFamily="34" charset="0"/>
                        </a:rPr>
                        <a:t>2022</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dirty="0">
                          <a:solidFill>
                            <a:schemeClr val="bg1"/>
                          </a:solidFill>
                          <a:latin typeface="Calibri" panose="020F0502020204030204" pitchFamily="34" charset="0"/>
                          <a:cs typeface="Arial" pitchFamily="34" charset="0"/>
                        </a:rPr>
                        <a:t>2023 </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dirty="0">
                          <a:solidFill>
                            <a:schemeClr val="bg1"/>
                          </a:solidFill>
                          <a:latin typeface="Calibri" panose="020F0502020204030204" pitchFamily="34" charset="0"/>
                          <a:cs typeface="Arial" pitchFamily="34" charset="0"/>
                        </a:rPr>
                        <a:t>2024</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416489">
                <a:tc>
                  <a:txBody>
                    <a:bodyPr/>
                    <a:lstStyle/>
                    <a:p>
                      <a:pPr algn="l" fontAlgn="b"/>
                      <a:r>
                        <a:rPr lang="tr-TR" sz="1200" b="1" i="0" u="none" strike="noStrike" dirty="0">
                          <a:solidFill>
                            <a:srgbClr val="14213D"/>
                          </a:solidFill>
                          <a:latin typeface="Calibri" panose="020F0502020204030204" pitchFamily="34" charset="0"/>
                          <a:cs typeface="Arial" pitchFamily="34" charset="0"/>
                        </a:rPr>
                        <a:t>DENETİM</a:t>
                      </a:r>
                      <a:r>
                        <a:rPr lang="tr-TR" sz="1200" b="1" i="0" u="none" strike="noStrike" baseline="0" dirty="0">
                          <a:solidFill>
                            <a:srgbClr val="14213D"/>
                          </a:solidFill>
                          <a:latin typeface="Calibri" panose="020F0502020204030204" pitchFamily="34" charset="0"/>
                          <a:cs typeface="Arial" pitchFamily="34" charset="0"/>
                        </a:rPr>
                        <a:t> YAPILAN İŞYERİ SAYISI*</a:t>
                      </a:r>
                      <a:endParaRPr lang="tr-TR" sz="1200" b="1" i="0" u="none" strike="noStrike" dirty="0">
                        <a:solidFill>
                          <a:srgbClr val="14213D"/>
                        </a:solidFill>
                        <a:latin typeface="Calibri" panose="020F0502020204030204" pitchFamily="34" charset="0"/>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200" b="1" i="0" u="none" strike="noStrike" dirty="0">
                          <a:effectLst/>
                          <a:latin typeface="+mn-lt"/>
                        </a:rPr>
                        <a:t>3.015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effectLst/>
                          <a:latin typeface="+mn-lt"/>
                        </a:rPr>
                        <a:t>8.286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effectLst/>
                          <a:latin typeface="+mn-lt"/>
                        </a:rPr>
                        <a:t>3.761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effectLst/>
                          <a:latin typeface="+mn-lt"/>
                        </a:rPr>
                        <a:t>63.855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6489">
                <a:tc>
                  <a:txBody>
                    <a:bodyPr/>
                    <a:lstStyle/>
                    <a:p>
                      <a:pPr algn="l" fontAlgn="b"/>
                      <a:r>
                        <a:rPr lang="tr-TR" sz="1200" b="1" i="0" u="none" strike="noStrike" dirty="0">
                          <a:solidFill>
                            <a:srgbClr val="14213D"/>
                          </a:solidFill>
                          <a:latin typeface="Calibri" panose="020F0502020204030204" pitchFamily="34" charset="0"/>
                          <a:cs typeface="Arial" pitchFamily="34" charset="0"/>
                        </a:rPr>
                        <a:t>YAPILAN DENETİM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200" b="1" i="0" u="none" strike="noStrike">
                          <a:effectLst/>
                          <a:latin typeface="+mn-lt"/>
                        </a:rPr>
                        <a:t>46.601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effectLst/>
                          <a:latin typeface="+mn-lt"/>
                        </a:rPr>
                        <a:t>60.965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effectLst/>
                          <a:latin typeface="+mn-lt"/>
                        </a:rPr>
                        <a:t>42.957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effectLst/>
                          <a:latin typeface="+mn-lt"/>
                        </a:rPr>
                        <a:t>1.401.667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6489">
                <a:tc>
                  <a:txBody>
                    <a:bodyPr/>
                    <a:lstStyle/>
                    <a:p>
                      <a:pPr algn="l" fontAlgn="b"/>
                      <a:r>
                        <a:rPr lang="tr-TR" sz="1200" b="1" i="0" u="none" strike="noStrike" dirty="0">
                          <a:solidFill>
                            <a:srgbClr val="14213D"/>
                          </a:solidFill>
                          <a:latin typeface="Calibri" panose="020F0502020204030204" pitchFamily="34" charset="0"/>
                          <a:cs typeface="Arial" pitchFamily="34" charset="0"/>
                        </a:rPr>
                        <a:t>UYGULANAN İDARİ</a:t>
                      </a:r>
                      <a:r>
                        <a:rPr lang="tr-TR" sz="1200" b="1" i="0" u="none" strike="noStrike" baseline="0" dirty="0">
                          <a:solidFill>
                            <a:srgbClr val="14213D"/>
                          </a:solidFill>
                          <a:latin typeface="Calibri" panose="020F0502020204030204" pitchFamily="34" charset="0"/>
                          <a:cs typeface="Arial" pitchFamily="34" charset="0"/>
                        </a:rPr>
                        <a:t> PARA CEZASI (TL)</a:t>
                      </a:r>
                      <a:endParaRPr lang="tr-TR" sz="1200" b="1" i="0" u="none" strike="noStrike" dirty="0">
                        <a:solidFill>
                          <a:srgbClr val="14213D"/>
                        </a:solidFill>
                        <a:latin typeface="Calibri" panose="020F0502020204030204" pitchFamily="34" charset="0"/>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200" b="1" i="0" u="none" strike="noStrike" dirty="0">
                          <a:effectLst/>
                          <a:latin typeface="+mn-lt"/>
                        </a:rPr>
                        <a:t>₺132.431.206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effectLst/>
                          <a:latin typeface="+mn-lt"/>
                        </a:rPr>
                        <a:t>₺161.631.668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effectLst/>
                          <a:latin typeface="+mn-lt"/>
                        </a:rPr>
                        <a:t>₺604.143.656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effectLst/>
                          <a:latin typeface="+mn-lt"/>
                        </a:rPr>
                        <a:t>₺3.728</a:t>
                      </a:r>
                      <a:r>
                        <a:rPr lang="tr-TR" sz="1200" b="1" i="0" u="none" strike="noStrike" dirty="0" smtClean="0">
                          <a:effectLst/>
                          <a:latin typeface="+mn-lt"/>
                        </a:rPr>
                        <a:t>..</a:t>
                      </a:r>
                      <a:r>
                        <a:rPr lang="tr-TR" sz="1200" b="1" i="0" u="none" strike="noStrike" dirty="0">
                          <a:effectLst/>
                          <a:latin typeface="+mn-lt"/>
                        </a:rPr>
                        <a:t>946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7403">
                <a:tc>
                  <a:txBody>
                    <a:bodyPr/>
                    <a:lstStyle/>
                    <a:p>
                      <a:pPr algn="l" fontAlgn="b"/>
                      <a:r>
                        <a:rPr lang="tr-TR" sz="1200" b="1" i="0" u="none" strike="noStrike" dirty="0">
                          <a:solidFill>
                            <a:srgbClr val="14213D"/>
                          </a:solidFill>
                          <a:latin typeface="Calibri" panose="020F0502020204030204" pitchFamily="34" charset="0"/>
                          <a:cs typeface="Arial" pitchFamily="34" charset="0"/>
                        </a:rPr>
                        <a:t>TÜKETİCİ HAKEM HEYETLERİNE YAPILAN BAŞVURU (İL</a:t>
                      </a:r>
                      <a:r>
                        <a:rPr lang="tr-TR" sz="1200" b="1" i="0" u="none" strike="noStrike" baseline="0" dirty="0">
                          <a:solidFill>
                            <a:srgbClr val="14213D"/>
                          </a:solidFill>
                          <a:latin typeface="Calibri" panose="020F0502020204030204" pitchFamily="34" charset="0"/>
                          <a:cs typeface="Arial" pitchFamily="34" charset="0"/>
                        </a:rPr>
                        <a:t> ve İLÇE</a:t>
                      </a:r>
                      <a:r>
                        <a:rPr lang="tr-TR" sz="1200" b="1" i="0" u="none" strike="noStrike" dirty="0">
                          <a:solidFill>
                            <a:srgbClr val="14213D"/>
                          </a:solidFill>
                          <a:latin typeface="Calibri" panose="020F0502020204030204" pitchFamily="34" charset="0"/>
                          <a:cs typeface="Arial" pitchFamily="34" charset="0"/>
                        </a:rPr>
                        <a:t>)</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200" b="1" i="0" u="none" strike="noStrike" dirty="0">
                          <a:effectLst/>
                          <a:latin typeface="+mn-lt"/>
                        </a:rPr>
                        <a:t>143.263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effectLst/>
                          <a:latin typeface="+mn-lt"/>
                        </a:rPr>
                        <a:t>165.438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effectLst/>
                          <a:latin typeface="+mn-lt"/>
                        </a:rPr>
                        <a:t>194.836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effectLst/>
                          <a:latin typeface="+mn-lt"/>
                        </a:rPr>
                        <a:t>198.128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Dikdörtgen 7"/>
          <p:cNvSpPr/>
          <p:nvPr/>
        </p:nvSpPr>
        <p:spPr>
          <a:xfrm>
            <a:off x="113196" y="5524500"/>
            <a:ext cx="6350000" cy="1771660"/>
          </a:xfrm>
          <a:prstGeom prst="rect">
            <a:avLst/>
          </a:prstGeom>
        </p:spPr>
        <p:txBody>
          <a:bodyPr wrap="square">
            <a:spAutoFit/>
          </a:bodyPr>
          <a:lstStyle/>
          <a:p>
            <a:pPr marL="0" marR="0" lvl="0" indent="0" algn="just" defTabSz="1125417" rtl="0" eaLnBrk="1" fontAlgn="auto" latinLnBrk="0" hangingPunct="1">
              <a:lnSpc>
                <a:spcPct val="150000"/>
              </a:lnSpc>
              <a:spcBef>
                <a:spcPts val="0"/>
              </a:spcBef>
              <a:spcAft>
                <a:spcPts val="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Türk Bankacılık sisteminde fonksiyon gruplarına göre; 34 mevduat bankası, 9 katılım bankası ve 20 kalkınma ve yatırım bankası, sahiplik gruplarına göre ise; 11 kamu, 25 yerli özel ve 27 yabancı olmak üzere toplam </a:t>
            </a:r>
            <a:r>
              <a:rPr kumimoji="0" lang="tr-TR" sz="1400" b="1" i="0" u="none" strike="noStrike" kern="1200" cap="none" spc="0" normalizeH="0" baseline="0" noProof="0" dirty="0">
                <a:ln>
                  <a:noFill/>
                </a:ln>
                <a:solidFill>
                  <a:srgbClr val="0070C0"/>
                </a:solidFill>
                <a:effectLst/>
                <a:uLnTx/>
                <a:uFillTx/>
                <a:latin typeface="Calibri" panose="020F0502020204030204"/>
                <a:ea typeface="+mn-ea"/>
                <a:cs typeface="Segoe UI Semibold" panose="020B0702040204020203" pitchFamily="34" charset="0"/>
              </a:rPr>
              <a:t>63 banka </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faaliyet göstermektedir. Türkiye’deki bankaların toplam şube sayısı 10.954 olup  İstanbul </a:t>
            </a:r>
            <a:r>
              <a:rPr kumimoji="0" lang="tr-TR" sz="1400" b="1" i="0" u="none" strike="noStrike" kern="1200" cap="none" spc="0" normalizeH="0" baseline="0" noProof="0" dirty="0">
                <a:ln>
                  <a:noFill/>
                </a:ln>
                <a:solidFill>
                  <a:srgbClr val="0070C0"/>
                </a:solidFill>
                <a:effectLst/>
                <a:uLnTx/>
                <a:uFillTx/>
                <a:latin typeface="Calibri" panose="020F0502020204030204"/>
                <a:ea typeface="+mn-ea"/>
                <a:cs typeface="Segoe UI Semibold" panose="020B0702040204020203" pitchFamily="34" charset="0"/>
              </a:rPr>
              <a:t>3.014 şube </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ile % 27,5 oranında paya sahiptir. </a:t>
            </a:r>
            <a:r>
              <a:rPr kumimoji="0" lang="tr-TR" sz="1400" b="0"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BDDK Haziran 2024 verileridir.)</a:t>
            </a:r>
          </a:p>
        </p:txBody>
      </p:sp>
      <p:sp>
        <p:nvSpPr>
          <p:cNvPr id="4" name="Metin kutusu 3"/>
          <p:cNvSpPr txBox="1"/>
          <p:nvPr/>
        </p:nvSpPr>
        <p:spPr>
          <a:xfrm>
            <a:off x="113196" y="9401313"/>
            <a:ext cx="6350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mn-cs"/>
              </a:rPr>
              <a:t>*Ticaret İl Müdürlüğü  ve Zabıta Ekiplerince yapılan toplam denetim sayılarıdır.</a:t>
            </a:r>
          </a:p>
        </p:txBody>
      </p:sp>
      <p:sp>
        <p:nvSpPr>
          <p:cNvPr id="9" name="Slayt Numarası Yer Tutucusu 8"/>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427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1" y="132362"/>
            <a:ext cx="6858000" cy="571634"/>
          </a:xfrm>
          <a:prstGeom prst="rect">
            <a:avLst/>
          </a:prstGeom>
          <a:solidFill>
            <a:srgbClr val="484848"/>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1" u="none" strike="noStrike" kern="1200" cap="none" spc="0" normalizeH="0" baseline="0" noProof="0" dirty="0">
                <a:ln>
                  <a:noFill/>
                </a:ln>
                <a:solidFill>
                  <a:srgbClr val="F6C995"/>
                </a:solidFill>
                <a:effectLst/>
                <a:uLnTx/>
                <a:uFillTx/>
                <a:latin typeface="Century Gothic" panose="020B0502020202020204" pitchFamily="34" charset="0"/>
                <a:ea typeface="+mn-ea"/>
                <a:cs typeface="+mn-cs"/>
              </a:rPr>
              <a:t>                                  İÇİNDEKİLER</a:t>
            </a:r>
          </a:p>
        </p:txBody>
      </p:sp>
      <p:sp>
        <p:nvSpPr>
          <p:cNvPr id="3" name="Dikdörtgen 2"/>
          <p:cNvSpPr/>
          <p:nvPr/>
        </p:nvSpPr>
        <p:spPr>
          <a:xfrm>
            <a:off x="363068" y="1"/>
            <a:ext cx="766483" cy="878517"/>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ikdörtgen 3"/>
          <p:cNvSpPr/>
          <p:nvPr/>
        </p:nvSpPr>
        <p:spPr>
          <a:xfrm>
            <a:off x="0" y="9376108"/>
            <a:ext cx="6858000" cy="412377"/>
          </a:xfrm>
          <a:prstGeom prst="rect">
            <a:avLst/>
          </a:prstGeom>
          <a:solidFill>
            <a:srgbClr val="F6C99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1" i="1" u="none" strike="noStrike" kern="1200" cap="none" spc="0" normalizeH="0" baseline="0" noProof="0" dirty="0">
                <a:ln>
                  <a:noFill/>
                </a:ln>
                <a:solidFill>
                  <a:srgbClr val="484848"/>
                </a:solidFill>
                <a:effectLst/>
                <a:uLnTx/>
                <a:uFillTx/>
                <a:latin typeface="Calibri" panose="020F0502020204030204"/>
                <a:ea typeface="+mn-ea"/>
                <a:cs typeface="+mn-cs"/>
              </a:rPr>
              <a:t>İl Planlama ve Koordinasyon Müdürlüğü</a:t>
            </a:r>
          </a:p>
        </p:txBody>
      </p:sp>
      <p:pic>
        <p:nvPicPr>
          <p:cNvPr id="5" name="Resim 4"/>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448939" y="175447"/>
            <a:ext cx="567767" cy="392052"/>
          </a:xfrm>
          <a:prstGeom prst="rect">
            <a:avLst/>
          </a:prstGeom>
        </p:spPr>
      </p:pic>
      <p:sp>
        <p:nvSpPr>
          <p:cNvPr id="7" name="Dikdörtgen 6"/>
          <p:cNvSpPr/>
          <p:nvPr/>
        </p:nvSpPr>
        <p:spPr>
          <a:xfrm>
            <a:off x="363068" y="1874147"/>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dirty="0" smtClean="0">
                <a:solidFill>
                  <a:srgbClr val="484848"/>
                </a:solidFill>
                <a:latin typeface="Calibri" panose="020F0502020204030204"/>
              </a:rPr>
              <a:t>13</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12" name="Düz Bağlayıcı 11"/>
          <p:cNvCxnSpPr/>
          <p:nvPr/>
        </p:nvCxnSpPr>
        <p:spPr>
          <a:xfrm flipV="1">
            <a:off x="210179" y="2951729"/>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13" name="Dikdörtgen 12"/>
          <p:cNvSpPr>
            <a:spLocks noChangeAspect="1"/>
          </p:cNvSpPr>
          <p:nvPr/>
        </p:nvSpPr>
        <p:spPr>
          <a:xfrm>
            <a:off x="331235" y="3124541"/>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15</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14" name="Metin kutusu 13"/>
          <p:cNvSpPr txBox="1"/>
          <p:nvPr/>
        </p:nvSpPr>
        <p:spPr>
          <a:xfrm>
            <a:off x="1396212" y="3229069"/>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dirty="0" smtClean="0">
                <a:solidFill>
                  <a:srgbClr val="484848"/>
                </a:solidFill>
                <a:latin typeface="Calibri" panose="020F0502020204030204"/>
              </a:rPr>
              <a:t>İŞ ve ÇALIŞMA HAYATI</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16" name="Düz Bağlayıcı 15"/>
          <p:cNvCxnSpPr/>
          <p:nvPr/>
        </p:nvCxnSpPr>
        <p:spPr>
          <a:xfrm flipV="1">
            <a:off x="210179" y="4079248"/>
            <a:ext cx="6206677" cy="10016"/>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17" name="Metin kutusu 16"/>
          <p:cNvSpPr txBox="1"/>
          <p:nvPr/>
        </p:nvSpPr>
        <p:spPr>
          <a:xfrm>
            <a:off x="1344705" y="2024678"/>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dirty="0" smtClean="0">
                <a:solidFill>
                  <a:srgbClr val="484848"/>
                </a:solidFill>
                <a:latin typeface="Calibri" panose="020F0502020204030204"/>
              </a:rPr>
              <a:t>İDARİ YAPI</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23" name="Dikdörtgen 22"/>
          <p:cNvSpPr/>
          <p:nvPr/>
        </p:nvSpPr>
        <p:spPr>
          <a:xfrm>
            <a:off x="381000" y="4394200"/>
            <a:ext cx="748551" cy="710738"/>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dirty="0" smtClean="0">
                <a:solidFill>
                  <a:srgbClr val="484848"/>
                </a:solidFill>
                <a:latin typeface="Calibri" panose="020F0502020204030204"/>
              </a:rPr>
              <a:t>17</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36" name="Düz Bağlayıcı 35"/>
          <p:cNvCxnSpPr/>
          <p:nvPr/>
        </p:nvCxnSpPr>
        <p:spPr>
          <a:xfrm flipV="1">
            <a:off x="331235" y="5202892"/>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37" name="Dikdörtgen 36"/>
          <p:cNvSpPr>
            <a:spLocks noChangeAspect="1"/>
          </p:cNvSpPr>
          <p:nvPr/>
        </p:nvSpPr>
        <p:spPr>
          <a:xfrm>
            <a:off x="389572" y="5299821"/>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21</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47" name="Dikdörtgen 46"/>
          <p:cNvSpPr/>
          <p:nvPr/>
        </p:nvSpPr>
        <p:spPr>
          <a:xfrm>
            <a:off x="378988" y="1024738"/>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dirty="0">
                <a:solidFill>
                  <a:srgbClr val="484848"/>
                </a:solidFill>
                <a:latin typeface="Calibri" panose="020F0502020204030204"/>
              </a:rPr>
              <a:t>4</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48" name="Düz Bağlayıcı 47"/>
          <p:cNvCxnSpPr/>
          <p:nvPr/>
        </p:nvCxnSpPr>
        <p:spPr>
          <a:xfrm flipV="1">
            <a:off x="241137" y="1771052"/>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49" name="Metin kutusu 48"/>
          <p:cNvSpPr txBox="1"/>
          <p:nvPr/>
        </p:nvSpPr>
        <p:spPr>
          <a:xfrm>
            <a:off x="1360625" y="1160782"/>
            <a:ext cx="19184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dirty="0" smtClean="0">
                <a:solidFill>
                  <a:srgbClr val="484848"/>
                </a:solidFill>
                <a:latin typeface="Calibri" panose="020F0502020204030204"/>
              </a:rPr>
              <a:t>NÜFUS</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50" name="Metin kutusu 49"/>
          <p:cNvSpPr txBox="1"/>
          <p:nvPr/>
        </p:nvSpPr>
        <p:spPr>
          <a:xfrm>
            <a:off x="1248566" y="4383828"/>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rPr>
              <a:t>MİLLİ GELİR ve EKONOMİK DURUM</a:t>
            </a:r>
          </a:p>
        </p:txBody>
      </p:sp>
      <p:sp>
        <p:nvSpPr>
          <p:cNvPr id="51" name="Metin kutusu 50"/>
          <p:cNvSpPr txBox="1"/>
          <p:nvPr/>
        </p:nvSpPr>
        <p:spPr>
          <a:xfrm>
            <a:off x="1279221" y="5361267"/>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smtClean="0">
                <a:ln>
                  <a:noFill/>
                </a:ln>
                <a:solidFill>
                  <a:srgbClr val="484848"/>
                </a:solidFill>
                <a:effectLst/>
                <a:uLnTx/>
                <a:uFillTx/>
                <a:latin typeface="Calibri" panose="020F0502020204030204"/>
                <a:ea typeface="+mn-ea"/>
                <a:cs typeface="+mn-cs"/>
              </a:rPr>
              <a:t>EĞİTİM</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52" name="Düz Bağlayıcı 51"/>
          <p:cNvCxnSpPr/>
          <p:nvPr/>
        </p:nvCxnSpPr>
        <p:spPr>
          <a:xfrm flipV="1">
            <a:off x="364366" y="6044405"/>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53" name="Metin kutusu 52"/>
          <p:cNvSpPr txBox="1"/>
          <p:nvPr/>
        </p:nvSpPr>
        <p:spPr>
          <a:xfrm>
            <a:off x="1292475" y="6217300"/>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rPr>
              <a:t>ULAŞTIRMA</a:t>
            </a:r>
          </a:p>
        </p:txBody>
      </p:sp>
      <p:sp>
        <p:nvSpPr>
          <p:cNvPr id="54" name="Dikdörtgen 53"/>
          <p:cNvSpPr>
            <a:spLocks noChangeAspect="1"/>
          </p:cNvSpPr>
          <p:nvPr/>
        </p:nvSpPr>
        <p:spPr>
          <a:xfrm>
            <a:off x="422702" y="6141334"/>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dirty="0" smtClean="0">
                <a:solidFill>
                  <a:srgbClr val="484848"/>
                </a:solidFill>
                <a:latin typeface="Calibri" panose="020F0502020204030204"/>
              </a:rPr>
              <a:t>38</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56" name="Düz Bağlayıcı 55"/>
          <p:cNvCxnSpPr/>
          <p:nvPr/>
        </p:nvCxnSpPr>
        <p:spPr>
          <a:xfrm flipV="1">
            <a:off x="410749" y="6899170"/>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57" name="Metin kutusu 56"/>
          <p:cNvSpPr txBox="1"/>
          <p:nvPr/>
        </p:nvSpPr>
        <p:spPr>
          <a:xfrm>
            <a:off x="1305725" y="7045421"/>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rPr>
              <a:t>SAĞLIK</a:t>
            </a:r>
          </a:p>
        </p:txBody>
      </p:sp>
      <p:cxnSp>
        <p:nvCxnSpPr>
          <p:cNvPr id="58" name="Düz Bağlayıcı 57"/>
          <p:cNvCxnSpPr/>
          <p:nvPr/>
        </p:nvCxnSpPr>
        <p:spPr>
          <a:xfrm flipV="1">
            <a:off x="404123" y="7661170"/>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59" name="Metin kutusu 58"/>
          <p:cNvSpPr txBox="1"/>
          <p:nvPr/>
        </p:nvSpPr>
        <p:spPr>
          <a:xfrm>
            <a:off x="1252717" y="7849269"/>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rPr>
              <a:t>SOSYAL HİZMETLER</a:t>
            </a:r>
          </a:p>
        </p:txBody>
      </p:sp>
      <p:sp>
        <p:nvSpPr>
          <p:cNvPr id="60" name="Metin kutusu 59"/>
          <p:cNvSpPr txBox="1"/>
          <p:nvPr/>
        </p:nvSpPr>
        <p:spPr>
          <a:xfrm>
            <a:off x="1330176" y="8670609"/>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rPr>
              <a:t>KÜLTÜR  ve TURİZM</a:t>
            </a:r>
          </a:p>
        </p:txBody>
      </p:sp>
      <p:cxnSp>
        <p:nvCxnSpPr>
          <p:cNvPr id="61" name="Düz Bağlayıcı 60"/>
          <p:cNvCxnSpPr/>
          <p:nvPr/>
        </p:nvCxnSpPr>
        <p:spPr>
          <a:xfrm flipV="1">
            <a:off x="424001" y="8515935"/>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62" name="Dikdörtgen 61"/>
          <p:cNvSpPr>
            <a:spLocks noChangeAspect="1"/>
          </p:cNvSpPr>
          <p:nvPr/>
        </p:nvSpPr>
        <p:spPr>
          <a:xfrm>
            <a:off x="416076" y="6929839"/>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dirty="0" smtClean="0">
                <a:solidFill>
                  <a:srgbClr val="484848"/>
                </a:solidFill>
                <a:latin typeface="Calibri" panose="020F0502020204030204"/>
              </a:rPr>
              <a:t>42</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63" name="Dikdörtgen 62"/>
          <p:cNvSpPr>
            <a:spLocks noChangeAspect="1"/>
          </p:cNvSpPr>
          <p:nvPr/>
        </p:nvSpPr>
        <p:spPr>
          <a:xfrm>
            <a:off x="409450" y="7744847"/>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44</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64" name="Dikdörtgen 63"/>
          <p:cNvSpPr>
            <a:spLocks noChangeAspect="1"/>
          </p:cNvSpPr>
          <p:nvPr/>
        </p:nvSpPr>
        <p:spPr>
          <a:xfrm>
            <a:off x="442581" y="8586360"/>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dirty="0" smtClean="0">
                <a:solidFill>
                  <a:srgbClr val="484848"/>
                </a:solidFill>
                <a:latin typeface="Calibri" panose="020F0502020204030204"/>
              </a:rPr>
              <a:t>49</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736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GENEL BÜTÇE GELİRLERİ </a:t>
            </a:r>
            <a:r>
              <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(BİN TL)</a:t>
            </a:r>
          </a:p>
        </p:txBody>
      </p:sp>
      <p:sp>
        <p:nvSpPr>
          <p:cNvPr id="5" name="6 Dikdörtgen"/>
          <p:cNvSpPr>
            <a:spLocks noChangeArrowheads="1"/>
          </p:cNvSpPr>
          <p:nvPr/>
        </p:nvSpPr>
        <p:spPr bwMode="auto">
          <a:xfrm>
            <a:off x="198782" y="8814266"/>
            <a:ext cx="6546575" cy="646331"/>
          </a:xfrm>
          <a:prstGeom prst="rect">
            <a:avLst/>
          </a:prstGeom>
          <a:solidFill>
            <a:schemeClr val="bg1"/>
          </a:solidFill>
          <a:ln w="9525">
            <a:noFill/>
            <a:miter lim="800000"/>
            <a:headEnd/>
            <a:tailEnd/>
          </a:ln>
        </p:spPr>
        <p:txBody>
          <a:bodyPr wrap="square">
            <a:spAutoFit/>
          </a:bodyPr>
          <a:lstStyle/>
          <a:p>
            <a:pPr marL="0" marR="0" lvl="1" indent="0" algn="just" defTabSz="914400" rtl="0" eaLnBrk="1" fontAlgn="auto" latinLnBrk="0" hangingPunct="1">
              <a:lnSpc>
                <a:spcPct val="15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İstanbul’da en az bir vergiden faal mükellef sayısı </a:t>
            </a:r>
            <a:r>
              <a:rPr kumimoji="0" lang="tr-TR" sz="12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itchFamily="34" charset="0"/>
              </a:rPr>
              <a:t>2.124.296 </a:t>
            </a:r>
            <a:r>
              <a:rPr kumimoji="0" lang="tr-T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iken; kurumlar vergisi faal mükellef </a:t>
            </a:r>
            <a:r>
              <a:rPr kumimoji="0" lang="tr-TR" sz="1200" b="1" i="0" u="none" strike="noStrike" kern="1200" cap="none" spc="0" normalizeH="0" baseline="0" noProof="0">
                <a:ln>
                  <a:noFill/>
                </a:ln>
                <a:solidFill>
                  <a:prstClr val="black"/>
                </a:solidFill>
                <a:effectLst/>
                <a:uLnTx/>
                <a:uFillTx/>
                <a:latin typeface="Calibri" panose="020F0502020204030204" pitchFamily="34" charset="0"/>
                <a:ea typeface="+mn-ea"/>
                <a:cs typeface="Arial" pitchFamily="34" charset="0"/>
              </a:rPr>
              <a:t>sayısı </a:t>
            </a:r>
            <a:r>
              <a:rPr kumimoji="0" lang="tr-TR" sz="1200" b="1" i="0" u="none" strike="noStrike" kern="1200" cap="none" spc="0" normalizeH="0" baseline="0" noProof="0">
                <a:ln>
                  <a:noFill/>
                </a:ln>
                <a:solidFill>
                  <a:srgbClr val="0070C0"/>
                </a:solidFill>
                <a:effectLst/>
                <a:uLnTx/>
                <a:uFillTx/>
                <a:latin typeface="Calibri" panose="020F0502020204030204" pitchFamily="34" charset="0"/>
                <a:ea typeface="+mn-ea"/>
                <a:cs typeface="Arial" pitchFamily="34" charset="0"/>
              </a:rPr>
              <a:t>435.551</a:t>
            </a:r>
            <a:r>
              <a:rPr kumimoji="0" lang="tr-TR" sz="1200" b="1" i="0" u="none" strike="noStrike" kern="1200" cap="none" spc="0" normalizeH="0" baseline="0" noProof="0">
                <a:ln>
                  <a:noFill/>
                </a:ln>
                <a:solidFill>
                  <a:prstClr val="black"/>
                </a:solidFill>
                <a:effectLst/>
                <a:uLnTx/>
                <a:uFillTx/>
                <a:latin typeface="Calibri" panose="020F0502020204030204" pitchFamily="34" charset="0"/>
                <a:ea typeface="+mn-ea"/>
                <a:cs typeface="Arial" pitchFamily="34" charset="0"/>
              </a:rPr>
              <a:t>’dir.</a:t>
            </a:r>
            <a:endParaRPr kumimoji="0" lang="tr-T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endParaRP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Tablo 6"/>
          <p:cNvGraphicFramePr>
            <a:graphicFrameLocks noGrp="1"/>
          </p:cNvGraphicFramePr>
          <p:nvPr>
            <p:extLst>
              <p:ext uri="{D42A27DB-BD31-4B8C-83A1-F6EECF244321}">
                <p14:modId xmlns:p14="http://schemas.microsoft.com/office/powerpoint/2010/main" val="2140316934"/>
              </p:ext>
            </p:extLst>
          </p:nvPr>
        </p:nvGraphicFramePr>
        <p:xfrm>
          <a:off x="238541" y="927313"/>
          <a:ext cx="6480309" cy="7938391"/>
        </p:xfrm>
        <a:graphic>
          <a:graphicData uri="http://schemas.openxmlformats.org/drawingml/2006/table">
            <a:tbl>
              <a:tblPr/>
              <a:tblGrid>
                <a:gridCol w="967407">
                  <a:extLst>
                    <a:ext uri="{9D8B030D-6E8A-4147-A177-3AD203B41FA5}">
                      <a16:colId xmlns:a16="http://schemas.microsoft.com/office/drawing/2014/main" val="820320392"/>
                    </a:ext>
                  </a:extLst>
                </a:gridCol>
                <a:gridCol w="940904">
                  <a:extLst>
                    <a:ext uri="{9D8B030D-6E8A-4147-A177-3AD203B41FA5}">
                      <a16:colId xmlns:a16="http://schemas.microsoft.com/office/drawing/2014/main" val="3939134684"/>
                    </a:ext>
                  </a:extLst>
                </a:gridCol>
                <a:gridCol w="1325218">
                  <a:extLst>
                    <a:ext uri="{9D8B030D-6E8A-4147-A177-3AD203B41FA5}">
                      <a16:colId xmlns:a16="http://schemas.microsoft.com/office/drawing/2014/main" val="465145899"/>
                    </a:ext>
                  </a:extLst>
                </a:gridCol>
                <a:gridCol w="1245704">
                  <a:extLst>
                    <a:ext uri="{9D8B030D-6E8A-4147-A177-3AD203B41FA5}">
                      <a16:colId xmlns:a16="http://schemas.microsoft.com/office/drawing/2014/main" val="897390167"/>
                    </a:ext>
                  </a:extLst>
                </a:gridCol>
                <a:gridCol w="947269">
                  <a:extLst>
                    <a:ext uri="{9D8B030D-6E8A-4147-A177-3AD203B41FA5}">
                      <a16:colId xmlns:a16="http://schemas.microsoft.com/office/drawing/2014/main" val="2274975615"/>
                    </a:ext>
                  </a:extLst>
                </a:gridCol>
                <a:gridCol w="1053807">
                  <a:extLst>
                    <a:ext uri="{9D8B030D-6E8A-4147-A177-3AD203B41FA5}">
                      <a16:colId xmlns:a16="http://schemas.microsoft.com/office/drawing/2014/main" val="2235460666"/>
                    </a:ext>
                  </a:extLst>
                </a:gridCol>
              </a:tblGrid>
              <a:tr h="1173032">
                <a:tc>
                  <a:txBody>
                    <a:bodyPr/>
                    <a:lstStyle/>
                    <a:p>
                      <a:pPr algn="ctr" rtl="0" fontAlgn="ctr"/>
                      <a:r>
                        <a:rPr lang="tr-TR" sz="1400" b="1" i="0" u="none" strike="noStrike" dirty="0">
                          <a:solidFill>
                            <a:srgbClr val="FFFFFF"/>
                          </a:solidFill>
                          <a:effectLst/>
                          <a:latin typeface="+mn-lt"/>
                        </a:rPr>
                        <a:t>YILI</a:t>
                      </a:r>
                    </a:p>
                  </a:txBody>
                  <a:tcPr marL="6758" marR="6758" marT="67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4858"/>
                    </a:solidFill>
                  </a:tcPr>
                </a:tc>
                <a:tc>
                  <a:txBody>
                    <a:bodyPr/>
                    <a:lstStyle/>
                    <a:p>
                      <a:pPr algn="ctr" rtl="0" fontAlgn="ctr"/>
                      <a:r>
                        <a:rPr lang="tr-TR" sz="1400" b="1" i="0" u="none" strike="noStrike" dirty="0">
                          <a:solidFill>
                            <a:srgbClr val="FFFFFF"/>
                          </a:solidFill>
                          <a:effectLst/>
                          <a:latin typeface="+mn-lt"/>
                        </a:rPr>
                        <a:t>İSTANBUL/</a:t>
                      </a:r>
                    </a:p>
                    <a:p>
                      <a:pPr algn="ctr" rtl="0" fontAlgn="ctr"/>
                      <a:r>
                        <a:rPr lang="tr-TR" sz="1400" b="1" i="0" u="none" strike="noStrike" dirty="0">
                          <a:solidFill>
                            <a:srgbClr val="FFFFFF"/>
                          </a:solidFill>
                          <a:effectLst/>
                          <a:latin typeface="+mn-lt"/>
                        </a:rPr>
                        <a:t>TÜRKİYE</a:t>
                      </a:r>
                    </a:p>
                  </a:txBody>
                  <a:tcPr marL="6758" marR="6758" marT="67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4858"/>
                    </a:solidFill>
                  </a:tcPr>
                </a:tc>
                <a:tc>
                  <a:txBody>
                    <a:bodyPr/>
                    <a:lstStyle/>
                    <a:p>
                      <a:pPr algn="ctr" rtl="0" fontAlgn="ctr"/>
                      <a:r>
                        <a:rPr lang="tr-TR" sz="1400" b="1" i="0" u="none" strike="noStrike" dirty="0">
                          <a:solidFill>
                            <a:srgbClr val="FFFFFF"/>
                          </a:solidFill>
                          <a:effectLst/>
                          <a:latin typeface="+mn-lt"/>
                        </a:rPr>
                        <a:t>TAHAKKUK</a:t>
                      </a:r>
                    </a:p>
                    <a:p>
                      <a:pPr algn="ctr" rtl="0" fontAlgn="ctr"/>
                      <a:r>
                        <a:rPr lang="tr-TR" sz="1400" b="1" i="0" u="none" strike="noStrike" dirty="0">
                          <a:solidFill>
                            <a:srgbClr val="FFFFFF"/>
                          </a:solidFill>
                          <a:effectLst/>
                          <a:latin typeface="+mn-lt"/>
                        </a:rPr>
                        <a:t>(BİN TL) (NET)</a:t>
                      </a:r>
                    </a:p>
                  </a:txBody>
                  <a:tcPr marL="6758" marR="6758" marT="67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4858"/>
                    </a:solidFill>
                  </a:tcPr>
                </a:tc>
                <a:tc>
                  <a:txBody>
                    <a:bodyPr/>
                    <a:lstStyle/>
                    <a:p>
                      <a:pPr algn="ctr" rtl="0" fontAlgn="ctr"/>
                      <a:r>
                        <a:rPr lang="tr-TR" sz="1400" b="1" i="0" u="none" strike="noStrike" dirty="0">
                          <a:solidFill>
                            <a:srgbClr val="FFFFFF"/>
                          </a:solidFill>
                          <a:effectLst/>
                          <a:latin typeface="+mn-lt"/>
                        </a:rPr>
                        <a:t>TAHSİLAT</a:t>
                      </a:r>
                    </a:p>
                    <a:p>
                      <a:pPr algn="ctr" rtl="0" fontAlgn="ctr"/>
                      <a:r>
                        <a:rPr lang="tr-TR" sz="1400" b="1" i="0" u="none" strike="noStrike" dirty="0">
                          <a:solidFill>
                            <a:srgbClr val="FFFFFF"/>
                          </a:solidFill>
                          <a:effectLst/>
                          <a:latin typeface="+mn-lt"/>
                        </a:rPr>
                        <a:t>(BİN TL) (NET)</a:t>
                      </a:r>
                    </a:p>
                  </a:txBody>
                  <a:tcPr marL="6758" marR="6758" marT="67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4858"/>
                    </a:solidFill>
                  </a:tcPr>
                </a:tc>
                <a:tc>
                  <a:txBody>
                    <a:bodyPr/>
                    <a:lstStyle/>
                    <a:p>
                      <a:pPr algn="ctr" rtl="0" fontAlgn="ctr"/>
                      <a:r>
                        <a:rPr lang="tr-TR" sz="1400" b="1" i="0" u="none" strike="noStrike" dirty="0">
                          <a:solidFill>
                            <a:srgbClr val="FFFFFF"/>
                          </a:solidFill>
                          <a:effectLst/>
                          <a:latin typeface="+mn-lt"/>
                        </a:rPr>
                        <a:t>TAHSİLAT</a:t>
                      </a:r>
                    </a:p>
                    <a:p>
                      <a:pPr algn="ctr" rtl="0" fontAlgn="ctr"/>
                      <a:r>
                        <a:rPr lang="tr-TR" sz="1400" b="1" i="0" u="none" strike="noStrike" dirty="0">
                          <a:solidFill>
                            <a:srgbClr val="FFFFFF"/>
                          </a:solidFill>
                          <a:effectLst/>
                          <a:latin typeface="+mn-lt"/>
                        </a:rPr>
                        <a:t>ORANI ( %)</a:t>
                      </a:r>
                    </a:p>
                  </a:txBody>
                  <a:tcPr marL="6758" marR="6758" marT="67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4858"/>
                    </a:solidFill>
                  </a:tcPr>
                </a:tc>
                <a:tc>
                  <a:txBody>
                    <a:bodyPr/>
                    <a:lstStyle/>
                    <a:p>
                      <a:pPr algn="ctr" rtl="0" fontAlgn="ctr"/>
                      <a:r>
                        <a:rPr lang="tr-TR" sz="1400" b="1" i="0" u="none" strike="noStrike" dirty="0">
                          <a:solidFill>
                            <a:srgbClr val="FFFFFF"/>
                          </a:solidFill>
                          <a:effectLst/>
                          <a:latin typeface="+mn-lt"/>
                        </a:rPr>
                        <a:t>İSTANBUL/ TÜRKİYE TAHSİLAT  ORANI (%) </a:t>
                      </a:r>
                    </a:p>
                  </a:txBody>
                  <a:tcPr marL="6758" marR="6758" marT="67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4858"/>
                    </a:solidFill>
                  </a:tcPr>
                </a:tc>
                <a:extLst>
                  <a:ext uri="{0D108BD9-81ED-4DB2-BD59-A6C34878D82A}">
                    <a16:rowId xmlns:a16="http://schemas.microsoft.com/office/drawing/2014/main" val="2360681040"/>
                  </a:ext>
                </a:extLst>
              </a:tr>
              <a:tr h="479454">
                <a:tc rowSpan="2">
                  <a:txBody>
                    <a:bodyPr/>
                    <a:lstStyle/>
                    <a:p>
                      <a:pPr algn="ctr" rtl="0" fontAlgn="ctr"/>
                      <a:r>
                        <a:rPr lang="tr-TR" sz="1400" b="1" i="0" u="none" strike="noStrike" dirty="0">
                          <a:solidFill>
                            <a:srgbClr val="000000"/>
                          </a:solidFill>
                          <a:effectLst/>
                          <a:latin typeface="+mn-lt"/>
                        </a:rPr>
                        <a:t>2018</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2D492"/>
                    </a:solidFill>
                  </a:tcPr>
                </a:tc>
                <a:tc>
                  <a:txBody>
                    <a:bodyPr/>
                    <a:lstStyle/>
                    <a:p>
                      <a:pPr algn="just" rtl="0" fontAlgn="ctr"/>
                      <a:r>
                        <a:rPr lang="tr-TR" sz="1400" b="1" i="0" u="none" strike="noStrike" dirty="0">
                          <a:solidFill>
                            <a:srgbClr val="000000"/>
                          </a:solidFill>
                          <a:effectLst/>
                          <a:latin typeface="+mn-lt"/>
                        </a:rPr>
                        <a:t>İstanbul </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mn-lt"/>
                        </a:rPr>
                        <a:t>493.455.046</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dirty="0">
                          <a:solidFill>
                            <a:srgbClr val="000000"/>
                          </a:solidFill>
                          <a:effectLst/>
                          <a:latin typeface="+mn-lt"/>
                        </a:rPr>
                        <a:t>294.827.392</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1" i="0" u="none" strike="noStrike">
                          <a:solidFill>
                            <a:srgbClr val="000000"/>
                          </a:solidFill>
                          <a:effectLst/>
                          <a:latin typeface="+mn-lt"/>
                        </a:rPr>
                        <a:t>59,7</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rowSpan="2">
                  <a:txBody>
                    <a:bodyPr/>
                    <a:lstStyle/>
                    <a:p>
                      <a:pPr algn="ctr" rtl="0" fontAlgn="ctr"/>
                      <a:r>
                        <a:rPr lang="tr-TR" sz="1400" b="1" i="0" u="none" strike="noStrike">
                          <a:solidFill>
                            <a:srgbClr val="000000"/>
                          </a:solidFill>
                          <a:effectLst/>
                          <a:latin typeface="+mn-lt"/>
                        </a:rPr>
                        <a:t>42,4</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extLst>
                  <a:ext uri="{0D108BD9-81ED-4DB2-BD59-A6C34878D82A}">
                    <a16:rowId xmlns:a16="http://schemas.microsoft.com/office/drawing/2014/main" val="3277342286"/>
                  </a:ext>
                </a:extLst>
              </a:tr>
              <a:tr h="479454">
                <a:tc vMerge="1">
                  <a:txBody>
                    <a:bodyPr/>
                    <a:lstStyle/>
                    <a:p>
                      <a:endParaRPr lang="tr-TR"/>
                    </a:p>
                  </a:txBody>
                  <a:tcPr/>
                </a:tc>
                <a:tc>
                  <a:txBody>
                    <a:bodyPr/>
                    <a:lstStyle/>
                    <a:p>
                      <a:pPr algn="just" rtl="0" fontAlgn="ctr"/>
                      <a:r>
                        <a:rPr lang="tr-TR" sz="1400" b="1" i="0" u="none" strike="noStrike" dirty="0">
                          <a:solidFill>
                            <a:srgbClr val="000000"/>
                          </a:solidFill>
                          <a:effectLst/>
                          <a:latin typeface="+mn-lt"/>
                        </a:rPr>
                        <a:t>Türkiye</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dirty="0">
                          <a:solidFill>
                            <a:srgbClr val="000000"/>
                          </a:solidFill>
                          <a:effectLst/>
                          <a:latin typeface="+mn-lt"/>
                        </a:rPr>
                        <a:t>1.102.713.186</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dirty="0">
                          <a:solidFill>
                            <a:srgbClr val="000000"/>
                          </a:solidFill>
                          <a:effectLst/>
                          <a:latin typeface="+mn-lt"/>
                        </a:rPr>
                        <a:t>694.163.062</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1" i="0" u="none" strike="noStrike">
                          <a:solidFill>
                            <a:srgbClr val="000000"/>
                          </a:solidFill>
                          <a:effectLst/>
                          <a:latin typeface="+mn-lt"/>
                        </a:rPr>
                        <a:t>62,9</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2986634996"/>
                  </a:ext>
                </a:extLst>
              </a:tr>
              <a:tr h="479454">
                <a:tc rowSpan="2">
                  <a:txBody>
                    <a:bodyPr/>
                    <a:lstStyle/>
                    <a:p>
                      <a:pPr algn="ctr" rtl="0" fontAlgn="ctr"/>
                      <a:r>
                        <a:rPr lang="tr-TR" sz="1400" b="1" i="0" u="none" strike="noStrike">
                          <a:solidFill>
                            <a:srgbClr val="000000"/>
                          </a:solidFill>
                          <a:effectLst/>
                          <a:latin typeface="+mn-lt"/>
                        </a:rPr>
                        <a:t>2019</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2D492"/>
                    </a:solidFill>
                  </a:tcPr>
                </a:tc>
                <a:tc>
                  <a:txBody>
                    <a:bodyPr/>
                    <a:lstStyle/>
                    <a:p>
                      <a:pPr algn="just" rtl="0" fontAlgn="ctr"/>
                      <a:r>
                        <a:rPr lang="tr-TR" sz="1400" b="1" i="0" u="none" strike="noStrike">
                          <a:solidFill>
                            <a:srgbClr val="000000"/>
                          </a:solidFill>
                          <a:effectLst/>
                          <a:latin typeface="+mn-lt"/>
                        </a:rPr>
                        <a:t>İstanbul </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dirty="0">
                          <a:solidFill>
                            <a:srgbClr val="000000"/>
                          </a:solidFill>
                          <a:effectLst/>
                          <a:latin typeface="+mn-lt"/>
                        </a:rPr>
                        <a:t>545.110.830</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dirty="0">
                          <a:solidFill>
                            <a:srgbClr val="000000"/>
                          </a:solidFill>
                          <a:effectLst/>
                          <a:latin typeface="+mn-lt"/>
                        </a:rPr>
                        <a:t>327.136.402</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1" i="0" u="none" strike="noStrike">
                          <a:solidFill>
                            <a:srgbClr val="000000"/>
                          </a:solidFill>
                          <a:effectLst/>
                          <a:latin typeface="+mn-lt"/>
                        </a:rPr>
                        <a:t>60</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rowSpan="2">
                  <a:txBody>
                    <a:bodyPr/>
                    <a:lstStyle/>
                    <a:p>
                      <a:pPr algn="ctr" rtl="0" fontAlgn="ctr"/>
                      <a:r>
                        <a:rPr lang="tr-TR" sz="1400" b="1" i="0" u="none" strike="noStrike" dirty="0">
                          <a:solidFill>
                            <a:srgbClr val="000000"/>
                          </a:solidFill>
                          <a:effectLst/>
                          <a:latin typeface="+mn-lt"/>
                        </a:rPr>
                        <a:t>39,5</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extLst>
                  <a:ext uri="{0D108BD9-81ED-4DB2-BD59-A6C34878D82A}">
                    <a16:rowId xmlns:a16="http://schemas.microsoft.com/office/drawing/2014/main" val="4097382404"/>
                  </a:ext>
                </a:extLst>
              </a:tr>
              <a:tr h="479454">
                <a:tc vMerge="1">
                  <a:txBody>
                    <a:bodyPr/>
                    <a:lstStyle/>
                    <a:p>
                      <a:endParaRPr lang="tr-TR"/>
                    </a:p>
                  </a:txBody>
                  <a:tcPr/>
                </a:tc>
                <a:tc>
                  <a:txBody>
                    <a:bodyPr/>
                    <a:lstStyle/>
                    <a:p>
                      <a:pPr algn="just" rtl="0" fontAlgn="ctr"/>
                      <a:r>
                        <a:rPr lang="tr-TR" sz="1400" b="1" i="0" u="none" strike="noStrike">
                          <a:solidFill>
                            <a:srgbClr val="000000"/>
                          </a:solidFill>
                          <a:effectLst/>
                          <a:latin typeface="+mn-lt"/>
                        </a:rPr>
                        <a:t>Türkiye</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mn-lt"/>
                        </a:rPr>
                        <a:t>1.296.955.505</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dirty="0">
                          <a:solidFill>
                            <a:srgbClr val="000000"/>
                          </a:solidFill>
                          <a:effectLst/>
                          <a:latin typeface="+mn-lt"/>
                        </a:rPr>
                        <a:t>827.523.979</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1" i="0" u="none" strike="noStrike" dirty="0">
                          <a:solidFill>
                            <a:srgbClr val="000000"/>
                          </a:solidFill>
                          <a:effectLst/>
                          <a:latin typeface="+mn-lt"/>
                        </a:rPr>
                        <a:t>63,8</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2102032568"/>
                  </a:ext>
                </a:extLst>
              </a:tr>
              <a:tr h="479454">
                <a:tc rowSpan="2">
                  <a:txBody>
                    <a:bodyPr/>
                    <a:lstStyle/>
                    <a:p>
                      <a:pPr algn="ctr" rtl="0" fontAlgn="ctr"/>
                      <a:r>
                        <a:rPr lang="tr-TR" sz="1400" b="1" i="0" u="none" strike="noStrike">
                          <a:solidFill>
                            <a:srgbClr val="000000"/>
                          </a:solidFill>
                          <a:effectLst/>
                          <a:latin typeface="+mn-lt"/>
                        </a:rPr>
                        <a:t>2020</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2D492"/>
                    </a:solidFill>
                  </a:tcPr>
                </a:tc>
                <a:tc>
                  <a:txBody>
                    <a:bodyPr/>
                    <a:lstStyle/>
                    <a:p>
                      <a:pPr algn="just" rtl="0" fontAlgn="ctr"/>
                      <a:r>
                        <a:rPr lang="tr-TR" sz="1400" b="1" i="0" u="none" strike="noStrike">
                          <a:solidFill>
                            <a:srgbClr val="000000"/>
                          </a:solidFill>
                          <a:effectLst/>
                          <a:latin typeface="+mn-lt"/>
                        </a:rPr>
                        <a:t>İstanbul </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mn-lt"/>
                        </a:rPr>
                        <a:t>660.790.698</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dirty="0">
                          <a:solidFill>
                            <a:srgbClr val="000000"/>
                          </a:solidFill>
                          <a:effectLst/>
                          <a:latin typeface="+mn-lt"/>
                        </a:rPr>
                        <a:t>406.960.890</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1" i="0" u="none" strike="noStrike" dirty="0">
                          <a:solidFill>
                            <a:srgbClr val="000000"/>
                          </a:solidFill>
                          <a:effectLst/>
                          <a:latin typeface="+mn-lt"/>
                        </a:rPr>
                        <a:t>61,59</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rowSpan="2">
                  <a:txBody>
                    <a:bodyPr/>
                    <a:lstStyle/>
                    <a:p>
                      <a:pPr algn="ctr" rtl="0" fontAlgn="ctr"/>
                      <a:r>
                        <a:rPr lang="tr-TR" sz="1400" b="1" i="0" u="none" strike="noStrike">
                          <a:solidFill>
                            <a:srgbClr val="000000"/>
                          </a:solidFill>
                          <a:effectLst/>
                          <a:latin typeface="+mn-lt"/>
                        </a:rPr>
                        <a:t>41,15</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extLst>
                  <a:ext uri="{0D108BD9-81ED-4DB2-BD59-A6C34878D82A}">
                    <a16:rowId xmlns:a16="http://schemas.microsoft.com/office/drawing/2014/main" val="4288225826"/>
                  </a:ext>
                </a:extLst>
              </a:tr>
              <a:tr h="479454">
                <a:tc vMerge="1">
                  <a:txBody>
                    <a:bodyPr/>
                    <a:lstStyle/>
                    <a:p>
                      <a:endParaRPr lang="tr-TR"/>
                    </a:p>
                  </a:txBody>
                  <a:tcPr/>
                </a:tc>
                <a:tc>
                  <a:txBody>
                    <a:bodyPr/>
                    <a:lstStyle/>
                    <a:p>
                      <a:pPr algn="just" rtl="0" fontAlgn="ctr"/>
                      <a:r>
                        <a:rPr lang="tr-TR" sz="1400" b="1" i="0" u="none" strike="noStrike">
                          <a:solidFill>
                            <a:srgbClr val="000000"/>
                          </a:solidFill>
                          <a:effectLst/>
                          <a:latin typeface="+mn-lt"/>
                        </a:rPr>
                        <a:t>Türkiye</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mn-lt"/>
                        </a:rPr>
                        <a:t>1.556.959.024</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dirty="0">
                          <a:solidFill>
                            <a:srgbClr val="000000"/>
                          </a:solidFill>
                          <a:effectLst/>
                          <a:latin typeface="+mn-lt"/>
                        </a:rPr>
                        <a:t>988.870.587</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1" i="0" u="none" strike="noStrike" dirty="0">
                          <a:solidFill>
                            <a:srgbClr val="000000"/>
                          </a:solidFill>
                          <a:effectLst/>
                          <a:latin typeface="+mn-lt"/>
                        </a:rPr>
                        <a:t>63,51</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2056539424"/>
                  </a:ext>
                </a:extLst>
              </a:tr>
              <a:tr h="479454">
                <a:tc rowSpan="2">
                  <a:txBody>
                    <a:bodyPr/>
                    <a:lstStyle/>
                    <a:p>
                      <a:pPr algn="ctr" rtl="0" fontAlgn="ctr"/>
                      <a:r>
                        <a:rPr lang="tr-TR" sz="1400" b="1" i="0" u="none" strike="noStrike">
                          <a:solidFill>
                            <a:srgbClr val="000000"/>
                          </a:solidFill>
                          <a:effectLst/>
                          <a:latin typeface="+mn-lt"/>
                        </a:rPr>
                        <a:t>2021</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2D492"/>
                    </a:solidFill>
                  </a:tcPr>
                </a:tc>
                <a:tc>
                  <a:txBody>
                    <a:bodyPr/>
                    <a:lstStyle/>
                    <a:p>
                      <a:pPr algn="just" rtl="0" fontAlgn="ctr"/>
                      <a:r>
                        <a:rPr lang="tr-TR" sz="1400" b="1" i="0" u="none" strike="noStrike">
                          <a:solidFill>
                            <a:srgbClr val="000000"/>
                          </a:solidFill>
                          <a:effectLst/>
                          <a:latin typeface="+mn-lt"/>
                        </a:rPr>
                        <a:t>İstanbul </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mn-lt"/>
                        </a:rPr>
                        <a:t>872.746.356</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dirty="0">
                          <a:solidFill>
                            <a:srgbClr val="000000"/>
                          </a:solidFill>
                          <a:effectLst/>
                          <a:latin typeface="+mn-lt"/>
                        </a:rPr>
                        <a:t>550.714.564</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1" i="0" u="none" strike="noStrike" dirty="0">
                          <a:solidFill>
                            <a:srgbClr val="000000"/>
                          </a:solidFill>
                          <a:effectLst/>
                          <a:latin typeface="+mn-lt"/>
                        </a:rPr>
                        <a:t>63,1</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rowSpan="2">
                  <a:txBody>
                    <a:bodyPr/>
                    <a:lstStyle/>
                    <a:p>
                      <a:pPr algn="ctr" rtl="0" fontAlgn="ctr"/>
                      <a:r>
                        <a:rPr lang="tr-TR" sz="1400" b="1" i="0" u="none" strike="noStrike">
                          <a:solidFill>
                            <a:srgbClr val="000000"/>
                          </a:solidFill>
                          <a:effectLst/>
                          <a:latin typeface="+mn-lt"/>
                        </a:rPr>
                        <a:t>40,05</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extLst>
                  <a:ext uri="{0D108BD9-81ED-4DB2-BD59-A6C34878D82A}">
                    <a16:rowId xmlns:a16="http://schemas.microsoft.com/office/drawing/2014/main" val="1785522465"/>
                  </a:ext>
                </a:extLst>
              </a:tr>
              <a:tr h="479454">
                <a:tc vMerge="1">
                  <a:txBody>
                    <a:bodyPr/>
                    <a:lstStyle/>
                    <a:p>
                      <a:endParaRPr lang="tr-TR"/>
                    </a:p>
                  </a:txBody>
                  <a:tcPr/>
                </a:tc>
                <a:tc>
                  <a:txBody>
                    <a:bodyPr/>
                    <a:lstStyle/>
                    <a:p>
                      <a:pPr algn="just" rtl="0" fontAlgn="ctr"/>
                      <a:r>
                        <a:rPr lang="tr-TR" sz="1400" b="1" i="0" u="none" strike="noStrike">
                          <a:solidFill>
                            <a:srgbClr val="000000"/>
                          </a:solidFill>
                          <a:effectLst/>
                          <a:latin typeface="+mn-lt"/>
                        </a:rPr>
                        <a:t>Türkiye</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mn-lt"/>
                        </a:rPr>
                        <a:t>2.132.420.616</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dirty="0">
                          <a:solidFill>
                            <a:srgbClr val="000000"/>
                          </a:solidFill>
                          <a:effectLst/>
                          <a:latin typeface="+mn-lt"/>
                        </a:rPr>
                        <a:t>1.375.004.369</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1" i="0" u="none" strike="noStrike" dirty="0">
                          <a:solidFill>
                            <a:srgbClr val="000000"/>
                          </a:solidFill>
                          <a:effectLst/>
                          <a:latin typeface="+mn-lt"/>
                        </a:rPr>
                        <a:t>64,48</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905709365"/>
                  </a:ext>
                </a:extLst>
              </a:tr>
              <a:tr h="479454">
                <a:tc rowSpan="2">
                  <a:txBody>
                    <a:bodyPr/>
                    <a:lstStyle/>
                    <a:p>
                      <a:pPr algn="ctr" rtl="0" fontAlgn="ctr"/>
                      <a:r>
                        <a:rPr lang="tr-TR" sz="1400" b="1" i="0" u="none" strike="noStrike">
                          <a:solidFill>
                            <a:srgbClr val="000000"/>
                          </a:solidFill>
                          <a:effectLst/>
                          <a:latin typeface="+mn-lt"/>
                        </a:rPr>
                        <a:t>2022</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2D492"/>
                    </a:solidFill>
                  </a:tcPr>
                </a:tc>
                <a:tc>
                  <a:txBody>
                    <a:bodyPr/>
                    <a:lstStyle/>
                    <a:p>
                      <a:pPr algn="just" rtl="0" fontAlgn="ctr"/>
                      <a:r>
                        <a:rPr lang="tr-TR" sz="1400" b="1" i="0" u="none" strike="noStrike">
                          <a:solidFill>
                            <a:srgbClr val="000000"/>
                          </a:solidFill>
                          <a:effectLst/>
                          <a:latin typeface="+mn-lt"/>
                        </a:rPr>
                        <a:t>İstanbul </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mn-lt"/>
                        </a:rPr>
                        <a:t>1.529.723.903</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mn-lt"/>
                        </a:rPr>
                        <a:t>1.126.350.065</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1" i="0" u="none" strike="noStrike" dirty="0">
                          <a:solidFill>
                            <a:srgbClr val="000000"/>
                          </a:solidFill>
                          <a:effectLst/>
                          <a:latin typeface="+mn-lt"/>
                        </a:rPr>
                        <a:t>73,63</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rowSpan="2">
                  <a:txBody>
                    <a:bodyPr/>
                    <a:lstStyle/>
                    <a:p>
                      <a:pPr algn="ctr" rtl="0" fontAlgn="ctr"/>
                      <a:r>
                        <a:rPr lang="tr-TR" sz="1400" b="1" i="0" u="none" strike="noStrike">
                          <a:solidFill>
                            <a:srgbClr val="000000"/>
                          </a:solidFill>
                          <a:effectLst/>
                          <a:latin typeface="+mn-lt"/>
                        </a:rPr>
                        <a:t>41,09</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extLst>
                  <a:ext uri="{0D108BD9-81ED-4DB2-BD59-A6C34878D82A}">
                    <a16:rowId xmlns:a16="http://schemas.microsoft.com/office/drawing/2014/main" val="3798917883"/>
                  </a:ext>
                </a:extLst>
              </a:tr>
              <a:tr h="479454">
                <a:tc vMerge="1">
                  <a:txBody>
                    <a:bodyPr/>
                    <a:lstStyle/>
                    <a:p>
                      <a:endParaRPr lang="tr-TR"/>
                    </a:p>
                  </a:txBody>
                  <a:tcPr/>
                </a:tc>
                <a:tc>
                  <a:txBody>
                    <a:bodyPr/>
                    <a:lstStyle/>
                    <a:p>
                      <a:pPr algn="just" rtl="0" fontAlgn="ctr"/>
                      <a:r>
                        <a:rPr lang="tr-TR" sz="1400" b="1" i="0" u="none" strike="noStrike">
                          <a:solidFill>
                            <a:srgbClr val="000000"/>
                          </a:solidFill>
                          <a:effectLst/>
                          <a:latin typeface="+mn-lt"/>
                        </a:rPr>
                        <a:t>Türkiye</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mn-lt"/>
                        </a:rPr>
                        <a:t>3.850.847.414</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mn-lt"/>
                        </a:rPr>
                        <a:t>2.741.003.981</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1" i="0" u="none" strike="noStrike" dirty="0">
                          <a:solidFill>
                            <a:srgbClr val="000000"/>
                          </a:solidFill>
                          <a:effectLst/>
                          <a:latin typeface="+mn-lt"/>
                        </a:rPr>
                        <a:t>71,18</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3324613961"/>
                  </a:ext>
                </a:extLst>
              </a:tr>
              <a:tr h="479454">
                <a:tc rowSpan="2">
                  <a:txBody>
                    <a:bodyPr/>
                    <a:lstStyle/>
                    <a:p>
                      <a:pPr algn="ctr" rtl="0" fontAlgn="ctr"/>
                      <a:r>
                        <a:rPr lang="tr-TR" sz="1400" b="1" i="0" u="none" strike="noStrike">
                          <a:solidFill>
                            <a:srgbClr val="000000"/>
                          </a:solidFill>
                          <a:effectLst/>
                          <a:latin typeface="+mn-lt"/>
                        </a:rPr>
                        <a:t>2023</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2D492"/>
                    </a:solidFill>
                  </a:tcPr>
                </a:tc>
                <a:tc>
                  <a:txBody>
                    <a:bodyPr/>
                    <a:lstStyle/>
                    <a:p>
                      <a:pPr algn="just" rtl="0" fontAlgn="ctr"/>
                      <a:r>
                        <a:rPr lang="tr-TR" sz="1400" b="1" i="0" u="none" strike="noStrike">
                          <a:solidFill>
                            <a:srgbClr val="000000"/>
                          </a:solidFill>
                          <a:effectLst/>
                          <a:latin typeface="+mn-lt"/>
                        </a:rPr>
                        <a:t>İstanbul </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mn-lt"/>
                        </a:rPr>
                        <a:t>2.769.242.188</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mn-lt"/>
                        </a:rPr>
                        <a:t>2.243.578.016</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1" i="0" u="none" strike="noStrike" dirty="0">
                          <a:solidFill>
                            <a:srgbClr val="000000"/>
                          </a:solidFill>
                          <a:effectLst/>
                          <a:latin typeface="+mn-lt"/>
                        </a:rPr>
                        <a:t>81,02</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rowSpan="2">
                  <a:txBody>
                    <a:bodyPr/>
                    <a:lstStyle/>
                    <a:p>
                      <a:pPr algn="ctr" rtl="0" fontAlgn="ctr"/>
                      <a:r>
                        <a:rPr lang="tr-TR" sz="1400" b="1" i="0" u="none" strike="noStrike">
                          <a:solidFill>
                            <a:srgbClr val="000000"/>
                          </a:solidFill>
                          <a:effectLst/>
                          <a:latin typeface="+mn-lt"/>
                        </a:rPr>
                        <a:t>43,9</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extLst>
                  <a:ext uri="{0D108BD9-81ED-4DB2-BD59-A6C34878D82A}">
                    <a16:rowId xmlns:a16="http://schemas.microsoft.com/office/drawing/2014/main" val="1369044116"/>
                  </a:ext>
                </a:extLst>
              </a:tr>
              <a:tr h="479454">
                <a:tc vMerge="1">
                  <a:txBody>
                    <a:bodyPr/>
                    <a:lstStyle/>
                    <a:p>
                      <a:endParaRPr lang="tr-TR"/>
                    </a:p>
                  </a:txBody>
                  <a:tcPr/>
                </a:tc>
                <a:tc>
                  <a:txBody>
                    <a:bodyPr/>
                    <a:lstStyle/>
                    <a:p>
                      <a:pPr algn="just" rtl="0" fontAlgn="ctr"/>
                      <a:r>
                        <a:rPr lang="tr-TR" sz="1400" b="1" i="0" u="none" strike="noStrike">
                          <a:solidFill>
                            <a:srgbClr val="000000"/>
                          </a:solidFill>
                          <a:effectLst/>
                          <a:latin typeface="+mn-lt"/>
                        </a:rPr>
                        <a:t>Türkiye</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mn-lt"/>
                        </a:rPr>
                        <a:t>6.769.087.890</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mn-lt"/>
                        </a:rPr>
                        <a:t>5.110.895.437</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1" i="0" u="none" strike="noStrike" dirty="0">
                          <a:solidFill>
                            <a:srgbClr val="000000"/>
                          </a:solidFill>
                          <a:effectLst/>
                          <a:latin typeface="+mn-lt"/>
                        </a:rPr>
                        <a:t>75,5</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337821674"/>
                  </a:ext>
                </a:extLst>
              </a:tr>
              <a:tr h="479454">
                <a:tc rowSpan="2">
                  <a:txBody>
                    <a:bodyPr/>
                    <a:lstStyle/>
                    <a:p>
                      <a:pPr algn="ctr" rtl="0" fontAlgn="ctr"/>
                      <a:r>
                        <a:rPr lang="tr-TR" sz="1400" b="1" i="0" u="none" strike="noStrike" dirty="0">
                          <a:solidFill>
                            <a:srgbClr val="000000"/>
                          </a:solidFill>
                          <a:effectLst/>
                          <a:latin typeface="+mn-lt"/>
                        </a:rPr>
                        <a:t>2024</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2D492"/>
                    </a:solidFill>
                  </a:tcPr>
                </a:tc>
                <a:tc>
                  <a:txBody>
                    <a:bodyPr/>
                    <a:lstStyle/>
                    <a:p>
                      <a:pPr algn="just" rtl="0" fontAlgn="ctr"/>
                      <a:r>
                        <a:rPr lang="tr-TR" sz="1400" b="1" i="0" u="none" strike="noStrike">
                          <a:solidFill>
                            <a:srgbClr val="000000"/>
                          </a:solidFill>
                          <a:effectLst/>
                          <a:latin typeface="+mn-lt"/>
                        </a:rPr>
                        <a:t>İstanbul </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dirty="0">
                          <a:solidFill>
                            <a:srgbClr val="000000"/>
                          </a:solidFill>
                          <a:effectLst/>
                          <a:latin typeface="+mn-lt"/>
                        </a:rPr>
                        <a:t>4.529.331.000</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dirty="0">
                          <a:solidFill>
                            <a:srgbClr val="000000"/>
                          </a:solidFill>
                          <a:effectLst/>
                          <a:latin typeface="+mn-lt"/>
                        </a:rPr>
                        <a:t>3.814.538.000</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1" i="0" u="none" strike="noStrike" dirty="0">
                          <a:solidFill>
                            <a:srgbClr val="000000"/>
                          </a:solidFill>
                          <a:effectLst/>
                          <a:latin typeface="+mn-lt"/>
                        </a:rPr>
                        <a:t>70,02</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rowSpan="2">
                  <a:txBody>
                    <a:bodyPr/>
                    <a:lstStyle/>
                    <a:p>
                      <a:pPr algn="ctr" rtl="0" fontAlgn="ctr"/>
                      <a:r>
                        <a:rPr lang="tr-TR" sz="1400" b="1" i="0" u="none" strike="noStrike" dirty="0">
                          <a:solidFill>
                            <a:srgbClr val="000000"/>
                          </a:solidFill>
                          <a:effectLst/>
                          <a:latin typeface="+mn-lt"/>
                        </a:rPr>
                        <a:t>45,07</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extLst>
                  <a:ext uri="{0D108BD9-81ED-4DB2-BD59-A6C34878D82A}">
                    <a16:rowId xmlns:a16="http://schemas.microsoft.com/office/drawing/2014/main" val="3582021911"/>
                  </a:ext>
                </a:extLst>
              </a:tr>
              <a:tr h="532457">
                <a:tc vMerge="1">
                  <a:txBody>
                    <a:bodyPr/>
                    <a:lstStyle/>
                    <a:p>
                      <a:endParaRPr lang="tr-TR"/>
                    </a:p>
                  </a:txBody>
                  <a:tcPr/>
                </a:tc>
                <a:tc>
                  <a:txBody>
                    <a:bodyPr/>
                    <a:lstStyle/>
                    <a:p>
                      <a:pPr algn="just" rtl="0" fontAlgn="ctr"/>
                      <a:r>
                        <a:rPr lang="tr-TR" sz="1400" b="1" i="0" u="none" strike="noStrike">
                          <a:solidFill>
                            <a:srgbClr val="000000"/>
                          </a:solidFill>
                          <a:effectLst/>
                          <a:latin typeface="+mn-lt"/>
                        </a:rPr>
                        <a:t>Türkiye</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dirty="0">
                          <a:solidFill>
                            <a:srgbClr val="000000"/>
                          </a:solidFill>
                          <a:effectLst/>
                          <a:latin typeface="+mn-lt"/>
                        </a:rPr>
                        <a:t>10.698.998.000</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0" i="0" u="none" strike="noStrike" dirty="0">
                          <a:solidFill>
                            <a:srgbClr val="000000"/>
                          </a:solidFill>
                          <a:effectLst/>
                          <a:latin typeface="+mn-lt"/>
                        </a:rPr>
                        <a:t>8.462.858.000</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400" b="1" i="0" u="none" strike="noStrike" dirty="0">
                          <a:solidFill>
                            <a:srgbClr val="000000"/>
                          </a:solidFill>
                          <a:effectLst/>
                          <a:latin typeface="+mn-lt"/>
                        </a:rPr>
                        <a:t>65,58</a:t>
                      </a:r>
                    </a:p>
                  </a:txBody>
                  <a:tcPr marL="6758" marR="6758" marT="6758"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3611675277"/>
                  </a:ext>
                </a:extLst>
              </a:tr>
            </a:tbl>
          </a:graphicData>
        </a:graphic>
      </p:graphicFrame>
    </p:spTree>
    <p:extLst>
      <p:ext uri="{BB962C8B-B14F-4D97-AF65-F5344CB8AC3E}">
        <p14:creationId xmlns:p14="http://schemas.microsoft.com/office/powerpoint/2010/main" val="3533987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
          <p:cNvGraphicFramePr>
            <a:graphicFrameLocks noGrp="1"/>
          </p:cNvGraphicFramePr>
          <p:nvPr>
            <p:extLst/>
          </p:nvPr>
        </p:nvGraphicFramePr>
        <p:xfrm>
          <a:off x="32034" y="809687"/>
          <a:ext cx="6793932" cy="3107768"/>
        </p:xfrm>
        <a:graphic>
          <a:graphicData uri="http://schemas.openxmlformats.org/drawingml/2006/table">
            <a:tbl>
              <a:tblPr>
                <a:effectLst>
                  <a:outerShdw blurRad="50800" dist="38100" dir="5400000" algn="t" rotWithShape="0">
                    <a:prstClr val="black">
                      <a:alpha val="40000"/>
                    </a:prstClr>
                  </a:outerShdw>
                </a:effectLst>
              </a:tblPr>
              <a:tblGrid>
                <a:gridCol w="882366">
                  <a:extLst>
                    <a:ext uri="{9D8B030D-6E8A-4147-A177-3AD203B41FA5}">
                      <a16:colId xmlns:a16="http://schemas.microsoft.com/office/drawing/2014/main" val="20000"/>
                    </a:ext>
                  </a:extLst>
                </a:gridCol>
                <a:gridCol w="8509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939800">
                  <a:extLst>
                    <a:ext uri="{9D8B030D-6E8A-4147-A177-3AD203B41FA5}">
                      <a16:colId xmlns:a16="http://schemas.microsoft.com/office/drawing/2014/main" val="20004"/>
                    </a:ext>
                  </a:extLst>
                </a:gridCol>
                <a:gridCol w="939800">
                  <a:extLst>
                    <a:ext uri="{9D8B030D-6E8A-4147-A177-3AD203B41FA5}">
                      <a16:colId xmlns:a16="http://schemas.microsoft.com/office/drawing/2014/main" val="20005"/>
                    </a:ext>
                  </a:extLst>
                </a:gridCol>
                <a:gridCol w="966327">
                  <a:extLst>
                    <a:ext uri="{9D8B030D-6E8A-4147-A177-3AD203B41FA5}">
                      <a16:colId xmlns:a16="http://schemas.microsoft.com/office/drawing/2014/main" val="20006"/>
                    </a:ext>
                  </a:extLst>
                </a:gridCol>
                <a:gridCol w="538339">
                  <a:extLst>
                    <a:ext uri="{9D8B030D-6E8A-4147-A177-3AD203B41FA5}">
                      <a16:colId xmlns:a16="http://schemas.microsoft.com/office/drawing/2014/main" val="20007"/>
                    </a:ext>
                  </a:extLst>
                </a:gridCol>
              </a:tblGrid>
              <a:tr h="373634">
                <a:tc gridSpan="8">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tr-TR" sz="1000" b="1" u="none" strike="noStrike" cap="none" normalizeH="0" baseline="0" dirty="0">
                          <a:ln>
                            <a:noFill/>
                          </a:ln>
                          <a:solidFill>
                            <a:schemeClr val="bg1"/>
                          </a:solidFill>
                          <a:effectLst/>
                          <a:latin typeface="+mn-lt"/>
                        </a:rPr>
                        <a:t>ÖRGÜN + YAYGIN  EĞİTİM  (TÜRKİYE / İSTANBUL)</a:t>
                      </a:r>
                      <a:endParaRPr kumimoji="0" lang="tr-TR" sz="1000" b="1" i="0" u="none" strike="noStrike" cap="none" normalizeH="0" baseline="0" dirty="0">
                        <a:ln>
                          <a:noFill/>
                        </a:ln>
                        <a:solidFill>
                          <a:schemeClr val="bg1"/>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800" b="1" i="0" u="none" strike="noStrike" cap="none" normalizeH="0" baseline="0" dirty="0">
                        <a:ln>
                          <a:noFill/>
                        </a:ln>
                        <a:solidFill>
                          <a:srgbClr val="000099"/>
                        </a:solidFill>
                        <a:effectLst/>
                        <a:latin typeface="Times New Roman" pitchFamily="18" charset="0"/>
                      </a:endParaRPr>
                    </a:p>
                  </a:txBody>
                  <a:tcPr marL="91431" marR="91431" marT="45716" marB="45716"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431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900" b="1" i="0" u="none" strike="noStrike" cap="none" normalizeH="0" baseline="0" dirty="0">
                        <a:ln>
                          <a:noFill/>
                        </a:ln>
                        <a:solidFill>
                          <a:schemeClr val="tx1"/>
                        </a:solidFill>
                        <a:effectLst/>
                        <a:latin typeface="+mn-lt"/>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gridSpan="3">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900" b="1" u="none" strike="noStrike" cap="none" normalizeH="0" baseline="0" dirty="0">
                          <a:ln>
                            <a:noFill/>
                          </a:ln>
                          <a:solidFill>
                            <a:srgbClr val="14213D"/>
                          </a:solidFill>
                          <a:effectLst/>
                          <a:latin typeface="+mn-lt"/>
                        </a:rPr>
                        <a:t>TÜRKİYE</a:t>
                      </a:r>
                      <a:endParaRPr kumimoji="0" lang="tr-TR" sz="9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900" b="1" u="none" strike="noStrike" cap="none" normalizeH="0" baseline="0" dirty="0">
                          <a:ln>
                            <a:noFill/>
                          </a:ln>
                          <a:solidFill>
                            <a:srgbClr val="14213D"/>
                          </a:solidFill>
                          <a:effectLst/>
                          <a:latin typeface="+mn-lt"/>
                        </a:rPr>
                        <a:t>İSTANBUL </a:t>
                      </a:r>
                      <a:endParaRPr kumimoji="0" lang="tr-TR" sz="9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700" b="1" u="none" strike="noStrike" cap="none" normalizeH="0" baseline="0" dirty="0">
                          <a:ln>
                            <a:noFill/>
                          </a:ln>
                          <a:solidFill>
                            <a:srgbClr val="14213D"/>
                          </a:solidFill>
                          <a:effectLst/>
                          <a:latin typeface="+mn-lt"/>
                        </a:rPr>
                        <a:t>İSTANBUL</a:t>
                      </a:r>
                    </a:p>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800" b="1" u="none" strike="noStrike" cap="none" normalizeH="0" baseline="0" dirty="0">
                          <a:ln>
                            <a:noFill/>
                          </a:ln>
                          <a:solidFill>
                            <a:srgbClr val="14213D"/>
                          </a:solidFill>
                          <a:effectLst/>
                          <a:latin typeface="+mn-lt"/>
                        </a:rPr>
                        <a:t>% PAY</a:t>
                      </a:r>
                      <a:endParaRPr kumimoji="0" lang="tr-TR" sz="8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498234">
                <a:tc>
                  <a:txBody>
                    <a:bodyPr/>
                    <a:lstStyle/>
                    <a:p>
                      <a:pPr marL="0" marR="0" lvl="0" indent="0" algn="just" defTabSz="914400" rtl="0" eaLnBrk="1" fontAlgn="base" latinLnBrk="0" hangingPunct="1">
                        <a:lnSpc>
                          <a:spcPct val="100000"/>
                        </a:lnSpc>
                        <a:spcBef>
                          <a:spcPct val="0"/>
                        </a:spcBef>
                        <a:spcAft>
                          <a:spcPct val="0"/>
                        </a:spcAft>
                        <a:buClr>
                          <a:schemeClr val="hlink"/>
                        </a:buClr>
                        <a:buSzPct val="120000"/>
                        <a:buFontTx/>
                        <a:buNone/>
                        <a:tabLst/>
                      </a:pPr>
                      <a:endParaRPr kumimoji="0" lang="tr-TR" sz="900" b="1" i="0" u="none" strike="noStrike" cap="none" normalizeH="0" baseline="0" dirty="0">
                        <a:ln>
                          <a:noFill/>
                        </a:ln>
                        <a:solidFill>
                          <a:schemeClr val="tx1"/>
                        </a:solidFill>
                        <a:effectLst/>
                        <a:latin typeface="+mn-lt"/>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900" b="1" u="none" strike="noStrike" cap="none" normalizeH="0" baseline="0" dirty="0">
                          <a:ln>
                            <a:noFill/>
                          </a:ln>
                          <a:solidFill>
                            <a:srgbClr val="14213D"/>
                          </a:solidFill>
                          <a:effectLst/>
                          <a:latin typeface="+mn-lt"/>
                        </a:rPr>
                        <a:t>ÖRGÜN</a:t>
                      </a:r>
                      <a:endParaRPr kumimoji="0" lang="tr-TR" sz="9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defRPr/>
                      </a:pPr>
                      <a:endParaRPr kumimoji="0" lang="tr-TR" sz="900" b="1" u="none" strike="noStrike" kern="1200" cap="none" normalizeH="0" baseline="0" dirty="0">
                        <a:ln>
                          <a:noFill/>
                        </a:ln>
                        <a:solidFill>
                          <a:srgbClr val="14213D"/>
                        </a:solidFill>
                        <a:effectLst/>
                        <a:latin typeface="+mn-lt"/>
                      </a:endParaRPr>
                    </a:p>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defRPr/>
                      </a:pPr>
                      <a:r>
                        <a:rPr kumimoji="0" lang="tr-TR" sz="900" b="1" u="none" strike="noStrike" kern="1200" cap="none" normalizeH="0" baseline="0" dirty="0">
                          <a:ln>
                            <a:noFill/>
                          </a:ln>
                          <a:solidFill>
                            <a:srgbClr val="14213D"/>
                          </a:solidFill>
                          <a:effectLst/>
                          <a:latin typeface="+mn-lt"/>
                        </a:rPr>
                        <a:t>YAYGIN</a:t>
                      </a:r>
                    </a:p>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endParaRPr kumimoji="0" lang="tr-TR" sz="9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900" b="1" u="none" strike="noStrike" cap="none" normalizeH="0" baseline="0" dirty="0">
                          <a:ln>
                            <a:noFill/>
                          </a:ln>
                          <a:solidFill>
                            <a:srgbClr val="14213D"/>
                          </a:solidFill>
                          <a:effectLst/>
                          <a:latin typeface="+mn-lt"/>
                        </a:rPr>
                        <a:t>TOPLAM</a:t>
                      </a:r>
                      <a:endParaRPr kumimoji="0" lang="tr-TR" sz="9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900" b="1" u="none" strike="noStrike" cap="none" normalizeH="0" baseline="0" dirty="0">
                          <a:ln>
                            <a:noFill/>
                          </a:ln>
                          <a:solidFill>
                            <a:srgbClr val="14213D"/>
                          </a:solidFill>
                          <a:effectLst/>
                          <a:latin typeface="+mn-lt"/>
                        </a:rPr>
                        <a:t>ÖRGÜN</a:t>
                      </a:r>
                      <a:endParaRPr kumimoji="0" lang="tr-TR" sz="9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defRPr/>
                      </a:pPr>
                      <a:r>
                        <a:rPr kumimoji="0" lang="tr-TR" sz="900" b="1" u="none" strike="noStrike" cap="none" normalizeH="0" baseline="0" dirty="0">
                          <a:ln>
                            <a:noFill/>
                          </a:ln>
                          <a:solidFill>
                            <a:srgbClr val="14213D"/>
                          </a:solidFill>
                          <a:effectLst/>
                          <a:latin typeface="+mn-lt"/>
                        </a:rPr>
                        <a:t>YAYGIN</a:t>
                      </a:r>
                      <a:endParaRPr kumimoji="0" lang="tr-TR" sz="900" b="1" u="none" strike="noStrike" kern="1200" cap="none" normalizeH="0" baseline="0" dirty="0">
                        <a:ln>
                          <a:noFill/>
                        </a:ln>
                        <a:solidFill>
                          <a:srgbClr val="14213D"/>
                        </a:solidFill>
                        <a:effectLst/>
                        <a:latin typeface="+mn-lt"/>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900" b="1" u="none" strike="noStrike" cap="none" normalizeH="0" baseline="0" dirty="0">
                          <a:ln>
                            <a:noFill/>
                          </a:ln>
                          <a:solidFill>
                            <a:srgbClr val="14213D"/>
                          </a:solidFill>
                          <a:effectLst/>
                          <a:latin typeface="+mn-lt"/>
                        </a:rPr>
                        <a:t>TOPLAM</a:t>
                      </a:r>
                      <a:endParaRPr kumimoji="0" lang="tr-TR" sz="9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vMerge="1">
                  <a:txBody>
                    <a:bodyPr/>
                    <a:lstStyle/>
                    <a:p>
                      <a:pPr marL="0" marR="0" lvl="0" indent="0" algn="r" defTabSz="914400" rtl="0" eaLnBrk="1" fontAlgn="base" latinLnBrk="0" hangingPunct="1">
                        <a:lnSpc>
                          <a:spcPct val="100000"/>
                        </a:lnSpc>
                        <a:spcBef>
                          <a:spcPct val="0"/>
                        </a:spcBef>
                        <a:spcAft>
                          <a:spcPct val="0"/>
                        </a:spcAft>
                        <a:buClr>
                          <a:schemeClr val="hlink"/>
                        </a:buClr>
                        <a:buSzPct val="120000"/>
                        <a:buFontTx/>
                        <a:buNone/>
                        <a:tabLst/>
                      </a:pPr>
                      <a:endParaRPr kumimoji="0" lang="tr-TR" sz="1400" b="1" i="0" u="none" strike="noStrike" cap="none" normalizeH="0" baseline="0" dirty="0">
                        <a:ln>
                          <a:noFill/>
                        </a:ln>
                        <a:solidFill>
                          <a:srgbClr val="FF0000"/>
                        </a:solidFill>
                        <a:effectLst/>
                        <a:latin typeface="Times New Roman" pitchFamily="18" charset="0"/>
                      </a:endParaRPr>
                    </a:p>
                  </a:txBody>
                  <a:tcPr marL="91431" marR="91431" marT="45716" marB="45716" anchor="ctr" horzOverflow="overflow">
                    <a:lnL w="19050" cap="flat" cmpd="sng" algn="ctr">
                      <a:solidFill>
                        <a:schemeClr val="tx1"/>
                      </a:solidFill>
                      <a:prstDash val="solid"/>
                      <a:round/>
                      <a:headEnd type="none" w="med" len="med"/>
                      <a:tailEnd type="none" w="med" len="med"/>
                    </a:lnL>
                    <a:lnR w="28575" cap="flat" cmpd="sng" algn="ctr">
                      <a:solidFill>
                        <a:srgbClr val="000099"/>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3634">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800" b="1" u="none" strike="noStrike" cap="none" normalizeH="0" baseline="0" dirty="0">
                          <a:ln>
                            <a:noFill/>
                          </a:ln>
                          <a:solidFill>
                            <a:schemeClr val="tx1"/>
                          </a:solidFill>
                          <a:effectLst/>
                          <a:latin typeface="+mn-lt"/>
                        </a:rPr>
                        <a:t>OKUL</a:t>
                      </a:r>
                      <a:endParaRPr kumimoji="0" lang="tr-TR" sz="800" b="1" i="0" u="none" strike="noStrike" cap="none" normalizeH="0" baseline="0" dirty="0">
                        <a:ln>
                          <a:noFill/>
                        </a:ln>
                        <a:solidFill>
                          <a:schemeClr val="tx1"/>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75.467</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20.852</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96.139</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6.897</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3.651</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10.548</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10,95</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0997">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800" b="1" u="none" strike="noStrike" cap="none" normalizeH="0" baseline="0" dirty="0">
                          <a:ln>
                            <a:noFill/>
                          </a:ln>
                          <a:solidFill>
                            <a:schemeClr val="tx1"/>
                          </a:solidFill>
                          <a:effectLst/>
                          <a:latin typeface="+mn-lt"/>
                        </a:rPr>
                        <a:t>DERSLİK </a:t>
                      </a:r>
                      <a:endParaRPr kumimoji="0" lang="tr-TR" sz="800" b="1" i="0" u="none" strike="noStrike" cap="none" normalizeH="0" baseline="0" dirty="0">
                        <a:ln>
                          <a:noFill/>
                        </a:ln>
                        <a:solidFill>
                          <a:schemeClr val="tx1"/>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742.829</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133.317</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876.146</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106.617</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24.188</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130.805</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14,93</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0997">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800" b="1" u="none" strike="noStrike" cap="none" normalizeH="0" baseline="0" dirty="0">
                          <a:ln>
                            <a:noFill/>
                          </a:ln>
                          <a:solidFill>
                            <a:schemeClr val="tx1"/>
                          </a:solidFill>
                          <a:effectLst/>
                          <a:latin typeface="+mn-lt"/>
                        </a:rPr>
                        <a:t>ÖĞRETMEN </a:t>
                      </a:r>
                      <a:endParaRPr kumimoji="0" lang="tr-TR" sz="800" b="1" i="0" u="none" strike="noStrike" cap="none" normalizeH="0" baseline="0" dirty="0">
                        <a:ln>
                          <a:noFill/>
                        </a:ln>
                        <a:solidFill>
                          <a:schemeClr val="tx1"/>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1.168.896</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110.750</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1.279.646</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169.512</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22.648</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192.160</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15,02</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95955">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800" b="1" u="none" strike="noStrike" cap="none" normalizeH="0" baseline="0" dirty="0">
                          <a:ln>
                            <a:noFill/>
                          </a:ln>
                          <a:solidFill>
                            <a:schemeClr val="tx1"/>
                          </a:solidFill>
                          <a:effectLst/>
                          <a:latin typeface="+mn-lt"/>
                        </a:rPr>
                        <a:t>ÖĞRENCİ/</a:t>
                      </a:r>
                    </a:p>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800" b="1" u="none" strike="noStrike" cap="none" normalizeH="0" baseline="0" dirty="0">
                          <a:ln>
                            <a:noFill/>
                          </a:ln>
                          <a:solidFill>
                            <a:schemeClr val="tx1"/>
                          </a:solidFill>
                          <a:effectLst/>
                          <a:latin typeface="+mn-lt"/>
                        </a:rPr>
                        <a:t>KURSİYER</a:t>
                      </a:r>
                      <a:endParaRPr kumimoji="0" lang="tr-TR" sz="800" b="1" i="0" u="none" strike="noStrike" cap="none" normalizeH="0" baseline="0" dirty="0">
                        <a:ln>
                          <a:noFill/>
                        </a:ln>
                        <a:solidFill>
                          <a:schemeClr val="tx1"/>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18.710.255</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17.536.675</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36.246.930</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2.873.827</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784.372</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3.865.403</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spcAft>
                          <a:spcPts val="0"/>
                        </a:spcAft>
                      </a:pPr>
                      <a:r>
                        <a:rPr lang="tr-TR" sz="1100" kern="1200" dirty="0">
                          <a:solidFill>
                            <a:schemeClr val="tx1"/>
                          </a:solidFill>
                          <a:effectLst/>
                          <a:latin typeface="+mn-lt"/>
                          <a:ea typeface="SimSun" panose="02010600030101010101" pitchFamily="2" charset="-122"/>
                          <a:cs typeface="Arial TUR" panose="020B0604020202020204" pitchFamily="34" charset="0"/>
                        </a:rPr>
                        <a:t>10,09</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Dikdörtgen 3"/>
          <p:cNvSpPr/>
          <p:nvPr/>
        </p:nvSpPr>
        <p:spPr>
          <a:xfrm>
            <a:off x="103841" y="3954273"/>
            <a:ext cx="6654231"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200" b="1" i="0" u="sng" strike="noStrike" kern="1200" cap="none" spc="0" normalizeH="0" baseline="0" noProof="0" dirty="0">
                <a:ln>
                  <a:noFill/>
                </a:ln>
                <a:solidFill>
                  <a:srgbClr val="FF0000"/>
                </a:solidFill>
                <a:effectLst/>
                <a:uLnTx/>
                <a:uFillTx/>
                <a:latin typeface="Calibri" panose="020F0502020204030204" pitchFamily="34" charset="0"/>
                <a:ea typeface="+mn-ea"/>
                <a:cs typeface="+mn-cs"/>
              </a:rPr>
              <a:t>Not 1: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MEB Strateji Geliştirme Başkanlığı tarafından 2024-2025 yılına ait Türkiye verileri henüz açıklanmadığı için </a:t>
            </a:r>
            <a:r>
              <a:rPr kumimoji="0" lang="tr-T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Türkiye</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verilerine ilişkin hücrelerde </a:t>
            </a:r>
            <a:r>
              <a:rPr kumimoji="0" lang="tr-T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2023-2024 eğitim öğretim yılına ait veriler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kullanılmıştır.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200" b="1" i="0" u="sng" strike="noStrike" kern="1200" cap="none" spc="0" normalizeH="0" baseline="0" noProof="0" dirty="0">
                <a:ln>
                  <a:noFill/>
                </a:ln>
                <a:solidFill>
                  <a:srgbClr val="FF0000"/>
                </a:solidFill>
                <a:effectLst/>
                <a:uLnTx/>
                <a:uFillTx/>
                <a:latin typeface="Calibri" panose="020F0502020204030204" pitchFamily="34" charset="0"/>
                <a:ea typeface="+mn-ea"/>
                <a:cs typeface="+mn-cs"/>
              </a:rPr>
              <a:t>Not 2: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Türkiye - İstanbul öğrenci sayıları oranlamaları hesaplanırken </a:t>
            </a:r>
            <a:r>
              <a:rPr kumimoji="0" lang="tr-TR" sz="1200" b="1" i="0" u="sng" strike="noStrike" kern="1200" cap="none" spc="0" normalizeH="0" baseline="0" noProof="0" dirty="0">
                <a:ln>
                  <a:noFill/>
                </a:ln>
                <a:solidFill>
                  <a:srgbClr val="FF0000"/>
                </a:solidFill>
                <a:effectLst/>
                <a:uLnTx/>
                <a:uFillTx/>
                <a:latin typeface="Calibri" panose="020F0502020204030204" pitchFamily="34" charset="0"/>
                <a:ea typeface="+mn-ea"/>
                <a:cs typeface="+mn-cs"/>
              </a:rPr>
              <a:t>İstanbul öğrenci sayıları toplamına; açık öğretim ortaokul, açık lise ve açık öğretim İHL öğrenci sayıları da dahil edilmiştir. (Aralık 2024 Açık öğretim verisi: 207.204)</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200" b="1" i="0" u="sng" strike="noStrike" kern="1200" cap="none" spc="0" normalizeH="0" baseline="0" noProof="0" dirty="0">
                <a:ln>
                  <a:noFill/>
                </a:ln>
                <a:solidFill>
                  <a:srgbClr val="FF0000"/>
                </a:solidFill>
                <a:effectLst/>
                <a:uLnTx/>
                <a:uFillTx/>
                <a:latin typeface="Calibri" panose="020F0502020204030204" pitchFamily="34" charset="0"/>
                <a:ea typeface="+mn-ea"/>
                <a:cs typeface="+mn-cs"/>
              </a:rPr>
              <a:t>Not 3: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Yaygın Eğitim bilgileri, biten öğretim yılı itibari ile alınmaktadır. (2023/2024).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EĞİTİM GENEL DURUMU</a:t>
            </a:r>
          </a:p>
        </p:txBody>
      </p:sp>
      <p:graphicFrame>
        <p:nvGraphicFramePr>
          <p:cNvPr id="7" name="4 Tablo"/>
          <p:cNvGraphicFramePr>
            <a:graphicFrameLocks noGrp="1"/>
          </p:cNvGraphicFramePr>
          <p:nvPr>
            <p:extLst/>
          </p:nvPr>
        </p:nvGraphicFramePr>
        <p:xfrm>
          <a:off x="25400" y="5445068"/>
          <a:ext cx="6800566" cy="4011364"/>
        </p:xfrm>
        <a:graphic>
          <a:graphicData uri="http://schemas.openxmlformats.org/drawingml/2006/table">
            <a:tbl>
              <a:tblPr>
                <a:effectLst>
                  <a:outerShdw blurRad="50800" dist="38100" dir="5400000" algn="t" rotWithShape="0">
                    <a:prstClr val="black">
                      <a:alpha val="40000"/>
                    </a:prstClr>
                  </a:outerShdw>
                </a:effectLst>
              </a:tblPr>
              <a:tblGrid>
                <a:gridCol w="3444103">
                  <a:extLst>
                    <a:ext uri="{9D8B030D-6E8A-4147-A177-3AD203B41FA5}">
                      <a16:colId xmlns:a16="http://schemas.microsoft.com/office/drawing/2014/main" val="20000"/>
                    </a:ext>
                  </a:extLst>
                </a:gridCol>
                <a:gridCol w="1078307">
                  <a:extLst>
                    <a:ext uri="{9D8B030D-6E8A-4147-A177-3AD203B41FA5}">
                      <a16:colId xmlns:a16="http://schemas.microsoft.com/office/drawing/2014/main" val="20001"/>
                    </a:ext>
                  </a:extLst>
                </a:gridCol>
                <a:gridCol w="1139078">
                  <a:extLst>
                    <a:ext uri="{9D8B030D-6E8A-4147-A177-3AD203B41FA5}">
                      <a16:colId xmlns:a16="http://schemas.microsoft.com/office/drawing/2014/main" val="20002"/>
                    </a:ext>
                  </a:extLst>
                </a:gridCol>
                <a:gridCol w="1139078">
                  <a:extLst>
                    <a:ext uri="{9D8B030D-6E8A-4147-A177-3AD203B41FA5}">
                      <a16:colId xmlns:a16="http://schemas.microsoft.com/office/drawing/2014/main" val="20003"/>
                    </a:ext>
                  </a:extLst>
                </a:gridCol>
              </a:tblGrid>
              <a:tr h="432000">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u="none" strike="noStrike" kern="1200" dirty="0">
                          <a:solidFill>
                            <a:schemeClr val="bg1"/>
                          </a:solidFill>
                        </a:rPr>
                        <a:t>İSTANBUL İLİ </a:t>
                      </a:r>
                    </a:p>
                    <a:p>
                      <a:pPr marL="0" marR="0" indent="0" algn="ctr" defTabSz="914400" rtl="0" eaLnBrk="1" fontAlgn="b" latinLnBrk="0" hangingPunct="1">
                        <a:lnSpc>
                          <a:spcPct val="100000"/>
                        </a:lnSpc>
                        <a:spcBef>
                          <a:spcPts val="0"/>
                        </a:spcBef>
                        <a:spcAft>
                          <a:spcPts val="0"/>
                        </a:spcAft>
                        <a:buClrTx/>
                        <a:buSzTx/>
                        <a:buFontTx/>
                        <a:buNone/>
                        <a:tabLst/>
                        <a:defRPr/>
                      </a:pPr>
                      <a:r>
                        <a:rPr lang="tr-TR" sz="1200" b="1" u="none" strike="noStrike" kern="1200" dirty="0">
                          <a:solidFill>
                            <a:schemeClr val="bg1"/>
                          </a:solidFill>
                        </a:rPr>
                        <a:t>EĞİTİM GENEL DURUMU</a:t>
                      </a:r>
                      <a:endParaRPr lang="tr-TR" sz="1200" b="1" i="0" u="none" strike="noStrike" kern="1200" dirty="0">
                        <a:solidFill>
                          <a:schemeClr val="bg1"/>
                        </a:solidFill>
                        <a:latin typeface="Calibri" panose="020F0502020204030204" pitchFamily="34" charset="0"/>
                        <a:ea typeface="+mn-ea"/>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pPr algn="ctr" fontAlgn="b"/>
                      <a:endParaRPr lang="tr-TR" sz="1500" b="1" i="0" u="none" strike="noStrike" dirty="0">
                        <a:solidFill>
                          <a:srgbClr val="000099"/>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lang="tr-TR" sz="1500" b="1" i="0" u="none" strike="noStrike" kern="1200" dirty="0">
                        <a:solidFill>
                          <a:srgbClr val="000099"/>
                        </a:solidFill>
                        <a:latin typeface="Bookman Old Style" pitchFamily="18" charset="0"/>
                        <a:ea typeface="+mn-ea"/>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lang="tr-TR" sz="1500" b="1" i="0" u="none" strike="noStrike" kern="1200" dirty="0">
                        <a:solidFill>
                          <a:srgbClr val="000099"/>
                        </a:solidFill>
                        <a:latin typeface="Bookman Old Style" pitchFamily="18" charset="0"/>
                        <a:ea typeface="+mn-ea"/>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390213">
                <a:tc>
                  <a:txBody>
                    <a:bodyPr/>
                    <a:lstStyle/>
                    <a:p>
                      <a:pPr algn="ctr" fontAlgn="b"/>
                      <a:r>
                        <a:rPr lang="tr-TR" sz="1200" b="1" u="none" strike="noStrike" dirty="0">
                          <a:solidFill>
                            <a:srgbClr val="14213D"/>
                          </a:solidFill>
                        </a:rPr>
                        <a:t>EĞİTİM</a:t>
                      </a:r>
                      <a:endParaRPr lang="tr-TR" sz="1200" b="1" i="0" u="none" strike="noStrike" dirty="0">
                        <a:solidFill>
                          <a:srgbClr val="14213D"/>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lang="tr-TR" sz="1200" b="1" u="none" strike="noStrike" kern="1200" dirty="0">
                        <a:solidFill>
                          <a:srgbClr val="14213D"/>
                        </a:solidFill>
                        <a:latin typeface="+mn-lt"/>
                        <a:ea typeface="+mn-ea"/>
                        <a:cs typeface="+mn-cs"/>
                      </a:endParaRPr>
                    </a:p>
                    <a:p>
                      <a:pPr marL="0" marR="0" lvl="0" indent="0" algn="ctr" defTabSz="914400" rtl="0" eaLnBrk="1" fontAlgn="b" latinLnBrk="0" hangingPunct="1">
                        <a:lnSpc>
                          <a:spcPct val="100000"/>
                        </a:lnSpc>
                        <a:spcBef>
                          <a:spcPct val="0"/>
                        </a:spcBef>
                        <a:spcAft>
                          <a:spcPct val="0"/>
                        </a:spcAft>
                        <a:buClrTx/>
                        <a:buSzTx/>
                        <a:buFontTx/>
                        <a:buNone/>
                        <a:tabLst/>
                        <a:defRPr/>
                      </a:pPr>
                      <a:r>
                        <a:rPr lang="tr-TR" sz="1200" b="1" u="none" strike="noStrike" kern="1200" dirty="0">
                          <a:solidFill>
                            <a:srgbClr val="14213D"/>
                          </a:solidFill>
                          <a:latin typeface="+mn-lt"/>
                          <a:ea typeface="+mn-ea"/>
                          <a:cs typeface="+mn-cs"/>
                        </a:rPr>
                        <a:t>2022-2023</a:t>
                      </a:r>
                    </a:p>
                    <a:p>
                      <a:pPr marL="0" marR="0" lvl="0" indent="0" algn="ctr" defTabSz="914400" rtl="0" eaLnBrk="1" fontAlgn="b" latinLnBrk="0" hangingPunct="1">
                        <a:lnSpc>
                          <a:spcPct val="100000"/>
                        </a:lnSpc>
                        <a:spcBef>
                          <a:spcPct val="0"/>
                        </a:spcBef>
                        <a:spcAft>
                          <a:spcPct val="0"/>
                        </a:spcAft>
                        <a:buClrTx/>
                        <a:buSzTx/>
                        <a:buFontTx/>
                        <a:buNone/>
                        <a:tabLst/>
                        <a:defRPr/>
                      </a:pPr>
                      <a:r>
                        <a:rPr lang="tr-TR" sz="1200" b="1" u="none" strike="noStrike" kern="1200" dirty="0">
                          <a:solidFill>
                            <a:srgbClr val="14213D"/>
                          </a:solidFill>
                          <a:latin typeface="+mn-lt"/>
                          <a:ea typeface="+mn-ea"/>
                          <a:cs typeface="+mn-cs"/>
                        </a:rPr>
                        <a:t> </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lang="tr-TR" sz="1200" b="1" u="none" strike="noStrike" kern="1200" dirty="0">
                        <a:solidFill>
                          <a:srgbClr val="14213D"/>
                        </a:solidFill>
                        <a:latin typeface="+mn-lt"/>
                        <a:ea typeface="+mn-ea"/>
                        <a:cs typeface="+mn-cs"/>
                      </a:endParaRPr>
                    </a:p>
                    <a:p>
                      <a:pPr marL="0" marR="0" lvl="0" indent="0" algn="ctr" defTabSz="914400" rtl="0" eaLnBrk="1" fontAlgn="b" latinLnBrk="0" hangingPunct="1">
                        <a:lnSpc>
                          <a:spcPct val="100000"/>
                        </a:lnSpc>
                        <a:spcBef>
                          <a:spcPct val="0"/>
                        </a:spcBef>
                        <a:spcAft>
                          <a:spcPct val="0"/>
                        </a:spcAft>
                        <a:buClrTx/>
                        <a:buSzTx/>
                        <a:buFontTx/>
                        <a:buNone/>
                        <a:tabLst/>
                        <a:defRPr/>
                      </a:pPr>
                      <a:r>
                        <a:rPr lang="tr-TR" sz="1200" b="1" u="none" strike="noStrike" kern="1200" dirty="0">
                          <a:solidFill>
                            <a:srgbClr val="14213D"/>
                          </a:solidFill>
                          <a:latin typeface="+mn-lt"/>
                          <a:ea typeface="+mn-ea"/>
                          <a:cs typeface="+mn-cs"/>
                        </a:rPr>
                        <a:t>2023-2024</a:t>
                      </a:r>
                    </a:p>
                    <a:p>
                      <a:pPr marL="0" marR="0" lvl="0" indent="0" algn="ctr" defTabSz="914400" rtl="0" eaLnBrk="1" fontAlgn="b" latinLnBrk="0" hangingPunct="1">
                        <a:lnSpc>
                          <a:spcPct val="100000"/>
                        </a:lnSpc>
                        <a:spcBef>
                          <a:spcPct val="0"/>
                        </a:spcBef>
                        <a:spcAft>
                          <a:spcPct val="0"/>
                        </a:spcAft>
                        <a:buClrTx/>
                        <a:buSzTx/>
                        <a:buFontTx/>
                        <a:buNone/>
                        <a:tabLst/>
                        <a:defRPr/>
                      </a:pPr>
                      <a:r>
                        <a:rPr lang="tr-TR" sz="1200" b="1" u="none" strike="noStrike" kern="1200" dirty="0">
                          <a:solidFill>
                            <a:srgbClr val="14213D"/>
                          </a:solidFill>
                          <a:latin typeface="+mn-lt"/>
                          <a:ea typeface="+mn-ea"/>
                          <a:cs typeface="+mn-cs"/>
                        </a:rPr>
                        <a:t> </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2024-2025</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360000">
                <a:tc>
                  <a:txBody>
                    <a:bodyPr/>
                    <a:lstStyle/>
                    <a:p>
                      <a:pPr algn="l" fontAlgn="b"/>
                      <a:r>
                        <a:rPr lang="tr-TR" sz="1200" b="1" u="none" strike="noStrike" dirty="0">
                          <a:solidFill>
                            <a:schemeClr val="tx1"/>
                          </a:solidFill>
                        </a:rPr>
                        <a:t>OKUL ÖNCESİ ÖĞRENCİLER</a:t>
                      </a:r>
                      <a:endParaRPr lang="tr-TR" sz="1200" b="1" i="0" u="none" strike="noStrike" dirty="0">
                        <a:solidFill>
                          <a:schemeClr val="tx1"/>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279.819</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279.744</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235.554</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6000">
                <a:tc>
                  <a:txBody>
                    <a:bodyPr/>
                    <a:lstStyle/>
                    <a:p>
                      <a:pPr algn="l" fontAlgn="b"/>
                      <a:r>
                        <a:rPr lang="tr-TR" sz="1200" b="1" u="none" strike="noStrike" dirty="0">
                          <a:solidFill>
                            <a:schemeClr val="tx1"/>
                          </a:solidFill>
                        </a:rPr>
                        <a:t>İLKÖĞRETİM ÖĞRENCİLERİ</a:t>
                      </a:r>
                      <a:endParaRPr lang="tr-TR" sz="1200" b="1" i="0" u="none" strike="noStrike" dirty="0">
                        <a:solidFill>
                          <a:schemeClr val="tx1"/>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1.871.971</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1.863.579</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1.862.328</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96000">
                <a:tc>
                  <a:txBody>
                    <a:bodyPr/>
                    <a:lstStyle/>
                    <a:p>
                      <a:pPr marL="0" algn="l" defTabSz="914400" rtl="0" eaLnBrk="1" fontAlgn="b" latinLnBrk="0" hangingPunct="1"/>
                      <a:r>
                        <a:rPr lang="tr-TR" sz="1200" b="1" u="none" strike="noStrike" kern="1200" dirty="0">
                          <a:solidFill>
                            <a:schemeClr val="tx1"/>
                          </a:solidFill>
                          <a:latin typeface="+mn-lt"/>
                          <a:ea typeface="+mn-ea"/>
                          <a:cs typeface="+mn-cs"/>
                        </a:rPr>
                        <a:t>ORTAÖĞRETİM GENEL </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462.197</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458.856</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421.505</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32000">
                <a:tc>
                  <a:txBody>
                    <a:bodyPr/>
                    <a:lstStyle/>
                    <a:p>
                      <a:pPr marL="0" algn="l" defTabSz="914400" rtl="0" eaLnBrk="1" fontAlgn="b" latinLnBrk="0" hangingPunct="1"/>
                      <a:r>
                        <a:rPr lang="tr-TR" sz="1200" b="1" u="none" strike="noStrike" kern="1200" dirty="0">
                          <a:solidFill>
                            <a:schemeClr val="tx1"/>
                          </a:solidFill>
                          <a:latin typeface="+mn-lt"/>
                          <a:ea typeface="+mn-ea"/>
                          <a:cs typeface="+mn-cs"/>
                        </a:rPr>
                        <a:t>ORTAÖĞRETİM MESLEKİ ve TEKNİK EĞİTİM GENEL (İHL ve Özel Eğitim Ortaokulu dahil)</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532.485</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349.506</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354.440</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60000">
                <a:tc>
                  <a:txBody>
                    <a:bodyPr/>
                    <a:lstStyle/>
                    <a:p>
                      <a:pPr algn="l" fontAlgn="b"/>
                      <a:r>
                        <a:rPr lang="tr-TR" sz="1200" b="1" u="none" strike="noStrike" dirty="0">
                          <a:solidFill>
                            <a:schemeClr val="tx1"/>
                          </a:solidFill>
                        </a:rPr>
                        <a:t>ORTAÖĞRETİM TOPLAMI</a:t>
                      </a:r>
                      <a:endParaRPr lang="tr-TR" sz="1200" b="1" i="0" u="none" strike="noStrike" dirty="0">
                        <a:solidFill>
                          <a:schemeClr val="tx1"/>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994.682</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808.362</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775.945</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r h="360000">
                <a:tc>
                  <a:txBody>
                    <a:bodyPr/>
                    <a:lstStyle/>
                    <a:p>
                      <a:pPr algn="just" fontAlgn="b"/>
                      <a:r>
                        <a:rPr lang="tr-TR" sz="1200" b="1" u="none" strike="noStrike" dirty="0">
                          <a:solidFill>
                            <a:schemeClr val="tx1"/>
                          </a:solidFill>
                        </a:rPr>
                        <a:t>TOPLAM ÖĞRENCİ SAYISI</a:t>
                      </a:r>
                      <a:endParaRPr lang="tr-TR" sz="1200" b="1" i="0" u="none" strike="noStrike" dirty="0">
                        <a:solidFill>
                          <a:schemeClr val="tx1"/>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3.146.472</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2.951.685</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2.873.827</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10007"/>
                  </a:ext>
                </a:extLst>
              </a:tr>
              <a:tr h="360000">
                <a:tc>
                  <a:txBody>
                    <a:bodyPr/>
                    <a:lstStyle/>
                    <a:p>
                      <a:pPr algn="just" fontAlgn="b"/>
                      <a:r>
                        <a:rPr lang="tr-TR" sz="1200" u="none" strike="noStrike" dirty="0">
                          <a:solidFill>
                            <a:schemeClr val="tx1"/>
                          </a:solidFill>
                        </a:rPr>
                        <a:t>OKUMAZ</a:t>
                      </a:r>
                      <a:r>
                        <a:rPr lang="tr-TR" sz="1200" u="none" strike="noStrike" baseline="0" dirty="0">
                          <a:solidFill>
                            <a:schemeClr val="tx1"/>
                          </a:solidFill>
                        </a:rPr>
                        <a:t> YAZMAZ  ORANI   %</a:t>
                      </a:r>
                      <a:endParaRPr lang="tr-TR" sz="1200" b="1" i="0" u="none" strike="noStrike" dirty="0">
                        <a:solidFill>
                          <a:schemeClr val="tx1"/>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3</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3</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3</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60000">
                <a:tc>
                  <a:txBody>
                    <a:bodyPr/>
                    <a:lstStyle/>
                    <a:p>
                      <a:pPr algn="just" fontAlgn="b"/>
                      <a:r>
                        <a:rPr lang="tr-TR" sz="1200" u="none" strike="noStrike" dirty="0">
                          <a:solidFill>
                            <a:schemeClr val="tx1"/>
                          </a:solidFill>
                        </a:rPr>
                        <a:t>DERSLİK SAYISI  (Örgün)</a:t>
                      </a:r>
                      <a:endParaRPr lang="tr-TR" sz="1200" b="1" i="0" u="none" strike="noStrike" dirty="0">
                        <a:solidFill>
                          <a:schemeClr val="tx1"/>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106.535</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106.985</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200" b="1" u="none" strike="noStrike" kern="1200" dirty="0">
                          <a:solidFill>
                            <a:schemeClr val="tx1"/>
                          </a:solidFill>
                          <a:latin typeface="+mn-lt"/>
                          <a:ea typeface="+mn-ea"/>
                          <a:cs typeface="+mn-cs"/>
                        </a:rPr>
                        <a:t>106.617</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84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2252085618"/>
              </p:ext>
            </p:extLst>
          </p:nvPr>
        </p:nvGraphicFramePr>
        <p:xfrm>
          <a:off x="45141" y="764059"/>
          <a:ext cx="6502401" cy="8448667"/>
        </p:xfrm>
        <a:graphic>
          <a:graphicData uri="http://schemas.openxmlformats.org/drawingml/2006/table">
            <a:tbl>
              <a:tblPr>
                <a:effectLst>
                  <a:outerShdw blurRad="50800" dist="38100" dir="5400000" algn="t" rotWithShape="0">
                    <a:prstClr val="black">
                      <a:alpha val="40000"/>
                    </a:prstClr>
                  </a:outerShdw>
                </a:effectLst>
              </a:tblPr>
              <a:tblGrid>
                <a:gridCol w="936600">
                  <a:extLst>
                    <a:ext uri="{9D8B030D-6E8A-4147-A177-3AD203B41FA5}">
                      <a16:colId xmlns:a16="http://schemas.microsoft.com/office/drawing/2014/main" val="2733055641"/>
                    </a:ext>
                  </a:extLst>
                </a:gridCol>
                <a:gridCol w="492314">
                  <a:extLst>
                    <a:ext uri="{9D8B030D-6E8A-4147-A177-3AD203B41FA5}">
                      <a16:colId xmlns:a16="http://schemas.microsoft.com/office/drawing/2014/main" val="3940498526"/>
                    </a:ext>
                  </a:extLst>
                </a:gridCol>
                <a:gridCol w="792506">
                  <a:extLst>
                    <a:ext uri="{9D8B030D-6E8A-4147-A177-3AD203B41FA5}">
                      <a16:colId xmlns:a16="http://schemas.microsoft.com/office/drawing/2014/main" val="3036278389"/>
                    </a:ext>
                  </a:extLst>
                </a:gridCol>
                <a:gridCol w="684437">
                  <a:extLst>
                    <a:ext uri="{9D8B030D-6E8A-4147-A177-3AD203B41FA5}">
                      <a16:colId xmlns:a16="http://schemas.microsoft.com/office/drawing/2014/main" val="538854711"/>
                    </a:ext>
                  </a:extLst>
                </a:gridCol>
                <a:gridCol w="684437">
                  <a:extLst>
                    <a:ext uri="{9D8B030D-6E8A-4147-A177-3AD203B41FA5}">
                      <a16:colId xmlns:a16="http://schemas.microsoft.com/office/drawing/2014/main" val="43167351"/>
                    </a:ext>
                  </a:extLst>
                </a:gridCol>
                <a:gridCol w="612391">
                  <a:extLst>
                    <a:ext uri="{9D8B030D-6E8A-4147-A177-3AD203B41FA5}">
                      <a16:colId xmlns:a16="http://schemas.microsoft.com/office/drawing/2014/main" val="590316393"/>
                    </a:ext>
                  </a:extLst>
                </a:gridCol>
                <a:gridCol w="558356">
                  <a:extLst>
                    <a:ext uri="{9D8B030D-6E8A-4147-A177-3AD203B41FA5}">
                      <a16:colId xmlns:a16="http://schemas.microsoft.com/office/drawing/2014/main" val="3771417382"/>
                    </a:ext>
                  </a:extLst>
                </a:gridCol>
                <a:gridCol w="558356">
                  <a:extLst>
                    <a:ext uri="{9D8B030D-6E8A-4147-A177-3AD203B41FA5}">
                      <a16:colId xmlns:a16="http://schemas.microsoft.com/office/drawing/2014/main" val="1126414330"/>
                    </a:ext>
                  </a:extLst>
                </a:gridCol>
                <a:gridCol w="459647">
                  <a:extLst>
                    <a:ext uri="{9D8B030D-6E8A-4147-A177-3AD203B41FA5}">
                      <a16:colId xmlns:a16="http://schemas.microsoft.com/office/drawing/2014/main" val="1861796769"/>
                    </a:ext>
                  </a:extLst>
                </a:gridCol>
                <a:gridCol w="357517">
                  <a:extLst>
                    <a:ext uri="{9D8B030D-6E8A-4147-A177-3AD203B41FA5}">
                      <a16:colId xmlns:a16="http://schemas.microsoft.com/office/drawing/2014/main" val="549650521"/>
                    </a:ext>
                  </a:extLst>
                </a:gridCol>
                <a:gridCol w="365840">
                  <a:extLst>
                    <a:ext uri="{9D8B030D-6E8A-4147-A177-3AD203B41FA5}">
                      <a16:colId xmlns:a16="http://schemas.microsoft.com/office/drawing/2014/main" val="1166603327"/>
                    </a:ext>
                  </a:extLst>
                </a:gridCol>
              </a:tblGrid>
              <a:tr h="649000">
                <a:tc rowSpan="2">
                  <a:txBody>
                    <a:bodyPr/>
                    <a:lstStyle/>
                    <a:p>
                      <a:pPr algn="ctr" rtl="0" fontAlgn="ctr"/>
                      <a:r>
                        <a:rPr lang="tr-TR" sz="1000" u="none" strike="noStrike" dirty="0">
                          <a:solidFill>
                            <a:schemeClr val="bg1"/>
                          </a:solidFill>
                          <a:effectLst/>
                          <a:latin typeface="+mn-lt"/>
                        </a:rPr>
                        <a:t>OKUL TÜRÜ</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rowSpan="2">
                  <a:txBody>
                    <a:bodyPr/>
                    <a:lstStyle/>
                    <a:p>
                      <a:pPr marL="0" algn="ctr" defTabSz="685800" rtl="0" eaLnBrk="1" fontAlgn="ctr" latinLnBrk="0" hangingPunct="1"/>
                      <a:r>
                        <a:rPr lang="tr-TR" sz="1000" u="none" strike="noStrike" kern="1200" dirty="0">
                          <a:solidFill>
                            <a:schemeClr val="bg1"/>
                          </a:solidFill>
                          <a:effectLst/>
                          <a:latin typeface="+mn-lt"/>
                          <a:ea typeface="+mn-ea"/>
                          <a:cs typeface="+mn-cs"/>
                        </a:rPr>
                        <a:t>Okul/Kurum/ Sınıf Sayısı</a:t>
                      </a: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gridSpan="3">
                  <a:txBody>
                    <a:bodyPr/>
                    <a:lstStyle/>
                    <a:p>
                      <a:pPr algn="ctr" rtl="0" fontAlgn="ctr"/>
                      <a:r>
                        <a:rPr lang="tr-TR" sz="1000" u="none" strike="noStrike" dirty="0">
                          <a:solidFill>
                            <a:schemeClr val="bg1"/>
                          </a:solidFill>
                          <a:effectLst/>
                          <a:latin typeface="+mn-lt"/>
                        </a:rPr>
                        <a:t>Öğrenci Sayısı</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rowSpan="2">
                  <a:txBody>
                    <a:bodyPr/>
                    <a:lstStyle/>
                    <a:p>
                      <a:pPr algn="ctr" rtl="0" fontAlgn="ctr"/>
                      <a:r>
                        <a:rPr lang="tr-TR" sz="1000" u="none" strike="noStrike" dirty="0">
                          <a:solidFill>
                            <a:schemeClr val="bg1"/>
                          </a:solidFill>
                          <a:effectLst/>
                          <a:latin typeface="+mn-lt"/>
                        </a:rPr>
                        <a:t>Öğretmen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Derslik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Şube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Derslik Başına Düşen Öğrenci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Şube Başına Düşen Öğrenci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Öğretmen Başına Düşen Öğrenci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2560205403"/>
                  </a:ext>
                </a:extLst>
              </a:tr>
              <a:tr h="679458">
                <a:tc vMerge="1">
                  <a:txBody>
                    <a:bodyPr/>
                    <a:lstStyle/>
                    <a:p>
                      <a:endParaRPr lang="tr-TR"/>
                    </a:p>
                  </a:txBody>
                  <a:tcPr/>
                </a:tc>
                <a:tc vMerge="1">
                  <a:txBody>
                    <a:bodyPr/>
                    <a:lstStyle/>
                    <a:p>
                      <a:endParaRPr lang="tr-TR"/>
                    </a:p>
                  </a:txBody>
                  <a:tcPr/>
                </a:tc>
                <a:tc>
                  <a:txBody>
                    <a:bodyPr/>
                    <a:lstStyle/>
                    <a:p>
                      <a:pPr marL="0" algn="ctr" defTabSz="685800" rtl="0" eaLnBrk="1" fontAlgn="ctr" latinLnBrk="0" hangingPunct="1"/>
                      <a:r>
                        <a:rPr lang="tr-TR" sz="1000" u="none" strike="noStrike" kern="1200" dirty="0">
                          <a:solidFill>
                            <a:schemeClr val="bg1"/>
                          </a:solidFill>
                          <a:effectLst/>
                          <a:latin typeface="+mn-lt"/>
                          <a:ea typeface="+mn-ea"/>
                          <a:cs typeface="+mn-cs"/>
                        </a:rPr>
                        <a:t>TOPLAM</a:t>
                      </a: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algn="ctr" defTabSz="685800" rtl="0" eaLnBrk="1" fontAlgn="ctr" latinLnBrk="0" hangingPunct="1"/>
                      <a:r>
                        <a:rPr lang="tr-TR" sz="1000" u="none" strike="noStrike" kern="1200" dirty="0">
                          <a:solidFill>
                            <a:schemeClr val="bg1"/>
                          </a:solidFill>
                          <a:effectLst/>
                          <a:latin typeface="+mn-lt"/>
                          <a:ea typeface="+mn-ea"/>
                          <a:cs typeface="+mn-cs"/>
                        </a:rPr>
                        <a:t>Erkek</a:t>
                      </a: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000" u="none" strike="noStrike" dirty="0">
                          <a:solidFill>
                            <a:schemeClr val="bg1"/>
                          </a:solidFill>
                          <a:effectLst/>
                          <a:latin typeface="+mn-lt"/>
                        </a:rPr>
                        <a:t>Kız</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914284447"/>
                  </a:ext>
                </a:extLst>
              </a:tr>
              <a:tr h="310872">
                <a:tc>
                  <a:txBody>
                    <a:bodyPr/>
                    <a:lstStyle/>
                    <a:p>
                      <a:pPr algn="l" rtl="0" fontAlgn="ctr"/>
                      <a:r>
                        <a:rPr lang="tr-TR" sz="1000" u="none" strike="noStrike" dirty="0">
                          <a:solidFill>
                            <a:srgbClr val="14213D"/>
                          </a:solidFill>
                          <a:effectLst/>
                          <a:latin typeface="+mn-lt"/>
                        </a:rPr>
                        <a:t> RESMİ OKUL ÖNCESİ TOPLAMI </a:t>
                      </a:r>
                      <a:endParaRPr lang="tr-TR" sz="1000" b="1" i="0" u="none" strike="noStrike" dirty="0">
                        <a:solidFill>
                          <a:srgbClr val="14213D"/>
                        </a:solidFill>
                        <a:effectLst/>
                        <a:latin typeface="+mn-lt"/>
                      </a:endParaRP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6">
                        <a:lumMod val="60000"/>
                        <a:lumOff val="40000"/>
                      </a:schemeClr>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1.814</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6">
                        <a:lumMod val="60000"/>
                        <a:lumOff val="40000"/>
                      </a:schemeClr>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163.451</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6">
                        <a:lumMod val="60000"/>
                        <a:lumOff val="40000"/>
                      </a:schemeClr>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84.870</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6">
                        <a:lumMod val="60000"/>
                        <a:lumOff val="40000"/>
                      </a:schemeClr>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78.581</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6">
                        <a:lumMod val="60000"/>
                        <a:lumOff val="40000"/>
                      </a:schemeClr>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8.744</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6">
                        <a:lumMod val="60000"/>
                        <a:lumOff val="40000"/>
                      </a:schemeClr>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5.238</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6">
                        <a:lumMod val="60000"/>
                        <a:lumOff val="40000"/>
                      </a:schemeClr>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8.913</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6">
                        <a:lumMod val="60000"/>
                        <a:lumOff val="40000"/>
                      </a:schemeClr>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31</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6">
                        <a:lumMod val="60000"/>
                        <a:lumOff val="40000"/>
                      </a:schemeClr>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18</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6">
                        <a:lumMod val="60000"/>
                        <a:lumOff val="40000"/>
                      </a:schemeClr>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19</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81935962"/>
                  </a:ext>
                </a:extLst>
              </a:tr>
              <a:tr h="298822">
                <a:tc>
                  <a:txBody>
                    <a:bodyPr/>
                    <a:lstStyle/>
                    <a:p>
                      <a:pPr algn="r" rtl="0" fontAlgn="ctr"/>
                      <a:r>
                        <a:rPr lang="tr-TR" sz="1000" u="none" strike="noStrike" dirty="0">
                          <a:effectLst/>
                          <a:latin typeface="+mn-lt"/>
                        </a:rPr>
                        <a:t>    Anaokulu</a:t>
                      </a:r>
                      <a:endParaRPr lang="tr-TR" sz="1000" b="1" i="0" u="none" strike="noStrike" dirty="0">
                        <a:solidFill>
                          <a:srgbClr val="000000"/>
                        </a:solidFill>
                        <a:effectLst/>
                        <a:latin typeface="+mn-lt"/>
                      </a:endParaRP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195</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28.273</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14.412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13.861</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1.688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1.106</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1.550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26</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17</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459430621"/>
                  </a:ext>
                </a:extLst>
              </a:tr>
              <a:tr h="298822">
                <a:tc>
                  <a:txBody>
                    <a:bodyPr/>
                    <a:lstStyle/>
                    <a:p>
                      <a:pPr algn="r" rtl="0" fontAlgn="ctr"/>
                      <a:r>
                        <a:rPr lang="tr-TR" sz="1000" b="0" u="none" strike="noStrike" dirty="0">
                          <a:effectLst/>
                          <a:latin typeface="+mn-lt"/>
                        </a:rPr>
                        <a:t>Anasınıfı[1]</a:t>
                      </a:r>
                      <a:endParaRPr lang="tr-TR" sz="1000" b="1" i="0" u="none" strike="noStrike" dirty="0">
                        <a:solidFill>
                          <a:srgbClr val="000000"/>
                        </a:solidFill>
                        <a:effectLst/>
                        <a:latin typeface="+mn-lt"/>
                      </a:endParaRP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1.591</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134.121</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69.718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64.403</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6.767</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3.953</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7.159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34</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553733230"/>
                  </a:ext>
                </a:extLst>
              </a:tr>
              <a:tr h="310872">
                <a:tc>
                  <a:txBody>
                    <a:bodyPr/>
                    <a:lstStyle/>
                    <a:p>
                      <a:pPr algn="r" rtl="0" fontAlgn="ctr"/>
                      <a:r>
                        <a:rPr lang="tr-TR" sz="1000" u="none" strike="noStrike" dirty="0">
                          <a:effectLst/>
                          <a:latin typeface="+mn-lt"/>
                        </a:rPr>
                        <a:t>    Özel Eğitim Anaokulu</a:t>
                      </a:r>
                      <a:endParaRPr lang="tr-TR" sz="1000" b="1" i="0" u="none" strike="noStrike" dirty="0">
                        <a:solidFill>
                          <a:srgbClr val="000000"/>
                        </a:solidFill>
                        <a:effectLst/>
                        <a:latin typeface="+mn-lt"/>
                      </a:endParaRP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1.057</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740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317</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289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179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204</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6</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5</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4</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162305050"/>
                  </a:ext>
                </a:extLst>
              </a:tr>
              <a:tr h="368270">
                <a:tc>
                  <a:txBody>
                    <a:bodyPr/>
                    <a:lstStyle/>
                    <a:p>
                      <a:pPr algn="l" rtl="0" fontAlgn="ctr"/>
                      <a:r>
                        <a:rPr lang="tr-TR" sz="1000" u="none" strike="noStrike" dirty="0">
                          <a:solidFill>
                            <a:srgbClr val="14213D"/>
                          </a:solidFill>
                          <a:effectLst/>
                          <a:latin typeface="+mn-lt"/>
                        </a:rPr>
                        <a:t> RESMİ İLKOKUL TOPLAMI</a:t>
                      </a:r>
                      <a:endParaRPr lang="tr-TR" sz="1000" b="1" i="0" u="none" strike="noStrike" dirty="0">
                        <a:solidFill>
                          <a:srgbClr val="14213D"/>
                        </a:solidFill>
                        <a:effectLst/>
                        <a:latin typeface="+mn-lt"/>
                      </a:endParaRP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1.068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893.643</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458.715</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434.928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34.099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27.757</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31.713</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32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26</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3773318490"/>
                  </a:ext>
                </a:extLst>
              </a:tr>
              <a:tr h="368270">
                <a:tc>
                  <a:txBody>
                    <a:bodyPr/>
                    <a:lstStyle/>
                    <a:p>
                      <a:pPr algn="r" rtl="0" fontAlgn="ctr"/>
                      <a:r>
                        <a:rPr lang="tr-TR" sz="1000" u="none" strike="noStrike" dirty="0">
                          <a:effectLst/>
                          <a:latin typeface="+mn-lt"/>
                        </a:rPr>
                        <a:t>      İlkokul</a:t>
                      </a:r>
                      <a:endParaRPr lang="tr-TR" sz="1000" b="1" i="0" u="none" strike="noStrike" dirty="0">
                        <a:solidFill>
                          <a:srgbClr val="000000"/>
                        </a:solidFill>
                        <a:effectLst/>
                        <a:latin typeface="+mn-lt"/>
                      </a:endParaRP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1.024</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891.621</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457.320</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434.301</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33.555</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27.022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31.293</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33</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27</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912004618"/>
                  </a:ext>
                </a:extLst>
              </a:tr>
              <a:tr h="310872">
                <a:tc>
                  <a:txBody>
                    <a:bodyPr/>
                    <a:lstStyle/>
                    <a:p>
                      <a:pPr algn="r" rtl="0" fontAlgn="ctr"/>
                      <a:r>
                        <a:rPr lang="tr-TR" sz="1000" u="none" strike="noStrike" dirty="0">
                          <a:effectLst/>
                          <a:latin typeface="+mn-lt"/>
                        </a:rPr>
                        <a:t>      Özel Eğitim İlkokulu</a:t>
                      </a:r>
                      <a:endParaRPr lang="tr-TR" sz="1000" b="1" i="0" u="none" strike="noStrike" dirty="0">
                        <a:solidFill>
                          <a:srgbClr val="000000"/>
                        </a:solidFill>
                        <a:effectLst/>
                        <a:latin typeface="+mn-lt"/>
                      </a:endParaRP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44</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2.022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1.395</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627</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544</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735</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420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5</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4</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497950443"/>
                  </a:ext>
                </a:extLst>
              </a:tr>
              <a:tr h="368270">
                <a:tc>
                  <a:txBody>
                    <a:bodyPr/>
                    <a:lstStyle/>
                    <a:p>
                      <a:pPr algn="l" rtl="0" fontAlgn="ctr"/>
                      <a:r>
                        <a:rPr lang="tr-TR" sz="1000" u="none" strike="noStrike" dirty="0">
                          <a:solidFill>
                            <a:srgbClr val="14213D"/>
                          </a:solidFill>
                          <a:effectLst/>
                          <a:latin typeface="+mn-lt"/>
                        </a:rPr>
                        <a:t>RESMİ ORTAOKUL TOPLAMI</a:t>
                      </a:r>
                      <a:endParaRPr lang="tr-TR" sz="1000" b="1" i="0" u="none" strike="noStrike" dirty="0">
                        <a:solidFill>
                          <a:srgbClr val="14213D"/>
                        </a:solidFill>
                        <a:effectLst/>
                        <a:latin typeface="+mn-lt"/>
                      </a:endParaRP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1.174</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767.822</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394.119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373.703</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40.772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20.196</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28.714</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38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27</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851836779"/>
                  </a:ext>
                </a:extLst>
              </a:tr>
              <a:tr h="368270">
                <a:tc>
                  <a:txBody>
                    <a:bodyPr/>
                    <a:lstStyle/>
                    <a:p>
                      <a:pPr algn="r" rtl="0" fontAlgn="ctr"/>
                      <a:r>
                        <a:rPr lang="tr-TR" sz="1000" u="none" strike="noStrike" dirty="0">
                          <a:effectLst/>
                          <a:latin typeface="+mn-lt"/>
                        </a:rPr>
                        <a:t>      Ortaokul</a:t>
                      </a:r>
                      <a:endParaRPr lang="tr-TR" sz="1000" b="1" i="0" u="none" strike="noStrike" dirty="0">
                        <a:solidFill>
                          <a:srgbClr val="000000"/>
                        </a:solidFill>
                        <a:effectLst/>
                        <a:latin typeface="+mn-lt"/>
                      </a:endParaRP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762</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636.702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335.122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301.580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33.418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16.230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22.505</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33560968"/>
                  </a:ext>
                </a:extLst>
              </a:tr>
              <a:tr h="310872">
                <a:tc>
                  <a:txBody>
                    <a:bodyPr/>
                    <a:lstStyle/>
                    <a:p>
                      <a:pPr algn="r" rtl="0" fontAlgn="ctr"/>
                      <a:r>
                        <a:rPr lang="tr-TR" sz="1000" u="none" strike="noStrike" dirty="0">
                          <a:effectLst/>
                          <a:latin typeface="+mn-lt"/>
                        </a:rPr>
                        <a:t>      İmam Hatip  Ortaokulu</a:t>
                      </a:r>
                      <a:endParaRPr lang="tr-TR" sz="1000" b="1" i="0" u="none" strike="noStrike" dirty="0">
                        <a:solidFill>
                          <a:srgbClr val="000000"/>
                        </a:solidFill>
                        <a:effectLst/>
                        <a:latin typeface="+mn-lt"/>
                      </a:endParaRP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208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89.768</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41.328</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48.440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6.754</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3.851</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3.891</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23</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23</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13</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41177314"/>
                  </a:ext>
                </a:extLst>
              </a:tr>
              <a:tr h="464318">
                <a:tc>
                  <a:txBody>
                    <a:bodyPr/>
                    <a:lstStyle/>
                    <a:p>
                      <a:pPr algn="r" rtl="0" fontAlgn="ctr"/>
                      <a:r>
                        <a:rPr lang="tr-TR" sz="1000" u="none" strike="noStrike" dirty="0">
                          <a:effectLst/>
                          <a:latin typeface="+mn-lt"/>
                        </a:rPr>
                        <a:t>      İmam Hatip Lisesi Bünyesinde Yer Alan İHO</a:t>
                      </a:r>
                      <a:r>
                        <a:rPr lang="tr-TR" sz="1000" b="0" u="none" strike="noStrike" dirty="0">
                          <a:effectLst/>
                          <a:latin typeface="+mn-lt"/>
                        </a:rPr>
                        <a:t>[2]</a:t>
                      </a:r>
                      <a:endParaRPr lang="tr-TR" sz="1000" b="1" i="0" u="none" strike="noStrike" dirty="0">
                        <a:solidFill>
                          <a:srgbClr val="000000"/>
                        </a:solidFill>
                        <a:effectLst/>
                        <a:latin typeface="+mn-lt"/>
                      </a:endParaRP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158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39.265</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16.261</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23.004</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Times New Roman" panose="02020603050405020304" pitchFamily="18" charset="0"/>
                        </a:rPr>
                        <a:t> </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Times New Roman" panose="02020603050405020304" pitchFamily="18" charset="0"/>
                        </a:rPr>
                        <a:t> </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1.857</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21</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604438170"/>
                  </a:ext>
                </a:extLst>
              </a:tr>
              <a:tr h="310872">
                <a:tc>
                  <a:txBody>
                    <a:bodyPr/>
                    <a:lstStyle/>
                    <a:p>
                      <a:pPr algn="r" rtl="0" fontAlgn="ctr"/>
                      <a:r>
                        <a:rPr lang="tr-TR" sz="1000" u="none" strike="noStrike" dirty="0">
                          <a:effectLst/>
                          <a:latin typeface="+mn-lt"/>
                        </a:rPr>
                        <a:t>      Özel Eğitim Ortaokulu</a:t>
                      </a:r>
                      <a:endParaRPr lang="tr-TR" sz="1000" b="1" i="0" u="none" strike="noStrike" dirty="0">
                        <a:solidFill>
                          <a:srgbClr val="000000"/>
                        </a:solidFill>
                        <a:effectLst/>
                        <a:latin typeface="+mn-lt"/>
                      </a:endParaRP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46</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2.087</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1.408</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679</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600</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115</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461</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18</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5</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3</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618546541"/>
                  </a:ext>
                </a:extLst>
              </a:tr>
              <a:tr h="376238">
                <a:tc>
                  <a:txBody>
                    <a:bodyPr/>
                    <a:lstStyle/>
                    <a:p>
                      <a:pPr algn="l" rtl="0" fontAlgn="ctr"/>
                      <a:r>
                        <a:rPr lang="tr-TR" sz="1000" b="0" u="none" strike="noStrike" dirty="0">
                          <a:solidFill>
                            <a:srgbClr val="14213D"/>
                          </a:solidFill>
                          <a:effectLst/>
                          <a:latin typeface="+mn-lt"/>
                        </a:rPr>
                        <a:t>RESMİ TEMEL EĞİTİM TOPLAMI</a:t>
                      </a:r>
                      <a:endParaRPr lang="tr-TR" sz="1000" b="0" i="0" u="none" strike="noStrike" dirty="0">
                        <a:solidFill>
                          <a:srgbClr val="14213D"/>
                        </a:solidFill>
                        <a:effectLst/>
                        <a:latin typeface="+mn-lt"/>
                      </a:endParaRP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2.465</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1.824.916</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937.704</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887.212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76.848</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49.238</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69.340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37</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26</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24</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534828668"/>
                  </a:ext>
                </a:extLst>
              </a:tr>
              <a:tr h="464318">
                <a:tc>
                  <a:txBody>
                    <a:bodyPr/>
                    <a:lstStyle/>
                    <a:p>
                      <a:pPr algn="l" rtl="0" fontAlgn="ctr"/>
                      <a:r>
                        <a:rPr lang="tr-TR" sz="1000" b="0" u="none" strike="noStrike" dirty="0">
                          <a:solidFill>
                            <a:srgbClr val="14213D"/>
                          </a:solidFill>
                          <a:effectLst/>
                          <a:latin typeface="+mn-lt"/>
                        </a:rPr>
                        <a:t>RESMİ ORTAÖĞRETİM TOPLAMI</a:t>
                      </a:r>
                      <a:endParaRPr lang="tr-TR" sz="1000" b="0" i="0" u="none" strike="noStrike" dirty="0">
                        <a:solidFill>
                          <a:srgbClr val="14213D"/>
                        </a:solidFill>
                        <a:effectLst/>
                        <a:latin typeface="+mn-lt"/>
                      </a:endParaRP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00B0F0"/>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952</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00B0F0"/>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651.399</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00B0F0"/>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327.846</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00B0F0"/>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323.553</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00B0F0"/>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45.839</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00B0F0"/>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22.881</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00B0F0"/>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23.355</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00B0F0"/>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28</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00B0F0"/>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00B0F0"/>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14</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00B0F0"/>
                    </a:solidFill>
                  </a:tcPr>
                </a:tc>
                <a:extLst>
                  <a:ext uri="{0D108BD9-81ED-4DB2-BD59-A6C34878D82A}">
                    <a16:rowId xmlns:a16="http://schemas.microsoft.com/office/drawing/2014/main" val="2271575164"/>
                  </a:ext>
                </a:extLst>
              </a:tr>
              <a:tr h="368270">
                <a:tc>
                  <a:txBody>
                    <a:bodyPr/>
                    <a:lstStyle/>
                    <a:p>
                      <a:pPr algn="r" rtl="0" fontAlgn="ctr"/>
                      <a:r>
                        <a:rPr lang="tr-TR" sz="1000" u="none" strike="noStrike" dirty="0">
                          <a:effectLst/>
                          <a:latin typeface="+mn-lt"/>
                        </a:rPr>
                        <a:t>      Genel Ortaöğretim</a:t>
                      </a:r>
                      <a:endParaRPr lang="tr-TR" sz="1000" b="1" i="0" u="none" strike="noStrike" dirty="0">
                        <a:solidFill>
                          <a:srgbClr val="000000"/>
                        </a:solidFill>
                        <a:effectLst/>
                        <a:latin typeface="+mn-lt"/>
                      </a:endParaRP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337</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316.757</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137.462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179.295</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17.687</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8.293</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9.652</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33</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18</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153566114"/>
                  </a:ext>
                </a:extLst>
              </a:tr>
              <a:tr h="443280">
                <a:tc>
                  <a:txBody>
                    <a:bodyPr/>
                    <a:lstStyle/>
                    <a:p>
                      <a:pPr algn="r" rtl="0" fontAlgn="ctr"/>
                      <a:r>
                        <a:rPr lang="tr-TR" sz="1000" u="none" strike="noStrike" dirty="0">
                          <a:effectLst/>
                          <a:latin typeface="+mn-lt"/>
                        </a:rPr>
                        <a:t>    Mesleki ve Teknik Ortaöğretim </a:t>
                      </a:r>
                      <a:endParaRPr lang="tr-TR" sz="1000" b="1" i="0" u="none" strike="noStrike" dirty="0">
                        <a:solidFill>
                          <a:srgbClr val="000000"/>
                        </a:solidFill>
                        <a:effectLst/>
                        <a:latin typeface="+mn-lt"/>
                      </a:endParaRP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330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252.528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156.380</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96.148</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17.023</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7.206</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9.261</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35</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27</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15</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381701886"/>
                  </a:ext>
                </a:extLst>
              </a:tr>
              <a:tr h="443280">
                <a:tc>
                  <a:txBody>
                    <a:bodyPr/>
                    <a:lstStyle/>
                    <a:p>
                      <a:pPr algn="r" rtl="0" fontAlgn="ctr"/>
                      <a:r>
                        <a:rPr lang="tr-TR" sz="1000" u="none" strike="noStrike" dirty="0">
                          <a:effectLst/>
                          <a:latin typeface="+mn-lt"/>
                        </a:rPr>
                        <a:t>     Din Öğretimi Genel</a:t>
                      </a:r>
                      <a:r>
                        <a:rPr lang="tr-TR" sz="1000" u="none" strike="noStrike" baseline="0" dirty="0">
                          <a:effectLst/>
                          <a:latin typeface="+mn-lt"/>
                        </a:rPr>
                        <a:t> </a:t>
                      </a:r>
                      <a:r>
                        <a:rPr lang="tr-TR" sz="1000" u="none" strike="noStrike" dirty="0">
                          <a:effectLst/>
                          <a:latin typeface="+mn-lt"/>
                        </a:rPr>
                        <a:t>Müdürlüğü (İHL)</a:t>
                      </a:r>
                      <a:endParaRPr lang="tr-TR" sz="1000" b="1" i="0" u="none" strike="noStrike" dirty="0">
                        <a:solidFill>
                          <a:srgbClr val="000000"/>
                        </a:solidFill>
                        <a:effectLst/>
                        <a:latin typeface="+mn-lt"/>
                      </a:endParaRP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227</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76.984</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30.712</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46.272</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9.605</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6.694</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3.644</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12</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21</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974305293"/>
                  </a:ext>
                </a:extLst>
              </a:tr>
              <a:tr h="298822">
                <a:tc>
                  <a:txBody>
                    <a:bodyPr/>
                    <a:lstStyle/>
                    <a:p>
                      <a:pPr algn="r" rtl="0" fontAlgn="ctr"/>
                      <a:r>
                        <a:rPr lang="tr-TR" sz="1000" u="none" strike="noStrike" dirty="0">
                          <a:effectLst/>
                          <a:latin typeface="+mn-lt"/>
                        </a:rPr>
                        <a:t>      Özel Eğitim Lisesi</a:t>
                      </a:r>
                      <a:endParaRPr lang="tr-TR" sz="1000" b="1" i="0" u="none" strike="noStrike" dirty="0">
                        <a:solidFill>
                          <a:srgbClr val="000000"/>
                        </a:solidFill>
                        <a:effectLst/>
                        <a:latin typeface="+mn-lt"/>
                      </a:endParaRP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58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5.130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3.292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1.838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1.524</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688</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798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7</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6</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3</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23255475"/>
                  </a:ext>
                </a:extLst>
              </a:tr>
              <a:tr h="498039">
                <a:tc>
                  <a:txBody>
                    <a:bodyPr/>
                    <a:lstStyle/>
                    <a:p>
                      <a:pPr algn="l" rtl="0" fontAlgn="ctr"/>
                      <a:r>
                        <a:rPr lang="tr-TR" sz="1000" b="1" u="none" strike="noStrike" dirty="0">
                          <a:solidFill>
                            <a:srgbClr val="14213D"/>
                          </a:solidFill>
                          <a:effectLst/>
                          <a:latin typeface="+mn-lt"/>
                        </a:rPr>
                        <a:t>RESMİ ÖRGÜN EĞİTİM TOPLAMI</a:t>
                      </a:r>
                      <a:endParaRPr lang="tr-TR" sz="1000" b="1" i="0" u="none" strike="noStrike" dirty="0">
                        <a:solidFill>
                          <a:srgbClr val="14213D"/>
                        </a:solidFill>
                        <a:effectLst/>
                        <a:latin typeface="+mn-lt"/>
                      </a:endParaRP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60000"/>
                        <a:lumOff val="4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3.417</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60000"/>
                        <a:lumOff val="40000"/>
                      </a:schemeClr>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2.476.315</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60000"/>
                        <a:lumOff val="4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1.265.550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60000"/>
                        <a:lumOff val="4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1.210.765</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60000"/>
                        <a:lumOff val="4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122.687</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60000"/>
                        <a:lumOff val="40000"/>
                      </a:schemeClr>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72.119</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60000"/>
                        <a:lumOff val="40000"/>
                      </a:schemeClr>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92.695</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60000"/>
                        <a:lumOff val="40000"/>
                      </a:schemeClr>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34</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60000"/>
                        <a:lumOff val="40000"/>
                      </a:schemeClr>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27</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60000"/>
                        <a:lumOff val="40000"/>
                      </a:schemeClr>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20</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597190907"/>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4212231928"/>
              </p:ext>
            </p:extLst>
          </p:nvPr>
        </p:nvGraphicFramePr>
        <p:xfrm>
          <a:off x="10827" y="9212726"/>
          <a:ext cx="6847173" cy="609600"/>
        </p:xfrm>
        <a:graphic>
          <a:graphicData uri="http://schemas.openxmlformats.org/drawingml/2006/table">
            <a:tbl>
              <a:tblPr firstRow="1" firstCol="1" bandRow="1">
                <a:tableStyleId>{5C22544A-7EE6-4342-B048-85BDC9FD1C3A}</a:tableStyleId>
              </a:tblPr>
              <a:tblGrid>
                <a:gridCol w="6847173">
                  <a:extLst>
                    <a:ext uri="{9D8B030D-6E8A-4147-A177-3AD203B41FA5}">
                      <a16:colId xmlns:a16="http://schemas.microsoft.com/office/drawing/2014/main" val="1690508406"/>
                    </a:ext>
                  </a:extLst>
                </a:gridCol>
              </a:tblGrid>
              <a:tr h="500197">
                <a:tc>
                  <a:txBody>
                    <a:bodyPr/>
                    <a:lstStyle/>
                    <a:p>
                      <a:pPr>
                        <a:spcAft>
                          <a:spcPts val="0"/>
                        </a:spcAft>
                      </a:pPr>
                      <a:r>
                        <a:rPr lang="tr-TR" sz="800" dirty="0">
                          <a:solidFill>
                            <a:schemeClr val="tx1"/>
                          </a:solidFill>
                          <a:effectLst/>
                          <a:latin typeface="Century Gothic" panose="020B0502020202020204" pitchFamily="34" charset="0"/>
                          <a:ea typeface="Times New Roman" panose="02020603050405020304" pitchFamily="18" charset="0"/>
                          <a:cs typeface="Arial TUR" panose="020B0604020202020204" pitchFamily="34" charset="0"/>
                        </a:rPr>
                        <a:t>Not 1: </a:t>
                      </a:r>
                      <a:r>
                        <a:rPr lang="tr-TR" sz="800" b="1" kern="1200" dirty="0">
                          <a:solidFill>
                            <a:schemeClr val="tx1"/>
                          </a:solidFill>
                          <a:effectLst/>
                          <a:latin typeface="Century Gothic" panose="020B0502020202020204" pitchFamily="34" charset="0"/>
                          <a:ea typeface="Times New Roman" panose="02020603050405020304" pitchFamily="18" charset="0"/>
                          <a:cs typeface="Arial TUR" panose="020B0604020202020204" pitchFamily="34" charset="0"/>
                        </a:rPr>
                        <a:t>Anasınıflarında görev yapan 6.767 öğretmen ile 3.953 derslik hem okulöncesinde hem de diğer kademelerde de hesaplandığı için toplamdan düşülmüştür. </a:t>
                      </a:r>
                      <a:r>
                        <a:rPr lang="tr-TR" sz="800" b="1" kern="1200" dirty="0">
                          <a:solidFill>
                            <a:srgbClr val="FF0000"/>
                          </a:solidFill>
                          <a:effectLst/>
                          <a:latin typeface="Century Gothic" panose="020B0502020202020204" pitchFamily="34" charset="0"/>
                          <a:ea typeface="Times New Roman" panose="02020603050405020304" pitchFamily="18" charset="0"/>
                          <a:cs typeface="Arial TUR" panose="020B0604020202020204" pitchFamily="34" charset="0"/>
                        </a:rPr>
                        <a:t>Anasınıfı Resmi Temel Eğitim</a:t>
                      </a:r>
                      <a:r>
                        <a:rPr lang="tr-TR" sz="800" b="1" kern="1200" baseline="0" dirty="0">
                          <a:solidFill>
                            <a:srgbClr val="FF0000"/>
                          </a:solidFill>
                          <a:effectLst/>
                          <a:latin typeface="Century Gothic" panose="020B0502020202020204" pitchFamily="34" charset="0"/>
                          <a:ea typeface="Times New Roman" panose="02020603050405020304" pitchFamily="18" charset="0"/>
                          <a:cs typeface="Arial TUR" panose="020B0604020202020204" pitchFamily="34" charset="0"/>
                        </a:rPr>
                        <a:t> okul sayısı toplamına dahil edilmemiştir</a:t>
                      </a:r>
                      <a:r>
                        <a:rPr lang="tr-TR" sz="800" b="1" kern="1200" baseline="0" dirty="0">
                          <a:solidFill>
                            <a:schemeClr val="tx1"/>
                          </a:solidFill>
                          <a:effectLst/>
                          <a:latin typeface="Century Gothic" panose="020B0502020202020204" pitchFamily="34" charset="0"/>
                          <a:ea typeface="Times New Roman" panose="02020603050405020304" pitchFamily="18" charset="0"/>
                          <a:cs typeface="Arial TUR" panose="020B0604020202020204" pitchFamily="34" charset="0"/>
                        </a:rPr>
                        <a:t>.</a:t>
                      </a:r>
                      <a:endParaRPr lang="tr-TR" sz="800" b="1" kern="1200" dirty="0">
                        <a:solidFill>
                          <a:schemeClr val="tx1"/>
                        </a:solidFill>
                        <a:effectLst/>
                        <a:latin typeface="Century Gothic" panose="020B0502020202020204" pitchFamily="34" charset="0"/>
                        <a:ea typeface="Times New Roman" panose="02020603050405020304" pitchFamily="18" charset="0"/>
                        <a:cs typeface="Arial TUR" panose="020B0604020202020204" pitchFamily="34"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tr-TR" sz="800" b="1" kern="1200" dirty="0">
                          <a:solidFill>
                            <a:schemeClr val="tx1"/>
                          </a:solidFill>
                          <a:effectLst/>
                          <a:latin typeface="Century Gothic" panose="020B0502020202020204" pitchFamily="34" charset="0"/>
                          <a:ea typeface="Times New Roman" panose="02020603050405020304" pitchFamily="18" charset="0"/>
                          <a:cs typeface="Arial TUR" panose="020B0604020202020204" pitchFamily="34" charset="0"/>
                        </a:rPr>
                        <a:t>Not 2: İmam Hatip Liseleri bünyesinde yer alan İmam Hatip Ortaokulu derslik ve öğretmen sayıları. İmam Hatip </a:t>
                      </a:r>
                      <a:r>
                        <a:rPr lang="tr-TR" sz="800" b="1" kern="1200" dirty="0" err="1">
                          <a:solidFill>
                            <a:schemeClr val="tx1"/>
                          </a:solidFill>
                          <a:effectLst/>
                          <a:latin typeface="Century Gothic" panose="020B0502020202020204" pitchFamily="34" charset="0"/>
                          <a:ea typeface="Times New Roman" panose="02020603050405020304" pitchFamily="18" charset="0"/>
                          <a:cs typeface="Arial TUR" panose="020B0604020202020204" pitchFamily="34" charset="0"/>
                        </a:rPr>
                        <a:t>aokulu</a:t>
                      </a:r>
                      <a:r>
                        <a:rPr lang="tr-TR" sz="800" b="1" kern="1200" dirty="0">
                          <a:solidFill>
                            <a:schemeClr val="tx1"/>
                          </a:solidFill>
                          <a:effectLst/>
                          <a:latin typeface="Century Gothic" panose="020B0502020202020204" pitchFamily="34" charset="0"/>
                          <a:ea typeface="Times New Roman" panose="02020603050405020304" pitchFamily="18" charset="0"/>
                          <a:cs typeface="Arial TUR" panose="020B0604020202020204" pitchFamily="34" charset="0"/>
                        </a:rPr>
                        <a:t> kademesinde de hesaplandığı için toplamdan düşülmüştür.</a:t>
                      </a:r>
                    </a:p>
                    <a:p>
                      <a:pPr>
                        <a:spcAft>
                          <a:spcPts val="0"/>
                        </a:spcAft>
                      </a:pPr>
                      <a:endParaRPr lang="tr-TR" sz="800" b="1" kern="1200" dirty="0">
                        <a:solidFill>
                          <a:schemeClr val="tx1"/>
                        </a:solidFill>
                        <a:effectLst/>
                        <a:latin typeface="Century Gothic" panose="020B0502020202020204" pitchFamily="34" charset="0"/>
                        <a:ea typeface="Times New Roman" panose="02020603050405020304" pitchFamily="18" charset="0"/>
                        <a:cs typeface="Arial TUR" panose="020B0604020202020204" pitchFamily="34" charset="0"/>
                      </a:endParaRPr>
                    </a:p>
                  </a:txBody>
                  <a:tcPr marL="44450" marR="4445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924433"/>
                  </a:ext>
                </a:extLst>
              </a:tr>
            </a:tbl>
          </a:graphicData>
        </a:graphic>
      </p:graphicFrame>
      <p:sp>
        <p:nvSpPr>
          <p:cNvPr id="6" name="Dikdörtgen 5"/>
          <p:cNvSpPr/>
          <p:nvPr/>
        </p:nvSpPr>
        <p:spPr>
          <a:xfrm>
            <a:off x="0" y="162062"/>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ÖRGÜN EĞİTİM DETAYI (Resmi)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 name="Slayt Numarası Yer Tutucusu 6"/>
          <p:cNvSpPr>
            <a:spLocks noGrp="1"/>
          </p:cNvSpPr>
          <p:nvPr>
            <p:ph type="sldNum" sz="quarter" idx="4"/>
          </p:nvPr>
        </p:nvSpPr>
        <p:spPr>
          <a:xfrm>
            <a:off x="6022483" y="9524292"/>
            <a:ext cx="1050118" cy="38170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023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nvPr>
        </p:nvGraphicFramePr>
        <p:xfrm>
          <a:off x="-32132" y="793949"/>
          <a:ext cx="6814685" cy="7749555"/>
        </p:xfrm>
        <a:graphic>
          <a:graphicData uri="http://schemas.openxmlformats.org/drawingml/2006/table">
            <a:tbl>
              <a:tblPr>
                <a:effectLst>
                  <a:outerShdw blurRad="50800" dist="38100" dir="5400000" algn="t" rotWithShape="0">
                    <a:prstClr val="black">
                      <a:alpha val="40000"/>
                    </a:prstClr>
                  </a:outerShdw>
                </a:effectLst>
              </a:tblPr>
              <a:tblGrid>
                <a:gridCol w="1358153">
                  <a:extLst>
                    <a:ext uri="{9D8B030D-6E8A-4147-A177-3AD203B41FA5}">
                      <a16:colId xmlns:a16="http://schemas.microsoft.com/office/drawing/2014/main" val="2733055641"/>
                    </a:ext>
                  </a:extLst>
                </a:gridCol>
                <a:gridCol w="576000">
                  <a:extLst>
                    <a:ext uri="{9D8B030D-6E8A-4147-A177-3AD203B41FA5}">
                      <a16:colId xmlns:a16="http://schemas.microsoft.com/office/drawing/2014/main" val="3940498526"/>
                    </a:ext>
                  </a:extLst>
                </a:gridCol>
                <a:gridCol w="612000">
                  <a:extLst>
                    <a:ext uri="{9D8B030D-6E8A-4147-A177-3AD203B41FA5}">
                      <a16:colId xmlns:a16="http://schemas.microsoft.com/office/drawing/2014/main" val="3036278389"/>
                    </a:ext>
                  </a:extLst>
                </a:gridCol>
                <a:gridCol w="612000">
                  <a:extLst>
                    <a:ext uri="{9D8B030D-6E8A-4147-A177-3AD203B41FA5}">
                      <a16:colId xmlns:a16="http://schemas.microsoft.com/office/drawing/2014/main" val="538854711"/>
                    </a:ext>
                  </a:extLst>
                </a:gridCol>
                <a:gridCol w="612000">
                  <a:extLst>
                    <a:ext uri="{9D8B030D-6E8A-4147-A177-3AD203B41FA5}">
                      <a16:colId xmlns:a16="http://schemas.microsoft.com/office/drawing/2014/main" val="43167351"/>
                    </a:ext>
                  </a:extLst>
                </a:gridCol>
                <a:gridCol w="576000">
                  <a:extLst>
                    <a:ext uri="{9D8B030D-6E8A-4147-A177-3AD203B41FA5}">
                      <a16:colId xmlns:a16="http://schemas.microsoft.com/office/drawing/2014/main" val="590316393"/>
                    </a:ext>
                  </a:extLst>
                </a:gridCol>
                <a:gridCol w="576000">
                  <a:extLst>
                    <a:ext uri="{9D8B030D-6E8A-4147-A177-3AD203B41FA5}">
                      <a16:colId xmlns:a16="http://schemas.microsoft.com/office/drawing/2014/main" val="3771417382"/>
                    </a:ext>
                  </a:extLst>
                </a:gridCol>
                <a:gridCol w="612000">
                  <a:extLst>
                    <a:ext uri="{9D8B030D-6E8A-4147-A177-3AD203B41FA5}">
                      <a16:colId xmlns:a16="http://schemas.microsoft.com/office/drawing/2014/main" val="1126414330"/>
                    </a:ext>
                  </a:extLst>
                </a:gridCol>
                <a:gridCol w="497541">
                  <a:extLst>
                    <a:ext uri="{9D8B030D-6E8A-4147-A177-3AD203B41FA5}">
                      <a16:colId xmlns:a16="http://schemas.microsoft.com/office/drawing/2014/main" val="1861796769"/>
                    </a:ext>
                  </a:extLst>
                </a:gridCol>
                <a:gridCol w="386991">
                  <a:extLst>
                    <a:ext uri="{9D8B030D-6E8A-4147-A177-3AD203B41FA5}">
                      <a16:colId xmlns:a16="http://schemas.microsoft.com/office/drawing/2014/main" val="549650521"/>
                    </a:ext>
                  </a:extLst>
                </a:gridCol>
                <a:gridCol w="396000">
                  <a:extLst>
                    <a:ext uri="{9D8B030D-6E8A-4147-A177-3AD203B41FA5}">
                      <a16:colId xmlns:a16="http://schemas.microsoft.com/office/drawing/2014/main" val="1166603327"/>
                    </a:ext>
                  </a:extLst>
                </a:gridCol>
              </a:tblGrid>
              <a:tr h="749823">
                <a:tc rowSpan="2">
                  <a:txBody>
                    <a:bodyPr/>
                    <a:lstStyle/>
                    <a:p>
                      <a:pPr algn="ctr" rtl="0" fontAlgn="ctr"/>
                      <a:r>
                        <a:rPr lang="tr-TR" sz="1000" u="none" strike="noStrike" dirty="0">
                          <a:solidFill>
                            <a:schemeClr val="bg1"/>
                          </a:solidFill>
                          <a:effectLst/>
                          <a:latin typeface="+mn-lt"/>
                        </a:rPr>
                        <a:t>OKUL TÜRÜ</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Okul/Kurum/ Sınıf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gridSpan="3">
                  <a:txBody>
                    <a:bodyPr/>
                    <a:lstStyle/>
                    <a:p>
                      <a:pPr algn="ctr" rtl="0" fontAlgn="ctr"/>
                      <a:r>
                        <a:rPr lang="tr-TR" sz="1000" u="none" strike="noStrike" dirty="0">
                          <a:solidFill>
                            <a:schemeClr val="bg1"/>
                          </a:solidFill>
                          <a:effectLst/>
                        </a:rPr>
                        <a:t>Öğrenci Sayısı</a:t>
                      </a:r>
                      <a:endParaRPr lang="tr-TR" sz="1000" b="1" i="0" u="none" strike="noStrike" dirty="0">
                        <a:solidFill>
                          <a:schemeClr val="bg1"/>
                        </a:solidFill>
                        <a:effectLst/>
                        <a:latin typeface="Calibri" panose="020F0502020204030204" pitchFamily="34" charset="0"/>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rowSpan="2">
                  <a:txBody>
                    <a:bodyPr/>
                    <a:lstStyle/>
                    <a:p>
                      <a:pPr algn="ctr" rtl="0" fontAlgn="ctr"/>
                      <a:r>
                        <a:rPr lang="tr-TR" sz="1000" u="none" strike="noStrike" dirty="0">
                          <a:solidFill>
                            <a:schemeClr val="bg1"/>
                          </a:solidFill>
                          <a:effectLst/>
                          <a:latin typeface="+mn-lt"/>
                        </a:rPr>
                        <a:t>Öğretmen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Derslik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Şube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Derslik Başına Düşen Öğrenci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Şube Başına Düşen Öğrenci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Öğretmen Başına Düşen Öğrenci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2560205403"/>
                  </a:ext>
                </a:extLst>
              </a:tr>
              <a:tr h="785012">
                <a:tc vMerge="1">
                  <a:txBody>
                    <a:bodyPr/>
                    <a:lstStyle/>
                    <a:p>
                      <a:endParaRPr lang="tr-TR"/>
                    </a:p>
                  </a:txBody>
                  <a:tcPr/>
                </a:tc>
                <a:tc vMerge="1">
                  <a:txBody>
                    <a:bodyPr/>
                    <a:lstStyle/>
                    <a:p>
                      <a:endParaRPr lang="tr-TR"/>
                    </a:p>
                  </a:txBody>
                  <a:tcPr/>
                </a:tc>
                <a:tc>
                  <a:txBody>
                    <a:bodyPr/>
                    <a:lstStyle/>
                    <a:p>
                      <a:pPr algn="ctr" rtl="0" fontAlgn="ctr"/>
                      <a:r>
                        <a:rPr lang="tr-TR" sz="1000" u="none" strike="noStrike" dirty="0">
                          <a:solidFill>
                            <a:schemeClr val="bg1"/>
                          </a:solidFill>
                          <a:effectLst/>
                          <a:latin typeface="+mn-lt"/>
                        </a:rPr>
                        <a:t>TOPLAM</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rtl="0" fontAlgn="ctr"/>
                      <a:r>
                        <a:rPr lang="tr-TR" sz="1000" u="none" strike="noStrike" dirty="0">
                          <a:solidFill>
                            <a:schemeClr val="bg1"/>
                          </a:solidFill>
                          <a:effectLst/>
                          <a:latin typeface="+mn-lt"/>
                        </a:rPr>
                        <a:t>Erkek</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rtl="0" fontAlgn="ctr"/>
                      <a:r>
                        <a:rPr lang="tr-TR" sz="1000" u="none" strike="noStrike" dirty="0">
                          <a:solidFill>
                            <a:schemeClr val="bg1"/>
                          </a:solidFill>
                          <a:effectLst/>
                          <a:latin typeface="+mn-lt"/>
                        </a:rPr>
                        <a:t>Kız</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914284447"/>
                  </a:ext>
                </a:extLst>
              </a:tr>
              <a:tr h="345247">
                <a:tc>
                  <a:txBody>
                    <a:bodyPr/>
                    <a:lstStyle/>
                    <a:p>
                      <a:pPr algn="l" rtl="0" fontAlgn="ctr"/>
                      <a:r>
                        <a:rPr lang="tr-TR" sz="1000" b="0" u="none" strike="noStrike" dirty="0">
                          <a:solidFill>
                            <a:srgbClr val="14213D"/>
                          </a:solidFill>
                          <a:effectLst/>
                          <a:latin typeface="+mn-lt"/>
                        </a:rPr>
                        <a:t> ÖZEL OKUL ÖNCESİ TOPLAMI </a:t>
                      </a:r>
                      <a:endParaRPr lang="tr-TR" sz="1000" b="0" i="0" u="none" strike="noStrike" dirty="0">
                        <a:solidFill>
                          <a:srgbClr val="14213D"/>
                        </a:solidFill>
                        <a:effectLst/>
                        <a:latin typeface="+mn-lt"/>
                      </a:endParaRPr>
                    </a:p>
                  </a:txBody>
                  <a:tcPr marL="2810" marR="2810" marT="281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1.974</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72.103</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38.029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34.074</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7.549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8.830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6.220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81935962"/>
                  </a:ext>
                </a:extLst>
              </a:tr>
              <a:tr h="345247">
                <a:tc>
                  <a:txBody>
                    <a:bodyPr/>
                    <a:lstStyle/>
                    <a:p>
                      <a:pPr algn="r" rtl="0" fontAlgn="ctr"/>
                      <a:r>
                        <a:rPr lang="tr-TR" sz="1000" b="0" u="none" strike="noStrike" dirty="0">
                          <a:effectLst/>
                          <a:latin typeface="+mn-lt"/>
                        </a:rPr>
                        <a:t>    Anaokulu</a:t>
                      </a:r>
                      <a:endParaRPr lang="tr-TR" sz="1000" b="0" i="0" u="none" strike="noStrike" dirty="0">
                        <a:solidFill>
                          <a:srgbClr val="000000"/>
                        </a:solidFill>
                        <a:effectLst/>
                        <a:latin typeface="+mn-lt"/>
                      </a:endParaRPr>
                    </a:p>
                  </a:txBody>
                  <a:tcPr marL="2810" marR="2810" marT="281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1.587</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59.829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31.694</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28.135</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6.654</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7.474</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5.220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11</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459430621"/>
                  </a:ext>
                </a:extLst>
              </a:tr>
              <a:tr h="345247">
                <a:tc>
                  <a:txBody>
                    <a:bodyPr/>
                    <a:lstStyle/>
                    <a:p>
                      <a:pPr algn="r" rtl="0" fontAlgn="ctr"/>
                      <a:r>
                        <a:rPr lang="tr-TR" sz="1000" b="0" u="none" strike="noStrike" dirty="0">
                          <a:effectLst/>
                          <a:latin typeface="+mn-lt"/>
                        </a:rPr>
                        <a:t>    Anasınıfı[1]</a:t>
                      </a:r>
                      <a:endParaRPr lang="tr-TR" sz="1000" b="0" i="0" u="none" strike="noStrike" dirty="0">
                        <a:solidFill>
                          <a:srgbClr val="000000"/>
                        </a:solidFill>
                        <a:effectLst/>
                        <a:latin typeface="+mn-lt"/>
                      </a:endParaRPr>
                    </a:p>
                  </a:txBody>
                  <a:tcPr marL="2810" marR="2810" marT="281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382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12.274</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6.335</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5.939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846</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1.279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999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15</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553733230"/>
                  </a:ext>
                </a:extLst>
              </a:tr>
              <a:tr h="345247">
                <a:tc>
                  <a:txBody>
                    <a:bodyPr/>
                    <a:lstStyle/>
                    <a:p>
                      <a:pPr algn="r" rtl="0" fontAlgn="ctr"/>
                      <a:r>
                        <a:rPr lang="tr-TR" sz="1000" b="0" u="none" strike="noStrike" dirty="0">
                          <a:effectLst/>
                          <a:latin typeface="+mn-lt"/>
                        </a:rPr>
                        <a:t>    Özel Eğitim Anaokulu</a:t>
                      </a:r>
                      <a:endParaRPr lang="tr-TR" sz="1000" b="0" i="0" u="none" strike="noStrike" dirty="0">
                        <a:solidFill>
                          <a:srgbClr val="000000"/>
                        </a:solidFill>
                        <a:effectLst/>
                        <a:latin typeface="+mn-lt"/>
                      </a:endParaRPr>
                    </a:p>
                  </a:txBody>
                  <a:tcPr marL="2810" marR="2810" marT="281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5</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49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77</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162305050"/>
                  </a:ext>
                </a:extLst>
              </a:tr>
              <a:tr h="345247">
                <a:tc>
                  <a:txBody>
                    <a:bodyPr/>
                    <a:lstStyle/>
                    <a:p>
                      <a:pPr algn="l" rtl="0" fontAlgn="ctr"/>
                      <a:r>
                        <a:rPr lang="tr-TR" sz="1000" b="0" u="none" strike="noStrike" dirty="0">
                          <a:solidFill>
                            <a:srgbClr val="14213D"/>
                          </a:solidFill>
                          <a:effectLst/>
                          <a:latin typeface="+mn-lt"/>
                        </a:rPr>
                        <a:t>ÖZEL İLKOKUL TOPLAMI</a:t>
                      </a:r>
                      <a:endParaRPr lang="tr-TR" sz="1000" b="0" i="0" u="none" strike="noStrike" dirty="0">
                        <a:solidFill>
                          <a:srgbClr val="14213D"/>
                        </a:solidFill>
                        <a:effectLst/>
                        <a:latin typeface="+mn-lt"/>
                      </a:endParaRPr>
                    </a:p>
                  </a:txBody>
                  <a:tcPr marL="2810" marR="2810" marT="281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589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98.975</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51.455</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47.520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11.992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8.774</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5.051</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11</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3773318490"/>
                  </a:ext>
                </a:extLst>
              </a:tr>
              <a:tr h="345247">
                <a:tc>
                  <a:txBody>
                    <a:bodyPr/>
                    <a:lstStyle/>
                    <a:p>
                      <a:pPr algn="r" rtl="0" fontAlgn="ctr"/>
                      <a:r>
                        <a:rPr lang="tr-TR" sz="1000" b="0" u="none" strike="noStrike" dirty="0">
                          <a:effectLst/>
                          <a:latin typeface="+mn-lt"/>
                        </a:rPr>
                        <a:t>      İlkokul</a:t>
                      </a:r>
                      <a:endParaRPr lang="tr-TR" sz="1000" b="0" i="0" u="none" strike="noStrike" dirty="0">
                        <a:solidFill>
                          <a:srgbClr val="000000"/>
                        </a:solidFill>
                        <a:effectLst/>
                        <a:latin typeface="+mn-lt"/>
                      </a:endParaRPr>
                    </a:p>
                  </a:txBody>
                  <a:tcPr marL="2810" marR="2810" marT="281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585</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98.936</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51.434</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47.502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11.912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8.742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5.038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11</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912004618"/>
                  </a:ext>
                </a:extLst>
              </a:tr>
              <a:tr h="345247">
                <a:tc>
                  <a:txBody>
                    <a:bodyPr/>
                    <a:lstStyle/>
                    <a:p>
                      <a:pPr algn="r" rtl="0" fontAlgn="ctr"/>
                      <a:r>
                        <a:rPr lang="tr-TR" sz="1000" b="0" u="none" strike="noStrike" dirty="0">
                          <a:effectLst/>
                          <a:latin typeface="+mn-lt"/>
                        </a:rPr>
                        <a:t>      Özel Eğitim İlkokulu</a:t>
                      </a:r>
                      <a:endParaRPr lang="tr-TR" sz="1000" b="0" i="0" u="none" strike="noStrike" dirty="0">
                        <a:solidFill>
                          <a:srgbClr val="000000"/>
                        </a:solidFill>
                        <a:effectLst/>
                        <a:latin typeface="+mn-lt"/>
                      </a:endParaRPr>
                    </a:p>
                  </a:txBody>
                  <a:tcPr marL="2810" marR="2810" marT="281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4</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21</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80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13</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3</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497950443"/>
                  </a:ext>
                </a:extLst>
              </a:tr>
              <a:tr h="345247">
                <a:tc>
                  <a:txBody>
                    <a:bodyPr/>
                    <a:lstStyle/>
                    <a:p>
                      <a:pPr algn="l" rtl="0" fontAlgn="ctr"/>
                      <a:r>
                        <a:rPr lang="tr-TR" sz="1000" b="0" u="none" strike="noStrike" dirty="0">
                          <a:solidFill>
                            <a:srgbClr val="14213D"/>
                          </a:solidFill>
                          <a:effectLst/>
                          <a:latin typeface="+mn-lt"/>
                        </a:rPr>
                        <a:t>ÖZEL ORTAOKUL TOPLAMI</a:t>
                      </a:r>
                      <a:endParaRPr lang="tr-TR" sz="1000" b="0" i="0" u="none" strike="noStrike" dirty="0">
                        <a:solidFill>
                          <a:srgbClr val="14213D"/>
                        </a:solidFill>
                        <a:effectLst/>
                        <a:latin typeface="+mn-lt"/>
                      </a:endParaRPr>
                    </a:p>
                  </a:txBody>
                  <a:tcPr marL="2810" marR="2810" marT="281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601</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101.888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53.360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48.528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12.480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7.906</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5.367</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13</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851836779"/>
                  </a:ext>
                </a:extLst>
              </a:tr>
              <a:tr h="345247">
                <a:tc>
                  <a:txBody>
                    <a:bodyPr/>
                    <a:lstStyle/>
                    <a:p>
                      <a:pPr algn="r" rtl="0" fontAlgn="ctr"/>
                      <a:r>
                        <a:rPr lang="tr-TR" sz="1000" b="0" u="none" strike="noStrike" dirty="0">
                          <a:effectLst/>
                          <a:latin typeface="+mn-lt"/>
                        </a:rPr>
                        <a:t>      Ortaokul</a:t>
                      </a:r>
                      <a:endParaRPr lang="tr-TR" sz="1000" b="0" i="0" u="none" strike="noStrike" dirty="0">
                        <a:solidFill>
                          <a:srgbClr val="000000"/>
                        </a:solidFill>
                        <a:effectLst/>
                        <a:latin typeface="+mn-lt"/>
                      </a:endParaRPr>
                    </a:p>
                  </a:txBody>
                  <a:tcPr marL="2810" marR="2810" marT="281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599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101.863</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53.347</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48.516</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12.470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7.895</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5.359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13</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33560968"/>
                  </a:ext>
                </a:extLst>
              </a:tr>
              <a:tr h="345247">
                <a:tc>
                  <a:txBody>
                    <a:bodyPr/>
                    <a:lstStyle/>
                    <a:p>
                      <a:pPr algn="r" rtl="0" fontAlgn="ctr"/>
                      <a:r>
                        <a:rPr lang="tr-TR" sz="1000" b="0" u="none" strike="noStrike" dirty="0">
                          <a:effectLst/>
                          <a:latin typeface="+mn-lt"/>
                        </a:rPr>
                        <a:t>      Özel Eğitim Ortaokulu</a:t>
                      </a:r>
                      <a:endParaRPr lang="tr-TR" sz="1000" b="0" i="0" u="none" strike="noStrike" dirty="0">
                        <a:solidFill>
                          <a:srgbClr val="000000"/>
                        </a:solidFill>
                        <a:effectLst/>
                        <a:latin typeface="+mn-lt"/>
                      </a:endParaRPr>
                    </a:p>
                  </a:txBody>
                  <a:tcPr marL="2810" marR="2810" marT="281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25</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13</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11</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41177314"/>
                  </a:ext>
                </a:extLst>
              </a:tr>
              <a:tr h="519722">
                <a:tc>
                  <a:txBody>
                    <a:bodyPr/>
                    <a:lstStyle/>
                    <a:p>
                      <a:pPr algn="l" rtl="0" fontAlgn="ctr"/>
                      <a:r>
                        <a:rPr lang="tr-TR" sz="1000" b="0" u="none" strike="noStrike" dirty="0">
                          <a:solidFill>
                            <a:srgbClr val="14213D"/>
                          </a:solidFill>
                          <a:effectLst/>
                          <a:latin typeface="+mn-lt"/>
                        </a:rPr>
                        <a:t>ÖZEL TEMEL EĞİTİM TOPLAMI</a:t>
                      </a:r>
                      <a:endParaRPr lang="tr-TR" sz="1000" b="0" i="0" u="none" strike="noStrike" dirty="0">
                        <a:solidFill>
                          <a:srgbClr val="14213D"/>
                        </a:solidFill>
                        <a:effectLst/>
                        <a:latin typeface="+mn-lt"/>
                      </a:endParaRPr>
                    </a:p>
                  </a:txBody>
                  <a:tcPr marL="2810" marR="2810" marT="281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2.782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272.966</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142.844</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130.122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31.175</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24.231</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16.638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11</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16</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534828668"/>
                  </a:ext>
                </a:extLst>
              </a:tr>
              <a:tr h="519722">
                <a:tc>
                  <a:txBody>
                    <a:bodyPr/>
                    <a:lstStyle/>
                    <a:p>
                      <a:pPr algn="l" rtl="0" fontAlgn="ctr"/>
                      <a:r>
                        <a:rPr lang="tr-TR" sz="1000" b="0" u="none" strike="noStrike" dirty="0">
                          <a:solidFill>
                            <a:srgbClr val="14213D"/>
                          </a:solidFill>
                          <a:effectLst/>
                          <a:latin typeface="+mn-lt"/>
                        </a:rPr>
                        <a:t>ÖZEL ORTAÖĞRETİM TOPLAMI</a:t>
                      </a:r>
                      <a:endParaRPr lang="tr-TR" sz="1000" b="0" i="0" u="none" strike="noStrike" dirty="0">
                        <a:solidFill>
                          <a:srgbClr val="14213D"/>
                        </a:solidFill>
                        <a:effectLst/>
                        <a:latin typeface="+mn-lt"/>
                      </a:endParaRPr>
                    </a:p>
                  </a:txBody>
                  <a:tcPr marL="2810" marR="2810" marT="281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698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124.546</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69.912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54.634</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15.650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10.267</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6.732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271575164"/>
                  </a:ext>
                </a:extLst>
              </a:tr>
              <a:tr h="345247">
                <a:tc>
                  <a:txBody>
                    <a:bodyPr/>
                    <a:lstStyle/>
                    <a:p>
                      <a:pPr algn="r" rtl="0" fontAlgn="ctr"/>
                      <a:r>
                        <a:rPr lang="tr-TR" sz="1000" b="0" u="none" strike="noStrike" dirty="0">
                          <a:effectLst/>
                          <a:latin typeface="+mn-lt"/>
                        </a:rPr>
                        <a:t>      Genel Ortaöğretim</a:t>
                      </a:r>
                      <a:endParaRPr lang="tr-TR" sz="1000" b="0" i="0" u="none" strike="noStrike" dirty="0">
                        <a:solidFill>
                          <a:srgbClr val="000000"/>
                        </a:solidFill>
                        <a:effectLst/>
                        <a:latin typeface="+mn-lt"/>
                      </a:endParaRPr>
                    </a:p>
                  </a:txBody>
                  <a:tcPr marL="2810" marR="2810" marT="281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656</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104.748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55.213</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49.535</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14.444</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9.290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5.865</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11</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7</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153566114"/>
                  </a:ext>
                </a:extLst>
              </a:tr>
              <a:tr h="345247">
                <a:tc>
                  <a:txBody>
                    <a:bodyPr/>
                    <a:lstStyle/>
                    <a:p>
                      <a:pPr algn="r" rtl="0" fontAlgn="ctr"/>
                      <a:r>
                        <a:rPr lang="tr-TR" sz="1000" b="0" u="none" strike="noStrike" dirty="0">
                          <a:effectLst/>
                          <a:latin typeface="+mn-lt"/>
                        </a:rPr>
                        <a:t>      Mesleki ve Teknik Ortaöğretim </a:t>
                      </a:r>
                      <a:endParaRPr lang="tr-TR" sz="1000" b="0" i="0" u="none" strike="noStrike" dirty="0">
                        <a:solidFill>
                          <a:srgbClr val="000000"/>
                        </a:solidFill>
                        <a:effectLst/>
                        <a:latin typeface="+mn-lt"/>
                      </a:endParaRPr>
                    </a:p>
                  </a:txBody>
                  <a:tcPr marL="2810" marR="2810" marT="281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42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19.798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14.699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5.099</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1.206</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977</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867</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23</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16</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381701886"/>
                  </a:ext>
                </a:extLst>
              </a:tr>
              <a:tr h="456900">
                <a:tc>
                  <a:txBody>
                    <a:bodyPr/>
                    <a:lstStyle/>
                    <a:p>
                      <a:pPr algn="r" rtl="0" fontAlgn="ctr"/>
                      <a:r>
                        <a:rPr lang="tr-TR" sz="1000" b="0" u="none" strike="noStrike" dirty="0">
                          <a:effectLst/>
                          <a:latin typeface="+mn-lt"/>
                        </a:rPr>
                        <a:t>      Özel Eğitim Lisesi</a:t>
                      </a:r>
                      <a:endParaRPr lang="tr-TR" sz="1000" b="0" i="0" u="none" strike="noStrike" dirty="0">
                        <a:solidFill>
                          <a:srgbClr val="000000"/>
                        </a:solidFill>
                        <a:effectLst/>
                        <a:latin typeface="+mn-lt"/>
                      </a:endParaRPr>
                    </a:p>
                  </a:txBody>
                  <a:tcPr marL="2810" marR="2810" marT="281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974305293"/>
                  </a:ext>
                </a:extLst>
              </a:tr>
              <a:tr h="575412">
                <a:tc>
                  <a:txBody>
                    <a:bodyPr/>
                    <a:lstStyle/>
                    <a:p>
                      <a:pPr algn="l" rtl="0" fontAlgn="ctr"/>
                      <a:r>
                        <a:rPr lang="tr-TR" sz="1000" b="1" u="none" strike="noStrike" dirty="0">
                          <a:solidFill>
                            <a:srgbClr val="14213D"/>
                          </a:solidFill>
                          <a:effectLst/>
                          <a:latin typeface="+mn-lt"/>
                        </a:rPr>
                        <a:t>ÖZEL ÖRGÜN EĞİTİM TOPLAMI</a:t>
                      </a:r>
                      <a:endParaRPr lang="tr-TR" sz="1000" b="1" i="0" u="none" strike="noStrike" dirty="0">
                        <a:solidFill>
                          <a:srgbClr val="14213D"/>
                        </a:solidFill>
                        <a:effectLst/>
                        <a:latin typeface="+mn-lt"/>
                      </a:endParaRPr>
                    </a:p>
                  </a:txBody>
                  <a:tcPr marL="2810" marR="2810" marT="281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60000"/>
                        <a:lumOff val="4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3.480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60000"/>
                        <a:lumOff val="4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397.512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60000"/>
                        <a:lumOff val="4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212.756</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60000"/>
                        <a:lumOff val="4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184.756</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60000"/>
                        <a:lumOff val="4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46.825</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60000"/>
                        <a:lumOff val="4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34.498</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60000"/>
                        <a:lumOff val="4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23.370</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60000"/>
                        <a:lumOff val="4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12</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60000"/>
                        <a:lumOff val="40000"/>
                      </a:schemeClr>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17</a:t>
                      </a:r>
                      <a:endParaRPr lang="tr-TR" sz="90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60000"/>
                        <a:lumOff val="40000"/>
                      </a:schemeClr>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8</a:t>
                      </a:r>
                      <a:endParaRPr lang="tr-TR" sz="900" dirty="0">
                        <a:solidFill>
                          <a:schemeClr val="tx1"/>
                        </a:solidFill>
                        <a:effectLst/>
                        <a:latin typeface="Times New Roman" panose="02020603050405020304" pitchFamily="18" charset="0"/>
                        <a:ea typeface="SimSun" panose="02010600030101010101" pitchFamily="2" charset="-122"/>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597190907"/>
                  </a:ext>
                </a:extLst>
              </a:tr>
            </a:tbl>
          </a:graphicData>
        </a:graphic>
      </p:graphicFrame>
      <p:sp>
        <p:nvSpPr>
          <p:cNvPr id="4" name="6 Metin kutusu"/>
          <p:cNvSpPr txBox="1"/>
          <p:nvPr/>
        </p:nvSpPr>
        <p:spPr>
          <a:xfrm>
            <a:off x="26894" y="8790807"/>
            <a:ext cx="6696635" cy="646331"/>
          </a:xfrm>
          <a:prstGeom prst="rect">
            <a:avLst/>
          </a:prstGeom>
          <a:noFill/>
        </p:spPr>
        <p:txBody>
          <a:bodyPr wrap="square" rtlCol="0">
            <a:spAutoFit/>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Not (1) : Anasınıflarında görev yapan 846 öğretmen ile 1.279 derslik hem okulöncesinde hem de diğer kademelerde de hesaplandığı için toplamdan düşülmüştür.</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endParaRPr>
          </a:p>
        </p:txBody>
      </p:sp>
      <p:sp>
        <p:nvSpPr>
          <p:cNvPr id="5" name="Dikdörtgen 4"/>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ÖRGÜN EĞİTİM DETAYI (Özel)</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728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nvPr>
        </p:nvGraphicFramePr>
        <p:xfrm>
          <a:off x="146742" y="871995"/>
          <a:ext cx="6400801" cy="7772300"/>
        </p:xfrm>
        <a:graphic>
          <a:graphicData uri="http://schemas.openxmlformats.org/drawingml/2006/table">
            <a:tbl>
              <a:tblPr>
                <a:effectLst>
                  <a:outerShdw blurRad="50800" dist="38100" dir="5400000" algn="t" rotWithShape="0">
                    <a:prstClr val="black">
                      <a:alpha val="40000"/>
                    </a:prstClr>
                  </a:outerShdw>
                </a:effectLst>
              </a:tblPr>
              <a:tblGrid>
                <a:gridCol w="1187390">
                  <a:extLst>
                    <a:ext uri="{9D8B030D-6E8A-4147-A177-3AD203B41FA5}">
                      <a16:colId xmlns:a16="http://schemas.microsoft.com/office/drawing/2014/main" val="2733055641"/>
                    </a:ext>
                  </a:extLst>
                </a:gridCol>
                <a:gridCol w="542806">
                  <a:extLst>
                    <a:ext uri="{9D8B030D-6E8A-4147-A177-3AD203B41FA5}">
                      <a16:colId xmlns:a16="http://schemas.microsoft.com/office/drawing/2014/main" val="3940498526"/>
                    </a:ext>
                  </a:extLst>
                </a:gridCol>
                <a:gridCol w="641970">
                  <a:extLst>
                    <a:ext uri="{9D8B030D-6E8A-4147-A177-3AD203B41FA5}">
                      <a16:colId xmlns:a16="http://schemas.microsoft.com/office/drawing/2014/main" val="3036278389"/>
                    </a:ext>
                  </a:extLst>
                </a:gridCol>
                <a:gridCol w="644583">
                  <a:extLst>
                    <a:ext uri="{9D8B030D-6E8A-4147-A177-3AD203B41FA5}">
                      <a16:colId xmlns:a16="http://schemas.microsoft.com/office/drawing/2014/main" val="538854711"/>
                    </a:ext>
                  </a:extLst>
                </a:gridCol>
                <a:gridCol w="644583">
                  <a:extLst>
                    <a:ext uri="{9D8B030D-6E8A-4147-A177-3AD203B41FA5}">
                      <a16:colId xmlns:a16="http://schemas.microsoft.com/office/drawing/2014/main" val="43167351"/>
                    </a:ext>
                  </a:extLst>
                </a:gridCol>
                <a:gridCol w="542806">
                  <a:extLst>
                    <a:ext uri="{9D8B030D-6E8A-4147-A177-3AD203B41FA5}">
                      <a16:colId xmlns:a16="http://schemas.microsoft.com/office/drawing/2014/main" val="590316393"/>
                    </a:ext>
                  </a:extLst>
                </a:gridCol>
                <a:gridCol w="542806">
                  <a:extLst>
                    <a:ext uri="{9D8B030D-6E8A-4147-A177-3AD203B41FA5}">
                      <a16:colId xmlns:a16="http://schemas.microsoft.com/office/drawing/2014/main" val="3771417382"/>
                    </a:ext>
                  </a:extLst>
                </a:gridCol>
                <a:gridCol w="576732">
                  <a:extLst>
                    <a:ext uri="{9D8B030D-6E8A-4147-A177-3AD203B41FA5}">
                      <a16:colId xmlns:a16="http://schemas.microsoft.com/office/drawing/2014/main" val="1126414330"/>
                    </a:ext>
                  </a:extLst>
                </a:gridCol>
                <a:gridCol w="339254">
                  <a:extLst>
                    <a:ext uri="{9D8B030D-6E8A-4147-A177-3AD203B41FA5}">
                      <a16:colId xmlns:a16="http://schemas.microsoft.com/office/drawing/2014/main" val="1861796769"/>
                    </a:ext>
                  </a:extLst>
                </a:gridCol>
                <a:gridCol w="364691">
                  <a:extLst>
                    <a:ext uri="{9D8B030D-6E8A-4147-A177-3AD203B41FA5}">
                      <a16:colId xmlns:a16="http://schemas.microsoft.com/office/drawing/2014/main" val="549650521"/>
                    </a:ext>
                  </a:extLst>
                </a:gridCol>
                <a:gridCol w="373180">
                  <a:extLst>
                    <a:ext uri="{9D8B030D-6E8A-4147-A177-3AD203B41FA5}">
                      <a16:colId xmlns:a16="http://schemas.microsoft.com/office/drawing/2014/main" val="1166603327"/>
                    </a:ext>
                  </a:extLst>
                </a:gridCol>
              </a:tblGrid>
              <a:tr h="651649">
                <a:tc rowSpan="2">
                  <a:txBody>
                    <a:bodyPr/>
                    <a:lstStyle/>
                    <a:p>
                      <a:pPr algn="ctr" rtl="0" fontAlgn="ctr"/>
                      <a:r>
                        <a:rPr lang="tr-TR" sz="1000" u="none" strike="noStrike" dirty="0">
                          <a:solidFill>
                            <a:schemeClr val="bg1"/>
                          </a:solidFill>
                          <a:effectLst/>
                          <a:latin typeface="+mn-lt"/>
                        </a:rPr>
                        <a:t>OKUL TÜRÜ</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Okul/Kurum/ Sınıf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gridSpan="3">
                  <a:txBody>
                    <a:bodyPr/>
                    <a:lstStyle/>
                    <a:p>
                      <a:pPr algn="ctr" rtl="0" fontAlgn="ctr"/>
                      <a:r>
                        <a:rPr lang="tr-TR" sz="1000" u="none" strike="noStrike" dirty="0">
                          <a:solidFill>
                            <a:schemeClr val="bg1"/>
                          </a:solidFill>
                          <a:effectLst/>
                          <a:latin typeface="+mn-lt"/>
                        </a:rPr>
                        <a:t>Öğrenci Sayısı</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rowSpan="2">
                  <a:txBody>
                    <a:bodyPr/>
                    <a:lstStyle/>
                    <a:p>
                      <a:pPr algn="ctr" rtl="0" fontAlgn="ctr"/>
                      <a:r>
                        <a:rPr lang="tr-TR" sz="1000" u="none" strike="noStrike" dirty="0">
                          <a:solidFill>
                            <a:schemeClr val="bg1"/>
                          </a:solidFill>
                          <a:effectLst/>
                          <a:latin typeface="+mn-lt"/>
                        </a:rPr>
                        <a:t>Öğretmen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Derslik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Şube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Derslik Başına Düşen Öğrenci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Şube Başına Düşen Öğrenci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Öğretmen Başına Düşen Öğrenci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2560205403"/>
                  </a:ext>
                </a:extLst>
              </a:tr>
              <a:tr h="682231">
                <a:tc vMerge="1">
                  <a:txBody>
                    <a:bodyPr/>
                    <a:lstStyle/>
                    <a:p>
                      <a:endParaRPr lang="tr-TR"/>
                    </a:p>
                  </a:txBody>
                  <a:tcPr/>
                </a:tc>
                <a:tc vMerge="1">
                  <a:txBody>
                    <a:bodyPr/>
                    <a:lstStyle/>
                    <a:p>
                      <a:endParaRPr lang="tr-TR"/>
                    </a:p>
                  </a:txBody>
                  <a:tcPr/>
                </a:tc>
                <a:tc>
                  <a:txBody>
                    <a:bodyPr/>
                    <a:lstStyle/>
                    <a:p>
                      <a:pPr algn="ctr" rtl="0" fontAlgn="ctr"/>
                      <a:r>
                        <a:rPr lang="tr-TR" sz="1000" u="none" strike="noStrike" dirty="0">
                          <a:solidFill>
                            <a:schemeClr val="bg1"/>
                          </a:solidFill>
                          <a:effectLst/>
                          <a:latin typeface="+mn-lt"/>
                        </a:rPr>
                        <a:t>TOPLAM</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rtl="0" fontAlgn="ctr"/>
                      <a:r>
                        <a:rPr lang="tr-TR" sz="1000" u="none" strike="noStrike" dirty="0">
                          <a:solidFill>
                            <a:schemeClr val="bg1"/>
                          </a:solidFill>
                          <a:effectLst/>
                          <a:latin typeface="+mn-lt"/>
                        </a:rPr>
                        <a:t>Erkek</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rtl="0" fontAlgn="ctr"/>
                      <a:r>
                        <a:rPr lang="tr-TR" sz="1000" u="none" strike="noStrike" dirty="0">
                          <a:solidFill>
                            <a:schemeClr val="bg1"/>
                          </a:solidFill>
                          <a:effectLst/>
                          <a:latin typeface="+mn-lt"/>
                        </a:rPr>
                        <a:t>Kız</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914284447"/>
                  </a:ext>
                </a:extLst>
              </a:tr>
              <a:tr h="300043">
                <a:tc>
                  <a:txBody>
                    <a:bodyPr/>
                    <a:lstStyle/>
                    <a:p>
                      <a:pPr algn="l" rtl="0" fontAlgn="ctr"/>
                      <a:r>
                        <a:rPr lang="en-US" sz="1000" u="none" strike="noStrike" dirty="0">
                          <a:solidFill>
                            <a:srgbClr val="14213D"/>
                          </a:solidFill>
                          <a:effectLst/>
                          <a:latin typeface="+mn-lt"/>
                        </a:rPr>
                        <a:t>OKUL ÖNCESİ TOPLAMI </a:t>
                      </a:r>
                      <a:endParaRPr lang="en-US" sz="1000" b="1"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3.788</a:t>
                      </a:r>
                      <a:endParaRPr lang="tr-TR" sz="9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235.554</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122.899</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112.655</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16.293</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14.068</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15.133</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17</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16</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14</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481935962"/>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Anaokulu</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1.782</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88.102</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46.106</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41.996</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8.342</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8.580</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6.770</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10</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13</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11</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459430621"/>
                  </a:ext>
                </a:extLst>
              </a:tr>
              <a:tr h="300043">
                <a:tc>
                  <a:txBody>
                    <a:bodyPr/>
                    <a:lstStyle/>
                    <a:p>
                      <a:pPr algn="r" rtl="0" fontAlgn="ctr"/>
                      <a:r>
                        <a:rPr lang="tr-TR" sz="1000" b="0" u="none" strike="noStrike" dirty="0">
                          <a:effectLst/>
                          <a:latin typeface="+mn-lt"/>
                        </a:rPr>
                        <a:t>Anasınıfı[1]</a:t>
                      </a:r>
                      <a:endParaRPr lang="tr-TR"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1.973</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146.395</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76.053</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70.342</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7.613</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5.232</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8.158</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28</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18</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19</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553733230"/>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Özel</a:t>
                      </a:r>
                      <a:r>
                        <a:rPr lang="en-US" sz="1000" u="none" strike="noStrike" dirty="0">
                          <a:effectLst/>
                          <a:latin typeface="+mn-lt"/>
                        </a:rPr>
                        <a:t> </a:t>
                      </a:r>
                      <a:r>
                        <a:rPr lang="en-US" sz="1000" u="none" strike="noStrike" dirty="0" err="1">
                          <a:effectLst/>
                          <a:latin typeface="+mn-lt"/>
                        </a:rPr>
                        <a:t>Eğitim</a:t>
                      </a:r>
                      <a:r>
                        <a:rPr lang="en-US" sz="1000" u="none" strike="noStrike" dirty="0">
                          <a:effectLst/>
                          <a:latin typeface="+mn-lt"/>
                        </a:rPr>
                        <a:t> </a:t>
                      </a:r>
                      <a:r>
                        <a:rPr lang="en-US" sz="1000" u="none" strike="noStrike" dirty="0" err="1">
                          <a:effectLst/>
                          <a:latin typeface="+mn-lt"/>
                        </a:rPr>
                        <a:t>Anaokulu</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33</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1.057</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740</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317</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338</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256</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205</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4</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5</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162305050"/>
                  </a:ext>
                </a:extLst>
              </a:tr>
              <a:tr h="300043">
                <a:tc>
                  <a:txBody>
                    <a:bodyPr/>
                    <a:lstStyle/>
                    <a:p>
                      <a:pPr algn="l" rtl="0" fontAlgn="ctr"/>
                      <a:r>
                        <a:rPr lang="en-US" sz="1000" b="0" u="none" strike="noStrike" dirty="0">
                          <a:solidFill>
                            <a:srgbClr val="14213D"/>
                          </a:solidFill>
                          <a:effectLst/>
                          <a:latin typeface="+mn-lt"/>
                        </a:rPr>
                        <a:t>İLKOKUL TOPLAMI</a:t>
                      </a:r>
                      <a:endParaRPr lang="en-US" sz="1000" b="0"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1.657</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992.618</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510.170</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482.448</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46.091</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36.531</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36.764</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27</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27</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22</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3773318490"/>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İlkokul</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1.609</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990.557</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508.754</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481.803</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45.467</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35.764</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36.331</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28</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27</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22</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912004618"/>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Özel</a:t>
                      </a:r>
                      <a:r>
                        <a:rPr lang="en-US" sz="1000" u="none" strike="noStrike" dirty="0">
                          <a:effectLst/>
                          <a:latin typeface="+mn-lt"/>
                        </a:rPr>
                        <a:t> </a:t>
                      </a:r>
                      <a:r>
                        <a:rPr lang="en-US" sz="1000" u="none" strike="noStrike" dirty="0" err="1">
                          <a:effectLst/>
                          <a:latin typeface="+mn-lt"/>
                        </a:rPr>
                        <a:t>Eğitim</a:t>
                      </a:r>
                      <a:r>
                        <a:rPr lang="en-US" sz="1000" u="none" strike="noStrike" dirty="0">
                          <a:effectLst/>
                          <a:latin typeface="+mn-lt"/>
                        </a:rPr>
                        <a:t> </a:t>
                      </a:r>
                      <a:r>
                        <a:rPr lang="en-US" sz="1000" u="none" strike="noStrike" dirty="0" err="1">
                          <a:effectLst/>
                          <a:latin typeface="+mn-lt"/>
                        </a:rPr>
                        <a:t>İlkokulu</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48</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2.061</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1.416</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645</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624</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767</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433</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5</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497950443"/>
                  </a:ext>
                </a:extLst>
              </a:tr>
              <a:tr h="300043">
                <a:tc>
                  <a:txBody>
                    <a:bodyPr/>
                    <a:lstStyle/>
                    <a:p>
                      <a:pPr algn="l" rtl="0" fontAlgn="ctr"/>
                      <a:r>
                        <a:rPr lang="en-US" sz="1000" u="none" strike="noStrike" dirty="0">
                          <a:solidFill>
                            <a:srgbClr val="14213D"/>
                          </a:solidFill>
                          <a:effectLst/>
                          <a:latin typeface="+mn-lt"/>
                        </a:rPr>
                        <a:t>ORTAOKUL TOPLAMI</a:t>
                      </a:r>
                      <a:endParaRPr lang="en-US" sz="1000" b="1"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1.775</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869.710</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447.479</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422.231</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53.252</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28.102</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34.081</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31</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26</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16</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851836779"/>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Ortaokul</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1.361</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738.565</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388.469</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350.096</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45.888</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24.125</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27.864</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31</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27</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16</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33560968"/>
                  </a:ext>
                </a:extLst>
              </a:tr>
              <a:tr h="300043">
                <a:tc>
                  <a:txBody>
                    <a:bodyPr/>
                    <a:lstStyle/>
                    <a:p>
                      <a:pPr algn="r" rtl="0" fontAlgn="ctr"/>
                      <a:r>
                        <a:rPr lang="en-US" sz="1000" u="none" strike="noStrike" dirty="0">
                          <a:effectLst/>
                          <a:latin typeface="+mn-lt"/>
                        </a:rPr>
                        <a:t>      İmam </a:t>
                      </a:r>
                      <a:r>
                        <a:rPr lang="en-US" sz="1000" u="none" strike="noStrike" dirty="0" err="1">
                          <a:effectLst/>
                          <a:latin typeface="+mn-lt"/>
                        </a:rPr>
                        <a:t>Hatip</a:t>
                      </a:r>
                      <a:r>
                        <a:rPr lang="en-US" sz="1000" u="none" strike="noStrike" dirty="0">
                          <a:effectLst/>
                          <a:latin typeface="+mn-lt"/>
                        </a:rPr>
                        <a:t>  </a:t>
                      </a:r>
                      <a:r>
                        <a:rPr lang="en-US" sz="1000" u="none" strike="noStrike" dirty="0" err="1">
                          <a:effectLst/>
                          <a:latin typeface="+mn-lt"/>
                        </a:rPr>
                        <a:t>Ortaokulu</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208</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89.768</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41.328</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48.440</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6.754</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3.851</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3.891</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23</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23</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13</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41177314"/>
                  </a:ext>
                </a:extLst>
              </a:tr>
              <a:tr h="333868">
                <a:tc>
                  <a:txBody>
                    <a:bodyPr/>
                    <a:lstStyle/>
                    <a:p>
                      <a:pPr marL="0" marR="0" indent="0" algn="r" defTabSz="685800" rtl="0" eaLnBrk="1" fontAlgn="ctr" latinLnBrk="0" hangingPunct="1">
                        <a:lnSpc>
                          <a:spcPct val="100000"/>
                        </a:lnSpc>
                        <a:spcBef>
                          <a:spcPts val="0"/>
                        </a:spcBef>
                        <a:spcAft>
                          <a:spcPts val="0"/>
                        </a:spcAft>
                        <a:buClrTx/>
                        <a:buSzTx/>
                        <a:buFontTx/>
                        <a:buNone/>
                        <a:tabLst/>
                        <a:defRPr/>
                      </a:pPr>
                      <a:r>
                        <a:rPr lang="en-US" sz="1000" u="none" strike="noStrike" dirty="0">
                          <a:effectLst/>
                          <a:latin typeface="+mn-lt"/>
                        </a:rPr>
                        <a:t>      İHL </a:t>
                      </a:r>
                      <a:r>
                        <a:rPr lang="en-US" sz="1000" u="none" strike="noStrike" dirty="0" err="1">
                          <a:effectLst/>
                          <a:latin typeface="+mn-lt"/>
                        </a:rPr>
                        <a:t>Bünyesinde</a:t>
                      </a:r>
                      <a:r>
                        <a:rPr lang="en-US" sz="1000" u="none" strike="noStrike" dirty="0">
                          <a:effectLst/>
                          <a:latin typeface="+mn-lt"/>
                        </a:rPr>
                        <a:t> </a:t>
                      </a:r>
                      <a:r>
                        <a:rPr lang="en-US" sz="1000" u="none" strike="noStrike" dirty="0" err="1">
                          <a:effectLst/>
                          <a:latin typeface="+mn-lt"/>
                        </a:rPr>
                        <a:t>Yer</a:t>
                      </a:r>
                      <a:r>
                        <a:rPr lang="tr-TR" sz="1000" u="none" strike="noStrike" baseline="0" dirty="0">
                          <a:effectLst/>
                          <a:latin typeface="+mn-lt"/>
                        </a:rPr>
                        <a:t> </a:t>
                      </a:r>
                      <a:r>
                        <a:rPr lang="en-US" sz="1000" u="none" strike="noStrike" dirty="0">
                          <a:effectLst/>
                          <a:latin typeface="+mn-lt"/>
                        </a:rPr>
                        <a:t>Alan İHO</a:t>
                      </a:r>
                      <a:r>
                        <a:rPr lang="tr-TR" sz="1000" b="0" u="none" strike="noStrike" dirty="0">
                          <a:effectLst/>
                          <a:latin typeface="+mn-lt"/>
                        </a:rPr>
                        <a:t>[2]</a:t>
                      </a:r>
                      <a:endParaRPr lang="tr-TR" sz="1000" b="1" i="0" u="none" strike="noStrike" dirty="0">
                        <a:solidFill>
                          <a:srgbClr val="000000"/>
                        </a:solidFill>
                        <a:effectLst/>
                        <a:latin typeface="+mn-lt"/>
                      </a:endParaRPr>
                    </a:p>
                    <a:p>
                      <a:pPr algn="r" rtl="0" fontAlgn="ct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158</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39.265</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16.261</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23.004</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1.857</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21</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604438170"/>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Özel</a:t>
                      </a:r>
                      <a:r>
                        <a:rPr lang="en-US" sz="1000" u="none" strike="noStrike" dirty="0">
                          <a:effectLst/>
                          <a:latin typeface="+mn-lt"/>
                        </a:rPr>
                        <a:t> </a:t>
                      </a:r>
                      <a:r>
                        <a:rPr lang="en-US" sz="1000" u="none" strike="noStrike" dirty="0" err="1">
                          <a:effectLst/>
                          <a:latin typeface="+mn-lt"/>
                        </a:rPr>
                        <a:t>Eğitim</a:t>
                      </a:r>
                      <a:r>
                        <a:rPr lang="en-US" sz="1000" u="none" strike="noStrike" dirty="0">
                          <a:effectLst/>
                          <a:latin typeface="+mn-lt"/>
                        </a:rPr>
                        <a:t> </a:t>
                      </a:r>
                      <a:r>
                        <a:rPr lang="en-US" sz="1000" u="none" strike="noStrike" dirty="0" err="1">
                          <a:effectLst/>
                          <a:latin typeface="+mn-lt"/>
                        </a:rPr>
                        <a:t>Ortaokulu</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48</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2.112</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1.421</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691</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610</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126</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469</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17</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5</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618546541"/>
                  </a:ext>
                </a:extLst>
              </a:tr>
              <a:tr h="377630">
                <a:tc>
                  <a:txBody>
                    <a:bodyPr/>
                    <a:lstStyle/>
                    <a:p>
                      <a:pPr algn="l" rtl="0" fontAlgn="ctr"/>
                      <a:r>
                        <a:rPr lang="en-US" sz="1000" b="0" u="none" strike="noStrike" dirty="0">
                          <a:solidFill>
                            <a:srgbClr val="14213D"/>
                          </a:solidFill>
                          <a:effectLst/>
                          <a:latin typeface="+mn-lt"/>
                        </a:rPr>
                        <a:t>TEMEL EĞİTİM TOPLAMI</a:t>
                      </a:r>
                      <a:endParaRPr lang="en-US" sz="1000" b="0"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5.247</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2.097.882</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1.080.548</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1.017.334</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108.023</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73.469</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85.978</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29</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24</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19</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534828668"/>
                  </a:ext>
                </a:extLst>
              </a:tr>
              <a:tr h="451675">
                <a:tc>
                  <a:txBody>
                    <a:bodyPr/>
                    <a:lstStyle/>
                    <a:p>
                      <a:pPr algn="l" rtl="0" fontAlgn="ctr"/>
                      <a:r>
                        <a:rPr lang="en-US" sz="1000" b="0" u="none" strike="noStrike" dirty="0">
                          <a:solidFill>
                            <a:srgbClr val="14213D"/>
                          </a:solidFill>
                          <a:effectLst/>
                          <a:latin typeface="+mn-lt"/>
                        </a:rPr>
                        <a:t>ORTAÖĞRETİM TOPLAMI</a:t>
                      </a:r>
                      <a:endParaRPr lang="en-US" sz="1000" b="0"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1.650</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775.945</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397.758</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378.187</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61.489</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33.148</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30.087</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23</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26</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13</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2271575164"/>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Genel</a:t>
                      </a:r>
                      <a:r>
                        <a:rPr lang="en-US" sz="1000" u="none" strike="noStrike" dirty="0">
                          <a:effectLst/>
                          <a:latin typeface="+mn-lt"/>
                        </a:rPr>
                        <a:t> </a:t>
                      </a:r>
                      <a:r>
                        <a:rPr lang="en-US" sz="1000" u="none" strike="noStrike" dirty="0" err="1">
                          <a:effectLst/>
                          <a:latin typeface="+mn-lt"/>
                        </a:rPr>
                        <a:t>Ortaöğretim</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993</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421.505</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192.675</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228.830</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32.131</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17.583</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15.517</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24</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27</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13</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153566114"/>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Mesleki</a:t>
                      </a:r>
                      <a:r>
                        <a:rPr lang="en-US" sz="1000" u="none" strike="noStrike" dirty="0">
                          <a:effectLst/>
                          <a:latin typeface="+mn-lt"/>
                        </a:rPr>
                        <a:t> </a:t>
                      </a:r>
                      <a:r>
                        <a:rPr lang="en-US" sz="1000" u="none" strike="noStrike" dirty="0" err="1">
                          <a:effectLst/>
                          <a:latin typeface="+mn-lt"/>
                        </a:rPr>
                        <a:t>ve</a:t>
                      </a:r>
                      <a:r>
                        <a:rPr lang="en-US" sz="1000" u="none" strike="noStrike" dirty="0">
                          <a:effectLst/>
                          <a:latin typeface="+mn-lt"/>
                        </a:rPr>
                        <a:t> </a:t>
                      </a:r>
                      <a:r>
                        <a:rPr lang="en-US" sz="1000" u="none" strike="noStrike" dirty="0" err="1">
                          <a:effectLst/>
                          <a:latin typeface="+mn-lt"/>
                        </a:rPr>
                        <a:t>Teknik</a:t>
                      </a:r>
                      <a:r>
                        <a:rPr lang="en-US" sz="1000" u="none" strike="noStrike" dirty="0">
                          <a:effectLst/>
                          <a:latin typeface="+mn-lt"/>
                        </a:rPr>
                        <a:t>  </a:t>
                      </a:r>
                      <a:r>
                        <a:rPr lang="en-US" sz="1000" u="none" strike="noStrike" dirty="0" err="1">
                          <a:effectLst/>
                          <a:latin typeface="+mn-lt"/>
                        </a:rPr>
                        <a:t>Ortaöğretim</a:t>
                      </a:r>
                      <a:r>
                        <a:rPr lang="en-US" sz="1000" u="none" strike="noStrike" dirty="0">
                          <a:effectLst/>
                          <a:latin typeface="+mn-lt"/>
                        </a:rPr>
                        <a:t> </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372</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272.326</a:t>
                      </a:r>
                      <a:endParaRPr lang="tr-TR" sz="9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171.079</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101.247</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18.229</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8.183</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10.128</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33</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27</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15</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381701886"/>
                  </a:ext>
                </a:extLst>
              </a:tr>
              <a:tr h="397078">
                <a:tc>
                  <a:txBody>
                    <a:bodyPr/>
                    <a:lstStyle/>
                    <a:p>
                      <a:pPr algn="r" rtl="0" fontAlgn="ctr"/>
                      <a:r>
                        <a:rPr lang="en-US" sz="1000" u="none" strike="noStrike" dirty="0">
                          <a:effectLst/>
                          <a:latin typeface="+mn-lt"/>
                        </a:rPr>
                        <a:t>      Din </a:t>
                      </a:r>
                      <a:r>
                        <a:rPr lang="en-US" sz="1000" u="none" strike="noStrike" dirty="0" err="1">
                          <a:effectLst/>
                          <a:latin typeface="+mn-lt"/>
                        </a:rPr>
                        <a:t>Öğretimi</a:t>
                      </a:r>
                      <a:r>
                        <a:rPr lang="en-US" sz="1000" u="none" strike="noStrike" dirty="0">
                          <a:effectLst/>
                          <a:latin typeface="+mn-lt"/>
                        </a:rPr>
                        <a:t> </a:t>
                      </a:r>
                      <a:r>
                        <a:rPr lang="en-US" sz="1000" u="none" strike="noStrike" dirty="0" err="1">
                          <a:effectLst/>
                          <a:latin typeface="+mn-lt"/>
                        </a:rPr>
                        <a:t>Genel</a:t>
                      </a:r>
                      <a:r>
                        <a:rPr lang="en-US" sz="1000" u="none" strike="noStrike" dirty="0">
                          <a:effectLst/>
                          <a:latin typeface="+mn-lt"/>
                        </a:rPr>
                        <a:t> </a:t>
                      </a:r>
                      <a:r>
                        <a:rPr lang="en-US" sz="1000" u="none" strike="noStrike" dirty="0" err="1">
                          <a:effectLst/>
                          <a:latin typeface="+mn-lt"/>
                        </a:rPr>
                        <a:t>Müdürlüğü</a:t>
                      </a:r>
                      <a:r>
                        <a:rPr lang="en-US" sz="1000" u="none" strike="noStrike" dirty="0">
                          <a:effectLst/>
                          <a:latin typeface="+mn-lt"/>
                        </a:rPr>
                        <a:t> (İHL)</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227</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76.984</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30.712</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46.272</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9.605</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6.694</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3.644</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12</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21</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8</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974305293"/>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Özel</a:t>
                      </a:r>
                      <a:r>
                        <a:rPr lang="en-US" sz="1000" u="none" strike="noStrike" dirty="0">
                          <a:effectLst/>
                          <a:latin typeface="+mn-lt"/>
                        </a:rPr>
                        <a:t> </a:t>
                      </a:r>
                      <a:r>
                        <a:rPr lang="en-US" sz="1000" u="none" strike="noStrike" dirty="0" err="1">
                          <a:effectLst/>
                          <a:latin typeface="+mn-lt"/>
                        </a:rPr>
                        <a:t>Eğitim</a:t>
                      </a:r>
                      <a:r>
                        <a:rPr lang="en-US" sz="1000" u="none" strike="noStrike" dirty="0">
                          <a:effectLst/>
                          <a:latin typeface="+mn-lt"/>
                        </a:rPr>
                        <a:t> </a:t>
                      </a:r>
                      <a:r>
                        <a:rPr lang="en-US" sz="1000" u="none" strike="noStrike" dirty="0" err="1">
                          <a:effectLst/>
                          <a:latin typeface="+mn-lt"/>
                        </a:rPr>
                        <a:t>Lisesi</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58</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dirty="0">
                          <a:solidFill>
                            <a:schemeClr val="tx1"/>
                          </a:solidFill>
                          <a:effectLst/>
                          <a:latin typeface="Arial" panose="020B0604020202020204" pitchFamily="34" charset="0"/>
                          <a:ea typeface="SimSun" panose="02010600030101010101" pitchFamily="2" charset="-122"/>
                        </a:rPr>
                        <a:t>5.130</a:t>
                      </a:r>
                      <a:endParaRPr lang="tr-TR" sz="9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3.292</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1.838</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1.524</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688</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798</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7</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6</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a:spcAft>
                          <a:spcPts val="0"/>
                        </a:spcAft>
                      </a:pPr>
                      <a:r>
                        <a:rPr lang="tr-TR" sz="900">
                          <a:solidFill>
                            <a:schemeClr val="tx1"/>
                          </a:solidFill>
                          <a:effectLst/>
                          <a:latin typeface="Arial" panose="020B0604020202020204" pitchFamily="34" charset="0"/>
                          <a:ea typeface="SimSun" panose="02010600030101010101" pitchFamily="2" charset="-122"/>
                        </a:rPr>
                        <a:t>3</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23255475"/>
                  </a:ext>
                </a:extLst>
              </a:tr>
              <a:tr h="500073">
                <a:tc>
                  <a:txBody>
                    <a:bodyPr/>
                    <a:lstStyle/>
                    <a:p>
                      <a:pPr algn="l" rtl="0" fontAlgn="ctr"/>
                      <a:r>
                        <a:rPr lang="en-US" sz="1000" b="1" u="none" strike="noStrike" dirty="0">
                          <a:solidFill>
                            <a:srgbClr val="14213D"/>
                          </a:solidFill>
                          <a:effectLst/>
                          <a:latin typeface="+mn-lt"/>
                        </a:rPr>
                        <a:t>ÖRGÜN EĞİTİM TOPLAMI</a:t>
                      </a:r>
                      <a:endParaRPr lang="en-US" sz="1000" b="1"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6.897</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2.873.827</a:t>
                      </a:r>
                      <a:endParaRPr lang="tr-TR" sz="9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1.478.306</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1.395.521</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169.512</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106.617</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116.065</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27</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a:solidFill>
                            <a:schemeClr val="tx1"/>
                          </a:solidFill>
                          <a:effectLst/>
                          <a:latin typeface="Arial" panose="020B0604020202020204" pitchFamily="34" charset="0"/>
                          <a:ea typeface="SimSun" panose="02010600030101010101" pitchFamily="2" charset="-122"/>
                        </a:rPr>
                        <a:t>25</a:t>
                      </a:r>
                      <a:endParaRPr lang="tr-TR" sz="9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a:spcAft>
                          <a:spcPts val="0"/>
                        </a:spcAft>
                      </a:pPr>
                      <a:r>
                        <a:rPr lang="tr-TR" sz="900" b="1" dirty="0">
                          <a:solidFill>
                            <a:schemeClr val="tx1"/>
                          </a:solidFill>
                          <a:effectLst/>
                          <a:latin typeface="Arial" panose="020B0604020202020204" pitchFamily="34" charset="0"/>
                          <a:ea typeface="SimSun" panose="02010600030101010101" pitchFamily="2" charset="-122"/>
                        </a:rPr>
                        <a:t>17</a:t>
                      </a:r>
                      <a:endParaRPr lang="tr-TR" sz="9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3597190907"/>
                  </a:ext>
                </a:extLst>
              </a:tr>
            </a:tbl>
          </a:graphicData>
        </a:graphic>
      </p:graphicFrame>
      <p:sp>
        <p:nvSpPr>
          <p:cNvPr id="4" name="Dikdörtgen 3"/>
          <p:cNvSpPr/>
          <p:nvPr/>
        </p:nvSpPr>
        <p:spPr>
          <a:xfrm>
            <a:off x="26897" y="133699"/>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ÖRGÜN EĞİTİM DETAYI </a:t>
            </a:r>
            <a:r>
              <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(Resmi-Özel Toplamı)</a:t>
            </a:r>
          </a:p>
        </p:txBody>
      </p:sp>
      <p:sp>
        <p:nvSpPr>
          <p:cNvPr id="5" name="Dikdörtgen 4"/>
          <p:cNvSpPr/>
          <p:nvPr/>
        </p:nvSpPr>
        <p:spPr>
          <a:xfrm>
            <a:off x="-42381" y="8644295"/>
            <a:ext cx="6897594" cy="101566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Not 1: Anasınıflarında görev yapan 7.613 öğretmen ile 5.232 derslik hem okulöncesinde hem de diğer kademelerde de hesaplandığı için toplamdan düşülmüştür</a:t>
            </a: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Not 2: İmam Hatip Liseleri bünyesinde yer alan İmam Hatip Ortaokulu derslik ve öğretmen sayıları, İmam Hatip Ortaokulu kademesinde de hesaplandığı için toplamdan düşülmüştür.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4721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nvPr>
        </p:nvGraphicFramePr>
        <p:xfrm>
          <a:off x="80685" y="874058"/>
          <a:ext cx="6683184" cy="7570695"/>
        </p:xfrm>
        <a:graphic>
          <a:graphicData uri="http://schemas.openxmlformats.org/drawingml/2006/table">
            <a:tbl>
              <a:tblPr>
                <a:effectLst>
                  <a:outerShdw blurRad="50800" dist="38100" dir="5400000" algn="t" rotWithShape="0">
                    <a:prstClr val="black">
                      <a:alpha val="40000"/>
                    </a:prstClr>
                  </a:outerShdw>
                </a:effectLst>
              </a:tblPr>
              <a:tblGrid>
                <a:gridCol w="936417">
                  <a:extLst>
                    <a:ext uri="{9D8B030D-6E8A-4147-A177-3AD203B41FA5}">
                      <a16:colId xmlns:a16="http://schemas.microsoft.com/office/drawing/2014/main" val="101702362"/>
                    </a:ext>
                  </a:extLst>
                </a:gridCol>
                <a:gridCol w="615725">
                  <a:extLst>
                    <a:ext uri="{9D8B030D-6E8A-4147-A177-3AD203B41FA5}">
                      <a16:colId xmlns:a16="http://schemas.microsoft.com/office/drawing/2014/main" val="1111504042"/>
                    </a:ext>
                  </a:extLst>
                </a:gridCol>
                <a:gridCol w="615725">
                  <a:extLst>
                    <a:ext uri="{9D8B030D-6E8A-4147-A177-3AD203B41FA5}">
                      <a16:colId xmlns:a16="http://schemas.microsoft.com/office/drawing/2014/main" val="3522886417"/>
                    </a:ext>
                  </a:extLst>
                </a:gridCol>
                <a:gridCol w="615725">
                  <a:extLst>
                    <a:ext uri="{9D8B030D-6E8A-4147-A177-3AD203B41FA5}">
                      <a16:colId xmlns:a16="http://schemas.microsoft.com/office/drawing/2014/main" val="1424363409"/>
                    </a:ext>
                  </a:extLst>
                </a:gridCol>
                <a:gridCol w="718346">
                  <a:extLst>
                    <a:ext uri="{9D8B030D-6E8A-4147-A177-3AD203B41FA5}">
                      <a16:colId xmlns:a16="http://schemas.microsoft.com/office/drawing/2014/main" val="2754743862"/>
                    </a:ext>
                  </a:extLst>
                </a:gridCol>
                <a:gridCol w="718346">
                  <a:extLst>
                    <a:ext uri="{9D8B030D-6E8A-4147-A177-3AD203B41FA5}">
                      <a16:colId xmlns:a16="http://schemas.microsoft.com/office/drawing/2014/main" val="2936454766"/>
                    </a:ext>
                  </a:extLst>
                </a:gridCol>
                <a:gridCol w="615725">
                  <a:extLst>
                    <a:ext uri="{9D8B030D-6E8A-4147-A177-3AD203B41FA5}">
                      <a16:colId xmlns:a16="http://schemas.microsoft.com/office/drawing/2014/main" val="4130442133"/>
                    </a:ext>
                  </a:extLst>
                </a:gridCol>
                <a:gridCol w="615725">
                  <a:extLst>
                    <a:ext uri="{9D8B030D-6E8A-4147-A177-3AD203B41FA5}">
                      <a16:colId xmlns:a16="http://schemas.microsoft.com/office/drawing/2014/main" val="2329205647"/>
                    </a:ext>
                  </a:extLst>
                </a:gridCol>
                <a:gridCol w="615725">
                  <a:extLst>
                    <a:ext uri="{9D8B030D-6E8A-4147-A177-3AD203B41FA5}">
                      <a16:colId xmlns:a16="http://schemas.microsoft.com/office/drawing/2014/main" val="4098375079"/>
                    </a:ext>
                  </a:extLst>
                </a:gridCol>
                <a:gridCol w="615725">
                  <a:extLst>
                    <a:ext uri="{9D8B030D-6E8A-4147-A177-3AD203B41FA5}">
                      <a16:colId xmlns:a16="http://schemas.microsoft.com/office/drawing/2014/main" val="679418486"/>
                    </a:ext>
                  </a:extLst>
                </a:gridCol>
              </a:tblGrid>
              <a:tr h="741108">
                <a:tc gridSpan="2">
                  <a:txBody>
                    <a:bodyPr/>
                    <a:lstStyle/>
                    <a:p>
                      <a:pPr algn="ctr" fontAlgn="ctr"/>
                      <a:r>
                        <a:rPr lang="tr-TR" sz="1000" u="none" strike="noStrike" dirty="0">
                          <a:solidFill>
                            <a:schemeClr val="bg1"/>
                          </a:solidFill>
                          <a:effectLst/>
                          <a:latin typeface="+mn-lt"/>
                        </a:rPr>
                        <a:t>TÜRÜ</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a:txBody>
                    <a:bodyPr/>
                    <a:lstStyle/>
                    <a:p>
                      <a:pPr algn="ctr" fontAlgn="ctr"/>
                      <a:r>
                        <a:rPr lang="tr-TR" sz="1000" u="none" strike="noStrike" dirty="0">
                          <a:solidFill>
                            <a:schemeClr val="bg1"/>
                          </a:solidFill>
                          <a:effectLst/>
                          <a:latin typeface="+mn-lt"/>
                        </a:rPr>
                        <a:t>KURUM SAYISI</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DERSLİK SAYISI</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ŞUBE SAYISI</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ÖĞRENCİ SAYISI</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DERSLİK BAŞINA</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ŞUBE BAŞINA</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İKİLİ ÖĞRETİM ORANI % </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İKİLİ ÖĞRETİM ORANI  %</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4196827168"/>
                  </a:ext>
                </a:extLst>
              </a:tr>
              <a:tr h="252074">
                <a:tc rowSpan="3">
                  <a:txBody>
                    <a:bodyPr/>
                    <a:lstStyle/>
                    <a:p>
                      <a:pPr algn="ctr" fontAlgn="ctr"/>
                      <a:r>
                        <a:rPr lang="tr-TR" sz="1000" b="1" u="none" strike="noStrike" dirty="0">
                          <a:solidFill>
                            <a:schemeClr val="tx1"/>
                          </a:solidFill>
                          <a:effectLst/>
                          <a:latin typeface="+mn-lt"/>
                        </a:rPr>
                        <a:t>RESMİ OKULLAR TOPLAM (A+B+C+D+E+F)</a:t>
                      </a:r>
                      <a:endParaRPr lang="tr-TR" sz="1000" b="1" i="0" u="none" strike="noStrike" dirty="0">
                        <a:solidFill>
                          <a:schemeClr val="tx1"/>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000" b="1" u="none" strike="noStrike" dirty="0">
                          <a:solidFill>
                            <a:schemeClr val="tx1"/>
                          </a:solidFill>
                          <a:effectLst/>
                          <a:latin typeface="+mn-lt"/>
                        </a:rPr>
                        <a:t>İKİLİ</a:t>
                      </a:r>
                      <a:endParaRPr lang="tr-TR" sz="1000" b="1" i="0" u="none" strike="noStrike" dirty="0">
                        <a:solidFill>
                          <a:schemeClr val="tx1"/>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900" b="1"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731</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17.573</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900" b="1"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29.606</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901.336</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51</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900" b="1"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30</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900" b="1"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24%</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900" b="1"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39%</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2770772800"/>
                  </a:ext>
                </a:extLst>
              </a:tr>
              <a:tr h="252074">
                <a:tc vMerge="1">
                  <a:txBody>
                    <a:bodyPr/>
                    <a:lstStyle/>
                    <a:p>
                      <a:endParaRPr lang="tr-TR"/>
                    </a:p>
                  </a:txBody>
                  <a:tcPr/>
                </a:tc>
                <a:tc>
                  <a:txBody>
                    <a:bodyPr/>
                    <a:lstStyle/>
                    <a:p>
                      <a:pPr algn="ctr" fontAlgn="ctr"/>
                      <a:r>
                        <a:rPr lang="tr-TR" sz="1000" b="1" u="none" strike="noStrike" dirty="0">
                          <a:solidFill>
                            <a:schemeClr val="tx1"/>
                          </a:solidFill>
                          <a:effectLst/>
                          <a:latin typeface="+mn-lt"/>
                        </a:rPr>
                        <a:t>NORMAL</a:t>
                      </a:r>
                      <a:endParaRPr lang="tr-TR" sz="1000" b="1" i="0" u="none" strike="noStrike" dirty="0">
                        <a:solidFill>
                          <a:schemeClr val="tx1"/>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2.305</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53.261</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54.176</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1.411.528</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27</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26</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76%</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61%</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3106555115"/>
                  </a:ext>
                </a:extLst>
              </a:tr>
              <a:tr h="254095">
                <a:tc vMerge="1">
                  <a:txBody>
                    <a:bodyPr/>
                    <a:lstStyle/>
                    <a:p>
                      <a:endParaRPr lang="tr-TR"/>
                    </a:p>
                  </a:txBody>
                  <a:tcPr/>
                </a:tc>
                <a:tc>
                  <a:txBody>
                    <a:bodyPr/>
                    <a:lstStyle/>
                    <a:p>
                      <a:pPr algn="ctr" fontAlgn="ctr"/>
                      <a:r>
                        <a:rPr lang="tr-TR" sz="1000" b="1" u="none" strike="noStrike" dirty="0">
                          <a:solidFill>
                            <a:schemeClr val="tx1"/>
                          </a:solidFill>
                          <a:effectLst/>
                          <a:latin typeface="+mn-lt"/>
                        </a:rPr>
                        <a:t>TOPLAM</a:t>
                      </a:r>
                      <a:endParaRPr lang="tr-TR" sz="1000" b="1" i="0" u="none" strike="noStrike" dirty="0">
                        <a:solidFill>
                          <a:schemeClr val="tx1"/>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3.036</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70.834</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83.782</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2.312.864</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33</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28</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100%</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100%</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4238199642"/>
                  </a:ext>
                </a:extLst>
              </a:tr>
              <a:tr h="252074">
                <a:tc rowSpan="3">
                  <a:txBody>
                    <a:bodyPr/>
                    <a:lstStyle/>
                    <a:p>
                      <a:pPr algn="ctr" fontAlgn="ctr"/>
                      <a:r>
                        <a:rPr lang="tr-TR" sz="1000" b="0" u="none" strike="noStrike" dirty="0">
                          <a:solidFill>
                            <a:schemeClr val="tx1"/>
                          </a:solidFill>
                          <a:effectLst/>
                          <a:latin typeface="+mn-lt"/>
                        </a:rPr>
                        <a:t>İLKÖĞRETİM TOPLAM (A+B+C)</a:t>
                      </a:r>
                      <a:endParaRPr lang="tr-TR" sz="1000" b="0" i="0" u="none" strike="noStrike" dirty="0">
                        <a:solidFill>
                          <a:schemeClr val="tx1"/>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u="none" strike="noStrike" dirty="0">
                          <a:solidFill>
                            <a:schemeClr val="tx1"/>
                          </a:solidFill>
                          <a:effectLst/>
                          <a:latin typeface="+mn-lt"/>
                        </a:rPr>
                        <a:t>İKİLİ</a:t>
                      </a:r>
                      <a:endParaRPr lang="tr-TR" sz="1000" b="0" i="0" u="none" strike="noStrike" dirty="0">
                        <a:solidFill>
                          <a:schemeClr val="tx1"/>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649</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15.591</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26.264</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795.318</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51</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30</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31%</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48%</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21793559"/>
                  </a:ext>
                </a:extLst>
              </a:tr>
              <a:tr h="252074">
                <a:tc vMerge="1">
                  <a:txBody>
                    <a:bodyPr/>
                    <a:lstStyle/>
                    <a:p>
                      <a:endParaRPr lang="tr-TR"/>
                    </a:p>
                  </a:txBody>
                  <a:tcPr/>
                </a:tc>
                <a:tc>
                  <a:txBody>
                    <a:bodyPr/>
                    <a:lstStyle/>
                    <a:p>
                      <a:pPr algn="ctr" fontAlgn="ctr"/>
                      <a:r>
                        <a:rPr lang="tr-TR" sz="1000" b="0" u="none" strike="noStrike" dirty="0">
                          <a:solidFill>
                            <a:schemeClr val="tx1"/>
                          </a:solidFill>
                          <a:effectLst/>
                          <a:latin typeface="+mn-lt"/>
                        </a:rPr>
                        <a:t>NORMAL</a:t>
                      </a:r>
                      <a:endParaRPr lang="tr-TR" sz="1000" b="0" i="0" u="none" strike="noStrike" dirty="0">
                        <a:solidFill>
                          <a:schemeClr val="tx1"/>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1.435</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32.362</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34.163</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866.147</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27</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25</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69%</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52%</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84920736"/>
                  </a:ext>
                </a:extLst>
              </a:tr>
              <a:tr h="252074">
                <a:tc vMerge="1">
                  <a:txBody>
                    <a:bodyPr/>
                    <a:lstStyle/>
                    <a:p>
                      <a:endParaRPr lang="tr-TR"/>
                    </a:p>
                  </a:txBody>
                  <a:tcPr/>
                </a:tc>
                <a:tc>
                  <a:txBody>
                    <a:bodyPr/>
                    <a:lstStyle/>
                    <a:p>
                      <a:pPr algn="ctr" fontAlgn="ctr"/>
                      <a:r>
                        <a:rPr lang="tr-TR" sz="1000" b="0" u="none" strike="noStrike" dirty="0">
                          <a:solidFill>
                            <a:schemeClr val="tx1"/>
                          </a:solidFill>
                          <a:effectLst/>
                          <a:latin typeface="+mn-lt"/>
                        </a:rPr>
                        <a:t>TOPLAM</a:t>
                      </a:r>
                      <a:endParaRPr lang="tr-TR" sz="1000" b="0" i="0" u="none" strike="noStrike" dirty="0">
                        <a:solidFill>
                          <a:schemeClr val="tx1"/>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2.084</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47.953</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60.427</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1.661.465</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35</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27</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100%</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100%</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786388"/>
                  </a:ext>
                </a:extLst>
              </a:tr>
              <a:tr h="252074">
                <a:tc rowSpan="3">
                  <a:txBody>
                    <a:bodyPr/>
                    <a:lstStyle/>
                    <a:p>
                      <a:pPr algn="ctr" fontAlgn="ctr"/>
                      <a:r>
                        <a:rPr lang="tr-TR" sz="1000" u="none" strike="noStrike" dirty="0">
                          <a:solidFill>
                            <a:schemeClr val="tx1"/>
                          </a:solidFill>
                          <a:effectLst/>
                          <a:latin typeface="+mn-lt"/>
                        </a:rPr>
                        <a:t>İLKOKUL (A)</a:t>
                      </a:r>
                      <a:endParaRPr lang="tr-TR" sz="1000" b="1" i="0" u="none" strike="noStrike" dirty="0">
                        <a:solidFill>
                          <a:schemeClr val="tx1"/>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solidFill>
                            <a:schemeClr val="tx1"/>
                          </a:solidFill>
                          <a:effectLst/>
                          <a:latin typeface="+mn-lt"/>
                        </a:rPr>
                        <a:t>İKİLİ</a:t>
                      </a:r>
                      <a:endParaRPr lang="tr-TR" sz="1000" b="0" i="0" u="none" strike="noStrike" dirty="0">
                        <a:solidFill>
                          <a:schemeClr val="tx1"/>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363</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10.062</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15.373</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474.710</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47</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31</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34%</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53%</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14114754"/>
                  </a:ext>
                </a:extLst>
              </a:tr>
              <a:tr h="252074">
                <a:tc vMerge="1">
                  <a:txBody>
                    <a:bodyPr/>
                    <a:lstStyle/>
                    <a:p>
                      <a:endParaRPr lang="tr-TR"/>
                    </a:p>
                  </a:txBody>
                  <a:tcPr/>
                </a:tc>
                <a:tc>
                  <a:txBody>
                    <a:bodyPr/>
                    <a:lstStyle/>
                    <a:p>
                      <a:pPr algn="ctr" fontAlgn="ctr"/>
                      <a:r>
                        <a:rPr lang="tr-TR" sz="1000" u="none" strike="noStrike" dirty="0">
                          <a:solidFill>
                            <a:schemeClr val="tx1"/>
                          </a:solidFill>
                          <a:effectLst/>
                          <a:latin typeface="+mn-lt"/>
                        </a:rPr>
                        <a:t>NORMAL</a:t>
                      </a:r>
                      <a:endParaRPr lang="tr-TR" sz="1000" b="0" i="0" u="none" strike="noStrike" dirty="0">
                        <a:solidFill>
                          <a:schemeClr val="tx1"/>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705</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17.695</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16.340</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418.933</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24</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26</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66%</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47%</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30570740"/>
                  </a:ext>
                </a:extLst>
              </a:tr>
              <a:tr h="252074">
                <a:tc vMerge="1">
                  <a:txBody>
                    <a:bodyPr/>
                    <a:lstStyle/>
                    <a:p>
                      <a:endParaRPr lang="tr-TR"/>
                    </a:p>
                  </a:txBody>
                  <a:tcPr/>
                </a:tc>
                <a:tc>
                  <a:txBody>
                    <a:bodyPr/>
                    <a:lstStyle/>
                    <a:p>
                      <a:pPr algn="ctr" fontAlgn="ctr"/>
                      <a:r>
                        <a:rPr lang="tr-TR" sz="1000" u="none" strike="noStrike" dirty="0">
                          <a:solidFill>
                            <a:schemeClr val="tx1"/>
                          </a:solidFill>
                          <a:effectLst/>
                          <a:latin typeface="+mn-lt"/>
                        </a:rPr>
                        <a:t>TOPLAM</a:t>
                      </a:r>
                      <a:endParaRPr lang="tr-TR" sz="1000" b="0" i="0" u="none" strike="noStrike" dirty="0">
                        <a:solidFill>
                          <a:schemeClr val="tx1"/>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1.068</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27.757</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31.713</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893.643</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32</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28</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100%</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100%</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646933338"/>
                  </a:ext>
                </a:extLst>
              </a:tr>
              <a:tr h="252074">
                <a:tc rowSpan="3">
                  <a:txBody>
                    <a:bodyPr/>
                    <a:lstStyle/>
                    <a:p>
                      <a:pPr algn="ctr" fontAlgn="ctr"/>
                      <a:r>
                        <a:rPr lang="tr-TR" sz="1000" u="none" strike="noStrike" dirty="0">
                          <a:solidFill>
                            <a:schemeClr val="tx1"/>
                          </a:solidFill>
                          <a:effectLst/>
                          <a:latin typeface="+mn-lt"/>
                        </a:rPr>
                        <a:t>ORTAOKUL (B)</a:t>
                      </a:r>
                      <a:endParaRPr lang="tr-TR" sz="1000" b="1" i="0" u="none" strike="noStrike" dirty="0">
                        <a:solidFill>
                          <a:schemeClr val="tx1"/>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solidFill>
                            <a:schemeClr val="tx1"/>
                          </a:solidFill>
                          <a:effectLst/>
                          <a:latin typeface="+mn-lt"/>
                        </a:rPr>
                        <a:t>İKİLİ</a:t>
                      </a:r>
                      <a:endParaRPr lang="tr-TR" sz="1000" b="0" i="0" u="none" strike="noStrike" dirty="0">
                        <a:solidFill>
                          <a:schemeClr val="tx1"/>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247</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4.868</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10.020</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301.196</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62</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30</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31%</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47%</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145826972"/>
                  </a:ext>
                </a:extLst>
              </a:tr>
              <a:tr h="252074">
                <a:tc vMerge="1">
                  <a:txBody>
                    <a:bodyPr/>
                    <a:lstStyle/>
                    <a:p>
                      <a:endParaRPr lang="tr-TR"/>
                    </a:p>
                  </a:txBody>
                  <a:tcPr/>
                </a:tc>
                <a:tc>
                  <a:txBody>
                    <a:bodyPr/>
                    <a:lstStyle/>
                    <a:p>
                      <a:pPr algn="ctr" fontAlgn="ctr"/>
                      <a:r>
                        <a:rPr lang="tr-TR" sz="1000" u="none" strike="noStrike" dirty="0">
                          <a:solidFill>
                            <a:schemeClr val="tx1"/>
                          </a:solidFill>
                          <a:effectLst/>
                          <a:latin typeface="+mn-lt"/>
                        </a:rPr>
                        <a:t>NORMAL</a:t>
                      </a:r>
                      <a:endParaRPr lang="tr-TR" sz="1000" b="0" i="0" u="none" strike="noStrike" dirty="0">
                        <a:solidFill>
                          <a:schemeClr val="tx1"/>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561</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11.477</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12.946</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337.593</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29</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26</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69%</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53%</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229133980"/>
                  </a:ext>
                </a:extLst>
              </a:tr>
              <a:tr h="252074">
                <a:tc vMerge="1">
                  <a:txBody>
                    <a:bodyPr/>
                    <a:lstStyle/>
                    <a:p>
                      <a:endParaRPr lang="tr-TR"/>
                    </a:p>
                  </a:txBody>
                  <a:tcPr/>
                </a:tc>
                <a:tc>
                  <a:txBody>
                    <a:bodyPr/>
                    <a:lstStyle/>
                    <a:p>
                      <a:pPr algn="ctr" fontAlgn="ctr"/>
                      <a:r>
                        <a:rPr lang="tr-TR" sz="1000" u="none" strike="noStrike" dirty="0">
                          <a:solidFill>
                            <a:schemeClr val="tx1"/>
                          </a:solidFill>
                          <a:effectLst/>
                          <a:latin typeface="+mn-lt"/>
                        </a:rPr>
                        <a:t>TOPLAM</a:t>
                      </a:r>
                      <a:endParaRPr lang="tr-TR" sz="1000" b="0" i="0" u="none" strike="noStrike" dirty="0">
                        <a:solidFill>
                          <a:schemeClr val="tx1"/>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808</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16.345</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22.966</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638.789</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39</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28</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100%</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100%</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894182746"/>
                  </a:ext>
                </a:extLst>
              </a:tr>
              <a:tr h="252074">
                <a:tc rowSpan="3">
                  <a:txBody>
                    <a:bodyPr/>
                    <a:lstStyle/>
                    <a:p>
                      <a:pPr algn="ctr" fontAlgn="ctr"/>
                      <a:r>
                        <a:rPr lang="tr-TR" sz="1000" u="none" strike="noStrike" dirty="0">
                          <a:solidFill>
                            <a:schemeClr val="tx1"/>
                          </a:solidFill>
                          <a:effectLst/>
                          <a:latin typeface="+mn-lt"/>
                        </a:rPr>
                        <a:t>İMAM-HATİP ORTAOKULU (C)</a:t>
                      </a:r>
                      <a:endParaRPr lang="tr-TR" sz="1000" b="1" i="0" u="none" strike="noStrike" dirty="0">
                        <a:solidFill>
                          <a:schemeClr val="tx1"/>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solidFill>
                            <a:schemeClr val="tx1"/>
                          </a:solidFill>
                          <a:effectLst/>
                          <a:latin typeface="+mn-lt"/>
                        </a:rPr>
                        <a:t>İKİLİ</a:t>
                      </a:r>
                      <a:endParaRPr lang="tr-TR" sz="1000" b="0" i="0" u="none" strike="noStrike" dirty="0">
                        <a:solidFill>
                          <a:schemeClr val="tx1"/>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39</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661</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871</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19.412</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29</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22</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19%</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15%</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990988674"/>
                  </a:ext>
                </a:extLst>
              </a:tr>
              <a:tr h="252074">
                <a:tc vMerge="1">
                  <a:txBody>
                    <a:bodyPr/>
                    <a:lstStyle/>
                    <a:p>
                      <a:endParaRPr lang="tr-TR"/>
                    </a:p>
                  </a:txBody>
                  <a:tcPr/>
                </a:tc>
                <a:tc>
                  <a:txBody>
                    <a:bodyPr/>
                    <a:lstStyle/>
                    <a:p>
                      <a:pPr algn="ctr" fontAlgn="ctr"/>
                      <a:r>
                        <a:rPr lang="tr-TR" sz="1000" u="none" strike="noStrike" dirty="0">
                          <a:solidFill>
                            <a:schemeClr val="tx1"/>
                          </a:solidFill>
                          <a:effectLst/>
                          <a:latin typeface="+mn-lt"/>
                        </a:rPr>
                        <a:t>NORMAL</a:t>
                      </a:r>
                      <a:endParaRPr lang="tr-TR" sz="1000" b="0" i="0" u="none" strike="noStrike" dirty="0">
                        <a:solidFill>
                          <a:schemeClr val="tx1"/>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169</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3.190</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4.877</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109.621</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34</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22</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81%</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85%</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683662220"/>
                  </a:ext>
                </a:extLst>
              </a:tr>
              <a:tr h="252074">
                <a:tc vMerge="1">
                  <a:txBody>
                    <a:bodyPr/>
                    <a:lstStyle/>
                    <a:p>
                      <a:endParaRPr lang="tr-TR"/>
                    </a:p>
                  </a:txBody>
                  <a:tcPr/>
                </a:tc>
                <a:tc>
                  <a:txBody>
                    <a:bodyPr/>
                    <a:lstStyle/>
                    <a:p>
                      <a:pPr algn="ctr" fontAlgn="ctr"/>
                      <a:r>
                        <a:rPr lang="tr-TR" sz="1000" u="none" strike="noStrike" dirty="0">
                          <a:solidFill>
                            <a:schemeClr val="tx1"/>
                          </a:solidFill>
                          <a:effectLst/>
                          <a:latin typeface="+mn-lt"/>
                        </a:rPr>
                        <a:t>TOPLAM</a:t>
                      </a:r>
                      <a:endParaRPr lang="tr-TR" sz="1000" b="0" i="0" u="none" strike="noStrike" dirty="0">
                        <a:solidFill>
                          <a:schemeClr val="tx1"/>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208</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3.851</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5.748</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129.033</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34</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22</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100%</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100%</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68546233"/>
                  </a:ext>
                </a:extLst>
              </a:tr>
              <a:tr h="252074">
                <a:tc rowSpan="3">
                  <a:txBody>
                    <a:bodyPr/>
                    <a:lstStyle/>
                    <a:p>
                      <a:pPr algn="ctr" fontAlgn="ctr"/>
                      <a:r>
                        <a:rPr lang="tr-TR" sz="1000" u="none" strike="noStrike" dirty="0">
                          <a:effectLst/>
                          <a:latin typeface="+mn-lt"/>
                        </a:rPr>
                        <a:t>ORTAÖĞRETİM TOPLAM (D+E+F)</a:t>
                      </a:r>
                      <a:endParaRPr lang="tr-TR" sz="1000" b="1" i="0" u="none" strike="noStrike" dirty="0">
                        <a:solidFill>
                          <a:srgbClr val="FFFFFF"/>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u="none" strike="noStrike" dirty="0">
                          <a:effectLst/>
                          <a:latin typeface="+mn-lt"/>
                        </a:rPr>
                        <a:t>İKİLİ</a:t>
                      </a:r>
                      <a:endParaRPr lang="tr-TR" sz="1000" b="1" i="0" u="none" strike="noStrike" dirty="0">
                        <a:solidFill>
                          <a:srgbClr val="FFFFFF"/>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82</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1.982</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3.342</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106.018</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53</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32</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9%</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16%</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9642290"/>
                  </a:ext>
                </a:extLst>
              </a:tr>
              <a:tr h="252074">
                <a:tc vMerge="1">
                  <a:txBody>
                    <a:bodyPr/>
                    <a:lstStyle/>
                    <a:p>
                      <a:endParaRPr lang="tr-TR"/>
                    </a:p>
                  </a:txBody>
                  <a:tcPr/>
                </a:tc>
                <a:tc>
                  <a:txBody>
                    <a:bodyPr/>
                    <a:lstStyle/>
                    <a:p>
                      <a:pPr algn="ctr" fontAlgn="ctr"/>
                      <a:r>
                        <a:rPr lang="tr-TR" sz="1000" u="none" strike="noStrike" dirty="0">
                          <a:effectLst/>
                          <a:latin typeface="+mn-lt"/>
                        </a:rPr>
                        <a:t>NORMAL</a:t>
                      </a:r>
                      <a:endParaRPr lang="tr-TR" sz="1000" b="1" i="0" u="none" strike="noStrike" dirty="0">
                        <a:solidFill>
                          <a:srgbClr val="FFFFFF"/>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870</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20.899</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20.013</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545.381</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26</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27</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91%</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84%</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30697123"/>
                  </a:ext>
                </a:extLst>
              </a:tr>
              <a:tr h="252074">
                <a:tc vMerge="1">
                  <a:txBody>
                    <a:bodyPr/>
                    <a:lstStyle/>
                    <a:p>
                      <a:endParaRPr lang="tr-TR"/>
                    </a:p>
                  </a:txBody>
                  <a:tcPr/>
                </a:tc>
                <a:tc>
                  <a:txBody>
                    <a:bodyPr/>
                    <a:lstStyle/>
                    <a:p>
                      <a:pPr algn="ctr" fontAlgn="ctr"/>
                      <a:r>
                        <a:rPr lang="tr-TR" sz="1000" u="none" strike="noStrike" dirty="0">
                          <a:effectLst/>
                          <a:latin typeface="+mn-lt"/>
                        </a:rPr>
                        <a:t>TOPLAM</a:t>
                      </a:r>
                      <a:endParaRPr lang="tr-TR" sz="1000" b="1" i="0" u="none" strike="noStrike" dirty="0">
                        <a:solidFill>
                          <a:srgbClr val="FFFFFF"/>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952</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22.881</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23.355</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651.399</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28</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28</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100%</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900" b="1"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100%</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32732123"/>
                  </a:ext>
                </a:extLst>
              </a:tr>
              <a:tr h="252074">
                <a:tc rowSpan="3">
                  <a:txBody>
                    <a:bodyPr/>
                    <a:lstStyle/>
                    <a:p>
                      <a:pPr algn="ctr" fontAlgn="ctr"/>
                      <a:r>
                        <a:rPr lang="tr-TR" sz="1000" u="none" strike="noStrike" dirty="0">
                          <a:effectLst/>
                          <a:latin typeface="+mn-lt"/>
                        </a:rPr>
                        <a:t>GENEL ORTAÖĞRETİM (D)</a:t>
                      </a:r>
                      <a:endParaRPr lang="tr-TR" sz="1000" b="1"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effectLst/>
                          <a:latin typeface="+mn-lt"/>
                        </a:rPr>
                        <a:t>İKİLİ</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42</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1.133</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1.850</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67.108</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59</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36</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12%</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21%</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112920496"/>
                  </a:ext>
                </a:extLst>
              </a:tr>
              <a:tr h="252074">
                <a:tc vMerge="1">
                  <a:txBody>
                    <a:bodyPr/>
                    <a:lstStyle/>
                    <a:p>
                      <a:endParaRPr lang="tr-TR"/>
                    </a:p>
                  </a:txBody>
                  <a:tcPr/>
                </a:tc>
                <a:tc>
                  <a:txBody>
                    <a:bodyPr/>
                    <a:lstStyle/>
                    <a:p>
                      <a:pPr algn="ctr" fontAlgn="ctr"/>
                      <a:r>
                        <a:rPr lang="tr-TR" sz="1000" u="none" strike="noStrike" dirty="0">
                          <a:effectLst/>
                          <a:latin typeface="+mn-lt"/>
                        </a:rPr>
                        <a:t>NORMAL</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295</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7.160</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7.802</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249.649</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35</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32</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88%</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79%</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227373749"/>
                  </a:ext>
                </a:extLst>
              </a:tr>
              <a:tr h="252074">
                <a:tc vMerge="1">
                  <a:txBody>
                    <a:bodyPr/>
                    <a:lstStyle/>
                    <a:p>
                      <a:endParaRPr lang="tr-TR"/>
                    </a:p>
                  </a:txBody>
                  <a:tcPr/>
                </a:tc>
                <a:tc>
                  <a:txBody>
                    <a:bodyPr/>
                    <a:lstStyle/>
                    <a:p>
                      <a:pPr algn="ctr" fontAlgn="ctr"/>
                      <a:r>
                        <a:rPr lang="tr-TR" sz="1000" u="none" strike="noStrike" dirty="0">
                          <a:effectLst/>
                          <a:latin typeface="+mn-lt"/>
                        </a:rPr>
                        <a:t>TOPLAM</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337</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8.293</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9.652</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316.757</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38</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33</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100%</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100%</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086143018"/>
                  </a:ext>
                </a:extLst>
              </a:tr>
              <a:tr h="252074">
                <a:tc rowSpan="3">
                  <a:txBody>
                    <a:bodyPr/>
                    <a:lstStyle/>
                    <a:p>
                      <a:pPr algn="ctr" fontAlgn="ctr"/>
                      <a:r>
                        <a:rPr lang="tr-TR" sz="1000" u="none" strike="noStrike" dirty="0">
                          <a:effectLst/>
                          <a:latin typeface="+mn-lt"/>
                        </a:rPr>
                        <a:t>MESLEKİ-TEKNİK ORTAÖĞRETİM (E)</a:t>
                      </a:r>
                      <a:endParaRPr lang="tr-TR" sz="1000" b="1"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effectLst/>
                          <a:latin typeface="+mn-lt"/>
                        </a:rPr>
                        <a:t>İKİLİ</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31</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675</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1.219</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34.287</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51</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28</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8%</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13%</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73584921"/>
                  </a:ext>
                </a:extLst>
              </a:tr>
              <a:tr h="252074">
                <a:tc vMerge="1">
                  <a:txBody>
                    <a:bodyPr/>
                    <a:lstStyle/>
                    <a:p>
                      <a:endParaRPr lang="tr-TR"/>
                    </a:p>
                  </a:txBody>
                  <a:tcPr/>
                </a:tc>
                <a:tc>
                  <a:txBody>
                    <a:bodyPr/>
                    <a:lstStyle/>
                    <a:p>
                      <a:pPr algn="ctr" fontAlgn="ctr"/>
                      <a:r>
                        <a:rPr lang="tr-TR" sz="1000" u="none" strike="noStrike" dirty="0">
                          <a:effectLst/>
                          <a:latin typeface="+mn-lt"/>
                        </a:rPr>
                        <a:t>NORMAL</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357</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7.219</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8.840</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223.371</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31</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25</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92%</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87%</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836717785"/>
                  </a:ext>
                </a:extLst>
              </a:tr>
              <a:tr h="273642">
                <a:tc vMerge="1">
                  <a:txBody>
                    <a:bodyPr/>
                    <a:lstStyle/>
                    <a:p>
                      <a:endParaRPr lang="tr-TR"/>
                    </a:p>
                  </a:txBody>
                  <a:tcPr/>
                </a:tc>
                <a:tc>
                  <a:txBody>
                    <a:bodyPr/>
                    <a:lstStyle/>
                    <a:p>
                      <a:pPr algn="ctr" fontAlgn="ctr"/>
                      <a:r>
                        <a:rPr lang="tr-TR" sz="1000" u="none" strike="noStrike" dirty="0">
                          <a:effectLst/>
                          <a:latin typeface="+mn-lt"/>
                        </a:rPr>
                        <a:t>TOPLAM</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388</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7.894</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10.059</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257.658</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33</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26</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100%</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100%</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21776376"/>
                  </a:ext>
                </a:extLst>
              </a:tr>
              <a:tr h="252074">
                <a:tc rowSpan="3">
                  <a:txBody>
                    <a:bodyPr/>
                    <a:lstStyle/>
                    <a:p>
                      <a:pPr algn="ctr" fontAlgn="ctr"/>
                      <a:r>
                        <a:rPr lang="tr-TR" sz="1000" u="none" strike="noStrike" dirty="0">
                          <a:effectLst/>
                          <a:latin typeface="+mn-lt"/>
                        </a:rPr>
                        <a:t>İMAM HATİP LİSELERİ (F)</a:t>
                      </a:r>
                      <a:endParaRPr lang="tr-TR" sz="1000" b="1"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effectLst/>
                          <a:latin typeface="+mn-lt"/>
                        </a:rPr>
                        <a:t>İKİLİ</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9</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174</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273</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4.623</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27</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17</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4%</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6%</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00716103"/>
                  </a:ext>
                </a:extLst>
              </a:tr>
              <a:tr h="252074">
                <a:tc vMerge="1">
                  <a:txBody>
                    <a:bodyPr/>
                    <a:lstStyle/>
                    <a:p>
                      <a:endParaRPr lang="tr-TR"/>
                    </a:p>
                  </a:txBody>
                  <a:tcPr/>
                </a:tc>
                <a:tc>
                  <a:txBody>
                    <a:bodyPr/>
                    <a:lstStyle/>
                    <a:p>
                      <a:pPr algn="ctr" fontAlgn="ctr"/>
                      <a:r>
                        <a:rPr lang="tr-TR" sz="1000" u="none" strike="noStrike" dirty="0">
                          <a:effectLst/>
                          <a:latin typeface="+mn-lt"/>
                        </a:rPr>
                        <a:t>NORMAL</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218</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6.520</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3.371</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72.361</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11</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21</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96%</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94%</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162971032"/>
                  </a:ext>
                </a:extLst>
              </a:tr>
              <a:tr h="252074">
                <a:tc vMerge="1">
                  <a:txBody>
                    <a:bodyPr/>
                    <a:lstStyle/>
                    <a:p>
                      <a:endParaRPr lang="tr-TR"/>
                    </a:p>
                  </a:txBody>
                  <a:tcPr/>
                </a:tc>
                <a:tc>
                  <a:txBody>
                    <a:bodyPr/>
                    <a:lstStyle/>
                    <a:p>
                      <a:pPr algn="ctr" fontAlgn="ctr"/>
                      <a:r>
                        <a:rPr lang="tr-TR" sz="1000" u="none" strike="noStrike" dirty="0">
                          <a:effectLst/>
                          <a:latin typeface="+mn-lt"/>
                        </a:rPr>
                        <a:t>TOPLAM</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227</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6.694</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3.644</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76.984</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12</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21</a:t>
                      </a:r>
                      <a:endParaRPr lang="tr-TR" sz="120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100%</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900" dirty="0">
                          <a:solidFill>
                            <a:schemeClr val="tx1"/>
                          </a:solidFill>
                          <a:effectLst/>
                          <a:latin typeface="Century Gothic" panose="020B0502020202020204" pitchFamily="34" charset="0"/>
                          <a:ea typeface="SimSun" panose="02010600030101010101" pitchFamily="2" charset="-122"/>
                          <a:cs typeface="Arial TUR" panose="020B0604020202020204" pitchFamily="34" charset="0"/>
                        </a:rPr>
                        <a:t>100%</a:t>
                      </a:r>
                      <a:endParaRPr lang="tr-TR" sz="12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041142139"/>
                  </a:ext>
                </a:extLst>
              </a:tr>
            </a:tbl>
          </a:graphicData>
        </a:graphic>
      </p:graphicFrame>
      <p:sp>
        <p:nvSpPr>
          <p:cNvPr id="4" name="Metin kutusu 3"/>
          <p:cNvSpPr txBox="1"/>
          <p:nvPr/>
        </p:nvSpPr>
        <p:spPr>
          <a:xfrm>
            <a:off x="93189" y="8549659"/>
            <a:ext cx="6670679"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Not: </a:t>
            </a:r>
            <a:r>
              <a:rPr kumimoji="0" lang="tr-TR" sz="1200" b="0"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İlkokul ve ortaokul aynı binayı ve derslikleri kullandığı için ilgili kurum türlerinde derslik başına düşen öğrenci sayısı verileri  fazla çıkmıştır</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Normalde ilk ve ortaokulda derslik başına düşen öğrenci sayısı </a:t>
            </a:r>
            <a:r>
              <a:rPr kumimoji="0" lang="tr-T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31’tir.</a:t>
            </a:r>
            <a:endPar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Dikdörtgen 4"/>
          <p:cNvSpPr/>
          <p:nvPr/>
        </p:nvSpPr>
        <p:spPr>
          <a:xfrm>
            <a:off x="63473" y="42120"/>
            <a:ext cx="6830143" cy="707886"/>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2024-2025 YILI RESMİ OKULLARIN</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NORMAL VE İKİLİ ÖĞRETİM DURUMU*</a:t>
            </a:r>
            <a:endPar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632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00"/>
          <p:cNvGraphicFramePr>
            <a:graphicFrameLocks noGrp="1"/>
          </p:cNvGraphicFramePr>
          <p:nvPr>
            <p:extLst>
              <p:ext uri="{D42A27DB-BD31-4B8C-83A1-F6EECF244321}">
                <p14:modId xmlns:p14="http://schemas.microsoft.com/office/powerpoint/2010/main" val="1773795451"/>
              </p:ext>
            </p:extLst>
          </p:nvPr>
        </p:nvGraphicFramePr>
        <p:xfrm>
          <a:off x="17934" y="714055"/>
          <a:ext cx="6804000" cy="8303450"/>
        </p:xfrm>
        <a:graphic>
          <a:graphicData uri="http://schemas.openxmlformats.org/drawingml/2006/table">
            <a:tbl>
              <a:tblPr>
                <a:effectLst>
                  <a:outerShdw blurRad="50800" dist="38100" dir="5400000" algn="t" rotWithShape="0">
                    <a:prstClr val="black">
                      <a:alpha val="40000"/>
                    </a:prstClr>
                  </a:outerShdw>
                </a:effectLst>
              </a:tblPr>
              <a:tblGrid>
                <a:gridCol w="1296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188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gridCol w="1080000">
                  <a:extLst>
                    <a:ext uri="{9D8B030D-6E8A-4147-A177-3AD203B41FA5}">
                      <a16:colId xmlns:a16="http://schemas.microsoft.com/office/drawing/2014/main" val="20005"/>
                    </a:ext>
                  </a:extLst>
                </a:gridCol>
              </a:tblGrid>
              <a:tr h="825843">
                <a:tc>
                  <a:txBody>
                    <a:bodyPr/>
                    <a:lstStyle/>
                    <a:p>
                      <a:pPr marL="0" marR="0" lvl="0" indent="69850" algn="ctr" defTabSz="914400" rtl="0" eaLnBrk="1" fontAlgn="base" latinLnBrk="0" hangingPunct="1">
                        <a:lnSpc>
                          <a:spcPct val="100000"/>
                        </a:lnSpc>
                        <a:spcBef>
                          <a:spcPct val="0"/>
                        </a:spcBef>
                        <a:spcAft>
                          <a:spcPts val="0"/>
                        </a:spcAft>
                        <a:buClrTx/>
                        <a:buSzTx/>
                        <a:buFontTx/>
                        <a:buNone/>
                        <a:tabLst/>
                      </a:pPr>
                      <a:r>
                        <a:rPr lang="tr-TR" sz="1200" b="1" kern="1200" dirty="0">
                          <a:solidFill>
                            <a:srgbClr val="14213D"/>
                          </a:solidFill>
                        </a:rPr>
                        <a:t>YILLAR</a:t>
                      </a:r>
                      <a:endParaRPr lang="tr-TR" sz="1200" b="1" kern="1200" dirty="0">
                        <a:solidFill>
                          <a:srgbClr val="14213D"/>
                        </a:solidFill>
                        <a:latin typeface="Calibri" panose="020F0502020204030204" pitchFamily="34" charset="0"/>
                        <a:ea typeface="Times New Roman"/>
                        <a:cs typeface="Arial" pitchFamily="34" charset="0"/>
                      </a:endParaRPr>
                    </a:p>
                  </a:txBody>
                  <a:tcPr marL="32327" marR="32327"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tr-TR" sz="1200" b="1" kern="1200" dirty="0">
                          <a:solidFill>
                            <a:srgbClr val="14213D"/>
                          </a:solidFill>
                        </a:rPr>
                        <a:t>OKUL</a:t>
                      </a:r>
                      <a:endParaRPr lang="tr-TR" sz="1200" b="1" kern="1200" dirty="0">
                        <a:solidFill>
                          <a:srgbClr val="14213D"/>
                        </a:solidFill>
                        <a:latin typeface="Calibri" panose="020F0502020204030204" pitchFamily="34" charset="0"/>
                        <a:ea typeface="Times New Roman"/>
                        <a:cs typeface="Arial" pitchFamily="34" charset="0"/>
                      </a:endParaRPr>
                    </a:p>
                  </a:txBody>
                  <a:tcPr marL="32327" marR="32327"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tr-TR" sz="1200" b="1" kern="1200" dirty="0">
                          <a:solidFill>
                            <a:srgbClr val="14213D"/>
                          </a:solidFill>
                        </a:rPr>
                        <a:t>ÖĞRENCİ</a:t>
                      </a:r>
                      <a:endParaRPr lang="tr-TR" sz="1200" b="1" kern="1200" dirty="0">
                        <a:solidFill>
                          <a:srgbClr val="14213D"/>
                        </a:solidFill>
                        <a:latin typeface="Calibri" panose="020F0502020204030204" pitchFamily="34" charset="0"/>
                        <a:ea typeface="Times New Roman"/>
                        <a:cs typeface="Arial" pitchFamily="34" charset="0"/>
                      </a:endParaRPr>
                    </a:p>
                  </a:txBody>
                  <a:tcPr marL="32327" marR="32327"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tr-TR" sz="1200" b="1" kern="1200" dirty="0">
                          <a:solidFill>
                            <a:srgbClr val="14213D"/>
                          </a:solidFill>
                        </a:rPr>
                        <a:t>DERSLİK</a:t>
                      </a:r>
                      <a:endParaRPr lang="tr-TR" sz="1200" b="1" kern="1200" dirty="0">
                        <a:solidFill>
                          <a:srgbClr val="14213D"/>
                        </a:solidFill>
                        <a:latin typeface="Calibri" panose="020F0502020204030204" pitchFamily="34" charset="0"/>
                        <a:ea typeface="Times New Roman"/>
                        <a:cs typeface="Arial" pitchFamily="34" charset="0"/>
                      </a:endParaRPr>
                    </a:p>
                  </a:txBody>
                  <a:tcPr marL="32327" marR="32327"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tr-TR" sz="1200" b="1" kern="1200" dirty="0">
                          <a:solidFill>
                            <a:srgbClr val="14213D"/>
                          </a:solidFill>
                        </a:rPr>
                        <a:t>ÖĞRETMEN</a:t>
                      </a:r>
                    </a:p>
                    <a:p>
                      <a:pPr marL="0" marR="0" lvl="0" indent="0" algn="ctr" defTabSz="914400" rtl="0" eaLnBrk="1" fontAlgn="base" latinLnBrk="0" hangingPunct="1">
                        <a:lnSpc>
                          <a:spcPct val="100000"/>
                        </a:lnSpc>
                        <a:spcBef>
                          <a:spcPct val="0"/>
                        </a:spcBef>
                        <a:spcAft>
                          <a:spcPts val="0"/>
                        </a:spcAft>
                        <a:buClrTx/>
                        <a:buSzTx/>
                        <a:buFontTx/>
                        <a:buNone/>
                        <a:tabLst/>
                      </a:pPr>
                      <a:r>
                        <a:rPr lang="tr-TR" sz="1200" b="1" kern="1200" dirty="0">
                          <a:solidFill>
                            <a:srgbClr val="14213D"/>
                          </a:solidFill>
                        </a:rPr>
                        <a:t>SAYISI</a:t>
                      </a:r>
                      <a:endParaRPr lang="tr-TR" sz="1200" b="1" kern="1200" dirty="0">
                        <a:solidFill>
                          <a:srgbClr val="14213D"/>
                        </a:solidFill>
                        <a:latin typeface="Calibri" panose="020F0502020204030204" pitchFamily="34" charset="0"/>
                        <a:ea typeface="Times New Roman"/>
                        <a:cs typeface="Arial" pitchFamily="34" charset="0"/>
                      </a:endParaRPr>
                    </a:p>
                  </a:txBody>
                  <a:tcPr marL="32327" marR="32327"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tr-TR" sz="1200" b="1" dirty="0">
                          <a:solidFill>
                            <a:srgbClr val="14213D"/>
                          </a:solidFill>
                        </a:rPr>
                        <a:t>DERSLİK BAŞINA DÜŞEN ÖĞRENCİ SAYISI</a:t>
                      </a:r>
                      <a:endParaRPr lang="tr-TR" sz="1200" b="1" dirty="0">
                        <a:solidFill>
                          <a:srgbClr val="14213D"/>
                        </a:solidFill>
                        <a:latin typeface="Calibri" panose="020F0502020204030204" pitchFamily="34" charset="0"/>
                        <a:ea typeface="Times New Roman"/>
                        <a:cs typeface="Arial" pitchFamily="34" charset="0"/>
                      </a:endParaRPr>
                    </a:p>
                  </a:txBody>
                  <a:tcPr marL="32327" marR="32327"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823100513"/>
                  </a:ext>
                </a:extLst>
              </a:tr>
              <a:tr h="487702">
                <a:tc>
                  <a:txBody>
                    <a:bodyPr/>
                    <a:lstStyle/>
                    <a:p>
                      <a:pPr algn="ctr" fontAlgn="ctr"/>
                      <a:r>
                        <a:rPr lang="tr-TR" sz="1200" b="1" u="none" strike="noStrike" dirty="0">
                          <a:solidFill>
                            <a:schemeClr val="tx1"/>
                          </a:solidFill>
                          <a:effectLst/>
                        </a:rPr>
                        <a:t>2009-2010</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1.408</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1.651.921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32.544</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u="none" strike="noStrike" dirty="0">
                          <a:solidFill>
                            <a:schemeClr val="tx1"/>
                          </a:solidFill>
                          <a:effectLst/>
                        </a:rPr>
                        <a:t>52.838</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u="none" strike="noStrike" dirty="0">
                          <a:solidFill>
                            <a:schemeClr val="tx1"/>
                          </a:solidFill>
                          <a:effectLst/>
                        </a:rPr>
                        <a:t>51</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5390">
                <a:tc>
                  <a:txBody>
                    <a:bodyPr/>
                    <a:lstStyle/>
                    <a:p>
                      <a:pPr algn="ctr" fontAlgn="ctr"/>
                      <a:r>
                        <a:rPr lang="tr-TR" sz="1200" b="1" u="none" strike="noStrike" dirty="0">
                          <a:solidFill>
                            <a:schemeClr val="tx1"/>
                          </a:solidFill>
                          <a:effectLst/>
                        </a:rPr>
                        <a:t>2010-2011</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1.424</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1.661.447</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33.562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u="none" strike="noStrike" dirty="0">
                          <a:solidFill>
                            <a:schemeClr val="tx1"/>
                          </a:solidFill>
                          <a:effectLst/>
                        </a:rPr>
                        <a:t>54.579</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u="none" strike="noStrike" dirty="0">
                          <a:solidFill>
                            <a:schemeClr val="tx1"/>
                          </a:solidFill>
                          <a:effectLst/>
                        </a:rPr>
                        <a:t>50</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65390">
                <a:tc>
                  <a:txBody>
                    <a:bodyPr/>
                    <a:lstStyle/>
                    <a:p>
                      <a:pPr algn="ctr" fontAlgn="ctr"/>
                      <a:r>
                        <a:rPr lang="tr-TR" sz="1200" b="1" u="none" strike="noStrike" dirty="0">
                          <a:solidFill>
                            <a:schemeClr val="tx1"/>
                          </a:solidFill>
                          <a:effectLst/>
                        </a:rPr>
                        <a:t>2011-2012</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1.437</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1.647.095</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33.952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u="none" strike="noStrike" dirty="0">
                          <a:solidFill>
                            <a:schemeClr val="tx1"/>
                          </a:solidFill>
                          <a:effectLst/>
                        </a:rPr>
                        <a:t>57.071</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u="none" strike="noStrike" dirty="0">
                          <a:solidFill>
                            <a:schemeClr val="tx1"/>
                          </a:solidFill>
                          <a:effectLst/>
                        </a:rPr>
                        <a:t>49</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65390">
                <a:tc>
                  <a:txBody>
                    <a:bodyPr/>
                    <a:lstStyle/>
                    <a:p>
                      <a:pPr algn="ctr" fontAlgn="ctr"/>
                      <a:r>
                        <a:rPr lang="tr-TR" sz="1200" b="1" u="none" strike="noStrike" dirty="0">
                          <a:solidFill>
                            <a:schemeClr val="tx1"/>
                          </a:solidFill>
                          <a:effectLst/>
                        </a:rPr>
                        <a:t>2012-2013*</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2.527</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1.703.510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35.549</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u="none" strike="noStrike" dirty="0">
                          <a:solidFill>
                            <a:schemeClr val="tx1"/>
                          </a:solidFill>
                          <a:effectLst/>
                        </a:rPr>
                        <a:t>60.287</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u="none" strike="noStrike" dirty="0">
                          <a:solidFill>
                            <a:schemeClr val="tx1"/>
                          </a:solidFill>
                          <a:effectLst/>
                        </a:rPr>
                        <a:t>48</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65390">
                <a:tc>
                  <a:txBody>
                    <a:bodyPr/>
                    <a:lstStyle/>
                    <a:p>
                      <a:pPr algn="ctr" fontAlgn="ctr"/>
                      <a:r>
                        <a:rPr lang="tr-TR" sz="1200" b="1" u="none" strike="noStrike" dirty="0">
                          <a:solidFill>
                            <a:schemeClr val="tx1"/>
                          </a:solidFill>
                          <a:effectLst/>
                        </a:rPr>
                        <a:t>2013-2014*</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2.592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1.688.233</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39.762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u="none" strike="noStrike" dirty="0">
                          <a:solidFill>
                            <a:schemeClr val="tx1"/>
                          </a:solidFill>
                          <a:effectLst/>
                        </a:rPr>
                        <a:t>64.291</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u="none" strike="noStrike" dirty="0">
                          <a:solidFill>
                            <a:schemeClr val="tx1"/>
                          </a:solidFill>
                          <a:effectLst/>
                        </a:rPr>
                        <a:t>42</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65390">
                <a:tc>
                  <a:txBody>
                    <a:bodyPr/>
                    <a:lstStyle/>
                    <a:p>
                      <a:pPr algn="ctr" fontAlgn="ctr"/>
                      <a:r>
                        <a:rPr lang="tr-TR" sz="1200" b="1" u="none" strike="noStrike" dirty="0">
                          <a:solidFill>
                            <a:schemeClr val="tx1"/>
                          </a:solidFill>
                          <a:effectLst/>
                        </a:rPr>
                        <a:t>2014-2015*</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2.278</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1.658.175</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39.304</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u="none" strike="noStrike" dirty="0">
                          <a:solidFill>
                            <a:schemeClr val="tx1"/>
                          </a:solidFill>
                          <a:effectLst/>
                        </a:rPr>
                        <a:t>65.959</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u="none" strike="noStrike" dirty="0">
                          <a:solidFill>
                            <a:schemeClr val="tx1"/>
                          </a:solidFill>
                          <a:effectLst/>
                        </a:rPr>
                        <a:t>42</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65390">
                <a:tc>
                  <a:txBody>
                    <a:bodyPr/>
                    <a:lstStyle/>
                    <a:p>
                      <a:pPr algn="ctr" fontAlgn="ctr"/>
                      <a:r>
                        <a:rPr lang="tr-TR" sz="1200" b="1" u="none" strike="noStrike" dirty="0">
                          <a:solidFill>
                            <a:schemeClr val="tx1"/>
                          </a:solidFill>
                          <a:effectLst/>
                        </a:rPr>
                        <a:t>2015-2016*</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2.150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1.604.112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40.747</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u="none" strike="noStrike" dirty="0">
                          <a:solidFill>
                            <a:schemeClr val="tx1"/>
                          </a:solidFill>
                          <a:effectLst/>
                        </a:rPr>
                        <a:t>68.357</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u="none" strike="noStrike" dirty="0">
                          <a:solidFill>
                            <a:schemeClr val="tx1"/>
                          </a:solidFill>
                          <a:effectLst/>
                        </a:rPr>
                        <a:t>39</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65390">
                <a:tc>
                  <a:txBody>
                    <a:bodyPr/>
                    <a:lstStyle/>
                    <a:p>
                      <a:pPr algn="ctr" fontAlgn="ctr"/>
                      <a:r>
                        <a:rPr lang="tr-TR" sz="1200" b="1" u="none" strike="noStrike" dirty="0">
                          <a:solidFill>
                            <a:schemeClr val="tx1"/>
                          </a:solidFill>
                          <a:effectLst/>
                        </a:rPr>
                        <a:t>2016-2017*</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2.146</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1.620.008</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43.431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u="none" strike="noStrike" dirty="0">
                          <a:solidFill>
                            <a:schemeClr val="tx1"/>
                          </a:solidFill>
                          <a:effectLst/>
                        </a:rPr>
                        <a:t>67.843</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u="none" strike="noStrike" dirty="0">
                          <a:solidFill>
                            <a:schemeClr val="tx1"/>
                          </a:solidFill>
                          <a:effectLst/>
                        </a:rPr>
                        <a:t>37</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465390">
                <a:tc>
                  <a:txBody>
                    <a:bodyPr/>
                    <a:lstStyle/>
                    <a:p>
                      <a:pPr algn="ctr" fontAlgn="ctr"/>
                      <a:r>
                        <a:rPr lang="tr-TR" sz="1200" b="1" u="none" strike="noStrike" dirty="0">
                          <a:solidFill>
                            <a:schemeClr val="tx1"/>
                          </a:solidFill>
                          <a:effectLst/>
                        </a:rPr>
                        <a:t>2017-2018*</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2.159</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1.629.834</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200" u="none" strike="noStrike" kern="1200" dirty="0">
                          <a:solidFill>
                            <a:schemeClr val="tx1"/>
                          </a:solidFill>
                          <a:effectLst/>
                          <a:latin typeface="+mn-lt"/>
                          <a:ea typeface="+mn-ea"/>
                          <a:cs typeface="+mn-cs"/>
                        </a:rPr>
                        <a:t>44.175</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u="none" strike="noStrike" dirty="0">
                          <a:solidFill>
                            <a:schemeClr val="tx1"/>
                          </a:solidFill>
                          <a:effectLst/>
                        </a:rPr>
                        <a:t>67.541</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u="none" strike="noStrike" dirty="0">
                          <a:solidFill>
                            <a:schemeClr val="tx1"/>
                          </a:solidFill>
                          <a:effectLst/>
                        </a:rPr>
                        <a:t>37</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465390">
                <a:tc>
                  <a:txBody>
                    <a:bodyPr/>
                    <a:lstStyle/>
                    <a:p>
                      <a:pPr algn="ctr" fontAlgn="ctr"/>
                      <a:r>
                        <a:rPr lang="tr-TR" sz="1200" b="1" u="none" strike="noStrike" dirty="0">
                          <a:solidFill>
                            <a:schemeClr val="tx1"/>
                          </a:solidFill>
                          <a:effectLst/>
                        </a:rPr>
                        <a:t>2018-2019*</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u="none" strike="noStrike" dirty="0">
                          <a:solidFill>
                            <a:schemeClr val="tx1"/>
                          </a:solidFill>
                          <a:effectLst/>
                        </a:rPr>
                        <a:t>2.172</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u="none" strike="noStrike" dirty="0">
                          <a:solidFill>
                            <a:schemeClr val="tx1"/>
                          </a:solidFill>
                          <a:effectLst/>
                        </a:rPr>
                        <a:t>1.653.200</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u="none" strike="noStrike" dirty="0">
                          <a:solidFill>
                            <a:schemeClr val="tx1"/>
                          </a:solidFill>
                          <a:effectLst/>
                        </a:rPr>
                        <a:t>44.482</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u="none" strike="noStrike" dirty="0">
                          <a:solidFill>
                            <a:schemeClr val="tx1"/>
                          </a:solidFill>
                          <a:effectLst/>
                        </a:rPr>
                        <a:t>66.681</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u="none" strike="noStrike" dirty="0">
                          <a:solidFill>
                            <a:schemeClr val="tx1"/>
                          </a:solidFill>
                          <a:effectLst/>
                        </a:rPr>
                        <a:t>37</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465390">
                <a:tc>
                  <a:txBody>
                    <a:bodyPr/>
                    <a:lstStyle/>
                    <a:p>
                      <a:pPr algn="ctr" fontAlgn="ctr"/>
                      <a:r>
                        <a:rPr lang="tr-TR" sz="1200" b="1" u="none" strike="noStrike" dirty="0">
                          <a:solidFill>
                            <a:schemeClr val="tx1"/>
                          </a:solidFill>
                          <a:effectLst/>
                        </a:rPr>
                        <a:t>2019-2020*</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u="none" strike="noStrike" dirty="0">
                          <a:solidFill>
                            <a:schemeClr val="tx1"/>
                          </a:solidFill>
                          <a:effectLst/>
                        </a:rPr>
                        <a:t>2.190</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u="none" strike="noStrike" dirty="0">
                          <a:solidFill>
                            <a:schemeClr val="tx1"/>
                          </a:solidFill>
                          <a:effectLst/>
                        </a:rPr>
                        <a:t>1.661.868</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u="none" strike="noStrike" dirty="0">
                          <a:solidFill>
                            <a:schemeClr val="tx1"/>
                          </a:solidFill>
                          <a:effectLst/>
                        </a:rPr>
                        <a:t>45.595</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u="none" strike="noStrike" dirty="0">
                          <a:solidFill>
                            <a:schemeClr val="tx1"/>
                          </a:solidFill>
                          <a:effectLst/>
                        </a:rPr>
                        <a:t>68.324</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u="none" strike="noStrike" dirty="0">
                          <a:solidFill>
                            <a:schemeClr val="tx1"/>
                          </a:solidFill>
                          <a:effectLst/>
                        </a:rPr>
                        <a:t>36</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423675">
                <a:tc>
                  <a:txBody>
                    <a:bodyPr/>
                    <a:lstStyle/>
                    <a:p>
                      <a:pPr algn="ctr" fontAlgn="ctr"/>
                      <a:r>
                        <a:rPr lang="tr-TR" sz="1200" b="1" i="0" u="none" strike="noStrike" dirty="0">
                          <a:solidFill>
                            <a:schemeClr val="tx1"/>
                          </a:solidFill>
                          <a:effectLst/>
                          <a:latin typeface="Calibri" panose="020F0502020204030204" pitchFamily="34" charset="0"/>
                        </a:rPr>
                        <a:t>2020-2021*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1200" u="none" strike="noStrike" kern="1200" dirty="0">
                          <a:solidFill>
                            <a:schemeClr val="tx1"/>
                          </a:solidFill>
                          <a:effectLst/>
                          <a:latin typeface="+mn-lt"/>
                          <a:ea typeface="+mn-ea"/>
                          <a:cs typeface="+mn-cs"/>
                        </a:rPr>
                        <a:t>2.199</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u="none" strike="noStrike" kern="1200" dirty="0">
                          <a:solidFill>
                            <a:schemeClr val="tx1"/>
                          </a:solidFill>
                          <a:effectLst/>
                          <a:latin typeface="+mn-lt"/>
                          <a:ea typeface="+mn-ea"/>
                          <a:cs typeface="+mn-cs"/>
                        </a:rPr>
                        <a:t>1.612.212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u="none" strike="noStrike" kern="1200" dirty="0">
                          <a:solidFill>
                            <a:schemeClr val="tx1"/>
                          </a:solidFill>
                          <a:effectLst/>
                          <a:latin typeface="+mn-lt"/>
                          <a:ea typeface="+mn-ea"/>
                          <a:cs typeface="+mn-cs"/>
                        </a:rPr>
                        <a:t>45.578</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u="none" strike="noStrike" kern="1200" dirty="0">
                          <a:solidFill>
                            <a:schemeClr val="tx1"/>
                          </a:solidFill>
                          <a:effectLst/>
                          <a:latin typeface="+mn-lt"/>
                          <a:ea typeface="+mn-ea"/>
                          <a:cs typeface="+mn-cs"/>
                        </a:rPr>
                        <a:t>68.094</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u="none" strike="noStrike" kern="1200" dirty="0">
                          <a:solidFill>
                            <a:schemeClr val="tx1"/>
                          </a:solidFill>
                          <a:effectLst/>
                          <a:latin typeface="+mn-lt"/>
                          <a:ea typeface="+mn-ea"/>
                          <a:cs typeface="+mn-cs"/>
                        </a:rPr>
                        <a:t>35</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423675">
                <a:tc>
                  <a:txBody>
                    <a:bodyPr/>
                    <a:lstStyle/>
                    <a:p>
                      <a:pPr algn="ctr" fontAlgn="ctr"/>
                      <a:r>
                        <a:rPr lang="tr-TR" sz="1200" b="1" i="0" u="none" strike="noStrike" dirty="0">
                          <a:solidFill>
                            <a:schemeClr val="tx1"/>
                          </a:solidFill>
                          <a:effectLst/>
                          <a:latin typeface="Calibri" panose="020F0502020204030204" pitchFamily="34" charset="0"/>
                        </a:rPr>
                        <a:t>2021-2022*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chemeClr val="tx1"/>
                          </a:solidFill>
                          <a:effectLst/>
                          <a:latin typeface="Calibri" panose="020F0502020204030204" pitchFamily="34" charset="0"/>
                        </a:rPr>
                        <a:t>2.211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1.630.647</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46.392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72.851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35</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288517431"/>
                  </a:ext>
                </a:extLst>
              </a:tr>
              <a:tr h="394575">
                <a:tc>
                  <a:txBody>
                    <a:bodyPr/>
                    <a:lstStyle/>
                    <a:p>
                      <a:pPr marL="0" algn="ctr" defTabSz="685800" rtl="0" eaLnBrk="1" fontAlgn="ctr" latinLnBrk="0" hangingPunct="1"/>
                      <a:endParaRPr lang="tr-TR" sz="1200" b="1" i="0" u="none" strike="noStrike" kern="1200" dirty="0">
                        <a:solidFill>
                          <a:schemeClr val="tx1"/>
                        </a:solidFill>
                        <a:effectLst/>
                        <a:latin typeface="Calibri" panose="020F0502020204030204" pitchFamily="34" charset="0"/>
                        <a:ea typeface="+mn-ea"/>
                        <a:cs typeface="+mn-cs"/>
                      </a:endParaRPr>
                    </a:p>
                    <a:p>
                      <a:pPr marL="0" algn="ctr" defTabSz="685800" rtl="0" eaLnBrk="1" fontAlgn="ctr" latinLnBrk="0" hangingPunct="1"/>
                      <a:r>
                        <a:rPr lang="tr-TR" sz="1200" b="1" i="0" u="none" strike="noStrike" kern="1200" dirty="0">
                          <a:solidFill>
                            <a:schemeClr val="tx1"/>
                          </a:solidFill>
                          <a:effectLst/>
                          <a:latin typeface="Calibri" panose="020F0502020204030204" pitchFamily="34" charset="0"/>
                          <a:ea typeface="+mn-ea"/>
                          <a:cs typeface="+mn-cs"/>
                        </a:rPr>
                        <a:t>2022-2023*</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chemeClr val="tx1"/>
                          </a:solidFill>
                          <a:effectLst/>
                          <a:latin typeface="Calibri" panose="020F0502020204030204" pitchFamily="34" charset="0"/>
                        </a:rPr>
                        <a:t>2.215</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1.653.225</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46.910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73.119</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35</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838282168"/>
                  </a:ext>
                </a:extLst>
              </a:tr>
              <a:tr h="547040">
                <a:tc>
                  <a:txBody>
                    <a:bodyPr/>
                    <a:lstStyle/>
                    <a:p>
                      <a:pPr algn="ctr" fontAlgn="ctr"/>
                      <a:r>
                        <a:rPr lang="tr-TR" sz="1200" b="1" i="0" u="none" strike="noStrike" dirty="0">
                          <a:solidFill>
                            <a:schemeClr val="tx1"/>
                          </a:solidFill>
                          <a:effectLst/>
                          <a:latin typeface="Calibri" panose="020F0502020204030204" pitchFamily="34" charset="0"/>
                        </a:rPr>
                        <a:t>2023-2024*</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chemeClr val="tx1"/>
                          </a:solidFill>
                          <a:effectLst/>
                          <a:latin typeface="Calibri" panose="020F0502020204030204" pitchFamily="34" charset="0"/>
                        </a:rPr>
                        <a:t>2.229</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1.653.579</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47.212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72.125</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35</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054346869"/>
                  </a:ext>
                </a:extLst>
              </a:tr>
              <a:tr h="547040">
                <a:tc>
                  <a:txBody>
                    <a:bodyPr/>
                    <a:lstStyle/>
                    <a:p>
                      <a:pPr algn="ctr" fontAlgn="ctr"/>
                      <a:r>
                        <a:rPr lang="tr-TR" sz="1200" b="1" i="0" u="none" strike="noStrike" dirty="0">
                          <a:solidFill>
                            <a:schemeClr val="tx1"/>
                          </a:solidFill>
                          <a:effectLst/>
                          <a:latin typeface="Calibri" panose="020F0502020204030204" pitchFamily="34" charset="0"/>
                        </a:rPr>
                        <a:t>2024-2025*</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spcAft>
                          <a:spcPts val="0"/>
                        </a:spcAft>
                      </a:pPr>
                      <a:endParaRPr lang="tr-TR" sz="1200" b="1" u="none" strike="noStrike" kern="1200" dirty="0">
                        <a:solidFill>
                          <a:schemeClr val="tx1"/>
                        </a:solidFill>
                        <a:effectLst/>
                        <a:latin typeface="+mn-lt"/>
                        <a:ea typeface="+mn-ea"/>
                        <a:cs typeface="+mn-cs"/>
                      </a:endParaRPr>
                    </a:p>
                    <a:p>
                      <a:pPr marL="0" algn="ctr" defTabSz="685800" rtl="0" eaLnBrk="1" fontAlgn="ctr" latinLnBrk="0" hangingPunct="1">
                        <a:spcAft>
                          <a:spcPts val="0"/>
                        </a:spcAft>
                      </a:pPr>
                      <a:r>
                        <a:rPr lang="tr-TR" sz="1200" b="1" u="none" strike="noStrike" kern="1200" dirty="0">
                          <a:solidFill>
                            <a:schemeClr val="tx1"/>
                          </a:solidFill>
                          <a:effectLst/>
                          <a:latin typeface="+mn-lt"/>
                          <a:ea typeface="+mn-ea"/>
                          <a:cs typeface="+mn-cs"/>
                        </a:rPr>
                        <a:t>2.242</a:t>
                      </a:r>
                    </a:p>
                  </a:txBody>
                  <a:tcPr marL="44450" marR="44450" marT="0" marB="0">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endParaRPr lang="tr-TR" sz="1200" b="1" u="none" strike="noStrike" kern="1200" dirty="0">
                        <a:solidFill>
                          <a:schemeClr val="tx1"/>
                        </a:solidFill>
                        <a:effectLst/>
                        <a:latin typeface="+mn-lt"/>
                        <a:ea typeface="+mn-ea"/>
                        <a:cs typeface="+mn-cs"/>
                      </a:endParaRPr>
                    </a:p>
                    <a:p>
                      <a:pPr marL="0" algn="ctr" defTabSz="685800" rtl="0" eaLnBrk="1" fontAlgn="ctr" latinLnBrk="0" hangingPunct="1">
                        <a:spcAft>
                          <a:spcPts val="0"/>
                        </a:spcAft>
                      </a:pPr>
                      <a:r>
                        <a:rPr lang="tr-TR" sz="1200" b="1" u="none" strike="noStrike" kern="1200" dirty="0">
                          <a:solidFill>
                            <a:schemeClr val="tx1"/>
                          </a:solidFill>
                          <a:effectLst/>
                          <a:latin typeface="+mn-lt"/>
                          <a:ea typeface="+mn-ea"/>
                          <a:cs typeface="+mn-cs"/>
                        </a:rPr>
                        <a:t>1.661.465</a:t>
                      </a:r>
                    </a:p>
                  </a:txBody>
                  <a:tcPr marL="44450" marR="44450" marT="0" marB="0">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endParaRPr lang="tr-TR" sz="1200" b="1" u="none" strike="noStrike" kern="1200" dirty="0">
                        <a:solidFill>
                          <a:schemeClr val="tx1"/>
                        </a:solidFill>
                        <a:effectLst/>
                        <a:latin typeface="+mn-lt"/>
                        <a:ea typeface="+mn-ea"/>
                        <a:cs typeface="+mn-cs"/>
                      </a:endParaRPr>
                    </a:p>
                    <a:p>
                      <a:pPr marL="0" algn="ctr" defTabSz="685800" rtl="0" eaLnBrk="1" fontAlgn="ctr" latinLnBrk="0" hangingPunct="1">
                        <a:spcAft>
                          <a:spcPts val="0"/>
                        </a:spcAft>
                      </a:pPr>
                      <a:r>
                        <a:rPr lang="tr-TR" sz="1200" b="1" u="none" strike="noStrike" kern="1200" dirty="0">
                          <a:solidFill>
                            <a:schemeClr val="tx1"/>
                          </a:solidFill>
                          <a:effectLst/>
                          <a:latin typeface="+mn-lt"/>
                          <a:ea typeface="+mn-ea"/>
                          <a:cs typeface="+mn-cs"/>
                        </a:rPr>
                        <a:t>47.953</a:t>
                      </a:r>
                    </a:p>
                  </a:txBody>
                  <a:tcPr marL="44450" marR="44450" marT="0" marB="0">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endParaRPr lang="tr-TR" sz="1200" b="1" u="none" strike="noStrike" kern="1200" dirty="0">
                        <a:solidFill>
                          <a:schemeClr val="tx1"/>
                        </a:solidFill>
                        <a:effectLst/>
                        <a:latin typeface="+mn-lt"/>
                        <a:ea typeface="+mn-ea"/>
                        <a:cs typeface="+mn-cs"/>
                      </a:endParaRPr>
                    </a:p>
                    <a:p>
                      <a:pPr marL="0" algn="ctr" defTabSz="685800" rtl="0" eaLnBrk="1" fontAlgn="ctr" latinLnBrk="0" hangingPunct="1">
                        <a:spcAft>
                          <a:spcPts val="0"/>
                        </a:spcAft>
                      </a:pPr>
                      <a:r>
                        <a:rPr lang="tr-TR" sz="1200" b="1" u="none" strike="noStrike" kern="1200" dirty="0">
                          <a:solidFill>
                            <a:schemeClr val="tx1"/>
                          </a:solidFill>
                          <a:effectLst/>
                          <a:latin typeface="+mn-lt"/>
                          <a:ea typeface="+mn-ea"/>
                          <a:cs typeface="+mn-cs"/>
                        </a:rPr>
                        <a:t>74.871</a:t>
                      </a:r>
                    </a:p>
                  </a:txBody>
                  <a:tcPr marL="44450" marR="44450" marT="0" marB="0">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endParaRPr lang="tr-TR" sz="1200" b="1" u="none" strike="noStrike" kern="1200" dirty="0">
                        <a:solidFill>
                          <a:schemeClr val="tx1"/>
                        </a:solidFill>
                        <a:effectLst/>
                        <a:latin typeface="+mn-lt"/>
                        <a:ea typeface="+mn-ea"/>
                        <a:cs typeface="+mn-cs"/>
                      </a:endParaRPr>
                    </a:p>
                    <a:p>
                      <a:pPr marL="0" algn="ctr" defTabSz="685800" rtl="0" eaLnBrk="1" fontAlgn="ctr" latinLnBrk="0" hangingPunct="1">
                        <a:spcAft>
                          <a:spcPts val="0"/>
                        </a:spcAft>
                      </a:pPr>
                      <a:r>
                        <a:rPr lang="tr-TR" sz="1200" b="1" u="none" strike="noStrike" kern="1200" dirty="0">
                          <a:solidFill>
                            <a:schemeClr val="tx1"/>
                          </a:solidFill>
                          <a:effectLst/>
                          <a:latin typeface="+mn-lt"/>
                          <a:ea typeface="+mn-ea"/>
                          <a:cs typeface="+mn-cs"/>
                        </a:rPr>
                        <a:t>35</a:t>
                      </a:r>
                    </a:p>
                  </a:txBody>
                  <a:tcPr marL="44450" marR="44450" marT="0" marB="0">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5875702"/>
                  </a:ext>
                </a:extLst>
              </a:tr>
            </a:tbl>
          </a:graphicData>
        </a:graphic>
      </p:graphicFrame>
      <p:sp>
        <p:nvSpPr>
          <p:cNvPr id="4" name="5 Metin kutusu"/>
          <p:cNvSpPr txBox="1"/>
          <p:nvPr/>
        </p:nvSpPr>
        <p:spPr>
          <a:xfrm>
            <a:off x="17935" y="9025285"/>
            <a:ext cx="6840065" cy="338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4+4+4 sistemine geçilmesinden dolayı okul sayıları kurum bazında yazılmıştır</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a:t>
            </a:r>
          </a:p>
        </p:txBody>
      </p:sp>
      <p:sp>
        <p:nvSpPr>
          <p:cNvPr id="5" name="Dikdörtgen 4"/>
          <p:cNvSpPr/>
          <p:nvPr/>
        </p:nvSpPr>
        <p:spPr>
          <a:xfrm>
            <a:off x="4863" y="68687"/>
            <a:ext cx="6830143" cy="646331"/>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İLKÖĞRETİMDE*(İLKOKUL+ORTAOKUL) YILLARA GÖRE</a:t>
            </a:r>
            <a:endParaRPr kumimoji="0" lang="tr-TR" sz="1800" b="0"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DERSLİK/ÖĞRENCİ DAĞILIMI (RESMİ KURUMLAR)</a:t>
            </a: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890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63473" y="69014"/>
            <a:ext cx="6830143" cy="67710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800" b="1" i="1" u="none" strike="noStrike" kern="1200" cap="none" spc="0" normalizeH="0" baseline="0" noProof="0" dirty="0">
                <a:ln>
                  <a:noFill/>
                </a:ln>
                <a:solidFill>
                  <a:prstClr val="white"/>
                </a:solidFill>
                <a:effectLst/>
                <a:uLnTx/>
                <a:uFillTx/>
                <a:latin typeface="Calibri" panose="020F0502020204030204"/>
                <a:ea typeface="+mn-ea"/>
                <a:cs typeface="Arial" pitchFamily="34" charset="0"/>
              </a:rPr>
              <a:t>ORTAÖĞRETİMDE (LİSE) YILLARA GÖRE</a:t>
            </a:r>
            <a:r>
              <a:rPr kumimoji="0" lang="tr-TR" sz="1800" b="0" i="1" u="none" strike="noStrike" kern="1200" cap="none" spc="0" normalizeH="0" baseline="0" noProof="0" dirty="0">
                <a:ln>
                  <a:noFill/>
                </a:ln>
                <a:solidFill>
                  <a:prstClr val="white"/>
                </a:solidFill>
                <a:effectLst/>
                <a:uLnTx/>
                <a:uFillTx/>
                <a:latin typeface="Calibri" panose="020F0502020204030204"/>
                <a:ea typeface="+mn-ea"/>
                <a:cs typeface="Arial" pitchFamily="34" charset="0"/>
              </a:rPr>
              <a:t/>
            </a:r>
            <a:br>
              <a:rPr kumimoji="0" lang="tr-TR" sz="1800" b="0" i="1" u="none" strike="noStrike" kern="1200" cap="none" spc="0" normalizeH="0" baseline="0" noProof="0" dirty="0">
                <a:ln>
                  <a:noFill/>
                </a:ln>
                <a:solidFill>
                  <a:prstClr val="white"/>
                </a:solidFill>
                <a:effectLst/>
                <a:uLnTx/>
                <a:uFillTx/>
                <a:latin typeface="Calibri" panose="020F0502020204030204"/>
                <a:ea typeface="+mn-ea"/>
                <a:cs typeface="Arial" pitchFamily="34" charset="0"/>
              </a:rPr>
            </a:br>
            <a:r>
              <a:rPr kumimoji="0" lang="tr-TR" sz="1800" b="1" i="1" u="none" strike="noStrike" kern="1200" cap="none" spc="0" normalizeH="0" baseline="0" noProof="0" dirty="0">
                <a:ln>
                  <a:noFill/>
                </a:ln>
                <a:solidFill>
                  <a:prstClr val="white"/>
                </a:solidFill>
                <a:effectLst/>
                <a:uLnTx/>
                <a:uFillTx/>
                <a:latin typeface="Calibri" panose="020F0502020204030204"/>
                <a:ea typeface="+mn-ea"/>
                <a:cs typeface="Arial" pitchFamily="34" charset="0"/>
              </a:rPr>
              <a:t>DERSLİK/ÖĞRENCİ DAĞILIMI (RESMİ KURUMLAR</a:t>
            </a:r>
            <a:r>
              <a:rPr kumimoji="0" lang="tr-T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a:t>
            </a:r>
          </a:p>
        </p:txBody>
      </p:sp>
      <p:graphicFrame>
        <p:nvGraphicFramePr>
          <p:cNvPr id="7" name="Group 100"/>
          <p:cNvGraphicFramePr>
            <a:graphicFrameLocks noGrp="1"/>
          </p:cNvGraphicFramePr>
          <p:nvPr>
            <p:extLst/>
          </p:nvPr>
        </p:nvGraphicFramePr>
        <p:xfrm>
          <a:off x="1" y="905739"/>
          <a:ext cx="6857999" cy="8411972"/>
        </p:xfrm>
        <a:graphic>
          <a:graphicData uri="http://schemas.openxmlformats.org/drawingml/2006/table">
            <a:tbl>
              <a:tblPr>
                <a:effectLst>
                  <a:outerShdw blurRad="50800" dist="38100" dir="5400000" algn="t" rotWithShape="0">
                    <a:prstClr val="black">
                      <a:alpha val="40000"/>
                    </a:prstClr>
                  </a:outerShdw>
                </a:effectLst>
              </a:tblPr>
              <a:tblGrid>
                <a:gridCol w="1306286">
                  <a:extLst>
                    <a:ext uri="{9D8B030D-6E8A-4147-A177-3AD203B41FA5}">
                      <a16:colId xmlns:a16="http://schemas.microsoft.com/office/drawing/2014/main" val="20000"/>
                    </a:ext>
                  </a:extLst>
                </a:gridCol>
                <a:gridCol w="1088571">
                  <a:extLst>
                    <a:ext uri="{9D8B030D-6E8A-4147-A177-3AD203B41FA5}">
                      <a16:colId xmlns:a16="http://schemas.microsoft.com/office/drawing/2014/main" val="20001"/>
                    </a:ext>
                  </a:extLst>
                </a:gridCol>
                <a:gridCol w="1197429">
                  <a:extLst>
                    <a:ext uri="{9D8B030D-6E8A-4147-A177-3AD203B41FA5}">
                      <a16:colId xmlns:a16="http://schemas.microsoft.com/office/drawing/2014/main" val="20002"/>
                    </a:ext>
                  </a:extLst>
                </a:gridCol>
                <a:gridCol w="1088571">
                  <a:extLst>
                    <a:ext uri="{9D8B030D-6E8A-4147-A177-3AD203B41FA5}">
                      <a16:colId xmlns:a16="http://schemas.microsoft.com/office/drawing/2014/main" val="20003"/>
                    </a:ext>
                  </a:extLst>
                </a:gridCol>
                <a:gridCol w="1088571">
                  <a:extLst>
                    <a:ext uri="{9D8B030D-6E8A-4147-A177-3AD203B41FA5}">
                      <a16:colId xmlns:a16="http://schemas.microsoft.com/office/drawing/2014/main" val="20004"/>
                    </a:ext>
                  </a:extLst>
                </a:gridCol>
                <a:gridCol w="1088571">
                  <a:extLst>
                    <a:ext uri="{9D8B030D-6E8A-4147-A177-3AD203B41FA5}">
                      <a16:colId xmlns:a16="http://schemas.microsoft.com/office/drawing/2014/main" val="20005"/>
                    </a:ext>
                  </a:extLst>
                </a:gridCol>
              </a:tblGrid>
              <a:tr h="714756">
                <a:tc>
                  <a:txBody>
                    <a:bodyPr/>
                    <a:lstStyle/>
                    <a:p>
                      <a:pPr marL="0" marR="0" lvl="0" indent="69850" algn="ctr" defTabSz="914400" rtl="0" eaLnBrk="1" fontAlgn="base" latinLnBrk="0" hangingPunct="1">
                        <a:lnSpc>
                          <a:spcPct val="100000"/>
                        </a:lnSpc>
                        <a:spcBef>
                          <a:spcPct val="0"/>
                        </a:spcBef>
                        <a:spcAft>
                          <a:spcPts val="0"/>
                        </a:spcAft>
                        <a:buClrTx/>
                        <a:buSzTx/>
                        <a:buFontTx/>
                        <a:buNone/>
                        <a:tabLst/>
                      </a:pPr>
                      <a:r>
                        <a:rPr lang="tr-TR" sz="1200" b="1" kern="1200" dirty="0">
                          <a:solidFill>
                            <a:srgbClr val="14213D"/>
                          </a:solidFill>
                        </a:rPr>
                        <a:t>YILLAR</a:t>
                      </a:r>
                      <a:endParaRPr lang="tr-TR" sz="1200" b="1" kern="1200" dirty="0">
                        <a:solidFill>
                          <a:srgbClr val="14213D"/>
                        </a:solidFill>
                        <a:latin typeface="Calibri" panose="020F0502020204030204" pitchFamily="34" charset="0"/>
                        <a:ea typeface="Times New Roman"/>
                        <a:cs typeface="Arial" pitchFamily="34" charset="0"/>
                      </a:endParaRPr>
                    </a:p>
                  </a:txBody>
                  <a:tcPr marL="32327" marR="32327"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tr-TR" sz="1200" b="1" kern="1200" dirty="0">
                          <a:solidFill>
                            <a:srgbClr val="14213D"/>
                          </a:solidFill>
                        </a:rPr>
                        <a:t>OKUL</a:t>
                      </a:r>
                      <a:endParaRPr lang="tr-TR" sz="1200" b="1" kern="1200" dirty="0">
                        <a:solidFill>
                          <a:srgbClr val="14213D"/>
                        </a:solidFill>
                        <a:latin typeface="Calibri" panose="020F0502020204030204" pitchFamily="34" charset="0"/>
                        <a:ea typeface="Times New Roman"/>
                        <a:cs typeface="Arial" pitchFamily="34" charset="0"/>
                      </a:endParaRPr>
                    </a:p>
                  </a:txBody>
                  <a:tcPr marL="32327" marR="32327"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tr-TR" sz="1200" b="1" kern="1200" dirty="0">
                          <a:solidFill>
                            <a:srgbClr val="14213D"/>
                          </a:solidFill>
                        </a:rPr>
                        <a:t>ÖĞRENCİ</a:t>
                      </a:r>
                      <a:endParaRPr lang="tr-TR" sz="1200" b="1" kern="1200" dirty="0">
                        <a:solidFill>
                          <a:srgbClr val="14213D"/>
                        </a:solidFill>
                        <a:latin typeface="Calibri" panose="020F0502020204030204" pitchFamily="34" charset="0"/>
                        <a:ea typeface="Times New Roman"/>
                        <a:cs typeface="Arial" pitchFamily="34" charset="0"/>
                      </a:endParaRPr>
                    </a:p>
                  </a:txBody>
                  <a:tcPr marL="32327" marR="32327"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tr-TR" sz="1200" b="1" kern="1200" dirty="0">
                          <a:solidFill>
                            <a:srgbClr val="14213D"/>
                          </a:solidFill>
                        </a:rPr>
                        <a:t>DERSLİK</a:t>
                      </a:r>
                      <a:endParaRPr lang="tr-TR" sz="1200" b="1" kern="1200" dirty="0">
                        <a:solidFill>
                          <a:srgbClr val="14213D"/>
                        </a:solidFill>
                        <a:latin typeface="Calibri" panose="020F0502020204030204" pitchFamily="34" charset="0"/>
                        <a:ea typeface="Times New Roman"/>
                        <a:cs typeface="Arial" pitchFamily="34" charset="0"/>
                      </a:endParaRPr>
                    </a:p>
                  </a:txBody>
                  <a:tcPr marL="32327" marR="32327"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tr-TR" sz="1200" b="1" kern="1200" dirty="0">
                          <a:solidFill>
                            <a:srgbClr val="14213D"/>
                          </a:solidFill>
                        </a:rPr>
                        <a:t>ÖĞRETMEN</a:t>
                      </a:r>
                    </a:p>
                    <a:p>
                      <a:pPr marL="0" marR="0" lvl="0" indent="0" algn="ctr" defTabSz="914400" rtl="0" eaLnBrk="1" fontAlgn="base" latinLnBrk="0" hangingPunct="1">
                        <a:lnSpc>
                          <a:spcPct val="100000"/>
                        </a:lnSpc>
                        <a:spcBef>
                          <a:spcPct val="0"/>
                        </a:spcBef>
                        <a:spcAft>
                          <a:spcPts val="0"/>
                        </a:spcAft>
                        <a:buClrTx/>
                        <a:buSzTx/>
                        <a:buFontTx/>
                        <a:buNone/>
                        <a:tabLst/>
                      </a:pPr>
                      <a:r>
                        <a:rPr lang="tr-TR" sz="1200" b="1" kern="1200" dirty="0">
                          <a:solidFill>
                            <a:srgbClr val="14213D"/>
                          </a:solidFill>
                        </a:rPr>
                        <a:t>SAYISI</a:t>
                      </a:r>
                      <a:endParaRPr lang="tr-TR" sz="1200" b="1" kern="1200" dirty="0">
                        <a:solidFill>
                          <a:srgbClr val="14213D"/>
                        </a:solidFill>
                        <a:latin typeface="Calibri" panose="020F0502020204030204" pitchFamily="34" charset="0"/>
                        <a:ea typeface="Times New Roman"/>
                        <a:cs typeface="Arial" pitchFamily="34" charset="0"/>
                      </a:endParaRPr>
                    </a:p>
                  </a:txBody>
                  <a:tcPr marL="32327" marR="32327"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tr-TR" sz="1200" b="1" dirty="0">
                          <a:solidFill>
                            <a:srgbClr val="14213D"/>
                          </a:solidFill>
                        </a:rPr>
                        <a:t>DERSLİK BAŞINA DÜŞEN ÖĞRENCİ SAYISI</a:t>
                      </a:r>
                      <a:endParaRPr lang="tr-TR" sz="1200" b="1" dirty="0">
                        <a:solidFill>
                          <a:srgbClr val="14213D"/>
                        </a:solidFill>
                        <a:latin typeface="Calibri" panose="020F0502020204030204" pitchFamily="34" charset="0"/>
                        <a:ea typeface="Times New Roman"/>
                        <a:cs typeface="Arial" pitchFamily="34" charset="0"/>
                      </a:endParaRPr>
                    </a:p>
                  </a:txBody>
                  <a:tcPr marL="32327" marR="32327"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823100513"/>
                  </a:ext>
                </a:extLst>
              </a:tr>
              <a:tr h="529501">
                <a:tc>
                  <a:txBody>
                    <a:bodyPr/>
                    <a:lstStyle/>
                    <a:p>
                      <a:pPr algn="ctr" fontAlgn="ctr"/>
                      <a:r>
                        <a:rPr lang="tr-TR" sz="1200" b="1" u="none" strike="noStrike" dirty="0">
                          <a:solidFill>
                            <a:schemeClr val="tx1"/>
                          </a:solidFill>
                          <a:effectLst/>
                        </a:rPr>
                        <a:t>2009-2010</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200" u="none" strike="noStrike" dirty="0">
                          <a:solidFill>
                            <a:schemeClr val="tx1"/>
                          </a:solidFill>
                          <a:effectLst/>
                          <a:latin typeface="+mn-lt"/>
                        </a:rPr>
                        <a:t>576</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585.040</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12.065</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22.565</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48</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5276">
                <a:tc>
                  <a:txBody>
                    <a:bodyPr/>
                    <a:lstStyle/>
                    <a:p>
                      <a:pPr algn="ctr" fontAlgn="ctr"/>
                      <a:r>
                        <a:rPr lang="tr-TR" sz="1200" b="1" u="none" strike="noStrike" dirty="0">
                          <a:solidFill>
                            <a:schemeClr val="tx1"/>
                          </a:solidFill>
                          <a:effectLst/>
                        </a:rPr>
                        <a:t>2010-2011</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200" u="none" strike="noStrike" dirty="0">
                          <a:solidFill>
                            <a:schemeClr val="tx1"/>
                          </a:solidFill>
                          <a:effectLst/>
                          <a:latin typeface="+mn-lt"/>
                        </a:rPr>
                        <a:t>583</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641.355</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13.168</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24.139</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49</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05276">
                <a:tc>
                  <a:txBody>
                    <a:bodyPr/>
                    <a:lstStyle/>
                    <a:p>
                      <a:pPr algn="ctr" fontAlgn="ctr"/>
                      <a:r>
                        <a:rPr lang="tr-TR" sz="1200" b="1" u="none" strike="noStrike" dirty="0">
                          <a:solidFill>
                            <a:schemeClr val="tx1"/>
                          </a:solidFill>
                          <a:effectLst/>
                        </a:rPr>
                        <a:t>2011-2012</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200" u="none" strike="noStrike" dirty="0">
                          <a:solidFill>
                            <a:schemeClr val="tx1"/>
                          </a:solidFill>
                          <a:effectLst/>
                          <a:latin typeface="+mn-lt"/>
                        </a:rPr>
                        <a:t>585</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614.402</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13.444</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26.603</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46</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05276">
                <a:tc>
                  <a:txBody>
                    <a:bodyPr/>
                    <a:lstStyle/>
                    <a:p>
                      <a:pPr algn="ctr" fontAlgn="ctr"/>
                      <a:r>
                        <a:rPr lang="tr-TR" sz="1200" b="1" u="none" strike="noStrike" dirty="0">
                          <a:solidFill>
                            <a:schemeClr val="tx1"/>
                          </a:solidFill>
                          <a:effectLst/>
                        </a:rPr>
                        <a:t>2012-2013</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200" u="none" strike="noStrike" dirty="0">
                          <a:solidFill>
                            <a:schemeClr val="tx1"/>
                          </a:solidFill>
                          <a:effectLst/>
                          <a:latin typeface="+mn-lt"/>
                        </a:rPr>
                        <a:t>673</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645.873</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14.571</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29.462</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44</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05276">
                <a:tc>
                  <a:txBody>
                    <a:bodyPr/>
                    <a:lstStyle/>
                    <a:p>
                      <a:pPr algn="ctr" fontAlgn="ctr"/>
                      <a:r>
                        <a:rPr lang="tr-TR" sz="1200" b="1" u="none" strike="noStrike" dirty="0">
                          <a:solidFill>
                            <a:schemeClr val="tx1"/>
                          </a:solidFill>
                          <a:effectLst/>
                        </a:rPr>
                        <a:t>2013-2014</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200" u="none" strike="noStrike" dirty="0">
                          <a:solidFill>
                            <a:schemeClr val="tx1"/>
                          </a:solidFill>
                          <a:effectLst/>
                          <a:latin typeface="+mn-lt"/>
                        </a:rPr>
                        <a:t>787</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679.465</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15.619</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32.429</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44</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05276">
                <a:tc>
                  <a:txBody>
                    <a:bodyPr/>
                    <a:lstStyle/>
                    <a:p>
                      <a:pPr algn="ctr" fontAlgn="ctr"/>
                      <a:r>
                        <a:rPr lang="tr-TR" sz="1200" b="1" u="none" strike="noStrike" dirty="0">
                          <a:solidFill>
                            <a:schemeClr val="tx1"/>
                          </a:solidFill>
                          <a:effectLst/>
                        </a:rPr>
                        <a:t>2014-2015</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200" u="none" strike="noStrike" dirty="0">
                          <a:solidFill>
                            <a:schemeClr val="tx1"/>
                          </a:solidFill>
                          <a:effectLst/>
                          <a:latin typeface="+mn-lt"/>
                        </a:rPr>
                        <a:t>722</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650.380</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16.256</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35.102</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40</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05276">
                <a:tc>
                  <a:txBody>
                    <a:bodyPr/>
                    <a:lstStyle/>
                    <a:p>
                      <a:pPr algn="ctr" fontAlgn="ctr"/>
                      <a:r>
                        <a:rPr lang="tr-TR" sz="1200" b="1" u="none" strike="noStrike" dirty="0">
                          <a:solidFill>
                            <a:schemeClr val="tx1"/>
                          </a:solidFill>
                          <a:effectLst/>
                        </a:rPr>
                        <a:t>2015-2016</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200" u="none" strike="noStrike" dirty="0">
                          <a:solidFill>
                            <a:schemeClr val="tx1"/>
                          </a:solidFill>
                          <a:effectLst/>
                          <a:latin typeface="+mn-lt"/>
                        </a:rPr>
                        <a:t>730</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602.559</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17.437</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37.368</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35</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505276">
                <a:tc>
                  <a:txBody>
                    <a:bodyPr/>
                    <a:lstStyle/>
                    <a:p>
                      <a:pPr algn="ctr" fontAlgn="ctr"/>
                      <a:r>
                        <a:rPr lang="tr-TR" sz="1200" b="1" u="none" strike="noStrike" dirty="0">
                          <a:solidFill>
                            <a:schemeClr val="tx1"/>
                          </a:solidFill>
                          <a:effectLst/>
                        </a:rPr>
                        <a:t>2016-2017</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200" u="none" strike="noStrike" dirty="0">
                          <a:solidFill>
                            <a:schemeClr val="tx1"/>
                          </a:solidFill>
                          <a:effectLst/>
                          <a:latin typeface="+mn-lt"/>
                        </a:rPr>
                        <a:t>783</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586.458</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19.253</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37.100</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30</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505276">
                <a:tc>
                  <a:txBody>
                    <a:bodyPr/>
                    <a:lstStyle/>
                    <a:p>
                      <a:pPr algn="ctr" fontAlgn="ctr"/>
                      <a:r>
                        <a:rPr lang="tr-TR" sz="1200" b="1" u="none" strike="noStrike" dirty="0">
                          <a:solidFill>
                            <a:schemeClr val="tx1"/>
                          </a:solidFill>
                          <a:effectLst/>
                        </a:rPr>
                        <a:t>2017-2018</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200" u="none" strike="noStrike" dirty="0">
                          <a:solidFill>
                            <a:schemeClr val="tx1"/>
                          </a:solidFill>
                          <a:effectLst/>
                          <a:latin typeface="+mn-lt"/>
                        </a:rPr>
                        <a:t>828</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580.270</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19.621</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38.174</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30</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505276">
                <a:tc>
                  <a:txBody>
                    <a:bodyPr/>
                    <a:lstStyle/>
                    <a:p>
                      <a:pPr algn="ctr" fontAlgn="ctr"/>
                      <a:r>
                        <a:rPr lang="tr-TR" sz="1200" b="1" u="none" strike="noStrike" dirty="0">
                          <a:solidFill>
                            <a:schemeClr val="tx1"/>
                          </a:solidFill>
                          <a:effectLst/>
                        </a:rPr>
                        <a:t>2018-2019</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200" u="none" strike="noStrike" dirty="0">
                          <a:solidFill>
                            <a:schemeClr val="tx1"/>
                          </a:solidFill>
                          <a:effectLst/>
                          <a:latin typeface="+mn-lt"/>
                        </a:rPr>
                        <a:t>889</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584.457</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20.791</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38.772</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latin typeface="+mn-lt"/>
                        </a:rPr>
                        <a:t>28</a:t>
                      </a:r>
                      <a:endParaRPr lang="tr-TR" sz="1200" b="0" i="0" u="none" strike="noStrike" dirty="0">
                        <a:solidFill>
                          <a:schemeClr val="tx1"/>
                        </a:solidFill>
                        <a:effectLst/>
                        <a:latin typeface="+mn-lt"/>
                      </a:endParaRP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505276">
                <a:tc>
                  <a:txBody>
                    <a:bodyPr/>
                    <a:lstStyle/>
                    <a:p>
                      <a:pPr algn="ctr" fontAlgn="ctr"/>
                      <a:r>
                        <a:rPr lang="tr-TR" sz="1200" b="1" u="none" strike="noStrike" dirty="0">
                          <a:solidFill>
                            <a:schemeClr val="tx1"/>
                          </a:solidFill>
                          <a:effectLst/>
                        </a:rPr>
                        <a:t>2019-2020</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1200" u="none" strike="noStrike" kern="1200" dirty="0">
                          <a:solidFill>
                            <a:schemeClr val="tx1"/>
                          </a:solidFill>
                          <a:effectLst/>
                          <a:latin typeface="+mn-lt"/>
                          <a:ea typeface="+mn-ea"/>
                          <a:cs typeface="+mn-cs"/>
                        </a:rPr>
                        <a:t>915</a:t>
                      </a: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u="none" strike="noStrike" kern="1200" dirty="0">
                          <a:solidFill>
                            <a:schemeClr val="tx1"/>
                          </a:solidFill>
                          <a:effectLst/>
                          <a:latin typeface="+mn-lt"/>
                          <a:ea typeface="+mn-ea"/>
                          <a:cs typeface="+mn-cs"/>
                        </a:rPr>
                        <a:t>581.097</a:t>
                      </a: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u="none" strike="noStrike" kern="1200" dirty="0">
                          <a:solidFill>
                            <a:schemeClr val="tx1"/>
                          </a:solidFill>
                          <a:effectLst/>
                          <a:latin typeface="+mn-lt"/>
                          <a:ea typeface="+mn-ea"/>
                          <a:cs typeface="+mn-cs"/>
                        </a:rPr>
                        <a:t>21.179</a:t>
                      </a: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u="none" strike="noStrike" kern="1200" dirty="0">
                          <a:solidFill>
                            <a:schemeClr val="tx1"/>
                          </a:solidFill>
                          <a:effectLst/>
                          <a:latin typeface="+mn-lt"/>
                          <a:ea typeface="+mn-ea"/>
                          <a:cs typeface="+mn-cs"/>
                        </a:rPr>
                        <a:t>40.574</a:t>
                      </a: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u="none" strike="noStrike" kern="1200" dirty="0">
                          <a:solidFill>
                            <a:schemeClr val="tx1"/>
                          </a:solidFill>
                          <a:effectLst/>
                          <a:latin typeface="+mn-lt"/>
                          <a:ea typeface="+mn-ea"/>
                          <a:cs typeface="+mn-cs"/>
                        </a:rPr>
                        <a:t>27</a:t>
                      </a: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459986">
                <a:tc>
                  <a:txBody>
                    <a:bodyPr/>
                    <a:lstStyle/>
                    <a:p>
                      <a:pPr algn="ctr" fontAlgn="ctr"/>
                      <a:r>
                        <a:rPr lang="tr-TR" sz="1200" b="1" i="0" u="none" strike="noStrike" dirty="0">
                          <a:solidFill>
                            <a:schemeClr val="tx1"/>
                          </a:solidFill>
                          <a:effectLst/>
                          <a:latin typeface="Calibri" panose="020F0502020204030204" pitchFamily="34" charset="0"/>
                        </a:rPr>
                        <a:t>2020-2021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1200" u="none" strike="noStrike" kern="1200" dirty="0">
                          <a:solidFill>
                            <a:schemeClr val="tx1"/>
                          </a:solidFill>
                          <a:effectLst/>
                          <a:latin typeface="+mn-lt"/>
                          <a:ea typeface="+mn-ea"/>
                          <a:cs typeface="+mn-cs"/>
                        </a:rPr>
                        <a:t>944</a:t>
                      </a: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u="none" strike="noStrike" kern="1200" dirty="0">
                          <a:solidFill>
                            <a:schemeClr val="tx1"/>
                          </a:solidFill>
                          <a:effectLst/>
                          <a:latin typeface="+mn-lt"/>
                          <a:ea typeface="+mn-ea"/>
                          <a:cs typeface="+mn-cs"/>
                        </a:rPr>
                        <a:t>687.025</a:t>
                      </a: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u="none" strike="noStrike" kern="1200" dirty="0">
                          <a:solidFill>
                            <a:schemeClr val="tx1"/>
                          </a:solidFill>
                          <a:effectLst/>
                          <a:latin typeface="+mn-lt"/>
                          <a:ea typeface="+mn-ea"/>
                          <a:cs typeface="+mn-cs"/>
                        </a:rPr>
                        <a:t>21.700</a:t>
                      </a: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u="none" strike="noStrike" kern="1200" dirty="0">
                          <a:solidFill>
                            <a:schemeClr val="tx1"/>
                          </a:solidFill>
                          <a:effectLst/>
                          <a:latin typeface="+mn-lt"/>
                          <a:ea typeface="+mn-ea"/>
                          <a:cs typeface="+mn-cs"/>
                        </a:rPr>
                        <a:t>41.224</a:t>
                      </a: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u="none" strike="noStrike" kern="1200" dirty="0">
                          <a:solidFill>
                            <a:schemeClr val="tx1"/>
                          </a:solidFill>
                          <a:effectLst/>
                          <a:latin typeface="+mn-lt"/>
                          <a:ea typeface="+mn-ea"/>
                          <a:cs typeface="+mn-cs"/>
                        </a:rPr>
                        <a:t>32</a:t>
                      </a: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459986">
                <a:tc>
                  <a:txBody>
                    <a:bodyPr/>
                    <a:lstStyle/>
                    <a:p>
                      <a:pPr algn="ctr" fontAlgn="ctr"/>
                      <a:r>
                        <a:rPr lang="tr-TR" sz="1200" b="1" i="0" u="none" strike="noStrike" dirty="0">
                          <a:solidFill>
                            <a:schemeClr val="tx1"/>
                          </a:solidFill>
                          <a:effectLst/>
                          <a:latin typeface="Calibri" panose="020F0502020204030204" pitchFamily="34" charset="0"/>
                        </a:rPr>
                        <a:t>2021-2022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chemeClr val="tx1"/>
                          </a:solidFill>
                          <a:effectLst/>
                          <a:latin typeface="+mn-lt"/>
                        </a:rPr>
                        <a:t>946</a:t>
                      </a: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mn-lt"/>
                        </a:rPr>
                        <a:t>705.856</a:t>
                      </a: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mn-lt"/>
                        </a:rPr>
                        <a:t>22.626</a:t>
                      </a: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mn-lt"/>
                        </a:rPr>
                        <a:t>43.879</a:t>
                      </a: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mn-lt"/>
                        </a:rPr>
                        <a:t>31</a:t>
                      </a: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288517431"/>
                  </a:ext>
                </a:extLst>
              </a:tr>
              <a:tr h="441165">
                <a:tc>
                  <a:txBody>
                    <a:bodyPr/>
                    <a:lstStyle/>
                    <a:p>
                      <a:pPr algn="ctr" fontAlgn="ctr"/>
                      <a:r>
                        <a:rPr lang="tr-TR" sz="1200" b="1" i="0" u="none" strike="noStrike" dirty="0">
                          <a:solidFill>
                            <a:schemeClr val="tx1"/>
                          </a:solidFill>
                          <a:effectLst/>
                          <a:latin typeface="Calibri" panose="020F0502020204030204" pitchFamily="34" charset="0"/>
                        </a:rPr>
                        <a:t>2022-2023</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chemeClr val="tx1"/>
                          </a:solidFill>
                          <a:effectLst/>
                          <a:latin typeface="+mn-lt"/>
                        </a:rPr>
                        <a:t>947</a:t>
                      </a: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mn-lt"/>
                        </a:rPr>
                        <a:t>638.752</a:t>
                      </a: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mn-lt"/>
                        </a:rPr>
                        <a:t>22.814</a:t>
                      </a: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mn-lt"/>
                        </a:rPr>
                        <a:t>46.272</a:t>
                      </a: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mn-lt"/>
                        </a:rPr>
                        <a:t>28</a:t>
                      </a: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838282168"/>
                  </a:ext>
                </a:extLst>
              </a:tr>
              <a:tr h="376909">
                <a:tc>
                  <a:txBody>
                    <a:bodyPr/>
                    <a:lstStyle/>
                    <a:p>
                      <a:pPr algn="ctr" fontAlgn="ctr"/>
                      <a:r>
                        <a:rPr lang="tr-TR" sz="1200" b="1" i="0" u="none" strike="noStrike" dirty="0">
                          <a:solidFill>
                            <a:schemeClr val="tx1"/>
                          </a:solidFill>
                          <a:effectLst/>
                          <a:latin typeface="Calibri" panose="020F0502020204030204" pitchFamily="34" charset="0"/>
                        </a:rPr>
                        <a:t>2023-2024</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chemeClr val="tx1"/>
                          </a:solidFill>
                          <a:effectLst/>
                          <a:latin typeface="+mn-lt"/>
                        </a:rPr>
                        <a:t>953</a:t>
                      </a: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mn-lt"/>
                        </a:rPr>
                        <a:t>666.769</a:t>
                      </a: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mn-lt"/>
                        </a:rPr>
                        <a:t>22.745</a:t>
                      </a: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mn-lt"/>
                        </a:rPr>
                        <a:t>45.537</a:t>
                      </a: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mn-lt"/>
                        </a:rPr>
                        <a:t>29</a:t>
                      </a:r>
                    </a:p>
                  </a:txBody>
                  <a:tcPr marL="3898" marR="3898" marT="389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737645170"/>
                  </a:ext>
                </a:extLst>
              </a:tr>
              <a:tr h="376909">
                <a:tc>
                  <a:txBody>
                    <a:bodyPr/>
                    <a:lstStyle/>
                    <a:p>
                      <a:pPr algn="ctr" fontAlgn="ctr"/>
                      <a:r>
                        <a:rPr lang="tr-TR" sz="1200" b="1" i="0" u="none" strike="noStrike" dirty="0">
                          <a:solidFill>
                            <a:schemeClr val="tx1"/>
                          </a:solidFill>
                          <a:effectLst/>
                          <a:latin typeface="Calibri" panose="020F0502020204030204" pitchFamily="34" charset="0"/>
                        </a:rPr>
                        <a:t>2024-2025</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spcAft>
                          <a:spcPts val="0"/>
                        </a:spcAft>
                      </a:pPr>
                      <a:endParaRPr lang="tr-TR" sz="1200" b="1" i="0" u="none" strike="noStrike" kern="1200" dirty="0">
                        <a:solidFill>
                          <a:schemeClr val="tx1"/>
                        </a:solidFill>
                        <a:effectLst/>
                        <a:latin typeface="+mn-lt"/>
                        <a:ea typeface="+mn-ea"/>
                        <a:cs typeface="+mn-cs"/>
                      </a:endParaRPr>
                    </a:p>
                    <a:p>
                      <a:pPr marL="0" algn="ctr" defTabSz="685800" rtl="0" eaLnBrk="1" fontAlgn="ctr" latinLnBrk="0" hangingPunct="1">
                        <a:spcAft>
                          <a:spcPts val="0"/>
                        </a:spcAft>
                      </a:pPr>
                      <a:r>
                        <a:rPr lang="tr-TR" sz="1200" b="1" i="0" u="none" strike="noStrike" kern="1200" dirty="0">
                          <a:solidFill>
                            <a:schemeClr val="tx1"/>
                          </a:solidFill>
                          <a:effectLst/>
                          <a:latin typeface="+mn-lt"/>
                          <a:ea typeface="+mn-ea"/>
                          <a:cs typeface="+mn-cs"/>
                        </a:rPr>
                        <a:t>952</a:t>
                      </a:r>
                    </a:p>
                  </a:txBody>
                  <a:tcPr marL="44450" marR="44450" marT="0" marB="0">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endParaRPr lang="tr-TR" sz="1200" b="1" i="0" u="none" strike="noStrike" kern="1200" dirty="0">
                        <a:solidFill>
                          <a:schemeClr val="tx1"/>
                        </a:solidFill>
                        <a:effectLst/>
                        <a:latin typeface="+mn-lt"/>
                        <a:ea typeface="+mn-ea"/>
                        <a:cs typeface="+mn-cs"/>
                      </a:endParaRPr>
                    </a:p>
                    <a:p>
                      <a:pPr marL="0" algn="ctr" defTabSz="685800" rtl="0" eaLnBrk="1" fontAlgn="ctr" latinLnBrk="0" hangingPunct="1">
                        <a:spcAft>
                          <a:spcPts val="0"/>
                        </a:spcAft>
                      </a:pPr>
                      <a:r>
                        <a:rPr lang="tr-TR" sz="1200" b="1" i="0" u="none" strike="noStrike" kern="1200" dirty="0">
                          <a:solidFill>
                            <a:schemeClr val="tx1"/>
                          </a:solidFill>
                          <a:effectLst/>
                          <a:latin typeface="+mn-lt"/>
                          <a:ea typeface="+mn-ea"/>
                          <a:cs typeface="+mn-cs"/>
                        </a:rPr>
                        <a:t>651.399</a:t>
                      </a:r>
                    </a:p>
                  </a:txBody>
                  <a:tcPr marL="44450" marR="44450" marT="0" marB="0">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endParaRPr lang="tr-TR" sz="1200" b="1" i="0" u="none" strike="noStrike" kern="1200" dirty="0">
                        <a:solidFill>
                          <a:schemeClr val="tx1"/>
                        </a:solidFill>
                        <a:effectLst/>
                        <a:latin typeface="+mn-lt"/>
                        <a:ea typeface="+mn-ea"/>
                        <a:cs typeface="+mn-cs"/>
                      </a:endParaRPr>
                    </a:p>
                    <a:p>
                      <a:pPr marL="0" algn="ctr" defTabSz="685800" rtl="0" eaLnBrk="1" fontAlgn="ctr" latinLnBrk="0" hangingPunct="1">
                        <a:spcAft>
                          <a:spcPts val="0"/>
                        </a:spcAft>
                      </a:pPr>
                      <a:r>
                        <a:rPr lang="tr-TR" sz="1200" b="1" i="0" u="none" strike="noStrike" kern="1200" dirty="0">
                          <a:solidFill>
                            <a:schemeClr val="tx1"/>
                          </a:solidFill>
                          <a:effectLst/>
                          <a:latin typeface="+mn-lt"/>
                          <a:ea typeface="+mn-ea"/>
                          <a:cs typeface="+mn-cs"/>
                        </a:rPr>
                        <a:t>22.881</a:t>
                      </a:r>
                    </a:p>
                  </a:txBody>
                  <a:tcPr marL="44450" marR="44450" marT="0" marB="0">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endParaRPr lang="tr-TR" sz="1200" b="1" i="0" u="none" strike="noStrike" kern="1200" dirty="0">
                        <a:solidFill>
                          <a:schemeClr val="tx1"/>
                        </a:solidFill>
                        <a:effectLst/>
                        <a:latin typeface="+mn-lt"/>
                        <a:ea typeface="+mn-ea"/>
                        <a:cs typeface="+mn-cs"/>
                      </a:endParaRPr>
                    </a:p>
                    <a:p>
                      <a:pPr marL="0" algn="ctr" defTabSz="685800" rtl="0" eaLnBrk="1" fontAlgn="ctr" latinLnBrk="0" hangingPunct="1">
                        <a:spcAft>
                          <a:spcPts val="0"/>
                        </a:spcAft>
                      </a:pPr>
                      <a:r>
                        <a:rPr lang="tr-TR" sz="1200" b="1" i="0" u="none" strike="noStrike" kern="1200" dirty="0">
                          <a:solidFill>
                            <a:schemeClr val="tx1"/>
                          </a:solidFill>
                          <a:effectLst/>
                          <a:latin typeface="+mn-lt"/>
                          <a:ea typeface="+mn-ea"/>
                          <a:cs typeface="+mn-cs"/>
                        </a:rPr>
                        <a:t>45.839</a:t>
                      </a:r>
                    </a:p>
                  </a:txBody>
                  <a:tcPr marL="44450" marR="44450" marT="0" marB="0">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endParaRPr lang="tr-TR" sz="1200" b="1" i="0" u="none" strike="noStrike" kern="1200" dirty="0">
                        <a:solidFill>
                          <a:schemeClr val="tx1"/>
                        </a:solidFill>
                        <a:effectLst/>
                        <a:latin typeface="+mn-lt"/>
                        <a:ea typeface="+mn-ea"/>
                        <a:cs typeface="+mn-cs"/>
                      </a:endParaRPr>
                    </a:p>
                    <a:p>
                      <a:pPr marL="0" algn="ctr" defTabSz="685800" rtl="0" eaLnBrk="1" fontAlgn="ctr" latinLnBrk="0" hangingPunct="1">
                        <a:spcAft>
                          <a:spcPts val="0"/>
                        </a:spcAft>
                      </a:pPr>
                      <a:r>
                        <a:rPr lang="tr-TR" sz="1200" b="1" i="0" u="none" strike="noStrike" kern="1200" dirty="0">
                          <a:solidFill>
                            <a:schemeClr val="tx1"/>
                          </a:solidFill>
                          <a:effectLst/>
                          <a:latin typeface="+mn-lt"/>
                          <a:ea typeface="+mn-ea"/>
                          <a:cs typeface="+mn-cs"/>
                        </a:rPr>
                        <a:t>28</a:t>
                      </a:r>
                    </a:p>
                  </a:txBody>
                  <a:tcPr marL="44450" marR="44450" marT="0" marB="0">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80560790"/>
                  </a:ext>
                </a:extLst>
              </a:tr>
            </a:tbl>
          </a:graphicData>
        </a:graphic>
      </p:graphicFrame>
      <p:sp>
        <p:nvSpPr>
          <p:cNvPr id="4" name="Slayt Numarası Yer Tutucusu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936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5 Tablo"/>
          <p:cNvGraphicFramePr>
            <a:graphicFrameLocks noGrp="1"/>
          </p:cNvGraphicFramePr>
          <p:nvPr>
            <p:extLst/>
          </p:nvPr>
        </p:nvGraphicFramePr>
        <p:xfrm>
          <a:off x="57570" y="765994"/>
          <a:ext cx="6800431" cy="8648531"/>
        </p:xfrm>
        <a:graphic>
          <a:graphicData uri="http://schemas.openxmlformats.org/drawingml/2006/table">
            <a:tbl>
              <a:tblPr>
                <a:effectLst>
                  <a:outerShdw blurRad="50800" dist="38100" dir="5400000" algn="t" rotWithShape="0">
                    <a:prstClr val="black">
                      <a:alpha val="40000"/>
                    </a:prstClr>
                  </a:outerShdw>
                </a:effectLst>
              </a:tblPr>
              <a:tblGrid>
                <a:gridCol w="351940">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792538">
                  <a:extLst>
                    <a:ext uri="{9D8B030D-6E8A-4147-A177-3AD203B41FA5}">
                      <a16:colId xmlns:a16="http://schemas.microsoft.com/office/drawing/2014/main" val="20002"/>
                    </a:ext>
                  </a:extLst>
                </a:gridCol>
                <a:gridCol w="850900">
                  <a:extLst>
                    <a:ext uri="{9D8B030D-6E8A-4147-A177-3AD203B41FA5}">
                      <a16:colId xmlns:a16="http://schemas.microsoft.com/office/drawing/2014/main" val="20003"/>
                    </a:ext>
                  </a:extLst>
                </a:gridCol>
                <a:gridCol w="774700">
                  <a:extLst>
                    <a:ext uri="{9D8B030D-6E8A-4147-A177-3AD203B41FA5}">
                      <a16:colId xmlns:a16="http://schemas.microsoft.com/office/drawing/2014/main" val="20004"/>
                    </a:ext>
                  </a:extLst>
                </a:gridCol>
                <a:gridCol w="863600">
                  <a:extLst>
                    <a:ext uri="{9D8B030D-6E8A-4147-A177-3AD203B41FA5}">
                      <a16:colId xmlns:a16="http://schemas.microsoft.com/office/drawing/2014/main" val="20005"/>
                    </a:ext>
                  </a:extLst>
                </a:gridCol>
                <a:gridCol w="862753">
                  <a:extLst>
                    <a:ext uri="{9D8B030D-6E8A-4147-A177-3AD203B41FA5}">
                      <a16:colId xmlns:a16="http://schemas.microsoft.com/office/drawing/2014/main" val="20006"/>
                    </a:ext>
                  </a:extLst>
                </a:gridCol>
              </a:tblGrid>
              <a:tr h="851831">
                <a:tc gridSpan="2">
                  <a:txBody>
                    <a:bodyPr/>
                    <a:lstStyle/>
                    <a:p>
                      <a:pPr>
                        <a:spcAft>
                          <a:spcPts val="0"/>
                        </a:spcAft>
                      </a:pPr>
                      <a:r>
                        <a:rPr lang="tr-TR" sz="1200" b="1" dirty="0">
                          <a:solidFill>
                            <a:schemeClr val="bg1"/>
                          </a:solidFill>
                        </a:rPr>
                        <a:t>KURUM TÜRLERİ (RESMİ)</a:t>
                      </a:r>
                      <a:endParaRPr lang="tr-TR" sz="1200" b="1" dirty="0">
                        <a:solidFill>
                          <a:schemeClr val="bg1"/>
                        </a:solidFill>
                        <a:latin typeface="Calibri" panose="020F0502020204030204" pitchFamily="34" charset="0"/>
                        <a:ea typeface="Times New Roman"/>
                      </a:endParaRPr>
                    </a:p>
                  </a:txBody>
                  <a:tcPr marL="40341" marR="40341"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a:txBody>
                    <a:bodyPr/>
                    <a:lstStyle/>
                    <a:p>
                      <a:pPr algn="ctr">
                        <a:spcAft>
                          <a:spcPts val="0"/>
                        </a:spcAft>
                      </a:pPr>
                      <a:r>
                        <a:rPr lang="tr-TR" sz="1200" b="1" dirty="0">
                          <a:solidFill>
                            <a:schemeClr val="bg1"/>
                          </a:solidFill>
                        </a:rPr>
                        <a:t>KURUM SAYISI</a:t>
                      </a:r>
                      <a:endParaRPr lang="tr-TR" sz="1200" b="1" dirty="0">
                        <a:solidFill>
                          <a:schemeClr val="bg1"/>
                        </a:solidFill>
                        <a:latin typeface="Calibri" panose="020F0502020204030204" pitchFamily="34" charset="0"/>
                        <a:ea typeface="Times New Roman"/>
                      </a:endParaRPr>
                    </a:p>
                  </a:txBody>
                  <a:tcPr marL="40341" marR="40341"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a:spcAft>
                          <a:spcPts val="0"/>
                        </a:spcAft>
                      </a:pPr>
                      <a:r>
                        <a:rPr lang="tr-TR" sz="1200" b="1" dirty="0">
                          <a:solidFill>
                            <a:schemeClr val="bg1"/>
                          </a:solidFill>
                        </a:rPr>
                        <a:t>DERSLİK SAYISI</a:t>
                      </a:r>
                      <a:endParaRPr lang="tr-TR" sz="1200" b="1" dirty="0">
                        <a:solidFill>
                          <a:schemeClr val="bg1"/>
                        </a:solidFill>
                        <a:latin typeface="Calibri" panose="020F0502020204030204" pitchFamily="34" charset="0"/>
                        <a:ea typeface="Times New Roman"/>
                      </a:endParaRPr>
                    </a:p>
                  </a:txBody>
                  <a:tcPr marL="40341" marR="40341"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a:spcAft>
                          <a:spcPts val="0"/>
                        </a:spcAft>
                      </a:pPr>
                      <a:r>
                        <a:rPr lang="tr-TR" sz="1200" b="1" dirty="0">
                          <a:solidFill>
                            <a:schemeClr val="bg1"/>
                          </a:solidFill>
                        </a:rPr>
                        <a:t>KURS GRUP SAYISI</a:t>
                      </a:r>
                      <a:endParaRPr lang="tr-TR" sz="1200" b="1" dirty="0">
                        <a:solidFill>
                          <a:schemeClr val="bg1"/>
                        </a:solidFill>
                        <a:latin typeface="Calibri" panose="020F0502020204030204" pitchFamily="34" charset="0"/>
                        <a:ea typeface="Times New Roman"/>
                      </a:endParaRPr>
                    </a:p>
                  </a:txBody>
                  <a:tcPr marL="40341" marR="40341"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a:spcAft>
                          <a:spcPts val="0"/>
                        </a:spcAft>
                      </a:pPr>
                      <a:r>
                        <a:rPr lang="tr-TR" sz="1200" b="1" dirty="0">
                          <a:solidFill>
                            <a:schemeClr val="bg1"/>
                          </a:solidFill>
                        </a:rPr>
                        <a:t>KURSİYER</a:t>
                      </a:r>
                      <a:r>
                        <a:rPr lang="tr-TR" sz="1200" b="1" baseline="0" dirty="0">
                          <a:solidFill>
                            <a:schemeClr val="bg1"/>
                          </a:solidFill>
                        </a:rPr>
                        <a:t> SAYISI*</a:t>
                      </a:r>
                      <a:endParaRPr lang="tr-TR" sz="1200" b="1" dirty="0">
                        <a:solidFill>
                          <a:schemeClr val="bg1"/>
                        </a:solidFill>
                        <a:latin typeface="Calibri" panose="020F0502020204030204" pitchFamily="34" charset="0"/>
                        <a:ea typeface="Times New Roman"/>
                      </a:endParaRPr>
                    </a:p>
                  </a:txBody>
                  <a:tcPr marL="40341" marR="40341"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a:spcAft>
                          <a:spcPts val="0"/>
                        </a:spcAft>
                      </a:pPr>
                      <a:r>
                        <a:rPr lang="tr-TR" sz="1200" b="1" dirty="0">
                          <a:solidFill>
                            <a:schemeClr val="bg1"/>
                          </a:solidFill>
                        </a:rPr>
                        <a:t>ÖĞRETMEN SAYISI</a:t>
                      </a:r>
                      <a:endParaRPr lang="tr-TR" sz="1200" b="1" dirty="0">
                        <a:solidFill>
                          <a:schemeClr val="bg1"/>
                        </a:solidFill>
                        <a:latin typeface="Calibri" panose="020F0502020204030204" pitchFamily="34" charset="0"/>
                        <a:ea typeface="Times New Roman"/>
                      </a:endParaRPr>
                    </a:p>
                  </a:txBody>
                  <a:tcPr marL="40341" marR="40341"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576000">
                <a:tc gridSpan="2">
                  <a:txBody>
                    <a:bodyPr/>
                    <a:lstStyle/>
                    <a:p>
                      <a:pPr>
                        <a:spcAft>
                          <a:spcPts val="0"/>
                        </a:spcAft>
                      </a:pPr>
                      <a:r>
                        <a:rPr lang="tr-TR" sz="1200" b="1" kern="1200" dirty="0">
                          <a:solidFill>
                            <a:srgbClr val="14213D"/>
                          </a:solidFill>
                        </a:rPr>
                        <a:t>RESMİ YAYGIN TOPLAMI</a:t>
                      </a:r>
                      <a:endParaRPr lang="tr-TR" sz="1200" b="1" kern="1200" dirty="0">
                        <a:solidFill>
                          <a:srgbClr val="14213D"/>
                        </a:solidFill>
                        <a:latin typeface="Calibri" panose="020F0502020204030204" pitchFamily="34" charset="0"/>
                        <a:ea typeface="Times New Roman"/>
                        <a:cs typeface="+mn-cs"/>
                      </a:endParaRPr>
                    </a:p>
                  </a:txBody>
                  <a:tcPr marL="40341" marR="4034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155</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564</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1.840</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73.923</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1.341</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432000">
                <a:tc rowSpan="6">
                  <a:txBody>
                    <a:bodyPr/>
                    <a:lstStyle/>
                    <a:p>
                      <a:pPr marL="0" algn="ctr" defTabSz="914400" rtl="0" eaLnBrk="1" latinLnBrk="0" hangingPunct="1">
                        <a:spcAft>
                          <a:spcPts val="0"/>
                        </a:spcAft>
                      </a:pPr>
                      <a:r>
                        <a:rPr lang="tr-TR" sz="1600" b="1" kern="1200" dirty="0">
                          <a:solidFill>
                            <a:srgbClr val="14213D"/>
                          </a:solidFill>
                        </a:rPr>
                        <a:t>RESMİ YAYGIN</a:t>
                      </a:r>
                      <a:endParaRPr lang="tr-TR" sz="1600" b="1" kern="1200" dirty="0">
                        <a:solidFill>
                          <a:srgbClr val="14213D"/>
                        </a:solidFill>
                        <a:latin typeface="Calibri" panose="020F0502020204030204" pitchFamily="34" charset="0"/>
                        <a:ea typeface="Times New Roman"/>
                        <a:cs typeface="+mn-cs"/>
                      </a:endParaRPr>
                    </a:p>
                  </a:txBody>
                  <a:tcPr marL="40341" marR="40341" marT="0" marB="0" vert="vert27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l">
                        <a:spcAft>
                          <a:spcPts val="0"/>
                        </a:spcAft>
                      </a:pPr>
                      <a:r>
                        <a:rPr lang="tr-TR" sz="1200" b="1" dirty="0"/>
                        <a:t>HALK EĞİTİM MERKEZİ</a:t>
                      </a:r>
                      <a:endParaRPr lang="tr-TR" sz="1200" b="1" dirty="0">
                        <a:latin typeface="Calibri" panose="020F0502020204030204" pitchFamily="34" charset="0"/>
                        <a:ea typeface="Times New Roman"/>
                      </a:endParaRPr>
                    </a:p>
                  </a:txBody>
                  <a:tcPr marL="40341" marR="4034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46</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299</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723</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66097">
                <a:tc vMerge="1">
                  <a:txBody>
                    <a:bodyPr/>
                    <a:lstStyle/>
                    <a:p>
                      <a:pPr>
                        <a:spcAft>
                          <a:spcPts val="0"/>
                        </a:spcAft>
                      </a:pPr>
                      <a:endParaRPr lang="tr-TR" sz="1000" dirty="0">
                        <a:latin typeface="Bookman Old Style" pitchFamily="18" charset="0"/>
                        <a:ea typeface="Times New Roman"/>
                      </a:endParaRPr>
                    </a:p>
                  </a:txBody>
                  <a:tcPr marL="53788" marR="53788" marT="0" marB="0" anchor="ctr">
                    <a:lnL w="19050" cap="flat" cmpd="sng" algn="ctr">
                      <a:solidFill>
                        <a:srgbClr val="000099"/>
                      </a:solidFill>
                      <a:prstDash val="solid"/>
                      <a:round/>
                      <a:headEnd type="none" w="med" len="med"/>
                      <a:tailEnd type="none" w="med" len="med"/>
                    </a:lnL>
                    <a:lnR w="19050" cap="flat" cmpd="sng" algn="ctr">
                      <a:solidFill>
                        <a:srgbClr val="000099"/>
                      </a:solidFill>
                      <a:prstDash val="solid"/>
                      <a:round/>
                      <a:headEnd type="none" w="med" len="med"/>
                      <a:tailEnd type="none" w="med" len="med"/>
                    </a:lnR>
                    <a:lnT w="19050" cap="flat" cmpd="sng" algn="ctr">
                      <a:solidFill>
                        <a:srgbClr val="000099"/>
                      </a:solidFill>
                      <a:prstDash val="solid"/>
                      <a:round/>
                      <a:headEnd type="none" w="med" len="med"/>
                      <a:tailEnd type="none" w="med" len="med"/>
                    </a:lnT>
                    <a:lnB w="19050" cap="flat" cmpd="sng" algn="ctr">
                      <a:solidFill>
                        <a:srgbClr val="000099"/>
                      </a:solidFill>
                      <a:prstDash val="solid"/>
                      <a:round/>
                      <a:headEnd type="none" w="med" len="med"/>
                      <a:tailEnd type="none" w="med" len="med"/>
                    </a:lnB>
                  </a:tcPr>
                </a:tc>
                <a:tc>
                  <a:txBody>
                    <a:bodyPr/>
                    <a:lstStyle/>
                    <a:p>
                      <a:pPr algn="l">
                        <a:spcAft>
                          <a:spcPts val="0"/>
                        </a:spcAft>
                      </a:pPr>
                      <a:r>
                        <a:rPr lang="tr-TR" sz="1200" b="1" dirty="0"/>
                        <a:t>MESLEKİ EĞİTİM MERKEZİ</a:t>
                      </a:r>
                      <a:endParaRPr lang="tr-TR" sz="1200" b="1" dirty="0">
                        <a:latin typeface="Calibri" panose="020F0502020204030204" pitchFamily="34" charset="0"/>
                        <a:ea typeface="Times New Roman"/>
                      </a:endParaRPr>
                    </a:p>
                  </a:txBody>
                  <a:tcPr marL="40341" marR="4034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33</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1.645</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49.835</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9100">
                <a:tc vMerge="1">
                  <a:txBody>
                    <a:bodyPr/>
                    <a:lstStyle/>
                    <a:p>
                      <a:pPr>
                        <a:spcAft>
                          <a:spcPts val="0"/>
                        </a:spcAft>
                      </a:pPr>
                      <a:endParaRPr lang="tr-TR" sz="1000" dirty="0">
                        <a:latin typeface="Bookman Old Style" pitchFamily="18" charset="0"/>
                        <a:ea typeface="Times New Roman"/>
                      </a:endParaRPr>
                    </a:p>
                  </a:txBody>
                  <a:tcPr marL="53788" marR="53788" marT="0" marB="0" anchor="ctr">
                    <a:lnL w="19050" cap="flat" cmpd="sng" algn="ctr">
                      <a:solidFill>
                        <a:srgbClr val="000099"/>
                      </a:solidFill>
                      <a:prstDash val="solid"/>
                      <a:round/>
                      <a:headEnd type="none" w="med" len="med"/>
                      <a:tailEnd type="none" w="med" len="med"/>
                    </a:lnL>
                    <a:lnR w="19050" cap="flat" cmpd="sng" algn="ctr">
                      <a:solidFill>
                        <a:srgbClr val="000099"/>
                      </a:solidFill>
                      <a:prstDash val="solid"/>
                      <a:round/>
                      <a:headEnd type="none" w="med" len="med"/>
                      <a:tailEnd type="none" w="med" len="med"/>
                    </a:lnR>
                    <a:lnT w="19050" cap="flat" cmpd="sng" algn="ctr">
                      <a:solidFill>
                        <a:srgbClr val="000099"/>
                      </a:solidFill>
                      <a:prstDash val="solid"/>
                      <a:round/>
                      <a:headEnd type="none" w="med" len="med"/>
                      <a:tailEnd type="none" w="med" len="med"/>
                    </a:lnT>
                    <a:lnB w="19050" cap="flat" cmpd="sng" algn="ctr">
                      <a:solidFill>
                        <a:srgbClr val="000099"/>
                      </a:solidFill>
                      <a:prstDash val="solid"/>
                      <a:round/>
                      <a:headEnd type="none" w="med" len="med"/>
                      <a:tailEnd type="none" w="med" len="med"/>
                    </a:lnB>
                  </a:tcPr>
                </a:tc>
                <a:tc>
                  <a:txBody>
                    <a:bodyPr/>
                    <a:lstStyle/>
                    <a:p>
                      <a:pPr algn="l">
                        <a:spcAft>
                          <a:spcPts val="0"/>
                        </a:spcAft>
                      </a:pPr>
                      <a:r>
                        <a:rPr lang="tr-TR" sz="1200" b="1" dirty="0"/>
                        <a:t>OLGUNLAŞMA ENSTİTÜSÜ</a:t>
                      </a:r>
                      <a:endParaRPr lang="tr-TR" sz="1200" b="1" dirty="0">
                        <a:latin typeface="Calibri" panose="020F0502020204030204" pitchFamily="34" charset="0"/>
                        <a:ea typeface="Times New Roman"/>
                      </a:endParaRPr>
                    </a:p>
                  </a:txBody>
                  <a:tcPr marL="40341" marR="4034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2</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1</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1</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23</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45</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81000">
                <a:tc vMerge="1">
                  <a:txBody>
                    <a:bodyPr/>
                    <a:lstStyle/>
                    <a:p>
                      <a:pPr>
                        <a:spcAft>
                          <a:spcPts val="0"/>
                        </a:spcAft>
                      </a:pPr>
                      <a:endParaRPr lang="tr-TR" sz="1000" dirty="0">
                        <a:latin typeface="Bookman Old Style" pitchFamily="18" charset="0"/>
                        <a:ea typeface="Times New Roman"/>
                      </a:endParaRPr>
                    </a:p>
                  </a:txBody>
                  <a:tcPr marL="53788" marR="53788" marT="0" marB="0" anchor="ctr">
                    <a:lnL w="19050" cap="flat" cmpd="sng" algn="ctr">
                      <a:solidFill>
                        <a:srgbClr val="000099"/>
                      </a:solidFill>
                      <a:prstDash val="solid"/>
                      <a:round/>
                      <a:headEnd type="none" w="med" len="med"/>
                      <a:tailEnd type="none" w="med" len="med"/>
                    </a:lnL>
                    <a:lnR w="19050" cap="flat" cmpd="sng" algn="ctr">
                      <a:solidFill>
                        <a:srgbClr val="000099"/>
                      </a:solidFill>
                      <a:prstDash val="solid"/>
                      <a:round/>
                      <a:headEnd type="none" w="med" len="med"/>
                      <a:tailEnd type="none" w="med" len="med"/>
                    </a:lnR>
                    <a:lnT w="19050" cap="flat" cmpd="sng" algn="ctr">
                      <a:solidFill>
                        <a:srgbClr val="000099"/>
                      </a:solidFill>
                      <a:prstDash val="solid"/>
                      <a:round/>
                      <a:headEnd type="none" w="med" len="med"/>
                      <a:tailEnd type="none" w="med" len="med"/>
                    </a:lnT>
                    <a:lnB w="19050" cap="flat" cmpd="sng" algn="ctr">
                      <a:solidFill>
                        <a:srgbClr val="000099"/>
                      </a:solidFill>
                      <a:prstDash val="solid"/>
                      <a:round/>
                      <a:headEnd type="none" w="med" len="med"/>
                      <a:tailEnd type="none" w="med" len="med"/>
                    </a:lnB>
                  </a:tcPr>
                </a:tc>
                <a:tc>
                  <a:txBody>
                    <a:bodyPr/>
                    <a:lstStyle/>
                    <a:p>
                      <a:pPr algn="l">
                        <a:spcAft>
                          <a:spcPts val="0"/>
                        </a:spcAft>
                      </a:pPr>
                      <a:r>
                        <a:rPr lang="tr-TR" sz="1200" b="1" dirty="0"/>
                        <a:t>PRATİK KIZ SANAT OKULU</a:t>
                      </a:r>
                      <a:endParaRPr lang="tr-TR" sz="1200" b="1" dirty="0">
                        <a:latin typeface="Calibri" panose="020F0502020204030204" pitchFamily="34" charset="0"/>
                        <a:ea typeface="Times New Roman"/>
                      </a:endParaRPr>
                    </a:p>
                  </a:txBody>
                  <a:tcPr marL="40341" marR="4034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2</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20</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27</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81000">
                <a:tc vMerge="1">
                  <a:txBody>
                    <a:bodyPr/>
                    <a:lstStyle/>
                    <a:p>
                      <a:endParaRPr lang="tr-TR"/>
                    </a:p>
                  </a:txBody>
                  <a:tcPr/>
                </a:tc>
                <a:tc>
                  <a:txBody>
                    <a:bodyPr/>
                    <a:lstStyle/>
                    <a:p>
                      <a:pPr algn="l">
                        <a:spcAft>
                          <a:spcPts val="0"/>
                        </a:spcAft>
                      </a:pPr>
                      <a:r>
                        <a:rPr lang="tr-TR" sz="1200" b="1" dirty="0">
                          <a:latin typeface="Calibri" panose="020F0502020204030204" pitchFamily="34" charset="0"/>
                          <a:ea typeface="Times New Roman"/>
                        </a:rPr>
                        <a:t>3308 SAYILI</a:t>
                      </a:r>
                      <a:r>
                        <a:rPr lang="tr-TR" sz="1200" b="1" baseline="0" dirty="0">
                          <a:latin typeface="Calibri" panose="020F0502020204030204" pitchFamily="34" charset="0"/>
                          <a:ea typeface="Times New Roman"/>
                        </a:rPr>
                        <a:t> KANUN KAPSAMINDA AÇILAN KURSLAR</a:t>
                      </a:r>
                      <a:endParaRPr lang="tr-TR" sz="1200" b="1" dirty="0">
                        <a:latin typeface="Calibri" panose="020F0502020204030204" pitchFamily="34" charset="0"/>
                        <a:ea typeface="Times New Roman"/>
                      </a:endParaRPr>
                    </a:p>
                  </a:txBody>
                  <a:tcPr marL="40341" marR="4034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33</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174</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6.031</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419213414"/>
                  </a:ext>
                </a:extLst>
              </a:tr>
              <a:tr h="393700">
                <a:tc vMerge="1">
                  <a:txBody>
                    <a:bodyPr/>
                    <a:lstStyle/>
                    <a:p>
                      <a:pPr marL="0" algn="ctr" defTabSz="914400" rtl="0" eaLnBrk="1" latinLnBrk="0" hangingPunct="1">
                        <a:spcAft>
                          <a:spcPts val="0"/>
                        </a:spcAft>
                      </a:pPr>
                      <a:endParaRPr lang="tr-TR" sz="1200" b="1" kern="1200" dirty="0">
                        <a:solidFill>
                          <a:srgbClr val="000099"/>
                        </a:solidFill>
                        <a:latin typeface="Bookman Old Style" pitchFamily="18" charset="0"/>
                        <a:ea typeface="Times New Roman"/>
                        <a:cs typeface="+mn-cs"/>
                      </a:endParaRPr>
                    </a:p>
                  </a:txBody>
                  <a:tcPr marL="53788" marR="53788" marT="0" marB="0" vert="vert270" anchor="ctr">
                    <a:lnL w="19050" cap="flat" cmpd="sng" algn="ctr">
                      <a:solidFill>
                        <a:srgbClr val="000099"/>
                      </a:solidFill>
                      <a:prstDash val="solid"/>
                      <a:round/>
                      <a:headEnd type="none" w="med" len="med"/>
                      <a:tailEnd type="none" w="med" len="med"/>
                    </a:lnL>
                    <a:lnR w="19050" cap="flat" cmpd="sng" algn="ctr">
                      <a:solidFill>
                        <a:srgbClr val="000099"/>
                      </a:solidFill>
                      <a:prstDash val="solid"/>
                      <a:round/>
                      <a:headEnd type="none" w="med" len="med"/>
                      <a:tailEnd type="none" w="med" len="med"/>
                    </a:lnR>
                    <a:lnT w="19050" cap="flat" cmpd="sng" algn="ctr">
                      <a:solidFill>
                        <a:srgbClr val="000099"/>
                      </a:solidFill>
                      <a:prstDash val="solid"/>
                      <a:round/>
                      <a:headEnd type="none" w="med" len="med"/>
                      <a:tailEnd type="none" w="med" len="med"/>
                    </a:lnT>
                    <a:lnB w="19050" cap="flat" cmpd="sng" algn="ctr">
                      <a:solidFill>
                        <a:srgbClr val="000099"/>
                      </a:solidFill>
                      <a:prstDash val="solid"/>
                      <a:round/>
                      <a:headEnd type="none" w="med" len="med"/>
                      <a:tailEnd type="none" w="med" len="med"/>
                    </a:lnB>
                  </a:tcPr>
                </a:tc>
                <a:tc>
                  <a:txBody>
                    <a:bodyPr/>
                    <a:lstStyle/>
                    <a:p>
                      <a:pPr algn="l">
                        <a:spcAft>
                          <a:spcPts val="0"/>
                        </a:spcAft>
                      </a:pPr>
                      <a:r>
                        <a:rPr lang="tr-TR" sz="1200" b="1" dirty="0"/>
                        <a:t>ÜSTÜN VEYA ÖZEL YETENEKLİLER</a:t>
                      </a:r>
                      <a:endParaRPr lang="tr-TR" sz="1200" b="1" dirty="0">
                        <a:latin typeface="Calibri" panose="020F0502020204030204" pitchFamily="34" charset="0"/>
                        <a:ea typeface="Times New Roman"/>
                      </a:endParaRPr>
                    </a:p>
                  </a:txBody>
                  <a:tcPr marL="40341" marR="4034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39</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264</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18.007</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573</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76000">
                <a:tc gridSpan="2">
                  <a:txBody>
                    <a:bodyPr/>
                    <a:lstStyle/>
                    <a:p>
                      <a:pPr>
                        <a:spcAft>
                          <a:spcPts val="0"/>
                        </a:spcAft>
                      </a:pPr>
                      <a:r>
                        <a:rPr lang="tr-TR" sz="1200" b="1" dirty="0">
                          <a:solidFill>
                            <a:srgbClr val="14213D"/>
                          </a:solidFill>
                        </a:rPr>
                        <a:t>ÖZEL YAYGIN TOPLAMI</a:t>
                      </a:r>
                      <a:endParaRPr lang="tr-TR" sz="1200" b="1" dirty="0">
                        <a:solidFill>
                          <a:srgbClr val="14213D"/>
                        </a:solidFill>
                        <a:latin typeface="Calibri" panose="020F0502020204030204" pitchFamily="34" charset="0"/>
                        <a:ea typeface="Times New Roman"/>
                      </a:endParaRPr>
                    </a:p>
                  </a:txBody>
                  <a:tcPr marL="40341" marR="4034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3.496</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23.624</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145.440</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710.449</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21.307</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7"/>
                  </a:ext>
                </a:extLst>
              </a:tr>
              <a:tr h="576000">
                <a:tc gridSpan="2">
                  <a:txBody>
                    <a:bodyPr/>
                    <a:lstStyle/>
                    <a:p>
                      <a:pPr>
                        <a:spcAft>
                          <a:spcPts val="0"/>
                        </a:spcAft>
                      </a:pPr>
                      <a:endParaRPr lang="tr-TR" sz="1200" b="1" dirty="0">
                        <a:solidFill>
                          <a:srgbClr val="14213D"/>
                        </a:solidFill>
                        <a:latin typeface="Calibri" panose="020F0502020204030204" pitchFamily="34" charset="0"/>
                        <a:ea typeface="Times New Roman"/>
                      </a:endParaRPr>
                    </a:p>
                  </a:txBody>
                  <a:tcPr marL="40341" marR="4034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30</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51</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67</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3678017452"/>
                  </a:ext>
                </a:extLst>
              </a:tr>
              <a:tr h="427300">
                <a:tc rowSpan="3">
                  <a:txBody>
                    <a:bodyPr/>
                    <a:lstStyle/>
                    <a:p>
                      <a:pPr marL="0" algn="ctr" defTabSz="914400" rtl="0" eaLnBrk="1" latinLnBrk="0" hangingPunct="1">
                        <a:spcAft>
                          <a:spcPts val="0"/>
                        </a:spcAft>
                      </a:pPr>
                      <a:r>
                        <a:rPr lang="tr-TR" sz="1600" b="1" kern="1200" dirty="0">
                          <a:solidFill>
                            <a:srgbClr val="14213D"/>
                          </a:solidFill>
                        </a:rPr>
                        <a:t>ÖZEL YAYGIN</a:t>
                      </a:r>
                      <a:endParaRPr lang="tr-TR" sz="1600" b="1" kern="1200" dirty="0">
                        <a:solidFill>
                          <a:srgbClr val="14213D"/>
                        </a:solidFill>
                        <a:latin typeface="Calibri" panose="020F0502020204030204" pitchFamily="34" charset="0"/>
                        <a:ea typeface="Times New Roman"/>
                        <a:cs typeface="+mn-cs"/>
                      </a:endParaRPr>
                    </a:p>
                  </a:txBody>
                  <a:tcPr marL="40341" marR="40341" marT="0" marB="0" vert="vert27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spcAft>
                          <a:spcPts val="0"/>
                        </a:spcAft>
                      </a:pPr>
                      <a:r>
                        <a:rPr lang="tr-TR" sz="1200" b="1" dirty="0"/>
                        <a:t>ÖZEL UZAKTAN EĞİTİM KURSU</a:t>
                      </a:r>
                      <a:endParaRPr lang="tr-TR" sz="1200" b="1" dirty="0">
                        <a:latin typeface="Calibri" panose="020F0502020204030204" pitchFamily="34" charset="0"/>
                        <a:ea typeface="Times New Roman"/>
                      </a:endParaRPr>
                    </a:p>
                  </a:txBody>
                  <a:tcPr marL="40341" marR="4034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4</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57200">
                <a:tc vMerge="1">
                  <a:txBody>
                    <a:bodyPr/>
                    <a:lstStyle/>
                    <a:p>
                      <a:endParaRPr lang="tr-TR"/>
                    </a:p>
                  </a:txBody>
                  <a:tcPr/>
                </a:tc>
                <a:tc>
                  <a:txBody>
                    <a:bodyPr/>
                    <a:lstStyle/>
                    <a:p>
                      <a:pPr>
                        <a:spcAft>
                          <a:spcPts val="0"/>
                        </a:spcAft>
                      </a:pPr>
                      <a:r>
                        <a:rPr lang="tr-TR" sz="1200" b="1" dirty="0">
                          <a:latin typeface="Calibri" panose="020F0502020204030204" pitchFamily="34" charset="0"/>
                          <a:ea typeface="Times New Roman"/>
                        </a:rPr>
                        <a:t>İŞBİRLİĞİ PROTOKOLÜ KAPSAMINDA AÇILAN KURSLAR</a:t>
                      </a:r>
                    </a:p>
                  </a:txBody>
                  <a:tcPr marL="40341" marR="4034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757</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2345</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119120</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446.274</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8.977</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713554581"/>
                  </a:ext>
                </a:extLst>
              </a:tr>
              <a:tr h="520700">
                <a:tc vMerge="1">
                  <a:txBody>
                    <a:bodyPr/>
                    <a:lstStyle/>
                    <a:p>
                      <a:pPr>
                        <a:spcAft>
                          <a:spcPts val="0"/>
                        </a:spcAft>
                      </a:pPr>
                      <a:endParaRPr lang="tr-TR" sz="1000" dirty="0">
                        <a:latin typeface="Bookman Old Style" pitchFamily="18" charset="0"/>
                        <a:ea typeface="Times New Roman"/>
                      </a:endParaRPr>
                    </a:p>
                  </a:txBody>
                  <a:tcPr marL="53788" marR="53788" marT="0" marB="0" anchor="ctr">
                    <a:lnL w="19050" cap="flat" cmpd="sng" algn="ctr">
                      <a:solidFill>
                        <a:srgbClr val="000099"/>
                      </a:solidFill>
                      <a:prstDash val="solid"/>
                      <a:round/>
                      <a:headEnd type="none" w="med" len="med"/>
                      <a:tailEnd type="none" w="med" len="med"/>
                    </a:lnL>
                    <a:lnR w="19050" cap="flat" cmpd="sng" algn="ctr">
                      <a:solidFill>
                        <a:srgbClr val="000099"/>
                      </a:solidFill>
                      <a:prstDash val="solid"/>
                      <a:round/>
                      <a:headEnd type="none" w="med" len="med"/>
                      <a:tailEnd type="none" w="med" len="med"/>
                    </a:lnR>
                    <a:lnT w="19050" cap="flat" cmpd="sng" algn="ctr">
                      <a:solidFill>
                        <a:srgbClr val="000099"/>
                      </a:solidFill>
                      <a:prstDash val="solid"/>
                      <a:round/>
                      <a:headEnd type="none" w="med" len="med"/>
                      <a:tailEnd type="none" w="med" len="med"/>
                    </a:lnT>
                    <a:lnB w="19050" cap="flat" cmpd="sng" algn="ctr">
                      <a:solidFill>
                        <a:srgbClr val="000099"/>
                      </a:solidFill>
                      <a:prstDash val="solid"/>
                      <a:round/>
                      <a:headEnd type="none" w="med" len="med"/>
                      <a:tailEnd type="none" w="med" len="med"/>
                    </a:lnB>
                  </a:tcPr>
                </a:tc>
                <a:tc>
                  <a:txBody>
                    <a:bodyPr/>
                    <a:lstStyle/>
                    <a:p>
                      <a:pPr>
                        <a:spcAft>
                          <a:spcPts val="0"/>
                        </a:spcAft>
                      </a:pPr>
                      <a:r>
                        <a:rPr lang="tr-TR" sz="1200" b="1" dirty="0"/>
                        <a:t>ÖZEL MOTORLU TAŞIT SÜRÜCÜLERİ</a:t>
                      </a:r>
                      <a:r>
                        <a:rPr lang="tr-TR" sz="1200" b="1" baseline="0" dirty="0"/>
                        <a:t> K.</a:t>
                      </a:r>
                      <a:endParaRPr lang="tr-TR" sz="1200" b="1" dirty="0">
                        <a:latin typeface="Calibri" panose="020F0502020204030204" pitchFamily="34" charset="0"/>
                        <a:ea typeface="Times New Roman"/>
                      </a:endParaRPr>
                    </a:p>
                  </a:txBody>
                  <a:tcPr marL="40341" marR="4034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1515</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7289</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21074</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dirty="0" smtClean="0">
                          <a:solidFill>
                            <a:schemeClr val="tx1"/>
                          </a:solidFill>
                          <a:effectLst/>
                          <a:latin typeface="+mn-lt"/>
                          <a:ea typeface="+mn-ea"/>
                          <a:cs typeface="+mn-cs"/>
                        </a:rPr>
                        <a:t>.</a:t>
                      </a:r>
                      <a:r>
                        <a:rPr lang="tr-TR" sz="1200" b="0" kern="1200" dirty="0">
                          <a:solidFill>
                            <a:schemeClr val="tx1"/>
                          </a:solidFill>
                          <a:effectLst/>
                          <a:latin typeface="+mn-lt"/>
                          <a:ea typeface="+mn-ea"/>
                          <a:cs typeface="+mn-cs"/>
                        </a:rPr>
                        <a:t>450</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3.539</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31800">
                <a:tc rowSpan="3">
                  <a:txBody>
                    <a:bodyPr/>
                    <a:lstStyle/>
                    <a:p>
                      <a:pPr marL="0" algn="ctr" defTabSz="914400" rtl="0" eaLnBrk="1" latinLnBrk="0" hangingPunct="1">
                        <a:spcAft>
                          <a:spcPts val="0"/>
                        </a:spcAft>
                      </a:pPr>
                      <a:endParaRPr lang="tr-TR" sz="1600" b="1" kern="1200" dirty="0">
                        <a:solidFill>
                          <a:srgbClr val="14213D"/>
                        </a:solidFill>
                        <a:latin typeface="Calibri" panose="020F0502020204030204" pitchFamily="34" charset="0"/>
                        <a:ea typeface="Times New Roman"/>
                        <a:cs typeface="+mn-cs"/>
                      </a:endParaRPr>
                    </a:p>
                  </a:txBody>
                  <a:tcPr marL="40341" marR="40341" marT="0" marB="0" vert="vert27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spcAft>
                          <a:spcPts val="0"/>
                        </a:spcAft>
                      </a:pPr>
                      <a:r>
                        <a:rPr lang="tr-TR" sz="1200" b="1" dirty="0"/>
                        <a:t>ÖZEL MUHTELİF KURSLAR</a:t>
                      </a:r>
                      <a:endParaRPr lang="tr-TR" sz="1200" b="1" dirty="0">
                        <a:latin typeface="Calibri" panose="020F0502020204030204" pitchFamily="34" charset="0"/>
                        <a:ea typeface="Times New Roman"/>
                      </a:endParaRPr>
                    </a:p>
                  </a:txBody>
                  <a:tcPr marL="40341" marR="4034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552</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9427</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8.431</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469797">
                <a:tc vMerge="1">
                  <a:txBody>
                    <a:bodyPr/>
                    <a:lstStyle/>
                    <a:p>
                      <a:pPr>
                        <a:spcAft>
                          <a:spcPts val="0"/>
                        </a:spcAft>
                      </a:pPr>
                      <a:endParaRPr lang="tr-TR" sz="1000" dirty="0">
                        <a:solidFill>
                          <a:srgbClr val="000099"/>
                        </a:solidFill>
                        <a:latin typeface="Bookman Old Style" pitchFamily="18" charset="0"/>
                        <a:ea typeface="Times New Roman"/>
                      </a:endParaRPr>
                    </a:p>
                  </a:txBody>
                  <a:tcPr marL="53788" marR="53788" marT="0" marB="0" anchor="ctr">
                    <a:lnL w="19050" cap="flat" cmpd="sng" algn="ctr">
                      <a:solidFill>
                        <a:srgbClr val="000099"/>
                      </a:solidFill>
                      <a:prstDash val="solid"/>
                      <a:round/>
                      <a:headEnd type="none" w="med" len="med"/>
                      <a:tailEnd type="none" w="med" len="med"/>
                    </a:lnL>
                    <a:lnR w="19050" cap="flat" cmpd="sng" algn="ctr">
                      <a:solidFill>
                        <a:srgbClr val="000099"/>
                      </a:solidFill>
                      <a:prstDash val="solid"/>
                      <a:round/>
                      <a:headEnd type="none" w="med" len="med"/>
                      <a:tailEnd type="none" w="med" len="med"/>
                    </a:lnR>
                    <a:lnT w="19050" cap="flat" cmpd="sng" algn="ctr">
                      <a:solidFill>
                        <a:srgbClr val="000099"/>
                      </a:solidFill>
                      <a:prstDash val="solid"/>
                      <a:round/>
                      <a:headEnd type="none" w="med" len="med"/>
                      <a:tailEnd type="none" w="med" len="med"/>
                    </a:lnT>
                    <a:lnB w="19050" cap="flat" cmpd="sng" algn="ctr">
                      <a:solidFill>
                        <a:srgbClr val="000099"/>
                      </a:solidFill>
                      <a:prstDash val="solid"/>
                      <a:round/>
                      <a:headEnd type="none" w="med" len="med"/>
                      <a:tailEnd type="none" w="med" len="med"/>
                    </a:lnB>
                    <a:solidFill>
                      <a:schemeClr val="accent3">
                        <a:lumMod val="20000"/>
                        <a:lumOff val="80000"/>
                      </a:schemeClr>
                    </a:solidFill>
                  </a:tcPr>
                </a:tc>
                <a:tc>
                  <a:txBody>
                    <a:bodyPr/>
                    <a:lstStyle/>
                    <a:p>
                      <a:pPr marL="0" algn="l" defTabSz="914400" rtl="0" eaLnBrk="1" latinLnBrk="0" hangingPunct="1">
                        <a:spcAft>
                          <a:spcPts val="0"/>
                        </a:spcAft>
                      </a:pPr>
                      <a:r>
                        <a:rPr lang="tr-TR" sz="1200" b="1" kern="1200" dirty="0"/>
                        <a:t>ÖZEL EĞİTİM VE REHABİLATASYON MERKEZİ</a:t>
                      </a:r>
                      <a:endParaRPr lang="tr-TR" sz="1200" b="1" kern="1200" dirty="0">
                        <a:solidFill>
                          <a:schemeClr val="tx1"/>
                        </a:solidFill>
                        <a:latin typeface="Calibri" panose="020F0502020204030204" pitchFamily="34" charset="0"/>
                        <a:ea typeface="Times New Roman"/>
                        <a:cs typeface="+mn-cs"/>
                      </a:endParaRPr>
                    </a:p>
                  </a:txBody>
                  <a:tcPr marL="40341" marR="4034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510</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3881</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5246</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41.725</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406503">
                <a:tc vMerge="1">
                  <a:txBody>
                    <a:bodyPr/>
                    <a:lstStyle/>
                    <a:p>
                      <a:endParaRPr lang="tr-TR"/>
                    </a:p>
                  </a:txBody>
                  <a:tcPr/>
                </a:tc>
                <a:tc>
                  <a:txBody>
                    <a:bodyPr/>
                    <a:lstStyle/>
                    <a:p>
                      <a:pPr marL="0" algn="l" defTabSz="914400" rtl="0" eaLnBrk="1" latinLnBrk="0" hangingPunct="1">
                        <a:spcAft>
                          <a:spcPts val="0"/>
                        </a:spcAft>
                      </a:pPr>
                      <a:r>
                        <a:rPr lang="tr-TR" sz="1200" b="1" kern="1200" dirty="0">
                          <a:solidFill>
                            <a:schemeClr val="tx1"/>
                          </a:solidFill>
                          <a:latin typeface="Calibri" panose="020F0502020204030204" pitchFamily="34" charset="0"/>
                          <a:ea typeface="Times New Roman"/>
                          <a:cs typeface="+mn-cs"/>
                        </a:rPr>
                        <a:t>ÖZEL ÖĞRETİM KURSU</a:t>
                      </a:r>
                    </a:p>
                  </a:txBody>
                  <a:tcPr marL="40341" marR="4034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1</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1</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11</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10953398"/>
                  </a:ext>
                </a:extLst>
              </a:tr>
              <a:tr h="406503">
                <a:tc>
                  <a:txBody>
                    <a:bodyPr/>
                    <a:lstStyle/>
                    <a:p>
                      <a:pPr marL="0" algn="ctr" defTabSz="914400" rtl="0" eaLnBrk="1" latinLnBrk="0" hangingPunct="1">
                        <a:spcAft>
                          <a:spcPts val="0"/>
                        </a:spcAft>
                      </a:pPr>
                      <a:endParaRPr lang="tr-TR" sz="1600" b="1" kern="1200" dirty="0">
                        <a:solidFill>
                          <a:srgbClr val="14213D"/>
                        </a:solidFill>
                        <a:latin typeface="Calibri" panose="020F0502020204030204" pitchFamily="34" charset="0"/>
                        <a:ea typeface="Times New Roman"/>
                        <a:cs typeface="+mn-cs"/>
                      </a:endParaRPr>
                    </a:p>
                  </a:txBody>
                  <a:tcPr marL="40341" marR="40341" marT="0" marB="0" vert="vert27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l" defTabSz="914400" rtl="0" eaLnBrk="1" latinLnBrk="0" hangingPunct="1">
                        <a:spcAft>
                          <a:spcPts val="0"/>
                        </a:spcAft>
                      </a:pPr>
                      <a:r>
                        <a:rPr lang="tr-TR" sz="1200" b="1" kern="1200" dirty="0">
                          <a:solidFill>
                            <a:schemeClr val="tx1"/>
                          </a:solidFill>
                          <a:latin typeface="Calibri" panose="020F0502020204030204" pitchFamily="34" charset="0"/>
                          <a:ea typeface="Times New Roman"/>
                          <a:cs typeface="+mn-cs"/>
                        </a:rPr>
                        <a:t>HİZMETİÇİ EĞİTİM MERKEZİ</a:t>
                      </a:r>
                    </a:p>
                  </a:txBody>
                  <a:tcPr marL="40341" marR="4034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127</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630</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282</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082441919"/>
                  </a:ext>
                </a:extLst>
              </a:tr>
              <a:tr h="576000">
                <a:tc gridSpan="2">
                  <a:txBody>
                    <a:bodyPr/>
                    <a:lstStyle/>
                    <a:p>
                      <a:pPr marL="0" algn="l" defTabSz="914400" rtl="0" eaLnBrk="1" latinLnBrk="0" hangingPunct="1">
                        <a:spcAft>
                          <a:spcPts val="0"/>
                        </a:spcAft>
                      </a:pPr>
                      <a:r>
                        <a:rPr lang="tr-TR" sz="1200" b="1" kern="1200" dirty="0">
                          <a:solidFill>
                            <a:srgbClr val="14213D"/>
                          </a:solidFill>
                        </a:rPr>
                        <a:t>RESMİ-</a:t>
                      </a:r>
                      <a:r>
                        <a:rPr lang="tr-TR" sz="1200" b="1" kern="1200" baseline="0" dirty="0">
                          <a:solidFill>
                            <a:srgbClr val="14213D"/>
                          </a:solidFill>
                        </a:rPr>
                        <a:t>ÖZEL YAYGIN GENEL TOPLAM</a:t>
                      </a:r>
                      <a:endParaRPr lang="tr-TR" sz="1200" b="1" kern="1200" dirty="0">
                        <a:solidFill>
                          <a:srgbClr val="14213D"/>
                        </a:solidFill>
                        <a:latin typeface="Calibri" panose="020F0502020204030204" pitchFamily="34" charset="0"/>
                        <a:ea typeface="Times New Roman"/>
                        <a:cs typeface="+mn-cs"/>
                      </a:endParaRPr>
                    </a:p>
                  </a:txBody>
                  <a:tcPr marL="40341" marR="4034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pPr marL="0" algn="l" defTabSz="914400" rtl="0" eaLnBrk="1" latinLnBrk="0" hangingPunct="1">
                        <a:spcAft>
                          <a:spcPts val="0"/>
                        </a:spcAft>
                      </a:pPr>
                      <a:endParaRPr lang="tr-TR" sz="1000" kern="1200" dirty="0">
                        <a:solidFill>
                          <a:schemeClr val="tx1"/>
                        </a:solidFill>
                        <a:latin typeface="Bookman Old Style" pitchFamily="18" charset="0"/>
                        <a:ea typeface="Times New Roman"/>
                        <a:cs typeface="+mn-cs"/>
                      </a:endParaRPr>
                    </a:p>
                  </a:txBody>
                  <a:tcPr marL="53788" marR="53788" marT="0" marB="0" anchor="ctr">
                    <a:lnL w="19050" cap="flat" cmpd="sng" algn="ctr">
                      <a:solidFill>
                        <a:srgbClr val="000099"/>
                      </a:solidFill>
                      <a:prstDash val="solid"/>
                      <a:round/>
                      <a:headEnd type="none" w="med" len="med"/>
                      <a:tailEnd type="none" w="med" len="med"/>
                    </a:lnL>
                    <a:lnR w="19050" cap="flat" cmpd="sng" algn="ctr">
                      <a:solidFill>
                        <a:srgbClr val="000099"/>
                      </a:solidFill>
                      <a:prstDash val="solid"/>
                      <a:round/>
                      <a:headEnd type="none" w="med" len="med"/>
                      <a:tailEnd type="none" w="med" len="med"/>
                    </a:lnR>
                    <a:lnT w="19050" cap="flat" cmpd="sng" algn="ctr">
                      <a:solidFill>
                        <a:srgbClr val="000099"/>
                      </a:solidFill>
                      <a:prstDash val="solid"/>
                      <a:round/>
                      <a:headEnd type="none" w="med" len="med"/>
                      <a:tailEnd type="none" w="med" len="med"/>
                    </a:lnT>
                    <a:lnB w="19050" cap="flat" cmpd="sng" algn="ctr">
                      <a:solidFill>
                        <a:srgbClr val="000099"/>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3.651</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24.188</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latinLnBrk="0" hangingPunct="1">
                        <a:spcAft>
                          <a:spcPts val="0"/>
                        </a:spcAft>
                      </a:pPr>
                      <a:r>
                        <a:rPr lang="tr-TR" sz="1200" b="0" kern="1200">
                          <a:solidFill>
                            <a:schemeClr val="tx1"/>
                          </a:solidFill>
                          <a:effectLst/>
                          <a:latin typeface="+mn-lt"/>
                          <a:ea typeface="+mn-ea"/>
                          <a:cs typeface="+mn-cs"/>
                        </a:rPr>
                        <a:t>147.280</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784.372</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latinLnBrk="0" hangingPunct="1">
                        <a:spcAft>
                          <a:spcPts val="0"/>
                        </a:spcAft>
                      </a:pPr>
                      <a:r>
                        <a:rPr lang="tr-TR" sz="1200" b="0" kern="1200" dirty="0">
                          <a:solidFill>
                            <a:schemeClr val="tx1"/>
                          </a:solidFill>
                          <a:effectLst/>
                          <a:latin typeface="+mn-lt"/>
                          <a:ea typeface="+mn-ea"/>
                          <a:cs typeface="+mn-cs"/>
                        </a:rPr>
                        <a:t>22.648</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12"/>
                  </a:ext>
                </a:extLst>
              </a:tr>
            </a:tbl>
          </a:graphicData>
        </a:graphic>
      </p:graphicFrame>
      <p:sp>
        <p:nvSpPr>
          <p:cNvPr id="4" name="Metin kutusu 3"/>
          <p:cNvSpPr txBox="1"/>
          <p:nvPr/>
        </p:nvSpPr>
        <p:spPr>
          <a:xfrm>
            <a:off x="57570" y="9407105"/>
            <a:ext cx="63552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BC6430"/>
                </a:solidFill>
                <a:effectLst/>
                <a:uLnTx/>
                <a:uFillTx/>
                <a:latin typeface="Calibri" panose="020F0502020204030204"/>
                <a:ea typeface="+mn-ea"/>
                <a:cs typeface="+mn-cs"/>
              </a:rPr>
              <a:t>NOT: </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Yaygın eğitim kursiyer bilgileri, biten eğitim ve öğretim yılı itibariyle alınmaktadır. </a:t>
            </a:r>
          </a:p>
        </p:txBody>
      </p:sp>
      <p:sp>
        <p:nvSpPr>
          <p:cNvPr id="5" name="Dikdörtgen 4"/>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YAYGIN EĞİTİM (Resmi-Özel)</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409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nvPr>
        </p:nvGraphicFramePr>
        <p:xfrm>
          <a:off x="119035" y="4704652"/>
          <a:ext cx="6611969" cy="4023558"/>
        </p:xfrm>
        <a:graphic>
          <a:graphicData uri="http://schemas.openxmlformats.org/drawingml/2006/table">
            <a:tbl>
              <a:tblPr>
                <a:effectLst>
                  <a:outerShdw blurRad="50800" dist="38100" dir="5400000" algn="t" rotWithShape="0">
                    <a:prstClr val="black">
                      <a:alpha val="40000"/>
                    </a:prstClr>
                  </a:outerShdw>
                </a:effectLst>
              </a:tblPr>
              <a:tblGrid>
                <a:gridCol w="1366712">
                  <a:extLst>
                    <a:ext uri="{9D8B030D-6E8A-4147-A177-3AD203B41FA5}">
                      <a16:colId xmlns:a16="http://schemas.microsoft.com/office/drawing/2014/main" val="1957433168"/>
                    </a:ext>
                  </a:extLst>
                </a:gridCol>
                <a:gridCol w="1645806">
                  <a:extLst>
                    <a:ext uri="{9D8B030D-6E8A-4147-A177-3AD203B41FA5}">
                      <a16:colId xmlns:a16="http://schemas.microsoft.com/office/drawing/2014/main" val="440031797"/>
                    </a:ext>
                  </a:extLst>
                </a:gridCol>
                <a:gridCol w="1585349">
                  <a:extLst>
                    <a:ext uri="{9D8B030D-6E8A-4147-A177-3AD203B41FA5}">
                      <a16:colId xmlns:a16="http://schemas.microsoft.com/office/drawing/2014/main" val="291552371"/>
                    </a:ext>
                  </a:extLst>
                </a:gridCol>
                <a:gridCol w="2014102">
                  <a:extLst>
                    <a:ext uri="{9D8B030D-6E8A-4147-A177-3AD203B41FA5}">
                      <a16:colId xmlns:a16="http://schemas.microsoft.com/office/drawing/2014/main" val="1750113887"/>
                    </a:ext>
                  </a:extLst>
                </a:gridCol>
              </a:tblGrid>
              <a:tr h="603533">
                <a:tc gridSpan="4">
                  <a:txBody>
                    <a:bodyPr/>
                    <a:lstStyle/>
                    <a:p>
                      <a:pPr algn="ctr" rtl="0" fontAlgn="ctr"/>
                      <a:r>
                        <a:rPr lang="tr-TR" sz="1800" b="1" i="0" u="none" strike="noStrike" dirty="0">
                          <a:solidFill>
                            <a:schemeClr val="bg1"/>
                          </a:solidFill>
                          <a:effectLst/>
                          <a:latin typeface="Calibri" panose="020F0502020204030204" pitchFamily="34" charset="0"/>
                        </a:rPr>
                        <a:t>OKUMA</a:t>
                      </a:r>
                      <a:r>
                        <a:rPr lang="tr-TR" sz="1800" b="1" i="0" u="none" strike="noStrike" baseline="0" dirty="0">
                          <a:solidFill>
                            <a:schemeClr val="bg1"/>
                          </a:solidFill>
                          <a:effectLst/>
                          <a:latin typeface="Calibri" panose="020F0502020204030204" pitchFamily="34" charset="0"/>
                        </a:rPr>
                        <a:t> YAZMA KURSLARI </a:t>
                      </a:r>
                      <a:endParaRPr lang="tr-TR" sz="1800" b="1" i="0" u="none" strike="noStrike" dirty="0">
                        <a:solidFill>
                          <a:schemeClr val="bg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pPr algn="ctr" rtl="0" fontAlgn="ctr"/>
                      <a:endParaRPr lang="tr-TR" sz="1200" b="1" i="0" u="none" strike="noStrike" dirty="0">
                        <a:solidFill>
                          <a:srgbClr val="14213D"/>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pPr algn="ctr" rtl="0" fontAlgn="ctr"/>
                      <a:endParaRPr lang="tr-TR" sz="1200" b="1" i="0" u="none" strike="noStrike" dirty="0">
                        <a:solidFill>
                          <a:srgbClr val="14213D"/>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pPr algn="ctr" rtl="0" fontAlgn="ctr"/>
                      <a:endParaRPr lang="tr-TR" sz="1200" b="1" i="0" u="none" strike="noStrike" dirty="0">
                        <a:solidFill>
                          <a:srgbClr val="14213D"/>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976395853"/>
                  </a:ext>
                </a:extLst>
              </a:tr>
              <a:tr h="603533">
                <a:tc>
                  <a:txBody>
                    <a:bodyPr/>
                    <a:lstStyle/>
                    <a:p>
                      <a:pPr algn="ctr" rtl="0" fontAlgn="ctr"/>
                      <a:r>
                        <a:rPr lang="tr-TR" sz="1200" b="1" u="none" strike="noStrike" dirty="0">
                          <a:solidFill>
                            <a:srgbClr val="14213D"/>
                          </a:solidFill>
                          <a:effectLst/>
                        </a:rPr>
                        <a:t>YILI</a:t>
                      </a:r>
                      <a:endParaRPr lang="tr-TR" sz="1200" b="1" i="0" u="none" strike="noStrike" dirty="0">
                        <a:solidFill>
                          <a:srgbClr val="14213D"/>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200" b="1" u="none" strike="noStrike" dirty="0">
                          <a:solidFill>
                            <a:srgbClr val="14213D"/>
                          </a:solidFill>
                          <a:effectLst/>
                        </a:rPr>
                        <a:t>TOPLAM KATILIM</a:t>
                      </a:r>
                      <a:endParaRPr lang="tr-TR" sz="1200" b="1" i="0" u="none" strike="noStrike" dirty="0">
                        <a:solidFill>
                          <a:srgbClr val="14213D"/>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200" b="1" u="none" strike="noStrike" dirty="0">
                          <a:solidFill>
                            <a:srgbClr val="14213D"/>
                          </a:solidFill>
                          <a:effectLst/>
                        </a:rPr>
                        <a:t>SERTİFİKA ALAN</a:t>
                      </a:r>
                      <a:endParaRPr lang="tr-TR" sz="1200" b="1" i="0" u="none" strike="noStrike" dirty="0">
                        <a:solidFill>
                          <a:srgbClr val="14213D"/>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200" b="1" u="none" strike="noStrike" dirty="0">
                          <a:solidFill>
                            <a:srgbClr val="14213D"/>
                          </a:solidFill>
                          <a:effectLst/>
                        </a:rPr>
                        <a:t>SERTİFİKALANDIRMA ORANI %</a:t>
                      </a:r>
                      <a:endParaRPr lang="tr-TR" sz="1200" b="1" i="0" u="none" strike="noStrike" dirty="0">
                        <a:solidFill>
                          <a:srgbClr val="14213D"/>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3520162368"/>
                  </a:ext>
                </a:extLst>
              </a:tr>
              <a:tr h="402356">
                <a:tc>
                  <a:txBody>
                    <a:bodyPr/>
                    <a:lstStyle/>
                    <a:p>
                      <a:pPr algn="ctr" rtl="0" fontAlgn="ctr"/>
                      <a:r>
                        <a:rPr lang="tr-TR" sz="1200" b="1" u="none" strike="noStrike" dirty="0">
                          <a:solidFill>
                            <a:schemeClr val="tx1"/>
                          </a:solidFill>
                          <a:effectLst/>
                        </a:rPr>
                        <a:t>2018</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rPr>
                        <a:t>76.470</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rPr>
                        <a:t>35.684</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mn-lt"/>
                        </a:rPr>
                        <a:t>47</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697536680"/>
                  </a:ext>
                </a:extLst>
              </a:tr>
              <a:tr h="402356">
                <a:tc>
                  <a:txBody>
                    <a:bodyPr/>
                    <a:lstStyle/>
                    <a:p>
                      <a:pPr algn="ctr" rtl="0" fontAlgn="ctr"/>
                      <a:r>
                        <a:rPr lang="tr-TR" sz="1200" b="1" u="none" strike="noStrike" dirty="0">
                          <a:solidFill>
                            <a:schemeClr val="tx1"/>
                          </a:solidFill>
                          <a:effectLst/>
                        </a:rPr>
                        <a:t>2019</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rPr>
                        <a:t>43.485</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rPr>
                        <a:t>20.023</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rPr>
                        <a:t>46</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648588427"/>
                  </a:ext>
                </a:extLst>
              </a:tr>
              <a:tr h="402356">
                <a:tc>
                  <a:txBody>
                    <a:bodyPr/>
                    <a:lstStyle/>
                    <a:p>
                      <a:pPr algn="ctr" rtl="0" fontAlgn="ctr"/>
                      <a:r>
                        <a:rPr lang="tr-TR" sz="1200" b="1" u="none" strike="noStrike" dirty="0">
                          <a:solidFill>
                            <a:schemeClr val="tx1"/>
                          </a:solidFill>
                          <a:effectLst/>
                        </a:rPr>
                        <a:t>2020</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rPr>
                        <a:t>19.850</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mn-lt"/>
                        </a:rPr>
                        <a:t>8.788</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mn-lt"/>
                        </a:rPr>
                        <a:t>45</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59584955"/>
                  </a:ext>
                </a:extLst>
              </a:tr>
              <a:tr h="402356">
                <a:tc>
                  <a:txBody>
                    <a:bodyPr/>
                    <a:lstStyle/>
                    <a:p>
                      <a:pPr algn="ctr" rtl="0" fontAlgn="ctr"/>
                      <a:r>
                        <a:rPr lang="tr-TR" sz="1200" b="1" u="none" strike="noStrike" dirty="0">
                          <a:solidFill>
                            <a:schemeClr val="tx1"/>
                          </a:solidFill>
                          <a:effectLst/>
                        </a:rPr>
                        <a:t>2021</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u="none" strike="noStrike" dirty="0">
                          <a:solidFill>
                            <a:schemeClr val="tx1"/>
                          </a:solidFill>
                          <a:effectLst/>
                        </a:rPr>
                        <a:t>25.742</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mn-lt"/>
                        </a:rPr>
                        <a:t>14.600</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mn-lt"/>
                        </a:rPr>
                        <a:t>57</a:t>
                      </a:r>
                      <a:endParaRPr lang="tr-TR" sz="12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604262063"/>
                  </a:ext>
                </a:extLst>
              </a:tr>
              <a:tr h="402356">
                <a:tc>
                  <a:txBody>
                    <a:bodyPr/>
                    <a:lstStyle/>
                    <a:p>
                      <a:pPr algn="ctr" rtl="0" fontAlgn="ctr"/>
                      <a:r>
                        <a:rPr lang="tr-TR" sz="1200" b="1" i="0" u="none" strike="noStrike" dirty="0">
                          <a:solidFill>
                            <a:schemeClr val="tx1"/>
                          </a:solidFill>
                          <a:effectLst/>
                          <a:latin typeface="Calibri" panose="020F0502020204030204" pitchFamily="34" charset="0"/>
                        </a:rPr>
                        <a:t>2022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Calibri" panose="020F0502020204030204" pitchFamily="34" charset="0"/>
                        </a:rPr>
                        <a:t>34.546</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Calibri" panose="020F0502020204030204" pitchFamily="34" charset="0"/>
                        </a:rPr>
                        <a:t>15.849</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Calibri" panose="020F0502020204030204" pitchFamily="34" charset="0"/>
                        </a:rPr>
                        <a:t>46</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26624890"/>
                  </a:ext>
                </a:extLst>
              </a:tr>
              <a:tr h="402356">
                <a:tc>
                  <a:txBody>
                    <a:bodyPr/>
                    <a:lstStyle/>
                    <a:p>
                      <a:pPr algn="ctr" rtl="0" fontAlgn="ctr"/>
                      <a:r>
                        <a:rPr lang="tr-TR" sz="1200" b="1" i="0" u="none" strike="noStrike" dirty="0">
                          <a:solidFill>
                            <a:schemeClr val="tx1"/>
                          </a:solidFill>
                          <a:effectLst/>
                          <a:latin typeface="Calibri" panose="020F0502020204030204" pitchFamily="34" charset="0"/>
                        </a:rPr>
                        <a:t>2023</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Calibri" panose="020F0502020204030204" pitchFamily="34" charset="0"/>
                        </a:rPr>
                        <a:t>33.992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Calibri" panose="020F0502020204030204" pitchFamily="34" charset="0"/>
                        </a:rPr>
                        <a:t>15.214</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Calibri" panose="020F0502020204030204" pitchFamily="34" charset="0"/>
                        </a:rPr>
                        <a:t>45</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146455089"/>
                  </a:ext>
                </a:extLst>
              </a:tr>
              <a:tr h="402356">
                <a:tc>
                  <a:txBody>
                    <a:bodyPr/>
                    <a:lstStyle/>
                    <a:p>
                      <a:pPr algn="ctr" rtl="0" fontAlgn="ctr"/>
                      <a:r>
                        <a:rPr lang="tr-TR" sz="1200" b="1" i="0" u="none" strike="noStrike" dirty="0">
                          <a:solidFill>
                            <a:schemeClr val="tx1"/>
                          </a:solidFill>
                          <a:effectLst/>
                          <a:latin typeface="Calibri" panose="020F0502020204030204" pitchFamily="34" charset="0"/>
                        </a:rPr>
                        <a:t>2024</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Calibri" panose="020F0502020204030204" pitchFamily="34" charset="0"/>
                        </a:rPr>
                        <a:t>27.097</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Calibri" panose="020F0502020204030204" pitchFamily="34" charset="0"/>
                        </a:rPr>
                        <a:t>11.349</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1" i="0" u="none" strike="noStrike" dirty="0">
                          <a:solidFill>
                            <a:schemeClr val="tx1"/>
                          </a:solidFill>
                          <a:effectLst/>
                          <a:latin typeface="Calibri" panose="020F0502020204030204" pitchFamily="34" charset="0"/>
                        </a:rPr>
                        <a:t>42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927466312"/>
                  </a:ext>
                </a:extLst>
              </a:tr>
            </a:tbl>
          </a:graphicData>
        </a:graphic>
      </p:graphicFrame>
      <p:sp>
        <p:nvSpPr>
          <p:cNvPr id="4" name="Metin kutusu 3"/>
          <p:cNvSpPr txBox="1"/>
          <p:nvPr/>
        </p:nvSpPr>
        <p:spPr>
          <a:xfrm>
            <a:off x="119034" y="8871270"/>
            <a:ext cx="66119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V</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eriler, Hayat Boyu Öğrenme kurumlarının kurs, iş ve işlemlerinin yürütüldüğü e-Yaygın sisteminden alınmıştır.</a:t>
            </a:r>
            <a:endPar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Dikdörtgen 4"/>
          <p:cNvSpPr/>
          <p:nvPr/>
        </p:nvSpPr>
        <p:spPr>
          <a:xfrm>
            <a:off x="1" y="77232"/>
            <a:ext cx="68580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NET OKULLAŞMA ORANLARI 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OKUMA YAZMA KURSLARI VERİLERİ</a:t>
            </a:r>
          </a:p>
        </p:txBody>
      </p:sp>
      <p:graphicFrame>
        <p:nvGraphicFramePr>
          <p:cNvPr id="6" name="Group 4"/>
          <p:cNvGraphicFramePr>
            <a:graphicFrameLocks noGrp="1"/>
          </p:cNvGraphicFramePr>
          <p:nvPr>
            <p:extLst/>
          </p:nvPr>
        </p:nvGraphicFramePr>
        <p:xfrm>
          <a:off x="82436" y="1163637"/>
          <a:ext cx="6619936" cy="2936290"/>
        </p:xfrm>
        <a:graphic>
          <a:graphicData uri="http://schemas.openxmlformats.org/drawingml/2006/table">
            <a:tbl>
              <a:tblPr>
                <a:effectLst>
                  <a:outerShdw blurRad="50800" dist="38100" dir="5400000" algn="t" rotWithShape="0">
                    <a:prstClr val="black">
                      <a:alpha val="40000"/>
                    </a:prstClr>
                  </a:outerShdw>
                </a:effectLst>
              </a:tblPr>
              <a:tblGrid>
                <a:gridCol w="1322695">
                  <a:extLst>
                    <a:ext uri="{9D8B030D-6E8A-4147-A177-3AD203B41FA5}">
                      <a16:colId xmlns:a16="http://schemas.microsoft.com/office/drawing/2014/main" val="20000"/>
                    </a:ext>
                  </a:extLst>
                </a:gridCol>
                <a:gridCol w="728368">
                  <a:extLst>
                    <a:ext uri="{9D8B030D-6E8A-4147-A177-3AD203B41FA5}">
                      <a16:colId xmlns:a16="http://schemas.microsoft.com/office/drawing/2014/main" val="20001"/>
                    </a:ext>
                  </a:extLst>
                </a:gridCol>
                <a:gridCol w="913509">
                  <a:extLst>
                    <a:ext uri="{9D8B030D-6E8A-4147-A177-3AD203B41FA5}">
                      <a16:colId xmlns:a16="http://schemas.microsoft.com/office/drawing/2014/main" val="20002"/>
                    </a:ext>
                  </a:extLst>
                </a:gridCol>
                <a:gridCol w="910460">
                  <a:extLst>
                    <a:ext uri="{9D8B030D-6E8A-4147-A177-3AD203B41FA5}">
                      <a16:colId xmlns:a16="http://schemas.microsoft.com/office/drawing/2014/main" val="20003"/>
                    </a:ext>
                  </a:extLst>
                </a:gridCol>
                <a:gridCol w="913509">
                  <a:extLst>
                    <a:ext uri="{9D8B030D-6E8A-4147-A177-3AD203B41FA5}">
                      <a16:colId xmlns:a16="http://schemas.microsoft.com/office/drawing/2014/main" val="20004"/>
                    </a:ext>
                  </a:extLst>
                </a:gridCol>
                <a:gridCol w="910460">
                  <a:extLst>
                    <a:ext uri="{9D8B030D-6E8A-4147-A177-3AD203B41FA5}">
                      <a16:colId xmlns:a16="http://schemas.microsoft.com/office/drawing/2014/main" val="20005"/>
                    </a:ext>
                  </a:extLst>
                </a:gridCol>
                <a:gridCol w="920935">
                  <a:extLst>
                    <a:ext uri="{9D8B030D-6E8A-4147-A177-3AD203B41FA5}">
                      <a16:colId xmlns:a16="http://schemas.microsoft.com/office/drawing/2014/main" val="20006"/>
                    </a:ext>
                  </a:extLst>
                </a:gridCol>
              </a:tblGrid>
              <a:tr h="669379">
                <a:tc gridSpan="7">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tr-TR" sz="2000" b="1" u="none" strike="noStrike" cap="none" normalizeH="0" baseline="0" dirty="0">
                          <a:ln>
                            <a:noFill/>
                          </a:ln>
                          <a:solidFill>
                            <a:schemeClr val="bg1"/>
                          </a:solidFill>
                          <a:effectLst/>
                        </a:rPr>
                        <a:t>NET OKULLAŞMA ORANLARI (%)</a:t>
                      </a:r>
                      <a:endParaRPr kumimoji="0" lang="tr-TR" sz="20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46253">
                <a:tc rowSpan="2">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200" b="1" u="none" strike="noStrike" kern="1200" cap="none" normalizeH="0" baseline="0" dirty="0">
                          <a:ln>
                            <a:noFill/>
                          </a:ln>
                          <a:solidFill>
                            <a:srgbClr val="14213D"/>
                          </a:solidFill>
                          <a:effectLst/>
                        </a:rPr>
                        <a:t>ÖĞRETİM </a:t>
                      </a:r>
                    </a:p>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200" b="1" u="none" strike="noStrike" kern="1200" cap="none" normalizeH="0" baseline="0" dirty="0">
                          <a:ln>
                            <a:noFill/>
                          </a:ln>
                          <a:solidFill>
                            <a:srgbClr val="14213D"/>
                          </a:solidFill>
                          <a:effectLst/>
                        </a:rPr>
                        <a:t>YILI</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gridSpan="3">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200" b="1" u="none" strike="noStrike" cap="none" normalizeH="0" baseline="0" dirty="0">
                          <a:ln>
                            <a:noFill/>
                          </a:ln>
                          <a:solidFill>
                            <a:srgbClr val="14213D"/>
                          </a:solidFill>
                          <a:effectLst/>
                        </a:rPr>
                        <a:t>İLKÖĞRETİM</a:t>
                      </a: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200" b="1" u="none" strike="noStrike" cap="none" normalizeH="0" baseline="0" dirty="0">
                          <a:ln>
                            <a:noFill/>
                          </a:ln>
                          <a:solidFill>
                            <a:srgbClr val="14213D"/>
                          </a:solidFill>
                          <a:effectLst/>
                        </a:rPr>
                        <a:t>ORTAÖĞRETİM</a:t>
                      </a: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446253">
                <a:tc vMerge="1">
                  <a:txBody>
                    <a:bodyPr/>
                    <a:lstStyle/>
                    <a:p>
                      <a:pPr marL="0" marR="0" lvl="0" indent="0" algn="just" defTabSz="914400" rtl="0" eaLnBrk="1" fontAlgn="base" latinLnBrk="0" hangingPunct="1">
                        <a:lnSpc>
                          <a:spcPct val="100000"/>
                        </a:lnSpc>
                        <a:spcBef>
                          <a:spcPct val="0"/>
                        </a:spcBef>
                        <a:spcAft>
                          <a:spcPct val="0"/>
                        </a:spcAft>
                        <a:buClr>
                          <a:schemeClr val="hlink"/>
                        </a:buClr>
                        <a:buSzPct val="120000"/>
                        <a:buFontTx/>
                        <a:buNone/>
                        <a:tabLst/>
                      </a:pPr>
                      <a:endParaRPr kumimoji="0" lang="tr-TR" sz="1400" b="1" i="0" u="none" strike="noStrike" cap="none" normalizeH="0" baseline="0" dirty="0">
                        <a:ln>
                          <a:noFill/>
                        </a:ln>
                        <a:solidFill>
                          <a:schemeClr val="tx1"/>
                        </a:solidFill>
                        <a:effectLst/>
                        <a:latin typeface="Bookman Old Style" pitchFamily="18" charset="0"/>
                      </a:endParaRPr>
                    </a:p>
                  </a:txBody>
                  <a:tcPr marL="91431" marR="91431" marT="45716" marB="45716"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200" b="1" u="none" strike="noStrike" cap="none" normalizeH="0" baseline="0" dirty="0">
                          <a:ln>
                            <a:noFill/>
                          </a:ln>
                          <a:solidFill>
                            <a:srgbClr val="14213D"/>
                          </a:solidFill>
                          <a:effectLst/>
                        </a:rPr>
                        <a:t>KIZ</a:t>
                      </a: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200" b="1" u="none" strike="noStrike" cap="none" normalizeH="0" baseline="0" dirty="0">
                          <a:ln>
                            <a:noFill/>
                          </a:ln>
                          <a:solidFill>
                            <a:srgbClr val="14213D"/>
                          </a:solidFill>
                          <a:effectLst/>
                        </a:rPr>
                        <a:t>ERKEK</a:t>
                      </a: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200" b="1" u="none" strike="noStrike" cap="none" normalizeH="0" baseline="0" dirty="0">
                          <a:ln>
                            <a:noFill/>
                          </a:ln>
                          <a:solidFill>
                            <a:srgbClr val="14213D"/>
                          </a:solidFill>
                          <a:effectLst/>
                        </a:rPr>
                        <a:t>TOPLAM</a:t>
                      </a: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200" b="1" u="none" strike="noStrike" cap="none" normalizeH="0" baseline="0" dirty="0">
                          <a:ln>
                            <a:noFill/>
                          </a:ln>
                          <a:solidFill>
                            <a:srgbClr val="14213D"/>
                          </a:solidFill>
                          <a:effectLst/>
                        </a:rPr>
                        <a:t>KIZ</a:t>
                      </a: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200" b="1" u="none" strike="noStrike" cap="none" normalizeH="0" baseline="0" dirty="0">
                          <a:ln>
                            <a:noFill/>
                          </a:ln>
                          <a:solidFill>
                            <a:srgbClr val="14213D"/>
                          </a:solidFill>
                          <a:effectLst/>
                        </a:rPr>
                        <a:t>ERKEK</a:t>
                      </a: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200" b="1" u="none" strike="noStrike" cap="none" normalizeH="0" baseline="0" dirty="0">
                          <a:ln>
                            <a:noFill/>
                          </a:ln>
                          <a:solidFill>
                            <a:srgbClr val="14213D"/>
                          </a:solidFill>
                          <a:effectLst/>
                        </a:rPr>
                        <a:t>TOPLAM</a:t>
                      </a: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0002"/>
                  </a:ext>
                </a:extLst>
              </a:tr>
              <a:tr h="458135">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200" b="1" u="none" strike="noStrike" kern="1200" cap="none" normalizeH="0" baseline="0" dirty="0">
                          <a:ln>
                            <a:noFill/>
                          </a:ln>
                          <a:solidFill>
                            <a:schemeClr val="tx1"/>
                          </a:solidFill>
                          <a:effectLst/>
                        </a:rPr>
                        <a:t>2021/2022</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a:solidFill>
                            <a:schemeClr val="tx1"/>
                          </a:solidFill>
                          <a:latin typeface="Calibri" panose="020F0502020204030204" pitchFamily="34" charset="0"/>
                        </a:rPr>
                        <a:t>94,26</a:t>
                      </a:r>
                      <a:endParaRPr lang="tr-TR" sz="1200" b="1" dirty="0">
                        <a:solidFill>
                          <a:schemeClr val="tx1"/>
                        </a:solidFill>
                        <a:latin typeface="Calibri" panose="020F0502020204030204" pitchFamily="34" charset="0"/>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a:solidFill>
                            <a:schemeClr val="tx1"/>
                          </a:solidFill>
                          <a:latin typeface="Calibri" panose="020F0502020204030204" pitchFamily="34" charset="0"/>
                        </a:rPr>
                        <a:t>94,36</a:t>
                      </a:r>
                      <a:endParaRPr lang="tr-TR" sz="1200" b="1" dirty="0">
                        <a:solidFill>
                          <a:schemeClr val="tx1"/>
                        </a:solidFill>
                        <a:latin typeface="Calibri" panose="020F0502020204030204" pitchFamily="34" charset="0"/>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a:solidFill>
                            <a:schemeClr val="tx1"/>
                          </a:solidFill>
                          <a:latin typeface="Calibri" panose="020F0502020204030204" pitchFamily="34" charset="0"/>
                        </a:rPr>
                        <a:t>94,31</a:t>
                      </a:r>
                      <a:endParaRPr lang="tr-TR" sz="1200" b="1" dirty="0">
                        <a:solidFill>
                          <a:schemeClr val="tx1"/>
                        </a:solidFill>
                        <a:latin typeface="Calibri" panose="020F0502020204030204" pitchFamily="34" charset="0"/>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a:solidFill>
                            <a:schemeClr val="tx1"/>
                          </a:solidFill>
                          <a:latin typeface="Calibri" panose="020F0502020204030204" pitchFamily="34" charset="0"/>
                        </a:rPr>
                        <a:t>92,10</a:t>
                      </a:r>
                      <a:endParaRPr lang="tr-TR" sz="1200" b="1" dirty="0">
                        <a:solidFill>
                          <a:schemeClr val="tx1"/>
                        </a:solidFill>
                        <a:latin typeface="Calibri" panose="020F0502020204030204" pitchFamily="34" charset="0"/>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a:solidFill>
                            <a:schemeClr val="tx1"/>
                          </a:solidFill>
                          <a:latin typeface="Calibri" panose="020F0502020204030204" pitchFamily="34" charset="0"/>
                        </a:rPr>
                        <a:t>91,93</a:t>
                      </a:r>
                      <a:endParaRPr lang="tr-TR" sz="1200" b="1" dirty="0">
                        <a:solidFill>
                          <a:schemeClr val="tx1"/>
                        </a:solidFill>
                        <a:latin typeface="Calibri" panose="020F0502020204030204" pitchFamily="34" charset="0"/>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a:solidFill>
                            <a:schemeClr val="tx1"/>
                          </a:solidFill>
                          <a:latin typeface="Calibri" panose="020F0502020204030204" pitchFamily="34" charset="0"/>
                        </a:rPr>
                        <a:t>92,01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58135">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2022/2023</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a:solidFill>
                            <a:schemeClr val="tx1"/>
                          </a:solidFill>
                          <a:latin typeface="Calibri" panose="020F0502020204030204" pitchFamily="34" charset="0"/>
                        </a:rPr>
                        <a:t>95,24</a:t>
                      </a: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a:solidFill>
                            <a:schemeClr val="tx1"/>
                          </a:solidFill>
                          <a:latin typeface="Calibri" panose="020F0502020204030204" pitchFamily="34" charset="0"/>
                        </a:rPr>
                        <a:t>95,24</a:t>
                      </a: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a:solidFill>
                            <a:schemeClr val="tx1"/>
                          </a:solidFill>
                          <a:latin typeface="Calibri" panose="020F0502020204030204" pitchFamily="34" charset="0"/>
                        </a:rPr>
                        <a:t>95,24</a:t>
                      </a: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a:solidFill>
                            <a:schemeClr val="tx1"/>
                          </a:solidFill>
                          <a:latin typeface="Calibri" panose="020F0502020204030204" pitchFamily="34" charset="0"/>
                        </a:rPr>
                        <a:t>94,05</a:t>
                      </a: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a:solidFill>
                            <a:schemeClr val="tx1"/>
                          </a:solidFill>
                          <a:latin typeface="Calibri" panose="020F0502020204030204" pitchFamily="34" charset="0"/>
                        </a:rPr>
                        <a:t>93,70</a:t>
                      </a: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a:solidFill>
                            <a:schemeClr val="tx1"/>
                          </a:solidFill>
                          <a:latin typeface="Calibri" panose="020F0502020204030204" pitchFamily="34" charset="0"/>
                        </a:rPr>
                        <a:t>93,87</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58135">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2023/2024</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a:solidFill>
                            <a:schemeClr val="tx1"/>
                          </a:solidFill>
                          <a:latin typeface="Calibri" panose="020F0502020204030204" pitchFamily="34" charset="0"/>
                        </a:rPr>
                        <a:t>96,09</a:t>
                      </a: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a:solidFill>
                            <a:schemeClr val="tx1"/>
                          </a:solidFill>
                          <a:latin typeface="Calibri" panose="020F0502020204030204" pitchFamily="34" charset="0"/>
                        </a:rPr>
                        <a:t>96,04</a:t>
                      </a: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a:solidFill>
                            <a:schemeClr val="tx1"/>
                          </a:solidFill>
                          <a:latin typeface="Calibri" panose="020F0502020204030204" pitchFamily="34" charset="0"/>
                        </a:rPr>
                        <a:t>96,06</a:t>
                      </a: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a:solidFill>
                            <a:schemeClr val="tx1"/>
                          </a:solidFill>
                          <a:latin typeface="Calibri" panose="020F0502020204030204" pitchFamily="34" charset="0"/>
                        </a:rPr>
                        <a:t>91,68</a:t>
                      </a: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a:solidFill>
                            <a:schemeClr val="tx1"/>
                          </a:solidFill>
                          <a:latin typeface="Calibri" panose="020F0502020204030204" pitchFamily="34" charset="0"/>
                        </a:rPr>
                        <a:t>89,53</a:t>
                      </a: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a:solidFill>
                            <a:schemeClr val="tx1"/>
                          </a:solidFill>
                          <a:latin typeface="Calibri" panose="020F0502020204030204" pitchFamily="34" charset="0"/>
                        </a:rPr>
                        <a:t>90,58</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8665068"/>
                  </a:ext>
                </a:extLst>
              </a:tr>
            </a:tbl>
          </a:graphicData>
        </a:graphic>
      </p:graphicFrame>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etin kutusu 7"/>
          <p:cNvSpPr txBox="1"/>
          <p:nvPr/>
        </p:nvSpPr>
        <p:spPr>
          <a:xfrm>
            <a:off x="86419" y="4247613"/>
            <a:ext cx="661196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2024-2025 Eğitim Öğretim dönemine ait okullaşma oranları henüz hesaplanmamıştır.</a:t>
            </a:r>
          </a:p>
        </p:txBody>
      </p:sp>
    </p:spTree>
    <p:extLst>
      <p:ext uri="{BB962C8B-B14F-4D97-AF65-F5344CB8AC3E}">
        <p14:creationId xmlns:p14="http://schemas.microsoft.com/office/powerpoint/2010/main" val="3383337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1" y="132362"/>
            <a:ext cx="6858000" cy="571634"/>
          </a:xfrm>
          <a:prstGeom prst="rect">
            <a:avLst/>
          </a:prstGeom>
          <a:solidFill>
            <a:srgbClr val="484848"/>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1" u="none" strike="noStrike" kern="1200" cap="none" spc="0" normalizeH="0" baseline="0" noProof="0" dirty="0">
                <a:ln>
                  <a:noFill/>
                </a:ln>
                <a:solidFill>
                  <a:srgbClr val="F6C995"/>
                </a:solidFill>
                <a:effectLst/>
                <a:uLnTx/>
                <a:uFillTx/>
                <a:latin typeface="Century Gothic" panose="020B0502020202020204" pitchFamily="34" charset="0"/>
                <a:ea typeface="+mn-ea"/>
                <a:cs typeface="+mn-cs"/>
              </a:rPr>
              <a:t>                                  İÇİNDEKİLER</a:t>
            </a:r>
          </a:p>
        </p:txBody>
      </p:sp>
      <p:sp>
        <p:nvSpPr>
          <p:cNvPr id="3" name="Dikdörtgen 2"/>
          <p:cNvSpPr/>
          <p:nvPr/>
        </p:nvSpPr>
        <p:spPr>
          <a:xfrm>
            <a:off x="363068" y="1"/>
            <a:ext cx="766483" cy="878517"/>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ikdörtgen 3"/>
          <p:cNvSpPr/>
          <p:nvPr/>
        </p:nvSpPr>
        <p:spPr>
          <a:xfrm>
            <a:off x="0" y="9376108"/>
            <a:ext cx="6858000" cy="412377"/>
          </a:xfrm>
          <a:prstGeom prst="rect">
            <a:avLst/>
          </a:prstGeom>
          <a:solidFill>
            <a:srgbClr val="F6C99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1" i="1" u="none" strike="noStrike" kern="1200" cap="none" spc="0" normalizeH="0" baseline="0" noProof="0" dirty="0">
                <a:ln>
                  <a:noFill/>
                </a:ln>
                <a:solidFill>
                  <a:srgbClr val="484848"/>
                </a:solidFill>
                <a:effectLst/>
                <a:uLnTx/>
                <a:uFillTx/>
                <a:latin typeface="Calibri" panose="020F0502020204030204"/>
                <a:ea typeface="+mn-ea"/>
                <a:cs typeface="+mn-cs"/>
              </a:rPr>
              <a:t>İl Planlama ve Koordinasyon Müdürlüğü</a:t>
            </a:r>
          </a:p>
        </p:txBody>
      </p:sp>
      <p:pic>
        <p:nvPicPr>
          <p:cNvPr id="5" name="Resim 4"/>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448939" y="175447"/>
            <a:ext cx="567767" cy="392052"/>
          </a:xfrm>
          <a:prstGeom prst="rect">
            <a:avLst/>
          </a:prstGeom>
        </p:spPr>
      </p:pic>
      <p:sp>
        <p:nvSpPr>
          <p:cNvPr id="7" name="Dikdörtgen 6"/>
          <p:cNvSpPr/>
          <p:nvPr/>
        </p:nvSpPr>
        <p:spPr>
          <a:xfrm>
            <a:off x="363068" y="1874147"/>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62</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9" name="Düz Bağlayıcı 8"/>
          <p:cNvCxnSpPr/>
          <p:nvPr/>
        </p:nvCxnSpPr>
        <p:spPr>
          <a:xfrm flipV="1">
            <a:off x="225217" y="2593566"/>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a:xfrm>
            <a:off x="363068" y="2701142"/>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65</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12" name="Düz Bağlayıcı 11"/>
          <p:cNvCxnSpPr/>
          <p:nvPr/>
        </p:nvCxnSpPr>
        <p:spPr>
          <a:xfrm flipV="1">
            <a:off x="225217" y="3447456"/>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13" name="Dikdörtgen 12"/>
          <p:cNvSpPr>
            <a:spLocks noChangeAspect="1"/>
          </p:cNvSpPr>
          <p:nvPr/>
        </p:nvSpPr>
        <p:spPr>
          <a:xfrm>
            <a:off x="363068" y="3607870"/>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67</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14" name="Metin kutusu 13"/>
          <p:cNvSpPr txBox="1"/>
          <p:nvPr/>
        </p:nvSpPr>
        <p:spPr>
          <a:xfrm>
            <a:off x="1344705" y="3775104"/>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noProof="0" dirty="0" smtClean="0">
                <a:solidFill>
                  <a:srgbClr val="484848"/>
                </a:solidFill>
                <a:latin typeface="Calibri" panose="020F0502020204030204"/>
              </a:rPr>
              <a:t>FİZİKİ ve TEKNİK ALTYAPI</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15" name="Metin kutusu 14"/>
          <p:cNvSpPr txBox="1"/>
          <p:nvPr/>
        </p:nvSpPr>
        <p:spPr>
          <a:xfrm>
            <a:off x="1344705" y="2837186"/>
            <a:ext cx="40754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noProof="0" dirty="0" smtClean="0">
                <a:solidFill>
                  <a:srgbClr val="484848"/>
                </a:solidFill>
                <a:latin typeface="Calibri" panose="020F0502020204030204"/>
              </a:rPr>
              <a:t>TARIM, ORMAN ve HAYVANCILIK</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16" name="Düz Bağlayıcı 15"/>
          <p:cNvCxnSpPr/>
          <p:nvPr/>
        </p:nvCxnSpPr>
        <p:spPr>
          <a:xfrm flipV="1">
            <a:off x="264974" y="4384628"/>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17" name="Metin kutusu 16"/>
          <p:cNvSpPr txBox="1"/>
          <p:nvPr/>
        </p:nvSpPr>
        <p:spPr>
          <a:xfrm>
            <a:off x="1344705" y="2024678"/>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noProof="0" dirty="0" smtClean="0">
                <a:solidFill>
                  <a:srgbClr val="484848"/>
                </a:solidFill>
                <a:latin typeface="Calibri" panose="020F0502020204030204"/>
              </a:rPr>
              <a:t>SANAYİ VE TEKNOLOJİ</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23" name="Dikdörtgen 22"/>
          <p:cNvSpPr/>
          <p:nvPr/>
        </p:nvSpPr>
        <p:spPr>
          <a:xfrm>
            <a:off x="349580" y="4479202"/>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68</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36" name="Düz Bağlayıcı 35"/>
          <p:cNvCxnSpPr/>
          <p:nvPr/>
        </p:nvCxnSpPr>
        <p:spPr>
          <a:xfrm flipV="1">
            <a:off x="331235" y="5202892"/>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37" name="Dikdörtgen 36"/>
          <p:cNvSpPr>
            <a:spLocks noChangeAspect="1"/>
          </p:cNvSpPr>
          <p:nvPr/>
        </p:nvSpPr>
        <p:spPr>
          <a:xfrm>
            <a:off x="389572" y="5299821"/>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70</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47" name="Dikdörtgen 46"/>
          <p:cNvSpPr/>
          <p:nvPr/>
        </p:nvSpPr>
        <p:spPr>
          <a:xfrm>
            <a:off x="378988" y="1024738"/>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59</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48" name="Düz Bağlayıcı 47"/>
          <p:cNvCxnSpPr/>
          <p:nvPr/>
        </p:nvCxnSpPr>
        <p:spPr>
          <a:xfrm flipV="1">
            <a:off x="241137" y="1771052"/>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49" name="Metin kutusu 48"/>
          <p:cNvSpPr txBox="1"/>
          <p:nvPr/>
        </p:nvSpPr>
        <p:spPr>
          <a:xfrm>
            <a:off x="1360625" y="1160782"/>
            <a:ext cx="19184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noProof="0" dirty="0" smtClean="0">
                <a:solidFill>
                  <a:srgbClr val="484848"/>
                </a:solidFill>
                <a:latin typeface="Calibri" panose="020F0502020204030204"/>
              </a:rPr>
              <a:t>SPOR</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50" name="Metin kutusu 49"/>
          <p:cNvSpPr txBox="1"/>
          <p:nvPr/>
        </p:nvSpPr>
        <p:spPr>
          <a:xfrm>
            <a:off x="1300054" y="4600874"/>
            <a:ext cx="4061013" cy="369332"/>
          </a:xfrm>
          <a:prstGeom prst="rect">
            <a:avLst/>
          </a:prstGeom>
          <a:noFill/>
        </p:spPr>
        <p:txBody>
          <a:bodyPr wrap="square" rtlCol="0">
            <a:spAutoFit/>
          </a:bodyPr>
          <a:lstStyle/>
          <a:p>
            <a:pPr lvl="0">
              <a:defRPr/>
            </a:pPr>
            <a:r>
              <a:rPr lang="tr-TR" b="1" i="1">
                <a:solidFill>
                  <a:srgbClr val="484848"/>
                </a:solidFill>
              </a:rPr>
              <a:t>İLETİŞİM, HABERLEŞME ve ENERJİ</a:t>
            </a:r>
            <a:endParaRPr lang="tr-TR" b="1" i="1" dirty="0">
              <a:solidFill>
                <a:srgbClr val="484848"/>
              </a:solidFill>
            </a:endParaRPr>
          </a:p>
        </p:txBody>
      </p:sp>
      <p:cxnSp>
        <p:nvCxnSpPr>
          <p:cNvPr id="52" name="Düz Bağlayıcı 51"/>
          <p:cNvCxnSpPr/>
          <p:nvPr/>
        </p:nvCxnSpPr>
        <p:spPr>
          <a:xfrm flipV="1">
            <a:off x="364366" y="6044405"/>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cxnSp>
        <p:nvCxnSpPr>
          <p:cNvPr id="56" name="Düz Bağlayıcı 55"/>
          <p:cNvCxnSpPr/>
          <p:nvPr/>
        </p:nvCxnSpPr>
        <p:spPr>
          <a:xfrm flipV="1">
            <a:off x="410749" y="6899170"/>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cxnSp>
        <p:nvCxnSpPr>
          <p:cNvPr id="58" name="Düz Bağlayıcı 57"/>
          <p:cNvCxnSpPr/>
          <p:nvPr/>
        </p:nvCxnSpPr>
        <p:spPr>
          <a:xfrm flipV="1">
            <a:off x="404123" y="7661170"/>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cxnSp>
        <p:nvCxnSpPr>
          <p:cNvPr id="61" name="Düz Bağlayıcı 60"/>
          <p:cNvCxnSpPr/>
          <p:nvPr/>
        </p:nvCxnSpPr>
        <p:spPr>
          <a:xfrm flipV="1">
            <a:off x="424001" y="8515935"/>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35" name="Dikdörtgen 34"/>
          <p:cNvSpPr/>
          <p:nvPr/>
        </p:nvSpPr>
        <p:spPr>
          <a:xfrm>
            <a:off x="1398492" y="5417838"/>
            <a:ext cx="3429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smtClean="0">
                <a:ln>
                  <a:noFill/>
                </a:ln>
                <a:solidFill>
                  <a:srgbClr val="484848"/>
                </a:solidFill>
                <a:effectLst/>
                <a:uLnTx/>
                <a:uFillTx/>
                <a:latin typeface="Calibri" panose="020F0502020204030204"/>
                <a:ea typeface="+mn-ea"/>
                <a:cs typeface="+mn-cs"/>
              </a:rPr>
              <a:t>MAHALLİ İDARELER</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27" name="Dikdörtgen 26"/>
          <p:cNvSpPr>
            <a:spLocks noChangeAspect="1"/>
          </p:cNvSpPr>
          <p:nvPr/>
        </p:nvSpPr>
        <p:spPr>
          <a:xfrm>
            <a:off x="409451" y="6141334"/>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71</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28" name="Dikdörtgen 27"/>
          <p:cNvSpPr/>
          <p:nvPr/>
        </p:nvSpPr>
        <p:spPr>
          <a:xfrm>
            <a:off x="1352109" y="6272603"/>
            <a:ext cx="3429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smtClean="0">
                <a:ln>
                  <a:noFill/>
                </a:ln>
                <a:solidFill>
                  <a:srgbClr val="484848"/>
                </a:solidFill>
                <a:effectLst/>
                <a:uLnTx/>
                <a:uFillTx/>
                <a:latin typeface="Calibri" panose="020F0502020204030204"/>
                <a:ea typeface="+mn-ea"/>
                <a:cs typeface="+mn-cs"/>
              </a:rPr>
              <a:t>KAMU YATIRIMLARI</a:t>
            </a:r>
          </a:p>
        </p:txBody>
      </p:sp>
    </p:spTree>
    <p:extLst>
      <p:ext uri="{BB962C8B-B14F-4D97-AF65-F5344CB8AC3E}">
        <p14:creationId xmlns:p14="http://schemas.microsoft.com/office/powerpoint/2010/main" val="6309891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2450303993"/>
              </p:ext>
            </p:extLst>
          </p:nvPr>
        </p:nvGraphicFramePr>
        <p:xfrm>
          <a:off x="86664" y="1324041"/>
          <a:ext cx="6618935" cy="7464042"/>
        </p:xfrm>
        <a:graphic>
          <a:graphicData uri="http://schemas.openxmlformats.org/drawingml/2006/table">
            <a:tbl>
              <a:tblPr>
                <a:effectLst>
                  <a:outerShdw blurRad="50800" dist="38100" dir="5400000" algn="t" rotWithShape="0">
                    <a:prstClr val="black">
                      <a:alpha val="40000"/>
                    </a:prstClr>
                  </a:outerShdw>
                </a:effectLst>
              </a:tblPr>
              <a:tblGrid>
                <a:gridCol w="2518073">
                  <a:extLst>
                    <a:ext uri="{9D8B030D-6E8A-4147-A177-3AD203B41FA5}">
                      <a16:colId xmlns:a16="http://schemas.microsoft.com/office/drawing/2014/main" val="3517886067"/>
                    </a:ext>
                  </a:extLst>
                </a:gridCol>
                <a:gridCol w="1366954">
                  <a:extLst>
                    <a:ext uri="{9D8B030D-6E8A-4147-A177-3AD203B41FA5}">
                      <a16:colId xmlns:a16="http://schemas.microsoft.com/office/drawing/2014/main" val="1300982459"/>
                    </a:ext>
                  </a:extLst>
                </a:gridCol>
                <a:gridCol w="1366954">
                  <a:extLst>
                    <a:ext uri="{9D8B030D-6E8A-4147-A177-3AD203B41FA5}">
                      <a16:colId xmlns:a16="http://schemas.microsoft.com/office/drawing/2014/main" val="436323658"/>
                    </a:ext>
                  </a:extLst>
                </a:gridCol>
                <a:gridCol w="1366954">
                  <a:extLst>
                    <a:ext uri="{9D8B030D-6E8A-4147-A177-3AD203B41FA5}">
                      <a16:colId xmlns:a16="http://schemas.microsoft.com/office/drawing/2014/main" val="4130434168"/>
                    </a:ext>
                  </a:extLst>
                </a:gridCol>
              </a:tblGrid>
              <a:tr h="792525">
                <a:tc>
                  <a:txBody>
                    <a:bodyPr/>
                    <a:lstStyle/>
                    <a:p>
                      <a:pPr algn="ctr" rtl="0" fontAlgn="ctr"/>
                      <a:r>
                        <a:rPr lang="tr-TR" sz="1400" b="1" u="none" strike="noStrike" dirty="0">
                          <a:solidFill>
                            <a:schemeClr val="bg1"/>
                          </a:solidFill>
                          <a:effectLst/>
                        </a:rPr>
                        <a:t>YÜKSEK ÖĞRETİM</a:t>
                      </a:r>
                      <a:endParaRPr lang="tr-TR" sz="1400" b="1" i="0" u="none" strike="noStrike" dirty="0">
                        <a:solidFill>
                          <a:schemeClr val="bg1"/>
                        </a:solidFill>
                        <a:effectLst/>
                        <a:latin typeface="Calibri" panose="020F0502020204030204" pitchFamily="34" charset="0"/>
                      </a:endParaRPr>
                    </a:p>
                  </a:txBody>
                  <a:tcPr marL="7087" marR="7087" marT="7087"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2F4858"/>
                    </a:solidFill>
                  </a:tcPr>
                </a:tc>
                <a:tc>
                  <a:txBody>
                    <a:bodyPr/>
                    <a:lstStyle/>
                    <a:p>
                      <a:pPr algn="ctr" rtl="0" fontAlgn="ctr"/>
                      <a:r>
                        <a:rPr lang="tr-TR" sz="1400" b="1" u="none" strike="noStrike" dirty="0">
                          <a:solidFill>
                            <a:schemeClr val="bg1"/>
                          </a:solidFill>
                          <a:effectLst/>
                        </a:rPr>
                        <a:t>İSTANBUL</a:t>
                      </a:r>
                      <a:endParaRPr lang="tr-TR" sz="1400" b="1" i="0" u="none" strike="noStrike" dirty="0">
                        <a:solidFill>
                          <a:schemeClr val="bg1"/>
                        </a:solidFill>
                        <a:effectLst/>
                        <a:latin typeface="Calibri" panose="020F0502020204030204" pitchFamily="34" charset="0"/>
                      </a:endParaRPr>
                    </a:p>
                  </a:txBody>
                  <a:tcPr marL="7087" marR="7087" marT="7087"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2F4858"/>
                    </a:solidFill>
                  </a:tcPr>
                </a:tc>
                <a:tc>
                  <a:txBody>
                    <a:bodyPr/>
                    <a:lstStyle/>
                    <a:p>
                      <a:pPr marL="0" algn="ctr" defTabSz="457200" rtl="0" eaLnBrk="1" fontAlgn="ctr" latinLnBrk="0" hangingPunct="1"/>
                      <a:r>
                        <a:rPr lang="tr-TR" sz="1400" b="1" u="none" strike="noStrike" kern="1200" dirty="0">
                          <a:solidFill>
                            <a:schemeClr val="bg1"/>
                          </a:solidFill>
                          <a:effectLst/>
                        </a:rPr>
                        <a:t>TÜRKİYE</a:t>
                      </a:r>
                      <a:endParaRPr lang="tr-TR" sz="1400" b="1" i="0" u="none" strike="noStrike" kern="1200" dirty="0">
                        <a:solidFill>
                          <a:schemeClr val="bg1"/>
                        </a:solidFill>
                        <a:effectLst/>
                        <a:latin typeface="Calibri" panose="020F0502020204030204" pitchFamily="34" charset="0"/>
                        <a:ea typeface="+mn-ea"/>
                        <a:cs typeface="+mn-cs"/>
                      </a:endParaRPr>
                    </a:p>
                  </a:txBody>
                  <a:tcPr marL="7087" marR="7087" marT="7087"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2F4858"/>
                    </a:solidFill>
                  </a:tcPr>
                </a:tc>
                <a:tc>
                  <a:txBody>
                    <a:bodyPr/>
                    <a:lstStyle/>
                    <a:p>
                      <a:pPr algn="ctr" rtl="0" fontAlgn="ctr"/>
                      <a:r>
                        <a:rPr lang="tr-TR" sz="1400" b="1" u="none" strike="noStrike" dirty="0">
                          <a:solidFill>
                            <a:schemeClr val="bg1"/>
                          </a:solidFill>
                          <a:effectLst/>
                        </a:rPr>
                        <a:t>İSTANBUL’UN PAYI </a:t>
                      </a:r>
                    </a:p>
                    <a:p>
                      <a:pPr algn="ctr" rtl="0" fontAlgn="ctr"/>
                      <a:r>
                        <a:rPr lang="tr-TR" sz="1400" b="1" u="none" strike="noStrike" dirty="0">
                          <a:solidFill>
                            <a:schemeClr val="bg1"/>
                          </a:solidFill>
                          <a:effectLst/>
                        </a:rPr>
                        <a:t>%</a:t>
                      </a:r>
                      <a:endParaRPr lang="tr-TR" sz="1400" b="1" i="0" u="none" strike="noStrike" dirty="0">
                        <a:solidFill>
                          <a:schemeClr val="bg1"/>
                        </a:solidFill>
                        <a:effectLst/>
                        <a:latin typeface="Calibri" panose="020F0502020204030204" pitchFamily="34" charset="0"/>
                      </a:endParaRPr>
                    </a:p>
                  </a:txBody>
                  <a:tcPr marL="7087" marR="7087" marT="7087"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2F4858"/>
                    </a:solidFill>
                  </a:tcPr>
                </a:tc>
                <a:extLst>
                  <a:ext uri="{0D108BD9-81ED-4DB2-BD59-A6C34878D82A}">
                    <a16:rowId xmlns:a16="http://schemas.microsoft.com/office/drawing/2014/main" val="2395191534"/>
                  </a:ext>
                </a:extLst>
              </a:tr>
              <a:tr h="475515">
                <a:tc gridSpan="4">
                  <a:txBody>
                    <a:bodyPr/>
                    <a:lstStyle/>
                    <a:p>
                      <a:pPr algn="ctr" rtl="0" fontAlgn="b"/>
                      <a:r>
                        <a:rPr lang="tr-TR" sz="1400" b="1" u="none" strike="noStrike" dirty="0">
                          <a:solidFill>
                            <a:srgbClr val="14213D"/>
                          </a:solidFill>
                          <a:effectLst/>
                        </a:rPr>
                        <a:t>KURUM</a:t>
                      </a:r>
                      <a:r>
                        <a:rPr lang="tr-TR" sz="1400" b="1" u="none" strike="noStrike" baseline="0" dirty="0">
                          <a:solidFill>
                            <a:srgbClr val="14213D"/>
                          </a:solidFill>
                          <a:effectLst/>
                        </a:rPr>
                        <a:t> SAYISI</a:t>
                      </a:r>
                      <a:endParaRPr lang="tr-TR" sz="1400" b="1" i="0" u="none" strike="noStrike" dirty="0">
                        <a:solidFill>
                          <a:srgbClr val="14213D"/>
                        </a:solidFill>
                        <a:effectLst/>
                        <a:latin typeface="Calibri" panose="020F0502020204030204" pitchFamily="34" charset="0"/>
                      </a:endParaRPr>
                    </a:p>
                  </a:txBody>
                  <a:tcPr marL="7087" marR="7087" marT="7087" marB="0" anchor="ctr">
                    <a:lnL w="12700" cap="flat" cmpd="sng" algn="ctr">
                      <a:solidFill>
                        <a:srgbClr val="2F4858"/>
                      </a:solidFill>
                      <a:prstDash val="solid"/>
                      <a:round/>
                      <a:headEnd type="none" w="med" len="med"/>
                      <a:tailEnd type="none" w="med" len="med"/>
                    </a:lnL>
                    <a:lnR w="12700" cap="flat" cmpd="sng" algn="ctr">
                      <a:solidFill>
                        <a:srgbClr val="2F4858"/>
                      </a:solidFill>
                      <a:prstDash val="solid"/>
                      <a:round/>
                      <a:headEnd type="none" w="med" len="med"/>
                      <a:tailEnd type="none" w="med" len="med"/>
                    </a:lnR>
                    <a:lnT w="12700" cap="flat" cmpd="sng" algn="ctr">
                      <a:solidFill>
                        <a:srgbClr val="2F4858"/>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F2D492"/>
                    </a:solidFill>
                  </a:tcPr>
                </a:tc>
                <a:tc hMerge="1">
                  <a:txBody>
                    <a:bodyPr/>
                    <a:lstStyle/>
                    <a:p>
                      <a:pPr algn="ctr" rtl="0" fontAlgn="ctr"/>
                      <a:endParaRPr lang="tr-TR" sz="1500" b="1" i="0" u="none" strike="noStrike" dirty="0">
                        <a:solidFill>
                          <a:schemeClr val="tx1"/>
                        </a:solidFill>
                        <a:effectLst/>
                        <a:latin typeface="Bookman Old Style" panose="02050604050505020204" pitchFamily="18" charset="0"/>
                      </a:endParaRPr>
                    </a:p>
                  </a:txBody>
                  <a:tcPr marL="7087" marR="7087" marT="7087"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solidFill>
                  </a:tcPr>
                </a:tc>
                <a:tc hMerge="1">
                  <a:txBody>
                    <a:bodyPr/>
                    <a:lstStyle/>
                    <a:p>
                      <a:pPr algn="ctr" rtl="0" fontAlgn="ctr"/>
                      <a:endParaRPr lang="tr-TR" sz="1500" b="1" i="0" u="none" strike="noStrike" dirty="0">
                        <a:solidFill>
                          <a:schemeClr val="tx1"/>
                        </a:solidFill>
                        <a:effectLst/>
                        <a:latin typeface="Bookman Old Style" panose="02050604050505020204" pitchFamily="18" charset="0"/>
                      </a:endParaRPr>
                    </a:p>
                  </a:txBody>
                  <a:tcPr marL="7087" marR="7087" marT="7087"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solidFill>
                  </a:tcPr>
                </a:tc>
                <a:tc hMerge="1">
                  <a:txBody>
                    <a:bodyPr/>
                    <a:lstStyle/>
                    <a:p>
                      <a:pPr algn="ctr" rtl="0" fontAlgn="ctr"/>
                      <a:endParaRPr lang="tr-TR" sz="1500" b="1" i="0" u="none" strike="noStrike" dirty="0">
                        <a:solidFill>
                          <a:schemeClr val="tx1"/>
                        </a:solidFill>
                        <a:effectLst/>
                        <a:latin typeface="Bookman Old Style" panose="02050604050505020204" pitchFamily="18" charset="0"/>
                      </a:endParaRPr>
                    </a:p>
                  </a:txBody>
                  <a:tcPr marL="7087" marR="7087" marT="7087"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488043280"/>
                  </a:ext>
                </a:extLst>
              </a:tr>
              <a:tr h="431196">
                <a:tc>
                  <a:txBody>
                    <a:bodyPr/>
                    <a:lstStyle/>
                    <a:p>
                      <a:pPr algn="l" rtl="0" fontAlgn="b"/>
                      <a:r>
                        <a:rPr lang="tr-TR" sz="1400" b="1" u="none" strike="noStrike" dirty="0">
                          <a:solidFill>
                            <a:srgbClr val="14213D"/>
                          </a:solidFill>
                          <a:effectLst/>
                        </a:rPr>
                        <a:t>DEVLET ÜNİVERSİTESİ</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2F4858"/>
                          </a:solidFill>
                          <a:effectLst/>
                          <a:latin typeface="Calibri" panose="020F0502020204030204" pitchFamily="34" charset="0"/>
                        </a:rPr>
                        <a:t>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2F4858"/>
                          </a:solidFill>
                          <a:effectLst/>
                          <a:latin typeface="Calibri" panose="020F0502020204030204" pitchFamily="34" charset="0"/>
                        </a:rPr>
                        <a:t>129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2F4858"/>
                          </a:solidFill>
                          <a:effectLst/>
                          <a:latin typeface="Calibri" panose="020F0502020204030204" pitchFamily="34" charset="0"/>
                        </a:rPr>
                        <a:t>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199678265"/>
                  </a:ext>
                </a:extLst>
              </a:tr>
              <a:tr h="438258">
                <a:tc>
                  <a:txBody>
                    <a:bodyPr/>
                    <a:lstStyle/>
                    <a:p>
                      <a:pPr algn="l" rtl="0" fontAlgn="b"/>
                      <a:r>
                        <a:rPr lang="tr-TR" sz="1400" b="1" u="none" strike="noStrike" dirty="0">
                          <a:solidFill>
                            <a:srgbClr val="14213D"/>
                          </a:solidFill>
                          <a:effectLst/>
                        </a:rPr>
                        <a:t>VAKIF ÜNİVERSİTESİ</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2F4858"/>
                          </a:solidFill>
                          <a:effectLst/>
                          <a:latin typeface="Calibri" panose="020F0502020204030204" pitchFamily="34" charset="0"/>
                        </a:rPr>
                        <a:t>44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2F4858"/>
                          </a:solidFill>
                          <a:effectLst/>
                          <a:latin typeface="Calibri" panose="020F0502020204030204" pitchFamily="34" charset="0"/>
                        </a:rPr>
                        <a:t>80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2F4858"/>
                          </a:solidFill>
                          <a:effectLst/>
                          <a:latin typeface="Calibri" panose="020F0502020204030204" pitchFamily="34" charset="0"/>
                        </a:rPr>
                        <a:t>55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551637815"/>
                  </a:ext>
                </a:extLst>
              </a:tr>
              <a:tr h="438258">
                <a:tc>
                  <a:txBody>
                    <a:bodyPr/>
                    <a:lstStyle/>
                    <a:p>
                      <a:pPr algn="l" rtl="0" fontAlgn="b"/>
                      <a:r>
                        <a:rPr lang="tr-TR" sz="1400" b="1" u="none" strike="noStrike" dirty="0">
                          <a:solidFill>
                            <a:srgbClr val="14213D"/>
                          </a:solidFill>
                          <a:effectLst/>
                        </a:rPr>
                        <a:t>VAKIF MESLEK YÜKSEK OKULU</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a:solidFill>
                            <a:srgbClr val="2F4858"/>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2F4858"/>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2F4858"/>
                          </a:solidFill>
                          <a:effectLst/>
                          <a:latin typeface="Calibri" panose="020F0502020204030204" pitchFamily="34" charset="0"/>
                        </a:rPr>
                        <a:t>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10699473"/>
                  </a:ext>
                </a:extLst>
              </a:tr>
              <a:tr h="431196">
                <a:tc>
                  <a:txBody>
                    <a:bodyPr/>
                    <a:lstStyle/>
                    <a:p>
                      <a:pPr algn="l" rtl="0" fontAlgn="b"/>
                      <a:r>
                        <a:rPr lang="tr-TR" sz="1400" b="1" u="none" strike="noStrike" dirty="0">
                          <a:solidFill>
                            <a:srgbClr val="FF5400"/>
                          </a:solidFill>
                          <a:effectLst/>
                        </a:rPr>
                        <a:t>TOPLAM</a:t>
                      </a:r>
                      <a:endParaRPr lang="tr-TR" sz="1400" b="1" i="0" u="none" strike="noStrike" dirty="0">
                        <a:solidFill>
                          <a:srgbClr val="FF5400"/>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400" b="1" u="none" strike="noStrike" kern="1200" dirty="0">
                          <a:solidFill>
                            <a:srgbClr val="FF5400"/>
                          </a:solidFill>
                          <a:effectLst/>
                          <a:latin typeface="+mn-lt"/>
                          <a:ea typeface="+mn-ea"/>
                          <a:cs typeface="+mn-cs"/>
                        </a:rPr>
                        <a:t>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400" b="1" u="none" strike="noStrike" kern="1200" dirty="0">
                          <a:solidFill>
                            <a:srgbClr val="FF5400"/>
                          </a:solidFill>
                          <a:effectLst/>
                          <a:latin typeface="+mn-lt"/>
                          <a:ea typeface="+mn-ea"/>
                          <a:cs typeface="+mn-cs"/>
                        </a:rPr>
                        <a:t>213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400" b="1" u="none" strike="noStrike" kern="1200" dirty="0">
                          <a:solidFill>
                            <a:srgbClr val="FF5400"/>
                          </a:solidFill>
                          <a:effectLst/>
                          <a:latin typeface="+mn-lt"/>
                          <a:ea typeface="+mn-ea"/>
                          <a:cs typeface="+mn-cs"/>
                        </a:rPr>
                        <a:t>28,1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3515984684"/>
                  </a:ext>
                </a:extLst>
              </a:tr>
              <a:tr h="475515">
                <a:tc gridSpan="4">
                  <a:txBody>
                    <a:bodyPr/>
                    <a:lstStyle/>
                    <a:p>
                      <a:pPr algn="ctr" rtl="0" fontAlgn="b"/>
                      <a:r>
                        <a:rPr lang="tr-TR" sz="1400" b="1" u="none" strike="noStrike" dirty="0">
                          <a:solidFill>
                            <a:srgbClr val="14213D"/>
                          </a:solidFill>
                          <a:effectLst/>
                          <a:latin typeface="+mn-lt"/>
                        </a:rPr>
                        <a:t>ÖĞRENCİ SAYISI</a:t>
                      </a:r>
                      <a:endParaRPr lang="tr-TR" sz="1400" b="1" i="0" u="none" strike="noStrike" dirty="0">
                        <a:solidFill>
                          <a:srgbClr val="14213D"/>
                        </a:solidFill>
                        <a:effectLst/>
                        <a:latin typeface="+mn-lt"/>
                      </a:endParaRPr>
                    </a:p>
                  </a:txBody>
                  <a:tcPr marL="7087" marR="7087" marT="7087" marB="0" anchor="ctr">
                    <a:lnL w="12700" cap="flat" cmpd="sng" algn="ctr">
                      <a:solidFill>
                        <a:srgbClr val="2F4858"/>
                      </a:solidFill>
                      <a:prstDash val="solid"/>
                      <a:round/>
                      <a:headEnd type="none" w="med" len="med"/>
                      <a:tailEnd type="none" w="med" len="med"/>
                    </a:lnL>
                    <a:lnR w="12700" cap="flat" cmpd="sng" algn="ctr">
                      <a:solidFill>
                        <a:srgbClr val="2F4858"/>
                      </a:solidFill>
                      <a:prstDash val="solid"/>
                      <a:round/>
                      <a:headEnd type="none" w="med" len="med"/>
                      <a:tailEnd type="none" w="med" len="med"/>
                    </a:lnR>
                    <a:lnT w="12700" cap="flat" cmpd="sng" algn="ctr">
                      <a:solidFill>
                        <a:srgbClr val="2F4858"/>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F2D492"/>
                    </a:solidFill>
                  </a:tcPr>
                </a:tc>
                <a:tc hMerge="1">
                  <a:txBody>
                    <a:bodyPr/>
                    <a:lstStyle/>
                    <a:p>
                      <a:pPr algn="ctr" rtl="0" fontAlgn="ctr"/>
                      <a:endParaRPr lang="tr-TR" sz="1500" b="1" i="0" u="none" strike="noStrike" dirty="0">
                        <a:solidFill>
                          <a:schemeClr val="tx1"/>
                        </a:solidFill>
                        <a:effectLst/>
                        <a:latin typeface="Bookman Old Style" panose="02050604050505020204" pitchFamily="18" charset="0"/>
                      </a:endParaRPr>
                    </a:p>
                  </a:txBody>
                  <a:tcPr marL="7087" marR="7087" marT="7087"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hMerge="1">
                  <a:txBody>
                    <a:bodyPr/>
                    <a:lstStyle/>
                    <a:p>
                      <a:pPr algn="ctr" rtl="0" fontAlgn="ctr"/>
                      <a:endParaRPr lang="tr-TR" sz="15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hMerge="1">
                  <a:txBody>
                    <a:bodyPr/>
                    <a:lstStyle/>
                    <a:p>
                      <a:pPr algn="ctr" rtl="0" fontAlgn="ctr"/>
                      <a:endParaRPr lang="tr-TR" sz="15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2196463169"/>
                  </a:ext>
                </a:extLst>
              </a:tr>
              <a:tr h="438258">
                <a:tc>
                  <a:txBody>
                    <a:bodyPr/>
                    <a:lstStyle/>
                    <a:p>
                      <a:pPr algn="l" rtl="0" fontAlgn="b"/>
                      <a:r>
                        <a:rPr lang="tr-TR" sz="1400" b="1" u="none" strike="noStrike" dirty="0">
                          <a:solidFill>
                            <a:srgbClr val="14213D"/>
                          </a:solidFill>
                          <a:effectLst/>
                        </a:rPr>
                        <a:t>DEVLET ÜNİVERSİTESİ</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kern="1200" dirty="0">
                          <a:solidFill>
                            <a:srgbClr val="2F4858"/>
                          </a:solidFill>
                          <a:effectLst/>
                          <a:latin typeface="Calibri" panose="020F0502020204030204" pitchFamily="34" charset="0"/>
                          <a:ea typeface="+mn-ea"/>
                          <a:cs typeface="+mn-cs"/>
                        </a:rPr>
                        <a:t>914.333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1" i="0" u="none" strike="noStrike" kern="1200" dirty="0">
                          <a:solidFill>
                            <a:srgbClr val="2F4858"/>
                          </a:solidFill>
                          <a:effectLst/>
                          <a:latin typeface="Calibri" panose="020F0502020204030204" pitchFamily="34" charset="0"/>
                          <a:ea typeface="+mn-ea"/>
                          <a:cs typeface="+mn-cs"/>
                        </a:rPr>
                        <a:t>6.274.731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1" i="0" u="none" strike="noStrike" kern="1200" dirty="0">
                          <a:solidFill>
                            <a:srgbClr val="2F4858"/>
                          </a:solidFill>
                          <a:effectLst/>
                          <a:latin typeface="Calibri" panose="020F0502020204030204" pitchFamily="34" charset="0"/>
                          <a:ea typeface="+mn-ea"/>
                          <a:cs typeface="+mn-cs"/>
                        </a:rPr>
                        <a:t>14,5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20484433"/>
                  </a:ext>
                </a:extLst>
              </a:tr>
              <a:tr h="438258">
                <a:tc>
                  <a:txBody>
                    <a:bodyPr/>
                    <a:lstStyle/>
                    <a:p>
                      <a:pPr algn="l" rtl="0" fontAlgn="b"/>
                      <a:r>
                        <a:rPr lang="tr-TR" sz="1400" b="1" u="none" strike="noStrike" dirty="0">
                          <a:solidFill>
                            <a:srgbClr val="14213D"/>
                          </a:solidFill>
                          <a:effectLst/>
                        </a:rPr>
                        <a:t>VAKIF ÜNİVERSİTESİ</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1" i="0" u="none" strike="noStrike" kern="1200" dirty="0">
                          <a:solidFill>
                            <a:srgbClr val="2F4858"/>
                          </a:solidFill>
                          <a:effectLst/>
                          <a:latin typeface="Calibri" panose="020F0502020204030204" pitchFamily="34" charset="0"/>
                          <a:ea typeface="+mn-ea"/>
                          <a:cs typeface="+mn-cs"/>
                        </a:rPr>
                        <a:t>609.077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1" i="0" u="none" strike="noStrike" kern="1200" dirty="0">
                          <a:solidFill>
                            <a:srgbClr val="2F4858"/>
                          </a:solidFill>
                          <a:effectLst/>
                          <a:latin typeface="Calibri" panose="020F0502020204030204" pitchFamily="34" charset="0"/>
                          <a:ea typeface="+mn-ea"/>
                          <a:cs typeface="+mn-cs"/>
                        </a:rPr>
                        <a:t>792.628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1" i="0" u="none" strike="noStrike" kern="1200" dirty="0">
                          <a:solidFill>
                            <a:srgbClr val="2F4858"/>
                          </a:solidFill>
                          <a:effectLst/>
                          <a:latin typeface="Calibri" panose="020F0502020204030204" pitchFamily="34" charset="0"/>
                          <a:ea typeface="+mn-ea"/>
                          <a:cs typeface="+mn-cs"/>
                        </a:rPr>
                        <a:t>76,8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99754418"/>
                  </a:ext>
                </a:extLst>
              </a:tr>
              <a:tr h="438258">
                <a:tc>
                  <a:txBody>
                    <a:bodyPr/>
                    <a:lstStyle/>
                    <a:p>
                      <a:pPr algn="l" rtl="0" fontAlgn="b"/>
                      <a:r>
                        <a:rPr lang="tr-TR" sz="1400" b="1" u="none" strike="noStrike" dirty="0">
                          <a:solidFill>
                            <a:srgbClr val="14213D"/>
                          </a:solidFill>
                          <a:effectLst/>
                        </a:rPr>
                        <a:t>VAKIF MESLEK YÜKSEK OKULU</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1" i="0" u="none" strike="noStrike" kern="1200" dirty="0">
                          <a:solidFill>
                            <a:srgbClr val="2F4858"/>
                          </a:solidFill>
                          <a:effectLst/>
                          <a:latin typeface="Calibri" panose="020F0502020204030204" pitchFamily="34" charset="0"/>
                          <a:ea typeface="+mn-ea"/>
                          <a:cs typeface="+mn-cs"/>
                        </a:rPr>
                        <a:t>10.538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1" i="0" u="none" strike="noStrike" kern="1200" dirty="0">
                          <a:solidFill>
                            <a:srgbClr val="2F4858"/>
                          </a:solidFill>
                          <a:effectLst/>
                          <a:latin typeface="Calibri" panose="020F0502020204030204" pitchFamily="34" charset="0"/>
                          <a:ea typeface="+mn-ea"/>
                          <a:cs typeface="+mn-cs"/>
                        </a:rPr>
                        <a:t>13.930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1" i="0" u="none" strike="noStrike" kern="1200" dirty="0">
                          <a:solidFill>
                            <a:srgbClr val="2F4858"/>
                          </a:solidFill>
                          <a:effectLst/>
                          <a:latin typeface="Calibri" panose="020F0502020204030204" pitchFamily="34" charset="0"/>
                          <a:ea typeface="+mn-ea"/>
                          <a:cs typeface="+mn-cs"/>
                        </a:rPr>
                        <a:t>75,6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731366357"/>
                  </a:ext>
                </a:extLst>
              </a:tr>
              <a:tr h="438258">
                <a:tc>
                  <a:txBody>
                    <a:bodyPr/>
                    <a:lstStyle/>
                    <a:p>
                      <a:pPr algn="l" rtl="0" fontAlgn="b"/>
                      <a:r>
                        <a:rPr lang="tr-TR" sz="1400" b="1" u="none" strike="noStrike" dirty="0">
                          <a:solidFill>
                            <a:srgbClr val="FF5400"/>
                          </a:solidFill>
                          <a:effectLst/>
                        </a:rPr>
                        <a:t>TOPLAM</a:t>
                      </a:r>
                      <a:endParaRPr lang="tr-TR" sz="1400" b="1" i="0" u="none" strike="noStrike" dirty="0">
                        <a:solidFill>
                          <a:srgbClr val="FF5400"/>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400" b="1" u="none" strike="noStrike" kern="1200" dirty="0">
                          <a:solidFill>
                            <a:srgbClr val="FF5400"/>
                          </a:solidFill>
                          <a:effectLst/>
                          <a:latin typeface="+mn-lt"/>
                          <a:ea typeface="+mn-ea"/>
                          <a:cs typeface="+mn-cs"/>
                        </a:rPr>
                        <a:t>1.533.948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400" b="1" u="none" strike="noStrike" kern="1200" dirty="0">
                          <a:solidFill>
                            <a:srgbClr val="FF5400"/>
                          </a:solidFill>
                          <a:effectLst/>
                          <a:latin typeface="+mn-lt"/>
                          <a:ea typeface="+mn-ea"/>
                          <a:cs typeface="+mn-cs"/>
                        </a:rPr>
                        <a:t>7.081.289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400" b="1" u="none" strike="noStrike" kern="1200" dirty="0">
                          <a:solidFill>
                            <a:srgbClr val="FF5400"/>
                          </a:solidFill>
                          <a:effectLst/>
                          <a:latin typeface="+mn-lt"/>
                          <a:ea typeface="+mn-ea"/>
                          <a:cs typeface="+mn-cs"/>
                        </a:rPr>
                        <a:t>21,6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2153787041"/>
                  </a:ext>
                </a:extLst>
              </a:tr>
              <a:tr h="475515">
                <a:tc gridSpan="4">
                  <a:txBody>
                    <a:bodyPr/>
                    <a:lstStyle/>
                    <a:p>
                      <a:pPr algn="ctr" rtl="0" fontAlgn="b"/>
                      <a:r>
                        <a:rPr lang="tr-TR" sz="1400" b="1" u="none" strike="noStrike" dirty="0">
                          <a:solidFill>
                            <a:srgbClr val="14213D"/>
                          </a:solidFill>
                          <a:effectLst/>
                          <a:latin typeface="+mn-lt"/>
                        </a:rPr>
                        <a:t>ÖĞRETİM ELEMANI SAYISI</a:t>
                      </a:r>
                      <a:endParaRPr lang="tr-TR" sz="1400" b="1" i="0" u="none" strike="noStrike" dirty="0">
                        <a:solidFill>
                          <a:srgbClr val="14213D"/>
                        </a:solidFill>
                        <a:effectLst/>
                        <a:latin typeface="+mn-lt"/>
                      </a:endParaRPr>
                    </a:p>
                  </a:txBody>
                  <a:tcPr marL="7087" marR="7087" marT="7087" marB="0" anchor="ctr">
                    <a:lnL w="12700" cap="flat" cmpd="sng" algn="ctr">
                      <a:solidFill>
                        <a:srgbClr val="2F4858"/>
                      </a:solidFill>
                      <a:prstDash val="solid"/>
                      <a:round/>
                      <a:headEnd type="none" w="med" len="med"/>
                      <a:tailEnd type="none" w="med" len="med"/>
                    </a:lnL>
                    <a:lnR w="12700" cap="flat" cmpd="sng" algn="ctr">
                      <a:solidFill>
                        <a:srgbClr val="2F4858"/>
                      </a:solidFill>
                      <a:prstDash val="solid"/>
                      <a:round/>
                      <a:headEnd type="none" w="med" len="med"/>
                      <a:tailEnd type="none" w="med" len="med"/>
                    </a:lnR>
                    <a:lnT w="12700" cap="flat" cmpd="sng" algn="ctr">
                      <a:solidFill>
                        <a:srgbClr val="2F4858"/>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F2D492"/>
                    </a:solidFill>
                  </a:tcPr>
                </a:tc>
                <a:tc hMerge="1">
                  <a:txBody>
                    <a:bodyPr/>
                    <a:lstStyle/>
                    <a:p>
                      <a:pPr algn="ctr" rtl="0" fontAlgn="ctr"/>
                      <a:endParaRPr lang="tr-TR" sz="15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hMerge="1">
                  <a:txBody>
                    <a:bodyPr/>
                    <a:lstStyle/>
                    <a:p>
                      <a:pPr algn="ctr" rtl="0" fontAlgn="ctr"/>
                      <a:endParaRPr lang="tr-TR" sz="15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hMerge="1">
                  <a:txBody>
                    <a:bodyPr/>
                    <a:lstStyle/>
                    <a:p>
                      <a:pPr algn="ctr" rtl="0" fontAlgn="ctr"/>
                      <a:endParaRPr lang="tr-TR" sz="15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706880574"/>
                  </a:ext>
                </a:extLst>
              </a:tr>
              <a:tr h="438258">
                <a:tc>
                  <a:txBody>
                    <a:bodyPr/>
                    <a:lstStyle/>
                    <a:p>
                      <a:pPr algn="l" rtl="0" fontAlgn="b"/>
                      <a:r>
                        <a:rPr lang="tr-TR" sz="1400" b="1" u="none" strike="noStrike" dirty="0">
                          <a:solidFill>
                            <a:srgbClr val="14213D"/>
                          </a:solidFill>
                          <a:effectLst/>
                        </a:rPr>
                        <a:t>DEVLET ÜNİVERSİTESİ</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1" i="0" u="none" strike="noStrike" kern="1200" dirty="0" smtClean="0">
                          <a:solidFill>
                            <a:srgbClr val="2F4858"/>
                          </a:solidFill>
                          <a:effectLst/>
                          <a:latin typeface="Calibri" panose="020F0502020204030204" pitchFamily="34" charset="0"/>
                          <a:ea typeface="+mn-ea"/>
                          <a:cs typeface="+mn-cs"/>
                        </a:rPr>
                        <a:t>20.296</a:t>
                      </a:r>
                      <a:endParaRPr lang="tr-TR" sz="1400" b="1" i="0" u="none" strike="noStrike" kern="1200" dirty="0">
                        <a:solidFill>
                          <a:srgbClr val="2F4858"/>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1" i="0" u="none" strike="noStrike" kern="1200" dirty="0">
                          <a:solidFill>
                            <a:srgbClr val="2F4858"/>
                          </a:solidFill>
                          <a:effectLst/>
                          <a:latin typeface="Calibri" panose="020F0502020204030204" pitchFamily="34" charset="0"/>
                          <a:ea typeface="+mn-ea"/>
                          <a:cs typeface="+mn-cs"/>
                        </a:rPr>
                        <a:t>163.239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1" i="0" u="none" strike="noStrike" kern="1200" dirty="0">
                          <a:solidFill>
                            <a:srgbClr val="2F4858"/>
                          </a:solidFill>
                          <a:effectLst/>
                          <a:latin typeface="Calibri" panose="020F0502020204030204" pitchFamily="34" charset="0"/>
                          <a:ea typeface="+mn-ea"/>
                          <a:cs typeface="+mn-cs"/>
                        </a:rPr>
                        <a:t>12,4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00599490"/>
                  </a:ext>
                </a:extLst>
              </a:tr>
              <a:tr h="438258">
                <a:tc>
                  <a:txBody>
                    <a:bodyPr/>
                    <a:lstStyle/>
                    <a:p>
                      <a:pPr algn="l" rtl="0" fontAlgn="b"/>
                      <a:r>
                        <a:rPr lang="tr-TR" sz="1400" b="1" u="none" strike="noStrike" dirty="0">
                          <a:solidFill>
                            <a:srgbClr val="14213D"/>
                          </a:solidFill>
                          <a:effectLst/>
                        </a:rPr>
                        <a:t>VAKIF ÜNİVERSİTESİ</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1" i="0" u="none" strike="noStrike" kern="1200" dirty="0" smtClean="0">
                          <a:solidFill>
                            <a:srgbClr val="2F4858"/>
                          </a:solidFill>
                          <a:effectLst/>
                          <a:latin typeface="Calibri" panose="020F0502020204030204" pitchFamily="34" charset="0"/>
                          <a:ea typeface="+mn-ea"/>
                          <a:cs typeface="+mn-cs"/>
                        </a:rPr>
                        <a:t>19.523</a:t>
                      </a:r>
                      <a:endParaRPr lang="tr-TR" sz="1400" b="1" i="0" u="none" strike="noStrike" kern="1200" dirty="0">
                        <a:solidFill>
                          <a:srgbClr val="2F4858"/>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1" i="0" u="none" strike="noStrike" kern="1200" dirty="0">
                          <a:solidFill>
                            <a:srgbClr val="2F4858"/>
                          </a:solidFill>
                          <a:effectLst/>
                          <a:latin typeface="Calibri" panose="020F0502020204030204" pitchFamily="34" charset="0"/>
                          <a:ea typeface="+mn-ea"/>
                          <a:cs typeface="+mn-cs"/>
                        </a:rPr>
                        <a:t>30.883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1" i="0" u="none" strike="noStrike" kern="1200" dirty="0">
                          <a:solidFill>
                            <a:srgbClr val="2F4858"/>
                          </a:solidFill>
                          <a:effectLst/>
                          <a:latin typeface="Calibri" panose="020F0502020204030204" pitchFamily="34" charset="0"/>
                          <a:ea typeface="+mn-ea"/>
                          <a:cs typeface="+mn-cs"/>
                        </a:rPr>
                        <a:t>68,8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119238710"/>
                  </a:ext>
                </a:extLst>
              </a:tr>
              <a:tr h="438258">
                <a:tc>
                  <a:txBody>
                    <a:bodyPr/>
                    <a:lstStyle/>
                    <a:p>
                      <a:pPr algn="l" rtl="0" fontAlgn="b"/>
                      <a:r>
                        <a:rPr lang="tr-TR" sz="1400" b="1" u="none" strike="noStrike" dirty="0">
                          <a:solidFill>
                            <a:srgbClr val="14213D"/>
                          </a:solidFill>
                          <a:effectLst/>
                        </a:rPr>
                        <a:t>VAKIF MESLEK YÜKSEK OKULU</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1" i="0" u="none" strike="noStrike" kern="1200" dirty="0" smtClean="0">
                          <a:solidFill>
                            <a:srgbClr val="2F4858"/>
                          </a:solidFill>
                          <a:effectLst/>
                          <a:latin typeface="Calibri" panose="020F0502020204030204" pitchFamily="34" charset="0"/>
                          <a:ea typeface="+mn-ea"/>
                          <a:cs typeface="+mn-cs"/>
                        </a:rPr>
                        <a:t>136</a:t>
                      </a:r>
                      <a:endParaRPr lang="tr-TR" sz="1400" b="1" i="0" u="none" strike="noStrike" kern="1200" dirty="0">
                        <a:solidFill>
                          <a:srgbClr val="2F4858"/>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1" i="0" u="none" strike="noStrike" kern="1200" dirty="0">
                          <a:solidFill>
                            <a:srgbClr val="2F4858"/>
                          </a:solidFill>
                          <a:effectLst/>
                          <a:latin typeface="Calibri" panose="020F0502020204030204" pitchFamily="34" charset="0"/>
                          <a:ea typeface="+mn-ea"/>
                          <a:cs typeface="+mn-cs"/>
                        </a:rPr>
                        <a:t>236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1" i="0" u="none" strike="noStrike" kern="1200" dirty="0">
                          <a:solidFill>
                            <a:srgbClr val="2F4858"/>
                          </a:solidFill>
                          <a:effectLst/>
                          <a:latin typeface="Calibri" panose="020F0502020204030204" pitchFamily="34" charset="0"/>
                          <a:ea typeface="+mn-ea"/>
                          <a:cs typeface="+mn-cs"/>
                        </a:rPr>
                        <a:t>56,7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68474494"/>
                  </a:ext>
                </a:extLst>
              </a:tr>
              <a:tr h="438258">
                <a:tc>
                  <a:txBody>
                    <a:bodyPr/>
                    <a:lstStyle/>
                    <a:p>
                      <a:pPr algn="l" rtl="0" fontAlgn="b"/>
                      <a:r>
                        <a:rPr lang="tr-TR" sz="1400" b="1" u="none" strike="noStrike" dirty="0">
                          <a:solidFill>
                            <a:srgbClr val="FF5400"/>
                          </a:solidFill>
                          <a:effectLst/>
                        </a:rPr>
                        <a:t>TOPLAM </a:t>
                      </a:r>
                      <a:endParaRPr lang="tr-TR" sz="1400" b="1" i="0" u="none" strike="noStrike" dirty="0">
                        <a:solidFill>
                          <a:srgbClr val="FF5400"/>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u="none" strike="noStrike" kern="1200" dirty="0" smtClean="0">
                          <a:solidFill>
                            <a:srgbClr val="FF5400"/>
                          </a:solidFill>
                          <a:effectLst/>
                          <a:latin typeface="+mn-lt"/>
                          <a:ea typeface="+mn-ea"/>
                          <a:cs typeface="+mn-cs"/>
                        </a:rPr>
                        <a:t>39.955</a:t>
                      </a:r>
                      <a:endParaRPr lang="tr-TR" sz="1400" b="1" u="none" strike="noStrike" kern="1200" dirty="0">
                        <a:solidFill>
                          <a:srgbClr val="FF54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u="none" strike="noStrike" kern="1200" dirty="0">
                          <a:solidFill>
                            <a:srgbClr val="FF5400"/>
                          </a:solidFill>
                          <a:effectLst/>
                          <a:latin typeface="+mn-lt"/>
                          <a:ea typeface="+mn-ea"/>
                          <a:cs typeface="+mn-cs"/>
                        </a:rPr>
                        <a:t>194.358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u="none" strike="noStrike" kern="1200" dirty="0" smtClean="0">
                          <a:solidFill>
                            <a:srgbClr val="FF5400"/>
                          </a:solidFill>
                          <a:effectLst/>
                          <a:latin typeface="+mn-lt"/>
                          <a:ea typeface="+mn-ea"/>
                          <a:cs typeface="+mn-cs"/>
                        </a:rPr>
                        <a:t>20,5</a:t>
                      </a:r>
                      <a:endParaRPr lang="tr-TR" sz="1400" b="1" u="none" strike="noStrike" kern="1200" dirty="0">
                        <a:solidFill>
                          <a:srgbClr val="FF54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524088001"/>
                  </a:ext>
                </a:extLst>
              </a:tr>
            </a:tbl>
          </a:graphicData>
        </a:graphic>
      </p:graphicFrame>
      <p:sp>
        <p:nvSpPr>
          <p:cNvPr id="5" name="Dikdörtgen 4"/>
          <p:cNvSpPr/>
          <p:nvPr/>
        </p:nvSpPr>
        <p:spPr>
          <a:xfrm>
            <a:off x="63473" y="42120"/>
            <a:ext cx="6830143" cy="707886"/>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YÜKSEK ÖĞRETİM GENEL DURUMU</a:t>
            </a:r>
            <a:r>
              <a:rPr kumimoji="0" lang="tr-TR" sz="2000" b="0"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 </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TÜRKİYE-İSTANBUL KARŞILAŞTIRMASI</a:t>
            </a:r>
          </a:p>
        </p:txBody>
      </p:sp>
      <p:sp>
        <p:nvSpPr>
          <p:cNvPr id="2" name="Metin kutusu 1"/>
          <p:cNvSpPr txBox="1"/>
          <p:nvPr/>
        </p:nvSpPr>
        <p:spPr>
          <a:xfrm>
            <a:off x="0" y="9017556"/>
            <a:ext cx="631652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mn-cs"/>
              </a:rPr>
              <a:t>Not: Bu bölümde kullanılan Türkiye verileri Yükseköğretim Kurulu istatistiklerinden derlenmiştir.</a:t>
            </a: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204</a:t>
            </a:r>
          </a:p>
        </p:txBody>
      </p:sp>
    </p:spTree>
    <p:extLst>
      <p:ext uri="{BB962C8B-B14F-4D97-AF65-F5344CB8AC3E}">
        <p14:creationId xmlns:p14="http://schemas.microsoft.com/office/powerpoint/2010/main" val="1197973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3473" y="42120"/>
            <a:ext cx="6830143" cy="707886"/>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YÜKSEK ÖĞRETİM TÜRLERİNE GÖRE</a:t>
            </a:r>
            <a:r>
              <a:rPr kumimoji="0" lang="tr-TR" sz="2000" b="0"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 </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OKUYAN ÖĞRENCİ SAYISI</a:t>
            </a:r>
          </a:p>
        </p:txBody>
      </p:sp>
      <p:graphicFrame>
        <p:nvGraphicFramePr>
          <p:cNvPr id="4" name="İçerik Yer Tutucusu 5"/>
          <p:cNvGraphicFramePr>
            <a:graphicFrameLocks/>
          </p:cNvGraphicFramePr>
          <p:nvPr>
            <p:extLst>
              <p:ext uri="{D42A27DB-BD31-4B8C-83A1-F6EECF244321}">
                <p14:modId xmlns:p14="http://schemas.microsoft.com/office/powerpoint/2010/main" val="2674991067"/>
              </p:ext>
            </p:extLst>
          </p:nvPr>
        </p:nvGraphicFramePr>
        <p:xfrm>
          <a:off x="-2" y="914398"/>
          <a:ext cx="6793977" cy="8021138"/>
        </p:xfrm>
        <a:graphic>
          <a:graphicData uri="http://schemas.openxmlformats.org/drawingml/2006/table">
            <a:tbl>
              <a:tblPr>
                <a:effectLst>
                  <a:outerShdw blurRad="50800" dist="38100" dir="5400000" algn="t" rotWithShape="0">
                    <a:prstClr val="black">
                      <a:alpha val="40000"/>
                    </a:prstClr>
                  </a:outerShdw>
                </a:effectLst>
              </a:tblPr>
              <a:tblGrid>
                <a:gridCol w="1066952">
                  <a:extLst>
                    <a:ext uri="{9D8B030D-6E8A-4147-A177-3AD203B41FA5}">
                      <a16:colId xmlns:a16="http://schemas.microsoft.com/office/drawing/2014/main" val="2953654956"/>
                    </a:ext>
                  </a:extLst>
                </a:gridCol>
                <a:gridCol w="522220">
                  <a:extLst>
                    <a:ext uri="{9D8B030D-6E8A-4147-A177-3AD203B41FA5}">
                      <a16:colId xmlns:a16="http://schemas.microsoft.com/office/drawing/2014/main" val="3237645823"/>
                    </a:ext>
                  </a:extLst>
                </a:gridCol>
                <a:gridCol w="522220">
                  <a:extLst>
                    <a:ext uri="{9D8B030D-6E8A-4147-A177-3AD203B41FA5}">
                      <a16:colId xmlns:a16="http://schemas.microsoft.com/office/drawing/2014/main" val="2955697092"/>
                    </a:ext>
                  </a:extLst>
                </a:gridCol>
                <a:gridCol w="522220">
                  <a:extLst>
                    <a:ext uri="{9D8B030D-6E8A-4147-A177-3AD203B41FA5}">
                      <a16:colId xmlns:a16="http://schemas.microsoft.com/office/drawing/2014/main" val="127696220"/>
                    </a:ext>
                  </a:extLst>
                </a:gridCol>
                <a:gridCol w="522220">
                  <a:extLst>
                    <a:ext uri="{9D8B030D-6E8A-4147-A177-3AD203B41FA5}">
                      <a16:colId xmlns:a16="http://schemas.microsoft.com/office/drawing/2014/main" val="2650700987"/>
                    </a:ext>
                  </a:extLst>
                </a:gridCol>
                <a:gridCol w="522220">
                  <a:extLst>
                    <a:ext uri="{9D8B030D-6E8A-4147-A177-3AD203B41FA5}">
                      <a16:colId xmlns:a16="http://schemas.microsoft.com/office/drawing/2014/main" val="1299820625"/>
                    </a:ext>
                  </a:extLst>
                </a:gridCol>
                <a:gridCol w="522220">
                  <a:extLst>
                    <a:ext uri="{9D8B030D-6E8A-4147-A177-3AD203B41FA5}">
                      <a16:colId xmlns:a16="http://schemas.microsoft.com/office/drawing/2014/main" val="709079290"/>
                    </a:ext>
                  </a:extLst>
                </a:gridCol>
                <a:gridCol w="522220">
                  <a:extLst>
                    <a:ext uri="{9D8B030D-6E8A-4147-A177-3AD203B41FA5}">
                      <a16:colId xmlns:a16="http://schemas.microsoft.com/office/drawing/2014/main" val="4213220511"/>
                    </a:ext>
                  </a:extLst>
                </a:gridCol>
                <a:gridCol w="522220">
                  <a:extLst>
                    <a:ext uri="{9D8B030D-6E8A-4147-A177-3AD203B41FA5}">
                      <a16:colId xmlns:a16="http://schemas.microsoft.com/office/drawing/2014/main" val="2733962813"/>
                    </a:ext>
                  </a:extLst>
                </a:gridCol>
                <a:gridCol w="522220">
                  <a:extLst>
                    <a:ext uri="{9D8B030D-6E8A-4147-A177-3AD203B41FA5}">
                      <a16:colId xmlns:a16="http://schemas.microsoft.com/office/drawing/2014/main" val="3891894496"/>
                    </a:ext>
                  </a:extLst>
                </a:gridCol>
                <a:gridCol w="504825">
                  <a:extLst>
                    <a:ext uri="{9D8B030D-6E8A-4147-A177-3AD203B41FA5}">
                      <a16:colId xmlns:a16="http://schemas.microsoft.com/office/drawing/2014/main" val="4140117841"/>
                    </a:ext>
                  </a:extLst>
                </a:gridCol>
                <a:gridCol w="522220">
                  <a:extLst>
                    <a:ext uri="{9D8B030D-6E8A-4147-A177-3AD203B41FA5}">
                      <a16:colId xmlns:a16="http://schemas.microsoft.com/office/drawing/2014/main" val="2112996135"/>
                    </a:ext>
                  </a:extLst>
                </a:gridCol>
              </a:tblGrid>
              <a:tr h="779819">
                <a:tc>
                  <a:txBody>
                    <a:bodyPr/>
                    <a:lstStyle/>
                    <a:p>
                      <a:pPr algn="ctr" rtl="0" fontAlgn="ctr"/>
                      <a:r>
                        <a:rPr lang="tr-TR" sz="900" b="1" u="none" strike="noStrike" dirty="0">
                          <a:solidFill>
                            <a:schemeClr val="bg1"/>
                          </a:solidFill>
                          <a:effectLst/>
                          <a:latin typeface="+mn-lt"/>
                        </a:rPr>
                        <a:t>Öğrenim </a:t>
                      </a:r>
                      <a:endParaRPr lang="tr-TR" sz="900" b="1" i="0" u="none" strike="noStrike" dirty="0">
                        <a:solidFill>
                          <a:schemeClr val="bg1"/>
                        </a:solidFill>
                        <a:effectLst/>
                        <a:latin typeface="+mn-lt"/>
                      </a:endParaRPr>
                    </a:p>
                    <a:p>
                      <a:pPr algn="ctr" rtl="0" fontAlgn="ctr"/>
                      <a:r>
                        <a:rPr lang="tr-TR" sz="900" b="1" u="none" strike="noStrike" dirty="0">
                          <a:solidFill>
                            <a:schemeClr val="bg1"/>
                          </a:solidFill>
                          <a:effectLst/>
                          <a:latin typeface="+mn-lt"/>
                        </a:rPr>
                        <a:t>Türü</a:t>
                      </a:r>
                      <a:endParaRPr lang="tr-TR" sz="900" b="1" i="0" u="none" strike="noStrike" dirty="0">
                        <a:solidFill>
                          <a:schemeClr val="bg1"/>
                        </a:solidFill>
                        <a:effectLst/>
                        <a:latin typeface="+mn-lt"/>
                      </a:endParaRPr>
                    </a:p>
                  </a:txBody>
                  <a:tcPr marL="4253" marR="4253" marT="42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gridSpan="2">
                  <a:txBody>
                    <a:bodyPr/>
                    <a:lstStyle/>
                    <a:p>
                      <a:pPr algn="ctr" rtl="0" fontAlgn="ctr"/>
                      <a:r>
                        <a:rPr lang="tr-TR" sz="900" b="1" u="none" strike="noStrike" dirty="0">
                          <a:solidFill>
                            <a:schemeClr val="bg1"/>
                          </a:solidFill>
                          <a:effectLst/>
                          <a:latin typeface="+mn-lt"/>
                        </a:rPr>
                        <a:t>Ön lisans Öğrenci Sayısı</a:t>
                      </a:r>
                      <a:endParaRPr lang="tr-TR" sz="900" b="1" i="0" u="none" strike="noStrike" dirty="0">
                        <a:solidFill>
                          <a:schemeClr val="bg1"/>
                        </a:solidFill>
                        <a:effectLst/>
                        <a:latin typeface="+mn-lt"/>
                      </a:endParaRPr>
                    </a:p>
                  </a:txBody>
                  <a:tcPr marL="4253" marR="4253" marT="42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gridSpan="2">
                  <a:txBody>
                    <a:bodyPr/>
                    <a:lstStyle/>
                    <a:p>
                      <a:pPr algn="ctr" rtl="0" fontAlgn="ctr"/>
                      <a:r>
                        <a:rPr lang="tr-TR" sz="900" b="1" u="none" strike="noStrike" dirty="0">
                          <a:solidFill>
                            <a:schemeClr val="bg1"/>
                          </a:solidFill>
                          <a:effectLst/>
                          <a:latin typeface="+mn-lt"/>
                        </a:rPr>
                        <a:t>Lisans </a:t>
                      </a:r>
                      <a:endParaRPr lang="tr-TR" sz="900" b="1" i="0" u="none" strike="noStrike" dirty="0">
                        <a:solidFill>
                          <a:schemeClr val="bg1"/>
                        </a:solidFill>
                        <a:effectLst/>
                        <a:latin typeface="+mn-lt"/>
                      </a:endParaRPr>
                    </a:p>
                    <a:p>
                      <a:pPr algn="ctr" rtl="0" fontAlgn="ctr"/>
                      <a:r>
                        <a:rPr lang="tr-TR" sz="900" b="1" u="none" strike="noStrike" dirty="0">
                          <a:solidFill>
                            <a:schemeClr val="bg1"/>
                          </a:solidFill>
                          <a:effectLst/>
                          <a:latin typeface="+mn-lt"/>
                        </a:rPr>
                        <a:t>Öğrenci Sayısı</a:t>
                      </a:r>
                      <a:endParaRPr lang="tr-TR" sz="900" b="1" i="0" u="none" strike="noStrike" dirty="0">
                        <a:solidFill>
                          <a:schemeClr val="bg1"/>
                        </a:solidFill>
                        <a:effectLst/>
                        <a:latin typeface="+mn-lt"/>
                      </a:endParaRPr>
                    </a:p>
                  </a:txBody>
                  <a:tcPr marL="4253" marR="4253" marT="42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gridSpan="2">
                  <a:txBody>
                    <a:bodyPr/>
                    <a:lstStyle/>
                    <a:p>
                      <a:pPr algn="ctr" rtl="0" fontAlgn="ctr"/>
                      <a:r>
                        <a:rPr lang="tr-TR" sz="900" b="1" u="none" strike="noStrike" dirty="0">
                          <a:solidFill>
                            <a:schemeClr val="bg1"/>
                          </a:solidFill>
                          <a:effectLst/>
                          <a:latin typeface="+mn-lt"/>
                        </a:rPr>
                        <a:t>Yüksek Lisans Öğrenci Sayısı</a:t>
                      </a:r>
                      <a:endParaRPr lang="tr-TR" sz="900" b="1" i="0" u="none" strike="noStrike" dirty="0">
                        <a:solidFill>
                          <a:schemeClr val="bg1"/>
                        </a:solidFill>
                        <a:effectLst/>
                        <a:latin typeface="+mn-lt"/>
                      </a:endParaRPr>
                    </a:p>
                  </a:txBody>
                  <a:tcPr marL="4253" marR="4253" marT="42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gridSpan="2">
                  <a:txBody>
                    <a:bodyPr/>
                    <a:lstStyle/>
                    <a:p>
                      <a:pPr algn="ctr" rtl="0" fontAlgn="ctr"/>
                      <a:r>
                        <a:rPr lang="tr-TR" sz="900" b="1" u="none" strike="noStrike" dirty="0">
                          <a:solidFill>
                            <a:schemeClr val="bg1"/>
                          </a:solidFill>
                          <a:effectLst/>
                          <a:latin typeface="+mn-lt"/>
                        </a:rPr>
                        <a:t>Doktora</a:t>
                      </a:r>
                      <a:endParaRPr lang="tr-TR" sz="900" b="1" i="0" u="none" strike="noStrike" dirty="0">
                        <a:solidFill>
                          <a:schemeClr val="bg1"/>
                        </a:solidFill>
                        <a:effectLst/>
                        <a:latin typeface="+mn-lt"/>
                      </a:endParaRPr>
                    </a:p>
                    <a:p>
                      <a:pPr algn="ctr" rtl="0" fontAlgn="ctr"/>
                      <a:r>
                        <a:rPr lang="tr-TR" sz="900" b="1" u="none" strike="noStrike" dirty="0">
                          <a:solidFill>
                            <a:schemeClr val="bg1"/>
                          </a:solidFill>
                          <a:effectLst/>
                          <a:latin typeface="+mn-lt"/>
                        </a:rPr>
                        <a:t> Öğrenci Sayısı</a:t>
                      </a:r>
                      <a:endParaRPr lang="tr-TR" sz="900" b="1" i="0" u="none" strike="noStrike" dirty="0">
                        <a:solidFill>
                          <a:schemeClr val="bg1"/>
                        </a:solidFill>
                        <a:effectLst/>
                        <a:latin typeface="+mn-lt"/>
                      </a:endParaRPr>
                    </a:p>
                  </a:txBody>
                  <a:tcPr marL="4253" marR="4253" marT="42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gridSpan="2">
                  <a:txBody>
                    <a:bodyPr/>
                    <a:lstStyle/>
                    <a:p>
                      <a:pPr algn="ctr" rtl="0" fontAlgn="ctr"/>
                      <a:r>
                        <a:rPr lang="tr-TR" sz="900" b="1" u="none" strike="noStrike" dirty="0">
                          <a:solidFill>
                            <a:schemeClr val="bg1"/>
                          </a:solidFill>
                          <a:effectLst/>
                          <a:latin typeface="+mn-lt"/>
                        </a:rPr>
                        <a:t>GENEL </a:t>
                      </a:r>
                      <a:endParaRPr lang="tr-TR" sz="900" b="1" i="0" u="none" strike="noStrike" dirty="0">
                        <a:solidFill>
                          <a:schemeClr val="bg1"/>
                        </a:solidFill>
                        <a:effectLst/>
                        <a:latin typeface="+mn-lt"/>
                      </a:endParaRPr>
                    </a:p>
                    <a:p>
                      <a:pPr algn="ctr" rtl="0" fontAlgn="ctr"/>
                      <a:r>
                        <a:rPr lang="tr-TR" sz="900" b="1" u="none" strike="noStrike" dirty="0">
                          <a:solidFill>
                            <a:schemeClr val="bg1"/>
                          </a:solidFill>
                          <a:effectLst/>
                          <a:latin typeface="+mn-lt"/>
                        </a:rPr>
                        <a:t>TOPLAM</a:t>
                      </a:r>
                      <a:endParaRPr lang="tr-TR" sz="900" b="1" i="0" u="none" strike="noStrike" dirty="0">
                        <a:solidFill>
                          <a:schemeClr val="bg1"/>
                        </a:solidFill>
                        <a:effectLst/>
                        <a:latin typeface="+mn-lt"/>
                      </a:endParaRPr>
                    </a:p>
                  </a:txBody>
                  <a:tcPr marL="4253" marR="4253" marT="42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rowSpan="2">
                  <a:txBody>
                    <a:bodyPr/>
                    <a:lstStyle/>
                    <a:p>
                      <a:pPr algn="ctr" rtl="0" fontAlgn="ctr"/>
                      <a:r>
                        <a:rPr lang="tr-TR" sz="900" b="1" u="none" strike="noStrike" dirty="0">
                          <a:solidFill>
                            <a:schemeClr val="bg1"/>
                          </a:solidFill>
                          <a:effectLst/>
                          <a:latin typeface="+mn-lt"/>
                        </a:rPr>
                        <a:t>İST. PAYI %</a:t>
                      </a:r>
                      <a:endParaRPr lang="tr-TR" sz="900" b="1" i="0" u="none" strike="noStrike" dirty="0">
                        <a:solidFill>
                          <a:schemeClr val="bg1"/>
                        </a:solidFill>
                        <a:effectLst/>
                        <a:latin typeface="+mn-lt"/>
                      </a:endParaRPr>
                    </a:p>
                  </a:txBody>
                  <a:tcPr marL="4253" marR="4253" marT="42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3276147944"/>
                  </a:ext>
                </a:extLst>
              </a:tr>
              <a:tr h="513973">
                <a:tc>
                  <a:txBody>
                    <a:bodyPr/>
                    <a:lstStyle/>
                    <a:p>
                      <a:pPr algn="ctr" rtl="0" fontAlgn="ctr"/>
                      <a:r>
                        <a:rPr lang="tr-TR" sz="900" b="1" u="none" strike="noStrike" dirty="0">
                          <a:solidFill>
                            <a:schemeClr val="bg1"/>
                          </a:solidFill>
                          <a:effectLst/>
                          <a:latin typeface="+mn-lt"/>
                        </a:rPr>
                        <a:t> </a:t>
                      </a:r>
                      <a:endParaRPr lang="tr-TR" sz="900" b="1" i="0" u="none" strike="noStrike" dirty="0">
                        <a:solidFill>
                          <a:schemeClr val="bg1"/>
                        </a:solidFill>
                        <a:effectLst/>
                        <a:latin typeface="+mn-lt"/>
                      </a:endParaRPr>
                    </a:p>
                  </a:txBody>
                  <a:tcPr marL="4253" marR="4253" marT="42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2F4858"/>
                    </a:solidFill>
                  </a:tcPr>
                </a:tc>
                <a:tc>
                  <a:txBody>
                    <a:bodyPr/>
                    <a:lstStyle/>
                    <a:p>
                      <a:pPr algn="ctr" rtl="0" fontAlgn="ctr"/>
                      <a:r>
                        <a:rPr lang="tr-TR" sz="900" b="1" u="none" strike="noStrike" dirty="0">
                          <a:solidFill>
                            <a:schemeClr val="bg1"/>
                          </a:solidFill>
                          <a:effectLst/>
                          <a:latin typeface="+mn-lt"/>
                        </a:rPr>
                        <a:t>Türkiye</a:t>
                      </a:r>
                      <a:endParaRPr lang="tr-TR" sz="900" b="1" i="0" u="none" strike="noStrike" dirty="0">
                        <a:solidFill>
                          <a:schemeClr val="bg1"/>
                        </a:solidFill>
                        <a:effectLst/>
                        <a:latin typeface="+mn-lt"/>
                      </a:endParaRPr>
                    </a:p>
                  </a:txBody>
                  <a:tcPr marL="4253" marR="4253" marT="42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2F4858"/>
                    </a:solidFill>
                  </a:tcPr>
                </a:tc>
                <a:tc>
                  <a:txBody>
                    <a:bodyPr/>
                    <a:lstStyle/>
                    <a:p>
                      <a:pPr algn="ctr" rtl="0" fontAlgn="ctr"/>
                      <a:r>
                        <a:rPr lang="tr-TR" sz="900" b="1" u="none" strike="noStrike" dirty="0">
                          <a:solidFill>
                            <a:schemeClr val="bg1"/>
                          </a:solidFill>
                          <a:effectLst/>
                          <a:latin typeface="+mn-lt"/>
                        </a:rPr>
                        <a:t>İstanbul</a:t>
                      </a:r>
                      <a:endParaRPr lang="tr-TR" sz="900" b="1" i="0" u="none" strike="noStrike" dirty="0">
                        <a:solidFill>
                          <a:schemeClr val="bg1"/>
                        </a:solidFill>
                        <a:effectLst/>
                        <a:latin typeface="+mn-lt"/>
                      </a:endParaRPr>
                    </a:p>
                  </a:txBody>
                  <a:tcPr marL="4253" marR="4253" marT="42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2F4858"/>
                    </a:solidFill>
                  </a:tcPr>
                </a:tc>
                <a:tc>
                  <a:txBody>
                    <a:bodyPr/>
                    <a:lstStyle/>
                    <a:p>
                      <a:pPr algn="ctr" rtl="0" fontAlgn="ctr"/>
                      <a:r>
                        <a:rPr lang="tr-TR" sz="900" b="1" u="none" strike="noStrike" dirty="0">
                          <a:solidFill>
                            <a:schemeClr val="bg1"/>
                          </a:solidFill>
                          <a:effectLst/>
                          <a:latin typeface="+mn-lt"/>
                        </a:rPr>
                        <a:t>Türkiye</a:t>
                      </a:r>
                      <a:endParaRPr lang="tr-TR" sz="900" b="1" i="0" u="none" strike="noStrike" dirty="0">
                        <a:solidFill>
                          <a:schemeClr val="bg1"/>
                        </a:solidFill>
                        <a:effectLst/>
                        <a:latin typeface="+mn-lt"/>
                      </a:endParaRPr>
                    </a:p>
                  </a:txBody>
                  <a:tcPr marL="4253" marR="4253" marT="42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2F4858"/>
                    </a:solidFill>
                  </a:tcPr>
                </a:tc>
                <a:tc>
                  <a:txBody>
                    <a:bodyPr/>
                    <a:lstStyle/>
                    <a:p>
                      <a:pPr algn="ctr" rtl="0" fontAlgn="ctr"/>
                      <a:r>
                        <a:rPr lang="tr-TR" sz="900" b="1" u="none" strike="noStrike" dirty="0">
                          <a:solidFill>
                            <a:schemeClr val="bg1"/>
                          </a:solidFill>
                          <a:effectLst/>
                          <a:latin typeface="+mn-lt"/>
                        </a:rPr>
                        <a:t>İstanbul</a:t>
                      </a:r>
                      <a:endParaRPr lang="tr-TR" sz="900" b="1" i="0" u="none" strike="noStrike" dirty="0">
                        <a:solidFill>
                          <a:schemeClr val="bg1"/>
                        </a:solidFill>
                        <a:effectLst/>
                        <a:latin typeface="+mn-lt"/>
                      </a:endParaRPr>
                    </a:p>
                  </a:txBody>
                  <a:tcPr marL="4253" marR="4253" marT="42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2F4858"/>
                    </a:solidFill>
                  </a:tcPr>
                </a:tc>
                <a:tc>
                  <a:txBody>
                    <a:bodyPr/>
                    <a:lstStyle/>
                    <a:p>
                      <a:pPr algn="ctr" rtl="0" fontAlgn="ctr"/>
                      <a:r>
                        <a:rPr lang="tr-TR" sz="900" b="1" u="none" strike="noStrike" dirty="0">
                          <a:solidFill>
                            <a:schemeClr val="bg1"/>
                          </a:solidFill>
                          <a:effectLst/>
                          <a:latin typeface="+mn-lt"/>
                        </a:rPr>
                        <a:t>Türkiye</a:t>
                      </a:r>
                      <a:endParaRPr lang="tr-TR" sz="900" b="1" i="0" u="none" strike="noStrike" dirty="0">
                        <a:solidFill>
                          <a:schemeClr val="bg1"/>
                        </a:solidFill>
                        <a:effectLst/>
                        <a:latin typeface="+mn-lt"/>
                      </a:endParaRPr>
                    </a:p>
                  </a:txBody>
                  <a:tcPr marL="4253" marR="4253" marT="42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2F4858"/>
                    </a:solidFill>
                  </a:tcPr>
                </a:tc>
                <a:tc>
                  <a:txBody>
                    <a:bodyPr/>
                    <a:lstStyle/>
                    <a:p>
                      <a:pPr algn="ctr" rtl="0" fontAlgn="ctr"/>
                      <a:r>
                        <a:rPr lang="tr-TR" sz="900" b="1" u="none" strike="noStrike" dirty="0">
                          <a:solidFill>
                            <a:schemeClr val="bg1"/>
                          </a:solidFill>
                          <a:effectLst/>
                          <a:latin typeface="+mn-lt"/>
                        </a:rPr>
                        <a:t>İstanbul</a:t>
                      </a:r>
                      <a:endParaRPr lang="tr-TR" sz="900" b="1" i="0" u="none" strike="noStrike" dirty="0">
                        <a:solidFill>
                          <a:schemeClr val="bg1"/>
                        </a:solidFill>
                        <a:effectLst/>
                        <a:latin typeface="+mn-lt"/>
                      </a:endParaRPr>
                    </a:p>
                  </a:txBody>
                  <a:tcPr marL="4253" marR="4253" marT="42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2F4858"/>
                    </a:solidFill>
                  </a:tcPr>
                </a:tc>
                <a:tc>
                  <a:txBody>
                    <a:bodyPr/>
                    <a:lstStyle/>
                    <a:p>
                      <a:pPr algn="ctr" rtl="0" fontAlgn="ctr"/>
                      <a:r>
                        <a:rPr lang="tr-TR" sz="900" b="1" u="none" strike="noStrike" dirty="0">
                          <a:solidFill>
                            <a:schemeClr val="bg1"/>
                          </a:solidFill>
                          <a:effectLst/>
                          <a:latin typeface="+mn-lt"/>
                        </a:rPr>
                        <a:t>Türkiye</a:t>
                      </a:r>
                      <a:endParaRPr lang="tr-TR" sz="900" b="1" i="0" u="none" strike="noStrike" dirty="0">
                        <a:solidFill>
                          <a:schemeClr val="bg1"/>
                        </a:solidFill>
                        <a:effectLst/>
                        <a:latin typeface="+mn-lt"/>
                      </a:endParaRPr>
                    </a:p>
                  </a:txBody>
                  <a:tcPr marL="4253" marR="4253" marT="42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2F4858"/>
                    </a:solidFill>
                  </a:tcPr>
                </a:tc>
                <a:tc>
                  <a:txBody>
                    <a:bodyPr/>
                    <a:lstStyle/>
                    <a:p>
                      <a:pPr algn="ctr" rtl="0" fontAlgn="ctr"/>
                      <a:r>
                        <a:rPr lang="tr-TR" sz="900" b="1" u="none" strike="noStrike" dirty="0">
                          <a:solidFill>
                            <a:schemeClr val="bg1"/>
                          </a:solidFill>
                          <a:effectLst/>
                          <a:latin typeface="+mn-lt"/>
                        </a:rPr>
                        <a:t>İstanbul</a:t>
                      </a:r>
                      <a:endParaRPr lang="tr-TR" sz="900" b="1" i="0" u="none" strike="noStrike" dirty="0">
                        <a:solidFill>
                          <a:schemeClr val="bg1"/>
                        </a:solidFill>
                        <a:effectLst/>
                        <a:latin typeface="+mn-lt"/>
                      </a:endParaRPr>
                    </a:p>
                  </a:txBody>
                  <a:tcPr marL="4253" marR="4253" marT="42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2F4858"/>
                    </a:solidFill>
                  </a:tcPr>
                </a:tc>
                <a:tc>
                  <a:txBody>
                    <a:bodyPr/>
                    <a:lstStyle/>
                    <a:p>
                      <a:pPr algn="ctr" rtl="0" fontAlgn="ctr"/>
                      <a:r>
                        <a:rPr lang="tr-TR" sz="900" b="1" u="none" strike="noStrike" dirty="0">
                          <a:solidFill>
                            <a:schemeClr val="bg1"/>
                          </a:solidFill>
                          <a:effectLst/>
                          <a:latin typeface="+mn-lt"/>
                        </a:rPr>
                        <a:t>Türkiye</a:t>
                      </a:r>
                      <a:endParaRPr lang="tr-TR" sz="900" b="1" i="0" u="none" strike="noStrike" dirty="0">
                        <a:solidFill>
                          <a:schemeClr val="bg1"/>
                        </a:solidFill>
                        <a:effectLst/>
                        <a:latin typeface="+mn-lt"/>
                      </a:endParaRPr>
                    </a:p>
                  </a:txBody>
                  <a:tcPr marL="4253" marR="4253" marT="42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2F4858"/>
                    </a:solidFill>
                  </a:tcPr>
                </a:tc>
                <a:tc>
                  <a:txBody>
                    <a:bodyPr/>
                    <a:lstStyle/>
                    <a:p>
                      <a:pPr algn="ctr" rtl="0" fontAlgn="ctr"/>
                      <a:r>
                        <a:rPr lang="tr-TR" sz="900" b="1" u="none" strike="noStrike" dirty="0">
                          <a:solidFill>
                            <a:schemeClr val="bg1"/>
                          </a:solidFill>
                          <a:effectLst/>
                          <a:latin typeface="+mn-lt"/>
                        </a:rPr>
                        <a:t>İstanbul</a:t>
                      </a:r>
                      <a:endParaRPr lang="tr-TR" sz="900" b="1" i="0" u="none" strike="noStrike" dirty="0">
                        <a:solidFill>
                          <a:schemeClr val="bg1"/>
                        </a:solidFill>
                        <a:effectLst/>
                        <a:latin typeface="+mn-lt"/>
                      </a:endParaRPr>
                    </a:p>
                  </a:txBody>
                  <a:tcPr marL="4253" marR="4253" marT="42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2F4858"/>
                    </a:solidFill>
                  </a:tcPr>
                </a:tc>
                <a:tc vMerge="1">
                  <a:txBody>
                    <a:bodyPr/>
                    <a:lstStyle/>
                    <a:p>
                      <a:endParaRPr lang="tr-TR"/>
                    </a:p>
                  </a:txBody>
                  <a:tcPr/>
                </a:tc>
                <a:extLst>
                  <a:ext uri="{0D108BD9-81ED-4DB2-BD59-A6C34878D82A}">
                    <a16:rowId xmlns:a16="http://schemas.microsoft.com/office/drawing/2014/main" val="2377811039"/>
                  </a:ext>
                </a:extLst>
              </a:tr>
              <a:tr h="463456">
                <a:tc gridSpan="12">
                  <a:txBody>
                    <a:bodyPr/>
                    <a:lstStyle/>
                    <a:p>
                      <a:pPr algn="ctr" rtl="0" fontAlgn="ctr"/>
                      <a:r>
                        <a:rPr lang="tr-TR" sz="1200" b="1" u="none" strike="noStrike" dirty="0">
                          <a:solidFill>
                            <a:srgbClr val="14213D"/>
                          </a:solidFill>
                          <a:effectLst/>
                          <a:latin typeface="+mn-lt"/>
                        </a:rPr>
                        <a:t>DEVLET ÜNİVERSİTELERİ</a:t>
                      </a:r>
                      <a:endParaRPr lang="tr-TR" sz="1200" b="1" i="0" u="none" strike="noStrike" dirty="0">
                        <a:solidFill>
                          <a:srgbClr val="14213D"/>
                        </a:solidFill>
                        <a:effectLst/>
                        <a:latin typeface="+mn-lt"/>
                      </a:endParaRPr>
                    </a:p>
                  </a:txBody>
                  <a:tcPr marL="4253" marR="4253" marT="4253" marB="0" anchor="ctr">
                    <a:lnL w="12700" cap="flat" cmpd="sng" algn="ctr">
                      <a:solidFill>
                        <a:srgbClr val="14213D"/>
                      </a:solidFill>
                      <a:prstDash val="solid"/>
                      <a:round/>
                      <a:headEnd type="none" w="med" len="med"/>
                      <a:tailEnd type="none" w="med" len="med"/>
                    </a:lnL>
                    <a:lnR w="12700"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67421829"/>
                  </a:ext>
                </a:extLst>
              </a:tr>
              <a:tr h="491336">
                <a:tc>
                  <a:txBody>
                    <a:bodyPr/>
                    <a:lstStyle/>
                    <a:p>
                      <a:pPr algn="l" rtl="0" fontAlgn="ctr"/>
                      <a:r>
                        <a:rPr lang="tr-TR" sz="900" b="0" u="none" strike="noStrike" dirty="0">
                          <a:effectLst/>
                          <a:latin typeface="+mn-lt"/>
                        </a:rPr>
                        <a:t>Birinci Öğr.+ İkinci Öğr.</a:t>
                      </a:r>
                      <a:endParaRPr lang="tr-TR" sz="900" b="0" i="0" u="none" strike="noStrike" dirty="0">
                        <a:solidFill>
                          <a:srgbClr val="000000"/>
                        </a:solidFill>
                        <a:effectLst/>
                        <a:latin typeface="+mn-lt"/>
                      </a:endParaRPr>
                    </a:p>
                  </a:txBody>
                  <a:tcPr marL="4253" marR="4253" marT="42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900" b="1" i="0" u="none" strike="noStrike" dirty="0">
                          <a:solidFill>
                            <a:srgbClr val="2F4858"/>
                          </a:solidFill>
                          <a:effectLst/>
                          <a:latin typeface="Calibri" panose="020F0502020204030204" pitchFamily="34" charset="0"/>
                        </a:rPr>
                        <a:t>905.273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2F4858"/>
                          </a:solidFill>
                          <a:effectLst/>
                          <a:latin typeface="Calibri" panose="020F0502020204030204" pitchFamily="34" charset="0"/>
                        </a:rPr>
                        <a:t>19.748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2F4858"/>
                          </a:solidFill>
                          <a:effectLst/>
                          <a:latin typeface="Calibri" panose="020F0502020204030204" pitchFamily="34" charset="0"/>
                        </a:rPr>
                        <a:t>2.024.439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2F4858"/>
                          </a:solidFill>
                          <a:effectLst/>
                          <a:latin typeface="Calibri" panose="020F0502020204030204" pitchFamily="34" charset="0"/>
                        </a:rPr>
                        <a:t>205.289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2F4858"/>
                          </a:solidFill>
                          <a:effectLst/>
                          <a:latin typeface="Calibri" panose="020F0502020204030204" pitchFamily="34" charset="0"/>
                        </a:rPr>
                        <a:t>328.038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2F4858"/>
                          </a:solidFill>
                          <a:effectLst/>
                          <a:latin typeface="Calibri" panose="020F0502020204030204" pitchFamily="34" charset="0"/>
                        </a:rPr>
                        <a:t>48.753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2F4858"/>
                          </a:solidFill>
                          <a:effectLst/>
                          <a:latin typeface="Calibri" panose="020F0502020204030204" pitchFamily="34" charset="0"/>
                        </a:rPr>
                        <a:t>96.519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2F4858"/>
                          </a:solidFill>
                          <a:effectLst/>
                          <a:latin typeface="Calibri" panose="020F0502020204030204" pitchFamily="34" charset="0"/>
                        </a:rPr>
                        <a:t>21.614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2F4858"/>
                          </a:solidFill>
                          <a:effectLst/>
                          <a:latin typeface="Calibri" panose="020F0502020204030204" pitchFamily="34" charset="0"/>
                        </a:rPr>
                        <a:t>3.354.269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smtClean="0">
                          <a:solidFill>
                            <a:srgbClr val="2F4858"/>
                          </a:solidFill>
                          <a:effectLst/>
                          <a:latin typeface="Calibri" panose="020F0502020204030204" pitchFamily="34" charset="0"/>
                        </a:rPr>
                        <a:t>316.253</a:t>
                      </a:r>
                      <a:endParaRPr lang="tr-TR" sz="900" b="1" i="0" u="none" strike="noStrike" dirty="0">
                        <a:solidFill>
                          <a:srgbClr val="2F4858"/>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2F4858"/>
                          </a:solidFill>
                          <a:effectLst/>
                          <a:latin typeface="Calibri" panose="020F0502020204030204" pitchFamily="34" charset="0"/>
                        </a:rPr>
                        <a:t>8,8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525786146"/>
                  </a:ext>
                </a:extLst>
              </a:tr>
              <a:tr h="390100">
                <a:tc>
                  <a:txBody>
                    <a:bodyPr/>
                    <a:lstStyle/>
                    <a:p>
                      <a:pPr algn="l" rtl="0" fontAlgn="ctr"/>
                      <a:r>
                        <a:rPr lang="tr-TR" sz="900" b="0" u="none" strike="noStrike" dirty="0">
                          <a:effectLst/>
                          <a:latin typeface="+mn-lt"/>
                        </a:rPr>
                        <a:t>Uzaktan Öğretim</a:t>
                      </a:r>
                      <a:endParaRPr lang="tr-TR" sz="900" b="0" i="0" u="none" strike="noStrike" dirty="0">
                        <a:solidFill>
                          <a:srgbClr val="000000"/>
                        </a:solidFill>
                        <a:effectLst/>
                        <a:latin typeface="+mn-lt"/>
                      </a:endParaRPr>
                    </a:p>
                  </a:txBody>
                  <a:tcPr marL="4253" marR="4253" marT="42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900" b="1" i="0" u="none" strike="noStrike">
                          <a:solidFill>
                            <a:srgbClr val="2F4858"/>
                          </a:solidFill>
                          <a:effectLst/>
                          <a:latin typeface="Calibri" panose="020F0502020204030204" pitchFamily="34" charset="0"/>
                        </a:rPr>
                        <a:t>33.962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a:solidFill>
                            <a:srgbClr val="2F4858"/>
                          </a:solidFill>
                          <a:effectLst/>
                          <a:latin typeface="Calibri" panose="020F0502020204030204" pitchFamily="34" charset="0"/>
                        </a:rPr>
                        <a:t>4.199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2F4858"/>
                          </a:solidFill>
                          <a:effectLst/>
                          <a:latin typeface="Calibri" panose="020F0502020204030204" pitchFamily="34" charset="0"/>
                        </a:rPr>
                        <a:t>31.091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2F4858"/>
                          </a:solidFill>
                          <a:effectLst/>
                          <a:latin typeface="Calibri" panose="020F0502020204030204" pitchFamily="34" charset="0"/>
                        </a:rPr>
                        <a:t>7.065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2F4858"/>
                          </a:solidFill>
                          <a:effectLst/>
                          <a:latin typeface="Calibri" panose="020F0502020204030204" pitchFamily="34" charset="0"/>
                        </a:rPr>
                        <a:t>19.480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a:solidFill>
                            <a:srgbClr val="2F4858"/>
                          </a:solidFill>
                          <a:effectLst/>
                          <a:latin typeface="Calibri" panose="020F0502020204030204" pitchFamily="34" charset="0"/>
                        </a:rPr>
                        <a:t>1.863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a:solidFill>
                            <a:srgbClr val="2F4858"/>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2F4858"/>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2F4858"/>
                          </a:solidFill>
                          <a:effectLst/>
                          <a:latin typeface="Calibri" panose="020F0502020204030204" pitchFamily="34" charset="0"/>
                        </a:rPr>
                        <a:t>84.533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smtClean="0">
                          <a:solidFill>
                            <a:srgbClr val="2F4858"/>
                          </a:solidFill>
                          <a:effectLst/>
                          <a:latin typeface="Calibri" panose="020F0502020204030204" pitchFamily="34" charset="0"/>
                        </a:rPr>
                        <a:t>16.971</a:t>
                      </a:r>
                      <a:endParaRPr lang="tr-TR" sz="900" b="1" i="0" u="none" strike="noStrike" dirty="0">
                        <a:solidFill>
                          <a:srgbClr val="2F4858"/>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2F4858"/>
                          </a:solidFill>
                          <a:effectLst/>
                          <a:latin typeface="Calibri" panose="020F0502020204030204" pitchFamily="34" charset="0"/>
                        </a:rPr>
                        <a:t>15,6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700160381"/>
                  </a:ext>
                </a:extLst>
              </a:tr>
              <a:tr h="390100">
                <a:tc>
                  <a:txBody>
                    <a:bodyPr/>
                    <a:lstStyle/>
                    <a:p>
                      <a:pPr algn="l" rtl="0" fontAlgn="ctr"/>
                      <a:r>
                        <a:rPr lang="tr-TR" sz="900" b="0" u="none" strike="noStrike" dirty="0">
                          <a:effectLst/>
                          <a:latin typeface="+mn-lt"/>
                        </a:rPr>
                        <a:t>Açık Öğretim</a:t>
                      </a:r>
                      <a:endParaRPr lang="tr-TR" sz="900" b="0" i="0" u="none" strike="noStrike" dirty="0">
                        <a:solidFill>
                          <a:srgbClr val="000000"/>
                        </a:solidFill>
                        <a:effectLst/>
                        <a:latin typeface="+mn-lt"/>
                      </a:endParaRPr>
                    </a:p>
                  </a:txBody>
                  <a:tcPr marL="4253" marR="4253" marT="42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900" b="1" i="0" u="none" strike="noStrike">
                          <a:solidFill>
                            <a:srgbClr val="2F4858"/>
                          </a:solidFill>
                          <a:effectLst/>
                          <a:latin typeface="Calibri" panose="020F0502020204030204" pitchFamily="34" charset="0"/>
                        </a:rPr>
                        <a:t>1.657.400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a:solidFill>
                            <a:srgbClr val="2F4858"/>
                          </a:solidFill>
                          <a:effectLst/>
                          <a:latin typeface="Calibri" panose="020F0502020204030204" pitchFamily="34" charset="0"/>
                        </a:rPr>
                        <a:t>209.150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a:solidFill>
                            <a:srgbClr val="2F4858"/>
                          </a:solidFill>
                          <a:effectLst/>
                          <a:latin typeface="Calibri" panose="020F0502020204030204" pitchFamily="34" charset="0"/>
                        </a:rPr>
                        <a:t>1.178.529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a:solidFill>
                            <a:srgbClr val="2F4858"/>
                          </a:solidFill>
                          <a:effectLst/>
                          <a:latin typeface="Calibri" panose="020F0502020204030204" pitchFamily="34" charset="0"/>
                        </a:rPr>
                        <a:t>341.260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a:solidFill>
                            <a:srgbClr val="2F4858"/>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2F4858"/>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2F4858"/>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2F4858"/>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2F4858"/>
                          </a:solidFill>
                          <a:effectLst/>
                          <a:latin typeface="Calibri" panose="020F0502020204030204" pitchFamily="34" charset="0"/>
                        </a:rPr>
                        <a:t>2.835.929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smtClean="0">
                          <a:solidFill>
                            <a:srgbClr val="2F4858"/>
                          </a:solidFill>
                          <a:effectLst/>
                          <a:latin typeface="Calibri" panose="020F0502020204030204" pitchFamily="34" charset="0"/>
                        </a:rPr>
                        <a:t>682.109</a:t>
                      </a:r>
                      <a:endParaRPr lang="tr-TR" sz="900" b="1" i="0" u="none" strike="noStrike" dirty="0">
                        <a:solidFill>
                          <a:srgbClr val="2F4858"/>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2F4858"/>
                          </a:solidFill>
                          <a:effectLst/>
                          <a:latin typeface="Calibri" panose="020F0502020204030204" pitchFamily="34" charset="0"/>
                        </a:rPr>
                        <a:t>19,4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459484662"/>
                  </a:ext>
                </a:extLst>
              </a:tr>
              <a:tr h="390100">
                <a:tc>
                  <a:txBody>
                    <a:bodyPr/>
                    <a:lstStyle/>
                    <a:p>
                      <a:pPr algn="l" rtl="0" fontAlgn="ctr"/>
                      <a:r>
                        <a:rPr lang="tr-TR" sz="900" b="0" u="none" strike="noStrike" dirty="0">
                          <a:solidFill>
                            <a:srgbClr val="FF5400"/>
                          </a:solidFill>
                          <a:effectLst/>
                          <a:latin typeface="+mn-lt"/>
                        </a:rPr>
                        <a:t>TOPLAM</a:t>
                      </a:r>
                      <a:endParaRPr lang="tr-TR" sz="900" b="0" i="0" u="none" strike="noStrike" dirty="0">
                        <a:solidFill>
                          <a:srgbClr val="FF5400"/>
                        </a:solidFill>
                        <a:effectLst/>
                        <a:latin typeface="+mn-lt"/>
                      </a:endParaRPr>
                    </a:p>
                  </a:txBody>
                  <a:tcPr marL="4253" marR="4253" marT="42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900" b="1" i="0" u="none" strike="noStrike" dirty="0">
                          <a:solidFill>
                            <a:srgbClr val="FF874C"/>
                          </a:solidFill>
                          <a:effectLst/>
                          <a:latin typeface="Calibri" panose="020F0502020204030204" pitchFamily="34" charset="0"/>
                        </a:rPr>
                        <a:t>2.596.635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FF874C"/>
                          </a:solidFill>
                          <a:effectLst/>
                          <a:latin typeface="Calibri" panose="020F0502020204030204" pitchFamily="34" charset="0"/>
                        </a:rPr>
                        <a:t>233.097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FF874C"/>
                          </a:solidFill>
                          <a:effectLst/>
                          <a:latin typeface="Calibri" panose="020F0502020204030204" pitchFamily="34" charset="0"/>
                        </a:rPr>
                        <a:t>3.234.059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FF874C"/>
                          </a:solidFill>
                          <a:effectLst/>
                          <a:latin typeface="Calibri" panose="020F0502020204030204" pitchFamily="34" charset="0"/>
                        </a:rPr>
                        <a:t>553.614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FF874C"/>
                          </a:solidFill>
                          <a:effectLst/>
                          <a:latin typeface="Calibri" panose="020F0502020204030204" pitchFamily="34" charset="0"/>
                        </a:rPr>
                        <a:t>347.518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FF874C"/>
                          </a:solidFill>
                          <a:effectLst/>
                          <a:latin typeface="Calibri" panose="020F0502020204030204" pitchFamily="34" charset="0"/>
                        </a:rPr>
                        <a:t>50.616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FF874C"/>
                          </a:solidFill>
                          <a:effectLst/>
                          <a:latin typeface="Calibri" panose="020F0502020204030204" pitchFamily="34" charset="0"/>
                        </a:rPr>
                        <a:t>96.519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FF874C"/>
                          </a:solidFill>
                          <a:effectLst/>
                          <a:latin typeface="Calibri" panose="020F0502020204030204" pitchFamily="34" charset="0"/>
                          <a:ea typeface="+mn-ea"/>
                          <a:cs typeface="+mn-cs"/>
                        </a:rPr>
                        <a:t>21.614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endParaRPr lang="tr-TR" sz="900" b="1" i="0" u="none" strike="noStrike" kern="1200" dirty="0">
                        <a:solidFill>
                          <a:srgbClr val="FF874C"/>
                        </a:solidFill>
                        <a:effectLst/>
                        <a:latin typeface="Calibri" panose="020F0502020204030204" pitchFamily="34" charset="0"/>
                        <a:ea typeface="+mn-ea"/>
                        <a:cs typeface="+mn-cs"/>
                      </a:endParaRPr>
                    </a:p>
                    <a:p>
                      <a:pPr marL="0" marR="0" indent="0" algn="ctr" defTabSz="685800" rtl="0" eaLnBrk="1" fontAlgn="ctr" latinLnBrk="0" hangingPunct="1">
                        <a:lnSpc>
                          <a:spcPct val="100000"/>
                        </a:lnSpc>
                        <a:spcBef>
                          <a:spcPts val="0"/>
                        </a:spcBef>
                        <a:spcAft>
                          <a:spcPts val="0"/>
                        </a:spcAft>
                        <a:buClrTx/>
                        <a:buSzTx/>
                        <a:buFontTx/>
                        <a:buNone/>
                        <a:tabLst/>
                        <a:defRPr/>
                      </a:pPr>
                      <a:r>
                        <a:rPr lang="tr-TR" sz="900" b="1" i="0" u="none" strike="noStrike" kern="1200" dirty="0">
                          <a:solidFill>
                            <a:srgbClr val="FF874C"/>
                          </a:solidFill>
                          <a:effectLst/>
                          <a:latin typeface="Calibri" panose="020F0502020204030204" pitchFamily="34" charset="0"/>
                          <a:ea typeface="+mn-ea"/>
                          <a:cs typeface="+mn-cs"/>
                        </a:rPr>
                        <a:t>6.274.731</a:t>
                      </a:r>
                    </a:p>
                    <a:p>
                      <a:pPr marL="0" algn="ctr" defTabSz="685800" rtl="0" eaLnBrk="1" fontAlgn="ctr" latinLnBrk="0" hangingPunct="1"/>
                      <a:endParaRPr lang="tr-TR" sz="900" b="1" i="0" u="none" strike="noStrike" kern="1200" dirty="0">
                        <a:solidFill>
                          <a:srgbClr val="FF874C"/>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FF874C"/>
                          </a:solidFill>
                          <a:effectLst/>
                          <a:latin typeface="Calibri" panose="020F0502020204030204" pitchFamily="34" charset="0"/>
                          <a:ea typeface="+mn-ea"/>
                          <a:cs typeface="+mn-cs"/>
                        </a:rPr>
                        <a:t>914.333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FF874C"/>
                          </a:solidFill>
                          <a:effectLst/>
                          <a:latin typeface="Calibri" panose="020F0502020204030204" pitchFamily="34" charset="0"/>
                        </a:rPr>
                        <a:t>14,4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343542351"/>
                  </a:ext>
                </a:extLst>
              </a:tr>
              <a:tr h="463456">
                <a:tc gridSpan="12">
                  <a:txBody>
                    <a:bodyPr/>
                    <a:lstStyle/>
                    <a:p>
                      <a:pPr algn="ctr" rtl="0" fontAlgn="ctr"/>
                      <a:r>
                        <a:rPr lang="tr-TR" sz="1200" b="1" u="none" strike="noStrike" dirty="0">
                          <a:solidFill>
                            <a:srgbClr val="14213D"/>
                          </a:solidFill>
                          <a:effectLst/>
                          <a:latin typeface="+mn-lt"/>
                        </a:rPr>
                        <a:t>VAKIF ÜNİVERSİTELERİ</a:t>
                      </a:r>
                      <a:endParaRPr lang="tr-TR" sz="1200" b="1" i="0" u="none" strike="noStrike" dirty="0">
                        <a:solidFill>
                          <a:srgbClr val="14213D"/>
                        </a:solidFill>
                        <a:effectLst/>
                        <a:latin typeface="+mn-lt"/>
                      </a:endParaRPr>
                    </a:p>
                  </a:txBody>
                  <a:tcPr marL="4253" marR="4253" marT="4253" marB="0" anchor="ctr">
                    <a:lnL w="12700" cap="flat" cmpd="sng" algn="ctr">
                      <a:solidFill>
                        <a:srgbClr val="14213D"/>
                      </a:solidFill>
                      <a:prstDash val="solid"/>
                      <a:round/>
                      <a:headEnd type="none" w="med" len="med"/>
                      <a:tailEnd type="none" w="med" len="med"/>
                    </a:lnL>
                    <a:lnR w="12700"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98141823"/>
                  </a:ext>
                </a:extLst>
              </a:tr>
              <a:tr h="421275">
                <a:tc>
                  <a:txBody>
                    <a:bodyPr/>
                    <a:lstStyle/>
                    <a:p>
                      <a:pPr algn="l" rtl="0" fontAlgn="ctr"/>
                      <a:r>
                        <a:rPr lang="tr-TR" sz="900" b="0" u="none" strike="noStrike" dirty="0">
                          <a:effectLst/>
                          <a:latin typeface="+mn-lt"/>
                        </a:rPr>
                        <a:t>Birinci Öğr.+ İkinci Öğr.</a:t>
                      </a:r>
                      <a:endParaRPr lang="tr-TR" sz="900" b="0" i="0" u="none" strike="noStrike" dirty="0">
                        <a:solidFill>
                          <a:srgbClr val="000000"/>
                        </a:solidFill>
                        <a:effectLst/>
                        <a:latin typeface="+mn-lt"/>
                      </a:endParaRPr>
                    </a:p>
                  </a:txBody>
                  <a:tcPr marL="4253" marR="4253" marT="42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209.030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138.646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506.112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335.154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58226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41.581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12414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9.491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785.782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smtClean="0">
                          <a:solidFill>
                            <a:srgbClr val="2F4858"/>
                          </a:solidFill>
                          <a:effectLst/>
                          <a:latin typeface="Calibri" panose="020F0502020204030204" pitchFamily="34" charset="0"/>
                          <a:ea typeface="+mn-ea"/>
                          <a:cs typeface="+mn-cs"/>
                        </a:rPr>
                        <a:t>604.013</a:t>
                      </a:r>
                      <a:endParaRPr lang="tr-TR" sz="900" b="1" i="0" u="none" strike="noStrike" kern="1200" dirty="0">
                        <a:solidFill>
                          <a:srgbClr val="2F4858"/>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66,8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354443894"/>
                  </a:ext>
                </a:extLst>
              </a:tr>
              <a:tr h="390100">
                <a:tc>
                  <a:txBody>
                    <a:bodyPr/>
                    <a:lstStyle/>
                    <a:p>
                      <a:pPr algn="l" rtl="0" fontAlgn="ctr"/>
                      <a:r>
                        <a:rPr lang="tr-TR" sz="900" b="0" u="none" strike="noStrike" dirty="0">
                          <a:effectLst/>
                          <a:latin typeface="+mn-lt"/>
                        </a:rPr>
                        <a:t>Uzaktan Öğretim</a:t>
                      </a:r>
                      <a:endParaRPr lang="tr-TR" sz="900" b="0" i="0" u="none" strike="noStrike" dirty="0">
                        <a:solidFill>
                          <a:srgbClr val="000000"/>
                        </a:solidFill>
                        <a:effectLst/>
                        <a:latin typeface="+mn-lt"/>
                      </a:endParaRPr>
                    </a:p>
                  </a:txBody>
                  <a:tcPr marL="4253" marR="4253" marT="42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3.031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1.393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3.815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2.277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6.846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smtClean="0">
                          <a:solidFill>
                            <a:srgbClr val="2F4858"/>
                          </a:solidFill>
                          <a:effectLst/>
                          <a:latin typeface="Calibri" panose="020F0502020204030204" pitchFamily="34" charset="0"/>
                          <a:ea typeface="+mn-ea"/>
                          <a:cs typeface="+mn-cs"/>
                        </a:rPr>
                        <a:t>5.064</a:t>
                      </a:r>
                      <a:endParaRPr lang="tr-TR" sz="900" b="1" i="0" u="none" strike="noStrike" kern="1200" dirty="0">
                        <a:solidFill>
                          <a:srgbClr val="2F4858"/>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53,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235107520"/>
                  </a:ext>
                </a:extLst>
              </a:tr>
              <a:tr h="389909">
                <a:tc>
                  <a:txBody>
                    <a:bodyPr/>
                    <a:lstStyle/>
                    <a:p>
                      <a:pPr algn="l" rtl="0" fontAlgn="ctr"/>
                      <a:r>
                        <a:rPr lang="tr-TR" sz="900" b="0" u="none" strike="noStrike" dirty="0">
                          <a:effectLst/>
                          <a:latin typeface="+mn-lt"/>
                        </a:rPr>
                        <a:t>Açık Öğretim</a:t>
                      </a:r>
                      <a:endParaRPr lang="tr-TR" sz="900" b="0" i="0" u="none" strike="noStrike" dirty="0">
                        <a:solidFill>
                          <a:srgbClr val="000000"/>
                        </a:solidFill>
                        <a:effectLst/>
                        <a:latin typeface="+mn-lt"/>
                      </a:endParaRPr>
                    </a:p>
                  </a:txBody>
                  <a:tcPr marL="4253" marR="4253" marT="42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754067931"/>
                  </a:ext>
                </a:extLst>
              </a:tr>
              <a:tr h="390100">
                <a:tc>
                  <a:txBody>
                    <a:bodyPr/>
                    <a:lstStyle/>
                    <a:p>
                      <a:pPr algn="l" rtl="0" fontAlgn="ctr"/>
                      <a:r>
                        <a:rPr lang="tr-TR" sz="900" b="0" u="none" strike="noStrike" dirty="0">
                          <a:solidFill>
                            <a:srgbClr val="FF5400"/>
                          </a:solidFill>
                          <a:effectLst/>
                          <a:latin typeface="+mn-lt"/>
                        </a:rPr>
                        <a:t>TOPLAM</a:t>
                      </a:r>
                      <a:endParaRPr lang="tr-TR" sz="900" b="0" i="0" u="none" strike="noStrike" dirty="0">
                        <a:solidFill>
                          <a:srgbClr val="FF5400"/>
                        </a:solidFill>
                        <a:effectLst/>
                        <a:latin typeface="+mn-lt"/>
                      </a:endParaRPr>
                    </a:p>
                  </a:txBody>
                  <a:tcPr marL="4253" marR="4253" marT="42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000" b="1" i="0" u="none" strike="noStrike" dirty="0">
                          <a:solidFill>
                            <a:srgbClr val="FF874C"/>
                          </a:solidFill>
                          <a:effectLst/>
                          <a:latin typeface="Calibri" panose="020F0502020204030204" pitchFamily="34" charset="0"/>
                        </a:rPr>
                        <a:t>212.061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dirty="0">
                          <a:solidFill>
                            <a:srgbClr val="FF874C"/>
                          </a:solidFill>
                          <a:effectLst/>
                          <a:latin typeface="Calibri" panose="020F0502020204030204" pitchFamily="34" charset="0"/>
                        </a:rPr>
                        <a:t>140.039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dirty="0">
                          <a:solidFill>
                            <a:srgbClr val="FF874C"/>
                          </a:solidFill>
                          <a:effectLst/>
                          <a:latin typeface="Calibri" panose="020F0502020204030204" pitchFamily="34" charset="0"/>
                        </a:rPr>
                        <a:t>506.112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dirty="0">
                          <a:solidFill>
                            <a:srgbClr val="FF874C"/>
                          </a:solidFill>
                          <a:effectLst/>
                          <a:latin typeface="Calibri" panose="020F0502020204030204" pitchFamily="34" charset="0"/>
                        </a:rPr>
                        <a:t>335.154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a:solidFill>
                            <a:srgbClr val="FF874C"/>
                          </a:solidFill>
                          <a:effectLst/>
                          <a:latin typeface="Calibri" panose="020F0502020204030204" pitchFamily="34" charset="0"/>
                        </a:rPr>
                        <a:t>62.041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a:solidFill>
                            <a:srgbClr val="FF874C"/>
                          </a:solidFill>
                          <a:effectLst/>
                          <a:latin typeface="Calibri" panose="020F0502020204030204" pitchFamily="34" charset="0"/>
                        </a:rPr>
                        <a:t>43.858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dirty="0">
                          <a:solidFill>
                            <a:srgbClr val="FF874C"/>
                          </a:solidFill>
                          <a:effectLst/>
                          <a:latin typeface="Calibri" panose="020F0502020204030204" pitchFamily="34" charset="0"/>
                        </a:rPr>
                        <a:t>12.414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FF874C"/>
                          </a:solidFill>
                          <a:effectLst/>
                          <a:latin typeface="Calibri" panose="020F0502020204030204" pitchFamily="34" charset="0"/>
                          <a:ea typeface="+mn-ea"/>
                          <a:cs typeface="+mn-cs"/>
                        </a:rPr>
                        <a:t>9.491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FF874C"/>
                          </a:solidFill>
                          <a:effectLst/>
                          <a:latin typeface="Calibri" panose="020F0502020204030204" pitchFamily="34" charset="0"/>
                          <a:ea typeface="+mn-ea"/>
                          <a:cs typeface="+mn-cs"/>
                        </a:rPr>
                        <a:t>792.628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FF874C"/>
                          </a:solidFill>
                          <a:effectLst/>
                          <a:latin typeface="Calibri" panose="020F0502020204030204" pitchFamily="34" charset="0"/>
                          <a:ea typeface="+mn-ea"/>
                          <a:cs typeface="+mn-cs"/>
                        </a:rPr>
                        <a:t>609.077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kern="1200" dirty="0">
                          <a:solidFill>
                            <a:srgbClr val="FF874C"/>
                          </a:solidFill>
                          <a:effectLst/>
                          <a:latin typeface="Calibri" panose="020F0502020204030204" pitchFamily="34" charset="0"/>
                          <a:ea typeface="+mn-ea"/>
                          <a:cs typeface="+mn-cs"/>
                        </a:rPr>
                        <a:t>75,6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666029648"/>
                  </a:ext>
                </a:extLst>
              </a:tr>
              <a:tr h="463456">
                <a:tc gridSpan="12">
                  <a:txBody>
                    <a:bodyPr/>
                    <a:lstStyle/>
                    <a:p>
                      <a:pPr marL="0" algn="ctr" defTabSz="685800" rtl="0" eaLnBrk="1" fontAlgn="ctr" latinLnBrk="0" hangingPunct="1"/>
                      <a:r>
                        <a:rPr lang="tr-TR" sz="1200" b="1" u="none" strike="noStrike" kern="1200" dirty="0">
                          <a:solidFill>
                            <a:srgbClr val="14213D"/>
                          </a:solidFill>
                          <a:effectLst/>
                          <a:latin typeface="+mn-lt"/>
                          <a:ea typeface="+mn-ea"/>
                          <a:cs typeface="+mn-cs"/>
                        </a:rPr>
                        <a:t>VAKIF MESLEK YÜKSEKOKULLARI</a:t>
                      </a:r>
                    </a:p>
                  </a:txBody>
                  <a:tcPr marL="4253" marR="4253" marT="4253" marB="0" anchor="ctr">
                    <a:lnL w="12700" cap="flat" cmpd="sng" algn="ctr">
                      <a:solidFill>
                        <a:srgbClr val="14213D"/>
                      </a:solidFill>
                      <a:prstDash val="solid"/>
                      <a:round/>
                      <a:headEnd type="none" w="med" len="med"/>
                      <a:tailEnd type="none" w="med" len="med"/>
                    </a:lnL>
                    <a:lnR w="12700"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38305124"/>
                  </a:ext>
                </a:extLst>
              </a:tr>
              <a:tr h="421275">
                <a:tc>
                  <a:txBody>
                    <a:bodyPr/>
                    <a:lstStyle/>
                    <a:p>
                      <a:pPr algn="l" rtl="0" fontAlgn="ctr"/>
                      <a:r>
                        <a:rPr lang="tr-TR" sz="900" b="0" u="none" strike="noStrike" dirty="0">
                          <a:effectLst/>
                          <a:latin typeface="+mn-lt"/>
                        </a:rPr>
                        <a:t>Birinci Öğr.+ İkinci Öğr.</a:t>
                      </a:r>
                      <a:endParaRPr lang="tr-TR" sz="900" b="0" i="0" u="none" strike="noStrike" dirty="0">
                        <a:solidFill>
                          <a:srgbClr val="000000"/>
                        </a:solidFill>
                        <a:effectLst/>
                        <a:latin typeface="+mn-lt"/>
                      </a:endParaRPr>
                    </a:p>
                  </a:txBody>
                  <a:tcPr marL="4253" marR="4253" marT="42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13.930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7.572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13.458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10.538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71,2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903600167"/>
                  </a:ext>
                </a:extLst>
              </a:tr>
              <a:tr h="389909">
                <a:tc>
                  <a:txBody>
                    <a:bodyPr/>
                    <a:lstStyle/>
                    <a:p>
                      <a:pPr algn="l" rtl="0" fontAlgn="ctr"/>
                      <a:r>
                        <a:rPr lang="tr-TR" sz="900" b="0" u="none" strike="noStrike" dirty="0">
                          <a:effectLst/>
                          <a:latin typeface="+mn-lt"/>
                        </a:rPr>
                        <a:t>Uzaktan Öğretim</a:t>
                      </a:r>
                      <a:endParaRPr lang="tr-TR" sz="900" b="0" i="0" u="none" strike="noStrike" dirty="0">
                        <a:solidFill>
                          <a:srgbClr val="000000"/>
                        </a:solidFill>
                        <a:effectLst/>
                        <a:latin typeface="+mn-lt"/>
                      </a:endParaRPr>
                    </a:p>
                  </a:txBody>
                  <a:tcPr marL="4253" marR="4253" marT="42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85274647"/>
                  </a:ext>
                </a:extLst>
              </a:tr>
              <a:tr h="389909">
                <a:tc>
                  <a:txBody>
                    <a:bodyPr/>
                    <a:lstStyle/>
                    <a:p>
                      <a:pPr algn="l" rtl="0" fontAlgn="ctr"/>
                      <a:r>
                        <a:rPr lang="tr-TR" sz="900" b="0" u="none" strike="noStrike" dirty="0">
                          <a:effectLst/>
                          <a:latin typeface="+mn-lt"/>
                        </a:rPr>
                        <a:t>Açık Öğretim</a:t>
                      </a:r>
                      <a:endParaRPr lang="tr-TR" sz="900" b="0" i="0" u="none" strike="noStrike" dirty="0">
                        <a:solidFill>
                          <a:srgbClr val="000000"/>
                        </a:solidFill>
                        <a:effectLst/>
                        <a:latin typeface="+mn-lt"/>
                      </a:endParaRPr>
                    </a:p>
                  </a:txBody>
                  <a:tcPr marL="4253" marR="4253" marT="42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09182128"/>
                  </a:ext>
                </a:extLst>
              </a:tr>
              <a:tr h="390100">
                <a:tc>
                  <a:txBody>
                    <a:bodyPr/>
                    <a:lstStyle/>
                    <a:p>
                      <a:pPr algn="l" rtl="0" fontAlgn="ctr"/>
                      <a:r>
                        <a:rPr lang="tr-TR" sz="900" b="0" u="none" strike="noStrike" dirty="0">
                          <a:solidFill>
                            <a:srgbClr val="FF5400"/>
                          </a:solidFill>
                          <a:effectLst/>
                          <a:latin typeface="+mn-lt"/>
                        </a:rPr>
                        <a:t>TOPLAM</a:t>
                      </a:r>
                      <a:endParaRPr lang="tr-TR" sz="900" b="0" i="0" u="none" strike="noStrike" dirty="0">
                        <a:solidFill>
                          <a:srgbClr val="FF5400"/>
                        </a:solidFill>
                        <a:effectLst/>
                        <a:latin typeface="+mn-lt"/>
                      </a:endParaRPr>
                    </a:p>
                  </a:txBody>
                  <a:tcPr marL="4253" marR="4253" marT="42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1000" b="1" i="0" u="none" strike="noStrike" kern="1200" dirty="0">
                          <a:solidFill>
                            <a:srgbClr val="FF874C"/>
                          </a:solidFill>
                          <a:effectLst/>
                          <a:latin typeface="Calibri" panose="020F0502020204030204" pitchFamily="34" charset="0"/>
                          <a:ea typeface="+mn-ea"/>
                          <a:cs typeface="+mn-cs"/>
                        </a:rPr>
                        <a:t>13.930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000" b="1" i="0" u="none" strike="noStrike" kern="1200" dirty="0">
                          <a:solidFill>
                            <a:srgbClr val="FF874C"/>
                          </a:solidFill>
                          <a:effectLst/>
                          <a:latin typeface="Calibri" panose="020F0502020204030204" pitchFamily="34" charset="0"/>
                          <a:ea typeface="+mn-ea"/>
                          <a:cs typeface="+mn-cs"/>
                        </a:rPr>
                        <a:t>7.572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000" b="1" i="0" u="none" strike="noStrike" kern="1200" dirty="0">
                          <a:solidFill>
                            <a:srgbClr val="FF874C"/>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000" b="1" i="0" u="none" strike="noStrike" kern="1200" dirty="0">
                          <a:solidFill>
                            <a:srgbClr val="FF874C"/>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000" b="1" i="0" u="none" strike="noStrike" kern="1200">
                          <a:solidFill>
                            <a:srgbClr val="FF874C"/>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000" b="1" i="0" u="none" strike="noStrike" kern="1200" dirty="0">
                          <a:solidFill>
                            <a:srgbClr val="FF874C"/>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000" b="1" i="0" u="none" strike="noStrike" kern="1200" dirty="0">
                          <a:solidFill>
                            <a:srgbClr val="FF874C"/>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000" b="1" i="0" u="none" strike="noStrike" kern="1200" dirty="0">
                          <a:solidFill>
                            <a:srgbClr val="FF874C"/>
                          </a:solidFill>
                          <a:effectLst/>
                          <a:latin typeface="Calibri" panose="020F0502020204030204" pitchFamily="34" charset="0"/>
                          <a:ea typeface="+mn-ea"/>
                          <a:cs typeface="+mn-cs"/>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000" b="1" i="0" u="none" strike="noStrike" kern="1200" dirty="0">
                          <a:solidFill>
                            <a:srgbClr val="FF874C"/>
                          </a:solidFill>
                          <a:effectLst/>
                          <a:latin typeface="Calibri" panose="020F0502020204030204" pitchFamily="34" charset="0"/>
                          <a:ea typeface="+mn-ea"/>
                          <a:cs typeface="+mn-cs"/>
                        </a:rPr>
                        <a:t>13.458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000" b="1" i="0" u="none" strike="noStrike" kern="1200" dirty="0">
                          <a:solidFill>
                            <a:srgbClr val="FF874C"/>
                          </a:solidFill>
                          <a:effectLst/>
                          <a:latin typeface="Calibri" panose="020F0502020204030204" pitchFamily="34" charset="0"/>
                          <a:ea typeface="+mn-ea"/>
                          <a:cs typeface="+mn-cs"/>
                        </a:rPr>
                        <a:t>10.538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000" b="1" i="0" u="none" strike="noStrike" kern="1200" dirty="0">
                          <a:solidFill>
                            <a:srgbClr val="FF874C"/>
                          </a:solidFill>
                          <a:effectLst/>
                          <a:latin typeface="Calibri" panose="020F0502020204030204" pitchFamily="34" charset="0"/>
                          <a:ea typeface="+mn-ea"/>
                          <a:cs typeface="+mn-cs"/>
                        </a:rPr>
                        <a:t>78,3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562512145"/>
                  </a:ext>
                </a:extLst>
              </a:tr>
              <a:tr h="461860">
                <a:tc>
                  <a:txBody>
                    <a:bodyPr/>
                    <a:lstStyle/>
                    <a:p>
                      <a:pPr algn="l" rtl="0" fontAlgn="ctr"/>
                      <a:r>
                        <a:rPr lang="tr-TR" sz="900" b="1" u="none" strike="noStrike" dirty="0">
                          <a:solidFill>
                            <a:srgbClr val="14213D"/>
                          </a:solidFill>
                          <a:effectLst/>
                          <a:latin typeface="+mn-lt"/>
                        </a:rPr>
                        <a:t>GENEL TOPLAM</a:t>
                      </a:r>
                      <a:endParaRPr lang="tr-TR" sz="900" b="1" i="0" u="none" strike="noStrike" dirty="0">
                        <a:solidFill>
                          <a:srgbClr val="14213D"/>
                        </a:solidFill>
                        <a:effectLst/>
                        <a:latin typeface="+mn-lt"/>
                      </a:endParaRPr>
                    </a:p>
                  </a:txBody>
                  <a:tcPr marL="4253" marR="4253" marT="4253" marB="0" anchor="ctr">
                    <a:lnL w="12700"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algn="r" fontAlgn="ctr"/>
                      <a:r>
                        <a:rPr lang="tr-TR" sz="900" b="1" i="0" u="none" strike="noStrike" dirty="0">
                          <a:solidFill>
                            <a:srgbClr val="2F4858"/>
                          </a:solidFill>
                          <a:effectLst/>
                          <a:latin typeface="Calibri" panose="020F0502020204030204" pitchFamily="34" charset="0"/>
                        </a:rPr>
                        <a:t>2.822.626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900" b="1" i="0" u="none" strike="noStrike" dirty="0">
                          <a:solidFill>
                            <a:srgbClr val="2F4858"/>
                          </a:solidFill>
                          <a:effectLst/>
                          <a:latin typeface="Calibri" panose="020F0502020204030204" pitchFamily="34" charset="0"/>
                        </a:rPr>
                        <a:t>380.708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900" b="1" i="0" u="none" strike="noStrike" dirty="0">
                          <a:solidFill>
                            <a:srgbClr val="2F4858"/>
                          </a:solidFill>
                          <a:effectLst/>
                          <a:latin typeface="Calibri" panose="020F0502020204030204" pitchFamily="34" charset="0"/>
                        </a:rPr>
                        <a:t>3.740.171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900" b="1" i="0" u="none" strike="noStrike" dirty="0">
                          <a:solidFill>
                            <a:srgbClr val="2F4858"/>
                          </a:solidFill>
                          <a:effectLst/>
                          <a:latin typeface="Calibri" panose="020F0502020204030204" pitchFamily="34" charset="0"/>
                        </a:rPr>
                        <a:t>888.768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900" b="1" i="0" u="none" strike="noStrike" dirty="0">
                          <a:solidFill>
                            <a:srgbClr val="2F4858"/>
                          </a:solidFill>
                          <a:effectLst/>
                          <a:latin typeface="Calibri" panose="020F0502020204030204" pitchFamily="34" charset="0"/>
                        </a:rPr>
                        <a:t>409.559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900" b="1" i="0" u="none" strike="noStrike" dirty="0">
                          <a:solidFill>
                            <a:srgbClr val="2F4858"/>
                          </a:solidFill>
                          <a:effectLst/>
                          <a:latin typeface="Calibri" panose="020F0502020204030204" pitchFamily="34" charset="0"/>
                        </a:rPr>
                        <a:t>94.474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900" b="1" i="0" u="none" strike="noStrike" dirty="0">
                          <a:solidFill>
                            <a:srgbClr val="2F4858"/>
                          </a:solidFill>
                          <a:effectLst/>
                          <a:latin typeface="Calibri" panose="020F0502020204030204" pitchFamily="34" charset="0"/>
                        </a:rPr>
                        <a:t>108.933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900" b="1" i="0" u="none" strike="noStrike" dirty="0">
                          <a:solidFill>
                            <a:srgbClr val="2F4858"/>
                          </a:solidFill>
                          <a:effectLst/>
                          <a:latin typeface="Calibri" panose="020F0502020204030204" pitchFamily="34" charset="0"/>
                        </a:rPr>
                        <a:t>31.105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endParaRPr lang="tr-TR" sz="900" b="1" i="0" u="none" strike="noStrike" kern="1200" dirty="0">
                        <a:solidFill>
                          <a:srgbClr val="2F4858"/>
                        </a:solidFill>
                        <a:effectLst/>
                        <a:latin typeface="Calibri" panose="020F0502020204030204" pitchFamily="34" charset="0"/>
                        <a:ea typeface="+mn-ea"/>
                        <a:cs typeface="+mn-cs"/>
                      </a:endParaRPr>
                    </a:p>
                    <a:p>
                      <a:pPr marL="0" marR="0" indent="0" algn="ctr" defTabSz="685800" rtl="0" eaLnBrk="1" fontAlgn="ctr" latinLnBrk="0" hangingPunct="1">
                        <a:lnSpc>
                          <a:spcPct val="100000"/>
                        </a:lnSpc>
                        <a:spcBef>
                          <a:spcPts val="0"/>
                        </a:spcBef>
                        <a:spcAft>
                          <a:spcPts val="0"/>
                        </a:spcAft>
                        <a:buClrTx/>
                        <a:buSzTx/>
                        <a:buFontTx/>
                        <a:buNone/>
                        <a:tabLst/>
                        <a:defRPr/>
                      </a:pPr>
                      <a:r>
                        <a:rPr lang="tr-TR" sz="900" b="1" i="0" u="none" strike="noStrike" kern="1200" dirty="0">
                          <a:solidFill>
                            <a:srgbClr val="2F4858"/>
                          </a:solidFill>
                          <a:effectLst/>
                          <a:latin typeface="Calibri" panose="020F0502020204030204" pitchFamily="34" charset="0"/>
                          <a:ea typeface="+mn-ea"/>
                          <a:cs typeface="+mn-cs"/>
                        </a:rPr>
                        <a:t>7.081.289</a:t>
                      </a:r>
                    </a:p>
                    <a:p>
                      <a:pPr marL="0" algn="ctr" defTabSz="685800" rtl="0" eaLnBrk="1" fontAlgn="ctr" latinLnBrk="0" hangingPunct="1"/>
                      <a:endParaRPr lang="tr-TR" sz="900" b="1" i="0" u="none" strike="noStrike" kern="1200" dirty="0">
                        <a:solidFill>
                          <a:srgbClr val="2F4858"/>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1.533.948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r>
                        <a:rPr lang="tr-TR" sz="900" b="1" i="0" u="none" strike="noStrike" kern="1200" dirty="0">
                          <a:solidFill>
                            <a:srgbClr val="2F4858"/>
                          </a:solidFill>
                          <a:effectLst/>
                          <a:latin typeface="Calibri" panose="020F0502020204030204" pitchFamily="34" charset="0"/>
                          <a:ea typeface="+mn-ea"/>
                          <a:cs typeface="+mn-cs"/>
                        </a:rPr>
                        <a:t>19,7</a:t>
                      </a:r>
                    </a:p>
                  </a:txBody>
                  <a:tcPr marL="9525" marR="9525" marT="9525" marB="0" anchor="ctr">
                    <a:lnL w="3175" cap="flat" cmpd="sng" algn="ctr">
                      <a:solidFill>
                        <a:srgbClr val="14213D"/>
                      </a:solidFill>
                      <a:prstDash val="solid"/>
                      <a:round/>
                      <a:headEnd type="none" w="med" len="med"/>
                      <a:tailEnd type="none" w="med" len="med"/>
                    </a:lnL>
                    <a:lnR w="12700"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157420262"/>
                  </a:ext>
                </a:extLst>
              </a:tr>
            </a:tbl>
          </a:graphicData>
        </a:graphic>
      </p:graphicFrame>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204</a:t>
            </a:r>
          </a:p>
        </p:txBody>
      </p:sp>
    </p:spTree>
    <p:extLst>
      <p:ext uri="{BB962C8B-B14F-4D97-AF65-F5344CB8AC3E}">
        <p14:creationId xmlns:p14="http://schemas.microsoft.com/office/powerpoint/2010/main" val="2473763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3473" y="42120"/>
            <a:ext cx="6830143" cy="707886"/>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YÜKSEK ÖĞRETİM TÜRLERİNE GÖRE</a:t>
            </a:r>
            <a:r>
              <a:rPr kumimoji="0" lang="tr-TR" sz="2000" b="0"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 </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ÖĞRETİM ELEMANI SAYILARI</a:t>
            </a:r>
          </a:p>
        </p:txBody>
      </p:sp>
      <p:graphicFrame>
        <p:nvGraphicFramePr>
          <p:cNvPr id="4" name="Tablo 3"/>
          <p:cNvGraphicFramePr>
            <a:graphicFrameLocks noGrp="1"/>
          </p:cNvGraphicFramePr>
          <p:nvPr>
            <p:extLst>
              <p:ext uri="{D42A27DB-BD31-4B8C-83A1-F6EECF244321}">
                <p14:modId xmlns:p14="http://schemas.microsoft.com/office/powerpoint/2010/main" val="2366612692"/>
              </p:ext>
            </p:extLst>
          </p:nvPr>
        </p:nvGraphicFramePr>
        <p:xfrm>
          <a:off x="63473" y="1549219"/>
          <a:ext cx="6686951" cy="7144818"/>
        </p:xfrm>
        <a:graphic>
          <a:graphicData uri="http://schemas.openxmlformats.org/drawingml/2006/table">
            <a:tbl>
              <a:tblPr>
                <a:effectLst>
                  <a:outerShdw blurRad="50800" dist="38100" dir="5400000" algn="t" rotWithShape="0">
                    <a:prstClr val="black">
                      <a:alpha val="40000"/>
                    </a:prstClr>
                  </a:outerShdw>
                </a:effectLst>
              </a:tblPr>
              <a:tblGrid>
                <a:gridCol w="1763227">
                  <a:extLst>
                    <a:ext uri="{9D8B030D-6E8A-4147-A177-3AD203B41FA5}">
                      <a16:colId xmlns:a16="http://schemas.microsoft.com/office/drawing/2014/main" val="2438445097"/>
                    </a:ext>
                  </a:extLst>
                </a:gridCol>
                <a:gridCol w="737705">
                  <a:extLst>
                    <a:ext uri="{9D8B030D-6E8A-4147-A177-3AD203B41FA5}">
                      <a16:colId xmlns:a16="http://schemas.microsoft.com/office/drawing/2014/main" val="2682883214"/>
                    </a:ext>
                  </a:extLst>
                </a:gridCol>
                <a:gridCol w="684566">
                  <a:extLst>
                    <a:ext uri="{9D8B030D-6E8A-4147-A177-3AD203B41FA5}">
                      <a16:colId xmlns:a16="http://schemas.microsoft.com/office/drawing/2014/main" val="2025081634"/>
                    </a:ext>
                  </a:extLst>
                </a:gridCol>
                <a:gridCol w="789886">
                  <a:extLst>
                    <a:ext uri="{9D8B030D-6E8A-4147-A177-3AD203B41FA5}">
                      <a16:colId xmlns:a16="http://schemas.microsoft.com/office/drawing/2014/main" val="1769118406"/>
                    </a:ext>
                  </a:extLst>
                </a:gridCol>
                <a:gridCol w="842544">
                  <a:extLst>
                    <a:ext uri="{9D8B030D-6E8A-4147-A177-3AD203B41FA5}">
                      <a16:colId xmlns:a16="http://schemas.microsoft.com/office/drawing/2014/main" val="379316449"/>
                    </a:ext>
                  </a:extLst>
                </a:gridCol>
                <a:gridCol w="842544">
                  <a:extLst>
                    <a:ext uri="{9D8B030D-6E8A-4147-A177-3AD203B41FA5}">
                      <a16:colId xmlns:a16="http://schemas.microsoft.com/office/drawing/2014/main" val="1576665282"/>
                    </a:ext>
                  </a:extLst>
                </a:gridCol>
                <a:gridCol w="1026479">
                  <a:extLst>
                    <a:ext uri="{9D8B030D-6E8A-4147-A177-3AD203B41FA5}">
                      <a16:colId xmlns:a16="http://schemas.microsoft.com/office/drawing/2014/main" val="495705448"/>
                    </a:ext>
                  </a:extLst>
                </a:gridCol>
              </a:tblGrid>
              <a:tr h="756000">
                <a:tc>
                  <a:txBody>
                    <a:bodyPr/>
                    <a:lstStyle/>
                    <a:p>
                      <a:pPr algn="ctr"/>
                      <a:r>
                        <a:rPr lang="tr-TR" sz="1200" b="1" dirty="0">
                          <a:solidFill>
                            <a:schemeClr val="bg1"/>
                          </a:solidFill>
                        </a:rPr>
                        <a:t>ÜNİVERSİTE</a:t>
                      </a:r>
                      <a:r>
                        <a:rPr lang="tr-TR" sz="1200" b="1" baseline="0" dirty="0">
                          <a:solidFill>
                            <a:schemeClr val="bg1"/>
                          </a:solidFill>
                        </a:rPr>
                        <a:t> TÜRÜ</a:t>
                      </a:r>
                      <a:endParaRPr lang="tr-TR" sz="1200" b="1" dirty="0">
                        <a:solidFill>
                          <a:schemeClr val="bg1"/>
                        </a:solidFill>
                      </a:endParaRPr>
                    </a:p>
                  </a:txBody>
                  <a:tcPr marL="3453" marR="3453" marT="34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200" b="1" u="none" strike="noStrike" dirty="0">
                          <a:solidFill>
                            <a:schemeClr val="bg1"/>
                          </a:solidFill>
                          <a:effectLst/>
                        </a:rPr>
                        <a:t>Profesör</a:t>
                      </a:r>
                      <a:endParaRPr lang="tr-TR" sz="1200" b="1" i="0" u="none" strike="noStrike" dirty="0">
                        <a:solidFill>
                          <a:schemeClr val="bg1"/>
                        </a:solidFill>
                        <a:effectLst/>
                        <a:latin typeface="Calibri" panose="020F0502020204030204" pitchFamily="34" charset="0"/>
                      </a:endParaRPr>
                    </a:p>
                  </a:txBody>
                  <a:tcPr marL="3453" marR="3453" marT="34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200" b="1" u="none" strike="noStrike" dirty="0">
                          <a:solidFill>
                            <a:schemeClr val="bg1"/>
                          </a:solidFill>
                          <a:effectLst/>
                        </a:rPr>
                        <a:t>Doçent</a:t>
                      </a:r>
                      <a:endParaRPr lang="tr-TR" sz="1200" b="1" i="0" u="none" strike="noStrike" dirty="0">
                        <a:solidFill>
                          <a:schemeClr val="bg1"/>
                        </a:solidFill>
                        <a:effectLst/>
                        <a:latin typeface="Calibri" panose="020F0502020204030204" pitchFamily="34" charset="0"/>
                      </a:endParaRPr>
                    </a:p>
                  </a:txBody>
                  <a:tcPr marL="3453" marR="3453" marT="34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200" b="1" u="none" strike="noStrike" dirty="0">
                          <a:solidFill>
                            <a:schemeClr val="bg1"/>
                          </a:solidFill>
                          <a:effectLst/>
                        </a:rPr>
                        <a:t>Doktor</a:t>
                      </a:r>
                      <a:endParaRPr lang="tr-TR" sz="1200" b="1" i="0" u="none" strike="noStrike" dirty="0">
                        <a:solidFill>
                          <a:schemeClr val="bg1"/>
                        </a:solidFill>
                        <a:effectLst/>
                        <a:latin typeface="Calibri" panose="020F0502020204030204" pitchFamily="34" charset="0"/>
                      </a:endParaRPr>
                    </a:p>
                    <a:p>
                      <a:pPr algn="ctr" rtl="0" fontAlgn="ctr"/>
                      <a:r>
                        <a:rPr lang="tr-TR" sz="1200" b="1" u="none" strike="noStrike" dirty="0" err="1">
                          <a:solidFill>
                            <a:schemeClr val="bg1"/>
                          </a:solidFill>
                          <a:effectLst/>
                        </a:rPr>
                        <a:t>Öğr</a:t>
                      </a:r>
                      <a:r>
                        <a:rPr lang="tr-TR" sz="1200" b="1" u="none" strike="noStrike" dirty="0">
                          <a:solidFill>
                            <a:schemeClr val="bg1"/>
                          </a:solidFill>
                          <a:effectLst/>
                        </a:rPr>
                        <a:t>.</a:t>
                      </a:r>
                      <a:endParaRPr lang="tr-TR" sz="1200" b="1" i="0" u="none" strike="noStrike" dirty="0">
                        <a:solidFill>
                          <a:schemeClr val="bg1"/>
                        </a:solidFill>
                        <a:effectLst/>
                        <a:latin typeface="Calibri" panose="020F0502020204030204" pitchFamily="34" charset="0"/>
                      </a:endParaRPr>
                    </a:p>
                    <a:p>
                      <a:pPr algn="ctr" rtl="0" fontAlgn="ctr"/>
                      <a:r>
                        <a:rPr lang="tr-TR" sz="1200" b="1" u="none" strike="noStrike" dirty="0">
                          <a:solidFill>
                            <a:schemeClr val="bg1"/>
                          </a:solidFill>
                          <a:effectLst/>
                        </a:rPr>
                        <a:t>Üyesi</a:t>
                      </a:r>
                      <a:endParaRPr lang="tr-TR" sz="1200" b="1" i="0" u="none" strike="noStrike" dirty="0">
                        <a:solidFill>
                          <a:schemeClr val="bg1"/>
                        </a:solidFill>
                        <a:effectLst/>
                        <a:latin typeface="Calibri" panose="020F0502020204030204" pitchFamily="34" charset="0"/>
                      </a:endParaRPr>
                    </a:p>
                  </a:txBody>
                  <a:tcPr marL="3453" marR="3453" marT="34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200" b="1" u="none" strike="noStrike" dirty="0">
                          <a:solidFill>
                            <a:schemeClr val="bg1"/>
                          </a:solidFill>
                          <a:effectLst/>
                        </a:rPr>
                        <a:t>Öğretim Görevlisi</a:t>
                      </a:r>
                      <a:endParaRPr lang="tr-TR" sz="1200" b="1" i="0" u="none" strike="noStrike" dirty="0">
                        <a:solidFill>
                          <a:schemeClr val="bg1"/>
                        </a:solidFill>
                        <a:effectLst/>
                        <a:latin typeface="Calibri" panose="020F0502020204030204" pitchFamily="34" charset="0"/>
                      </a:endParaRPr>
                    </a:p>
                  </a:txBody>
                  <a:tcPr marL="3453" marR="3453" marT="34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200" b="1" u="none" strike="noStrike" dirty="0">
                          <a:solidFill>
                            <a:schemeClr val="bg1"/>
                          </a:solidFill>
                          <a:effectLst/>
                        </a:rPr>
                        <a:t>Arş. Gör.</a:t>
                      </a:r>
                      <a:endParaRPr lang="tr-TR" sz="1200" b="1" i="0" u="none" strike="noStrike" dirty="0">
                        <a:solidFill>
                          <a:schemeClr val="bg1"/>
                        </a:solidFill>
                        <a:effectLst/>
                        <a:latin typeface="Calibri" panose="020F0502020204030204" pitchFamily="34" charset="0"/>
                      </a:endParaRPr>
                    </a:p>
                  </a:txBody>
                  <a:tcPr marL="3453" marR="3453" marT="34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200" b="1" u="none" strike="noStrike" dirty="0">
                          <a:solidFill>
                            <a:schemeClr val="bg1"/>
                          </a:solidFill>
                          <a:effectLst/>
                        </a:rPr>
                        <a:t>Genel Toplam</a:t>
                      </a:r>
                      <a:endParaRPr lang="tr-TR" sz="1200" b="1" i="0" u="none" strike="noStrike" dirty="0">
                        <a:solidFill>
                          <a:schemeClr val="bg1"/>
                        </a:solidFill>
                        <a:effectLst/>
                        <a:latin typeface="Calibri" panose="020F0502020204030204" pitchFamily="34" charset="0"/>
                      </a:endParaRPr>
                    </a:p>
                  </a:txBody>
                  <a:tcPr marL="3453" marR="3453" marT="34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281022204"/>
                  </a:ext>
                </a:extLst>
              </a:tr>
              <a:tr h="108000">
                <a:tc gridSpan="7">
                  <a:txBody>
                    <a:bodyPr/>
                    <a:lstStyle/>
                    <a:p>
                      <a:pPr algn="l" rtl="0" fontAlgn="ctr"/>
                      <a:endParaRPr lang="tr-TR" sz="800" b="1" i="0" u="none" strike="noStrike" dirty="0">
                        <a:solidFill>
                          <a:srgbClr val="14213D"/>
                        </a:solidFill>
                        <a:effectLst/>
                        <a:latin typeface="Calibri" panose="020F0502020204030204" pitchFamily="34" charset="0"/>
                      </a:endParaRPr>
                    </a:p>
                  </a:txBody>
                  <a:tcPr marL="3453" marR="3453" marT="3453"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200" b="0" i="0" u="none" strike="noStrike" dirty="0">
                        <a:solidFill>
                          <a:srgbClr val="000000"/>
                        </a:solidFill>
                        <a:effectLst/>
                        <a:latin typeface="Calibri" panose="020F0502020204030204" pitchFamily="34" charset="0"/>
                      </a:endParaRPr>
                    </a:p>
                  </a:txBody>
                  <a:tcPr marL="3453" marR="3453" marT="3453"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200" b="0" i="0" u="none" strike="noStrike" dirty="0">
                        <a:solidFill>
                          <a:srgbClr val="000000"/>
                        </a:solidFill>
                        <a:effectLst/>
                        <a:latin typeface="Calibri" panose="020F0502020204030204" pitchFamily="34" charset="0"/>
                      </a:endParaRPr>
                    </a:p>
                  </a:txBody>
                  <a:tcPr marL="3453" marR="3453" marT="3453"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200" b="0" i="0" u="none" strike="noStrike" dirty="0">
                        <a:solidFill>
                          <a:srgbClr val="000000"/>
                        </a:solidFill>
                        <a:effectLst/>
                        <a:latin typeface="Calibri" panose="020F0502020204030204" pitchFamily="34" charset="0"/>
                      </a:endParaRPr>
                    </a:p>
                  </a:txBody>
                  <a:tcPr marL="3453" marR="3453" marT="3453"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200" b="0" i="0" u="none" strike="noStrike" dirty="0">
                        <a:solidFill>
                          <a:srgbClr val="000000"/>
                        </a:solidFill>
                        <a:effectLst/>
                        <a:latin typeface="Calibri" panose="020F0502020204030204" pitchFamily="34" charset="0"/>
                      </a:endParaRPr>
                    </a:p>
                  </a:txBody>
                  <a:tcPr marL="3453" marR="3453" marT="3453"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200" b="0" i="0" u="none" strike="noStrike" dirty="0">
                        <a:solidFill>
                          <a:srgbClr val="000000"/>
                        </a:solidFill>
                        <a:effectLst/>
                        <a:latin typeface="Calibri" panose="020F0502020204030204" pitchFamily="34" charset="0"/>
                      </a:endParaRPr>
                    </a:p>
                  </a:txBody>
                  <a:tcPr marL="3453" marR="3453" marT="3453"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200" b="1" i="0" u="none" strike="noStrike" dirty="0">
                        <a:solidFill>
                          <a:schemeClr val="tx1"/>
                        </a:solidFill>
                        <a:effectLst/>
                        <a:latin typeface="Calibri" panose="020F0502020204030204" pitchFamily="34" charset="0"/>
                      </a:endParaRPr>
                    </a:p>
                  </a:txBody>
                  <a:tcPr marL="3453" marR="3453" marT="3453"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7608006"/>
                  </a:ext>
                </a:extLst>
              </a:tr>
              <a:tr h="540000">
                <a:tc gridSpan="7">
                  <a:txBody>
                    <a:bodyPr/>
                    <a:lstStyle/>
                    <a:p>
                      <a:pPr algn="ctr" rtl="0" fontAlgn="ctr"/>
                      <a:r>
                        <a:rPr lang="tr-TR" sz="2000" b="1" i="0" u="none" strike="noStrike" dirty="0">
                          <a:solidFill>
                            <a:srgbClr val="14213D"/>
                          </a:solidFill>
                          <a:effectLst/>
                          <a:latin typeface="+mn-lt"/>
                        </a:rPr>
                        <a:t>İSTANBUL</a:t>
                      </a:r>
                      <a:endParaRPr lang="tr-TR" sz="2000" b="1" i="0" u="none" strike="noStrike" dirty="0">
                        <a:solidFill>
                          <a:srgbClr val="14213D"/>
                        </a:solidFill>
                        <a:effectLst/>
                        <a:latin typeface="Calibri" panose="020F0502020204030204" pitchFamily="34" charset="0"/>
                      </a:endParaRPr>
                    </a:p>
                  </a:txBody>
                  <a:tcPr marL="3453" marR="3453" marT="3453" marB="0" anchor="ctr">
                    <a:lnL w="12700" cap="flat" cmpd="sng" algn="ctr">
                      <a:solidFill>
                        <a:srgbClr val="14213D"/>
                      </a:solidFill>
                      <a:prstDash val="solid"/>
                      <a:round/>
                      <a:headEnd type="none" w="med" len="med"/>
                      <a:tailEnd type="none" w="med" len="med"/>
                    </a:lnL>
                    <a:lnR w="12700"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200" b="0" i="0" u="none" strike="noStrike" dirty="0">
                        <a:solidFill>
                          <a:srgbClr val="000000"/>
                        </a:solidFill>
                        <a:effectLst/>
                        <a:latin typeface="Calibri" panose="020F0502020204030204" pitchFamily="34" charset="0"/>
                      </a:endParaRPr>
                    </a:p>
                  </a:txBody>
                  <a:tcPr marL="3453" marR="3453" marT="345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200" b="0" i="0" u="none" strike="noStrike" dirty="0">
                        <a:solidFill>
                          <a:srgbClr val="000000"/>
                        </a:solidFill>
                        <a:effectLst/>
                        <a:latin typeface="Calibri" panose="020F0502020204030204" pitchFamily="34" charset="0"/>
                      </a:endParaRPr>
                    </a:p>
                  </a:txBody>
                  <a:tcPr marL="3453" marR="3453" marT="345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200" b="0" i="0" u="none" strike="noStrike" dirty="0">
                        <a:solidFill>
                          <a:srgbClr val="000000"/>
                        </a:solidFill>
                        <a:effectLst/>
                        <a:latin typeface="Calibri" panose="020F0502020204030204" pitchFamily="34" charset="0"/>
                      </a:endParaRPr>
                    </a:p>
                  </a:txBody>
                  <a:tcPr marL="3453" marR="3453" marT="345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200" b="0" i="0" u="none" strike="noStrike" dirty="0">
                        <a:solidFill>
                          <a:srgbClr val="000000"/>
                        </a:solidFill>
                        <a:effectLst/>
                        <a:latin typeface="Calibri" panose="020F0502020204030204" pitchFamily="34" charset="0"/>
                      </a:endParaRPr>
                    </a:p>
                  </a:txBody>
                  <a:tcPr marL="3453" marR="3453" marT="345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200" b="0" i="0" u="none" strike="noStrike" dirty="0">
                        <a:solidFill>
                          <a:srgbClr val="000000"/>
                        </a:solidFill>
                        <a:effectLst/>
                        <a:latin typeface="Calibri" panose="020F0502020204030204" pitchFamily="34" charset="0"/>
                      </a:endParaRPr>
                    </a:p>
                  </a:txBody>
                  <a:tcPr marL="3453" marR="3453" marT="345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200" b="1" i="0" u="none" strike="noStrike" dirty="0">
                        <a:solidFill>
                          <a:schemeClr val="tx1"/>
                        </a:solidFill>
                        <a:effectLst/>
                        <a:latin typeface="Calibri" panose="020F0502020204030204" pitchFamily="34" charset="0"/>
                      </a:endParaRPr>
                    </a:p>
                  </a:txBody>
                  <a:tcPr marL="3453" marR="3453" marT="345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986104436"/>
                  </a:ext>
                </a:extLst>
              </a:tr>
              <a:tr h="540000">
                <a:tc>
                  <a:txBody>
                    <a:bodyPr/>
                    <a:lstStyle/>
                    <a:p>
                      <a:pPr algn="l" rtl="0" fontAlgn="ctr"/>
                      <a:r>
                        <a:rPr lang="tr-TR" sz="1400" b="1" u="none" strike="noStrike" dirty="0">
                          <a:solidFill>
                            <a:srgbClr val="14213D"/>
                          </a:solidFill>
                          <a:effectLst/>
                        </a:rPr>
                        <a:t>Devlet Üniversiteleri</a:t>
                      </a:r>
                      <a:endParaRPr lang="tr-TR" sz="1400" b="1" i="0" u="none" strike="noStrike" dirty="0">
                        <a:solidFill>
                          <a:srgbClr val="14213D"/>
                        </a:solidFill>
                        <a:effectLst/>
                        <a:latin typeface="Calibri" panose="020F0502020204030204" pitchFamily="34" charset="0"/>
                      </a:endParaRPr>
                    </a:p>
                  </a:txBody>
                  <a:tcPr marL="3453" marR="3453" marT="34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1" i="0" u="none" strike="noStrike" dirty="0">
                          <a:solidFill>
                            <a:srgbClr val="2F4858"/>
                          </a:solidFill>
                          <a:effectLst/>
                          <a:latin typeface="Calibri" panose="020F0502020204030204" pitchFamily="34" charset="0"/>
                        </a:rPr>
                        <a:t>6.899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1" i="0" u="none" strike="noStrike" dirty="0">
                          <a:solidFill>
                            <a:srgbClr val="2F4858"/>
                          </a:solidFill>
                          <a:effectLst/>
                          <a:latin typeface="Calibri" panose="020F0502020204030204" pitchFamily="34" charset="0"/>
                        </a:rPr>
                        <a:t>3.736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1" i="0" u="none" strike="noStrike" dirty="0" smtClean="0">
                          <a:solidFill>
                            <a:srgbClr val="2F4858"/>
                          </a:solidFill>
                          <a:effectLst/>
                          <a:latin typeface="Calibri" panose="020F0502020204030204" pitchFamily="34" charset="0"/>
                        </a:rPr>
                        <a:t>3.809</a:t>
                      </a:r>
                      <a:endParaRPr lang="tr-TR" sz="1400" b="1" i="0" u="none" strike="noStrike" dirty="0">
                        <a:solidFill>
                          <a:srgbClr val="2F4858"/>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1" i="0" u="none" strike="noStrike" dirty="0">
                          <a:solidFill>
                            <a:srgbClr val="2F4858"/>
                          </a:solidFill>
                          <a:effectLst/>
                          <a:latin typeface="Calibri" panose="020F0502020204030204" pitchFamily="34" charset="0"/>
                        </a:rPr>
                        <a:t>2.366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1" i="0" u="none" strike="noStrike" dirty="0">
                          <a:solidFill>
                            <a:srgbClr val="2F4858"/>
                          </a:solidFill>
                          <a:effectLst/>
                          <a:latin typeface="Calibri" panose="020F0502020204030204" pitchFamily="34" charset="0"/>
                        </a:rPr>
                        <a:t>4.486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1" i="0" u="none" strike="noStrike" dirty="0" smtClean="0">
                          <a:solidFill>
                            <a:srgbClr val="2F4858"/>
                          </a:solidFill>
                          <a:effectLst/>
                          <a:latin typeface="Calibri" panose="020F0502020204030204" pitchFamily="34" charset="0"/>
                        </a:rPr>
                        <a:t>20.296</a:t>
                      </a:r>
                      <a:endParaRPr lang="tr-TR" sz="1400" b="1" i="0" u="none" strike="noStrike" dirty="0">
                        <a:solidFill>
                          <a:srgbClr val="2F4858"/>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472140534"/>
                  </a:ext>
                </a:extLst>
              </a:tr>
              <a:tr h="540000">
                <a:tc>
                  <a:txBody>
                    <a:bodyPr/>
                    <a:lstStyle/>
                    <a:p>
                      <a:pPr algn="l" rtl="0" fontAlgn="ctr"/>
                      <a:r>
                        <a:rPr lang="tr-TR" sz="1400" b="1" u="none" strike="noStrike" dirty="0">
                          <a:solidFill>
                            <a:srgbClr val="14213D"/>
                          </a:solidFill>
                          <a:effectLst/>
                        </a:rPr>
                        <a:t>Vakıf Üniversiteleri</a:t>
                      </a:r>
                      <a:endParaRPr lang="tr-TR" sz="1400" b="1" i="0" u="none" strike="noStrike" dirty="0">
                        <a:solidFill>
                          <a:srgbClr val="14213D"/>
                        </a:solidFill>
                        <a:effectLst/>
                        <a:latin typeface="Calibri" panose="020F0502020204030204" pitchFamily="34" charset="0"/>
                      </a:endParaRPr>
                    </a:p>
                  </a:txBody>
                  <a:tcPr marL="3453" marR="3453" marT="34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1" i="0" u="none" strike="noStrike" dirty="0">
                          <a:solidFill>
                            <a:srgbClr val="2F4858"/>
                          </a:solidFill>
                          <a:effectLst/>
                          <a:latin typeface="Calibri" panose="020F0502020204030204" pitchFamily="34" charset="0"/>
                        </a:rPr>
                        <a:t>3.921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1" i="0" u="none" strike="noStrike" dirty="0">
                          <a:solidFill>
                            <a:srgbClr val="2F4858"/>
                          </a:solidFill>
                          <a:effectLst/>
                          <a:latin typeface="Calibri" panose="020F0502020204030204" pitchFamily="34" charset="0"/>
                        </a:rPr>
                        <a:t>1.948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1" i="0" u="none" strike="noStrike" dirty="0">
                          <a:solidFill>
                            <a:srgbClr val="2F4858"/>
                          </a:solidFill>
                          <a:effectLst/>
                          <a:latin typeface="Calibri" panose="020F0502020204030204" pitchFamily="34" charset="0"/>
                        </a:rPr>
                        <a:t>7.149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1" i="0" u="none" strike="noStrike" dirty="0">
                          <a:solidFill>
                            <a:srgbClr val="2F4858"/>
                          </a:solidFill>
                          <a:effectLst/>
                          <a:latin typeface="Calibri" panose="020F0502020204030204" pitchFamily="34" charset="0"/>
                        </a:rPr>
                        <a:t>4.302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1" i="0" u="none" strike="noStrike" dirty="0">
                          <a:solidFill>
                            <a:srgbClr val="2F4858"/>
                          </a:solidFill>
                          <a:effectLst/>
                          <a:latin typeface="Calibri" panose="020F0502020204030204" pitchFamily="34" charset="0"/>
                        </a:rPr>
                        <a:t>3.960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1" i="0" u="none" strike="noStrike" dirty="0" smtClean="0">
                          <a:solidFill>
                            <a:srgbClr val="2F4858"/>
                          </a:solidFill>
                          <a:effectLst/>
                          <a:latin typeface="Calibri" panose="020F0502020204030204" pitchFamily="34" charset="0"/>
                        </a:rPr>
                        <a:t>19.523</a:t>
                      </a:r>
                      <a:endParaRPr lang="tr-TR" sz="1400" b="1" i="0" u="none" strike="noStrike" dirty="0">
                        <a:solidFill>
                          <a:srgbClr val="2F4858"/>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670221166"/>
                  </a:ext>
                </a:extLst>
              </a:tr>
              <a:tr h="540000">
                <a:tc>
                  <a:txBody>
                    <a:bodyPr/>
                    <a:lstStyle/>
                    <a:p>
                      <a:pPr algn="l" rtl="0" fontAlgn="ctr"/>
                      <a:r>
                        <a:rPr lang="tr-TR" sz="1400" b="1" u="none" strike="noStrike" dirty="0">
                          <a:solidFill>
                            <a:srgbClr val="14213D"/>
                          </a:solidFill>
                          <a:effectLst/>
                        </a:rPr>
                        <a:t>Vakıf MYO</a:t>
                      </a:r>
                      <a:endParaRPr lang="tr-TR" sz="1400" b="1" i="0" u="none" strike="noStrike" dirty="0">
                        <a:solidFill>
                          <a:srgbClr val="14213D"/>
                        </a:solidFill>
                        <a:effectLst/>
                        <a:latin typeface="Calibri" panose="020F0502020204030204" pitchFamily="34" charset="0"/>
                      </a:endParaRPr>
                    </a:p>
                  </a:txBody>
                  <a:tcPr marL="3453" marR="3453" marT="34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1" i="0" u="none" strike="noStrike" dirty="0">
                          <a:solidFill>
                            <a:srgbClr val="2F4858"/>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1" i="0" u="none" strike="noStrike" dirty="0">
                          <a:solidFill>
                            <a:srgbClr val="2F4858"/>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1" i="0" u="none" strike="noStrike" dirty="0">
                          <a:solidFill>
                            <a:srgbClr val="2F4858"/>
                          </a:solidFill>
                          <a:effectLst/>
                          <a:latin typeface="Calibri" panose="020F0502020204030204" pitchFamily="34" charset="0"/>
                        </a:rPr>
                        <a:t>17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1" i="0" u="none" strike="noStrike" dirty="0">
                          <a:solidFill>
                            <a:srgbClr val="2F4858"/>
                          </a:solidFill>
                          <a:effectLst/>
                          <a:latin typeface="Calibri" panose="020F0502020204030204" pitchFamily="34" charset="0"/>
                        </a:rPr>
                        <a:t>112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1" i="0" u="none" strike="noStrike" dirty="0">
                          <a:solidFill>
                            <a:srgbClr val="2F4858"/>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1" i="0" u="none" strike="noStrike" dirty="0" smtClean="0">
                          <a:solidFill>
                            <a:srgbClr val="2F4858"/>
                          </a:solidFill>
                          <a:effectLst/>
                          <a:latin typeface="Calibri" panose="020F0502020204030204" pitchFamily="34" charset="0"/>
                        </a:rPr>
                        <a:t>136</a:t>
                      </a:r>
                      <a:endParaRPr lang="tr-TR" sz="1400" b="1" i="0" u="none" strike="noStrike" dirty="0">
                        <a:solidFill>
                          <a:srgbClr val="2F4858"/>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630720815"/>
                  </a:ext>
                </a:extLst>
              </a:tr>
              <a:tr h="540000">
                <a:tc>
                  <a:txBody>
                    <a:bodyPr/>
                    <a:lstStyle/>
                    <a:p>
                      <a:pPr algn="l" rtl="0" fontAlgn="ctr"/>
                      <a:r>
                        <a:rPr lang="tr-TR" sz="1400" b="1" u="none" strike="noStrike" dirty="0">
                          <a:solidFill>
                            <a:srgbClr val="FF874C"/>
                          </a:solidFill>
                          <a:effectLst/>
                        </a:rPr>
                        <a:t>TOPLAM</a:t>
                      </a:r>
                      <a:endParaRPr lang="tr-TR" sz="1400" b="1" i="0" u="none" strike="noStrike" dirty="0">
                        <a:solidFill>
                          <a:srgbClr val="FF874C"/>
                        </a:solidFill>
                        <a:effectLst/>
                        <a:latin typeface="Calibri" panose="020F0502020204030204" pitchFamily="34" charset="0"/>
                      </a:endParaRPr>
                    </a:p>
                  </a:txBody>
                  <a:tcPr marL="3453" marR="3453" marT="34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400" b="1" i="0" u="none" strike="noStrike" dirty="0">
                          <a:solidFill>
                            <a:srgbClr val="FF874C"/>
                          </a:solidFill>
                          <a:effectLst/>
                          <a:latin typeface="Calibri" panose="020F0502020204030204" pitchFamily="34" charset="0"/>
                        </a:rPr>
                        <a:t>10.823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400" b="1" i="0" u="none" strike="noStrike" dirty="0">
                          <a:solidFill>
                            <a:srgbClr val="FF874C"/>
                          </a:solidFill>
                          <a:effectLst/>
                          <a:latin typeface="Calibri" panose="020F0502020204030204" pitchFamily="34" charset="0"/>
                        </a:rPr>
                        <a:t>5.685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400" b="1" i="0" u="none" strike="noStrike" dirty="0">
                          <a:solidFill>
                            <a:srgbClr val="FF874C"/>
                          </a:solidFill>
                          <a:effectLst/>
                          <a:latin typeface="Calibri" panose="020F0502020204030204" pitchFamily="34" charset="0"/>
                        </a:rPr>
                        <a:t>10.970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400" b="1" i="0" u="none" strike="noStrike" dirty="0">
                          <a:solidFill>
                            <a:srgbClr val="FF874C"/>
                          </a:solidFill>
                          <a:effectLst/>
                          <a:latin typeface="Calibri" panose="020F0502020204030204" pitchFamily="34" charset="0"/>
                        </a:rPr>
                        <a:t>6.780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400" b="1" i="0" u="none" strike="noStrike" dirty="0">
                          <a:solidFill>
                            <a:srgbClr val="FF874C"/>
                          </a:solidFill>
                          <a:effectLst/>
                          <a:latin typeface="Calibri" panose="020F0502020204030204" pitchFamily="34" charset="0"/>
                        </a:rPr>
                        <a:t>8.446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400" b="1" i="0" u="none" strike="noStrike" dirty="0" smtClean="0">
                          <a:solidFill>
                            <a:srgbClr val="FF874C"/>
                          </a:solidFill>
                          <a:effectLst/>
                          <a:latin typeface="Calibri" panose="020F0502020204030204" pitchFamily="34" charset="0"/>
                        </a:rPr>
                        <a:t>39.955</a:t>
                      </a:r>
                      <a:endParaRPr lang="tr-TR" sz="1400" b="1" i="0" u="none" strike="noStrike" dirty="0">
                        <a:solidFill>
                          <a:srgbClr val="FF874C"/>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2409993263"/>
                  </a:ext>
                </a:extLst>
              </a:tr>
              <a:tr h="323445">
                <a:tc gridSpan="7">
                  <a:txBody>
                    <a:bodyPr/>
                    <a:lstStyle/>
                    <a:p>
                      <a:pPr algn="ctr" rtl="0" fontAlgn="ctr"/>
                      <a:endParaRPr lang="tr-TR" sz="2000" b="1" i="0" u="none" strike="noStrike" dirty="0">
                        <a:solidFill>
                          <a:schemeClr val="bg1"/>
                        </a:solidFill>
                        <a:effectLst/>
                        <a:latin typeface="Calibri" panose="020F0502020204030204" pitchFamily="34" charset="0"/>
                      </a:endParaRPr>
                    </a:p>
                  </a:txBody>
                  <a:tcPr marL="3453" marR="3453" marT="34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59392887"/>
                  </a:ext>
                </a:extLst>
              </a:tr>
              <a:tr h="540000">
                <a:tc gridSpan="7">
                  <a:txBody>
                    <a:bodyPr/>
                    <a:lstStyle/>
                    <a:p>
                      <a:pPr algn="ctr" rtl="0" fontAlgn="ctr"/>
                      <a:r>
                        <a:rPr lang="tr-TR" sz="2000" b="1" i="0" u="none" strike="noStrike" dirty="0">
                          <a:solidFill>
                            <a:srgbClr val="14213D"/>
                          </a:solidFill>
                          <a:effectLst/>
                          <a:latin typeface="+mn-lt"/>
                        </a:rPr>
                        <a:t>TÜRKİYE</a:t>
                      </a:r>
                      <a:endParaRPr lang="tr-TR" sz="2000" b="1" i="0" u="none" strike="noStrike" dirty="0">
                        <a:solidFill>
                          <a:srgbClr val="14213D"/>
                        </a:solidFill>
                        <a:effectLst/>
                        <a:latin typeface="Calibri" panose="020F0502020204030204" pitchFamily="34" charset="0"/>
                      </a:endParaRPr>
                    </a:p>
                  </a:txBody>
                  <a:tcPr marL="3453" marR="3453" marT="3453" marB="0" anchor="ctr">
                    <a:lnL w="12700" cap="flat" cmpd="sng" algn="ctr">
                      <a:solidFill>
                        <a:srgbClr val="14213D"/>
                      </a:solidFill>
                      <a:prstDash val="solid"/>
                      <a:round/>
                      <a:headEnd type="none" w="med" len="med"/>
                      <a:tailEnd type="none" w="med" len="med"/>
                    </a:lnL>
                    <a:lnR w="12700"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hMerge="1">
                  <a:txBody>
                    <a:bodyPr/>
                    <a:lstStyle/>
                    <a:p>
                      <a:pPr algn="ctr" rtl="0" fontAlgn="ctr"/>
                      <a:endParaRPr lang="tr-TR" sz="2000" b="1" i="0" u="none" strike="noStrike" dirty="0">
                        <a:solidFill>
                          <a:schemeClr val="bg1"/>
                        </a:solidFill>
                        <a:effectLst/>
                        <a:latin typeface="Calibri" panose="020F0502020204030204" pitchFamily="34" charset="0"/>
                      </a:endParaRPr>
                    </a:p>
                  </a:txBody>
                  <a:tcPr marL="3453" marR="3453" marT="3453" marB="0" anchor="ctr">
                    <a:solidFill>
                      <a:srgbClr val="14213D"/>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79425839"/>
                  </a:ext>
                </a:extLst>
              </a:tr>
              <a:tr h="540000">
                <a:tc>
                  <a:txBody>
                    <a:bodyPr/>
                    <a:lstStyle/>
                    <a:p>
                      <a:pPr algn="l" rtl="0" fontAlgn="ctr"/>
                      <a:r>
                        <a:rPr lang="tr-TR" sz="1400" b="1" u="none" strike="noStrike" dirty="0">
                          <a:solidFill>
                            <a:srgbClr val="14213D"/>
                          </a:solidFill>
                          <a:effectLst/>
                        </a:rPr>
                        <a:t>Devlet Üniversiteleri</a:t>
                      </a:r>
                      <a:endParaRPr lang="tr-TR" sz="1400" b="1" i="0" u="none" strike="noStrike" dirty="0">
                        <a:solidFill>
                          <a:srgbClr val="14213D"/>
                        </a:solidFill>
                        <a:effectLst/>
                        <a:latin typeface="Calibri" panose="020F0502020204030204" pitchFamily="34" charset="0"/>
                      </a:endParaRPr>
                    </a:p>
                  </a:txBody>
                  <a:tcPr marL="3453" marR="3453" marT="34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400" b="1" i="0" u="none" strike="noStrike" dirty="0">
                          <a:solidFill>
                            <a:srgbClr val="2F4858"/>
                          </a:solidFill>
                          <a:effectLst/>
                          <a:latin typeface="Calibri" panose="020F0502020204030204" pitchFamily="34" charset="0"/>
                        </a:rPr>
                        <a:t>33.033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400" b="1" i="0" u="none" strike="noStrike" dirty="0">
                          <a:solidFill>
                            <a:srgbClr val="2F4858"/>
                          </a:solidFill>
                          <a:effectLst/>
                          <a:latin typeface="Calibri" panose="020F0502020204030204" pitchFamily="34" charset="0"/>
                        </a:rPr>
                        <a:t>22.762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400" b="1" i="0" u="none" strike="noStrike" dirty="0">
                          <a:solidFill>
                            <a:srgbClr val="2F4858"/>
                          </a:solidFill>
                          <a:effectLst/>
                          <a:latin typeface="Calibri" panose="020F0502020204030204" pitchFamily="34" charset="0"/>
                        </a:rPr>
                        <a:t>34.861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400" b="1" i="0" u="none" strike="noStrike" dirty="0">
                          <a:solidFill>
                            <a:srgbClr val="2F4858"/>
                          </a:solidFill>
                          <a:effectLst/>
                          <a:latin typeface="Calibri" panose="020F0502020204030204" pitchFamily="34" charset="0"/>
                        </a:rPr>
                        <a:t>28.769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400" b="1" i="0" u="none" strike="noStrike" dirty="0">
                          <a:solidFill>
                            <a:srgbClr val="2F4858"/>
                          </a:solidFill>
                          <a:effectLst/>
                          <a:latin typeface="Calibri" panose="020F0502020204030204" pitchFamily="34" charset="0"/>
                        </a:rPr>
                        <a:t>33.814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400" b="1" i="0" u="none" strike="noStrike" dirty="0">
                          <a:solidFill>
                            <a:srgbClr val="2F4858"/>
                          </a:solidFill>
                          <a:effectLst/>
                          <a:latin typeface="Calibri" panose="020F0502020204030204" pitchFamily="34" charset="0"/>
                        </a:rPr>
                        <a:t>163.239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135446525"/>
                  </a:ext>
                </a:extLst>
              </a:tr>
              <a:tr h="540000">
                <a:tc>
                  <a:txBody>
                    <a:bodyPr/>
                    <a:lstStyle/>
                    <a:p>
                      <a:pPr algn="l" rtl="0" fontAlgn="ctr"/>
                      <a:r>
                        <a:rPr lang="tr-TR" sz="1400" b="1" u="none" strike="noStrike" dirty="0">
                          <a:solidFill>
                            <a:srgbClr val="14213D"/>
                          </a:solidFill>
                          <a:effectLst/>
                        </a:rPr>
                        <a:t>Vakıf Üniversiteleri</a:t>
                      </a:r>
                      <a:endParaRPr lang="tr-TR" sz="1400" b="1" i="0" u="none" strike="noStrike" dirty="0">
                        <a:solidFill>
                          <a:srgbClr val="14213D"/>
                        </a:solidFill>
                        <a:effectLst/>
                        <a:latin typeface="Calibri" panose="020F0502020204030204" pitchFamily="34" charset="0"/>
                      </a:endParaRPr>
                    </a:p>
                  </a:txBody>
                  <a:tcPr marL="3453" marR="3453" marT="34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400" b="1" i="0" u="none" strike="noStrike" dirty="0">
                          <a:solidFill>
                            <a:srgbClr val="2F4858"/>
                          </a:solidFill>
                          <a:effectLst/>
                          <a:latin typeface="Calibri" panose="020F0502020204030204" pitchFamily="34" charset="0"/>
                        </a:rPr>
                        <a:t>6.719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400" b="1" i="0" u="none" strike="noStrike" dirty="0">
                          <a:solidFill>
                            <a:srgbClr val="2F4858"/>
                          </a:solidFill>
                          <a:effectLst/>
                          <a:latin typeface="Calibri" panose="020F0502020204030204" pitchFamily="34" charset="0"/>
                        </a:rPr>
                        <a:t>2.886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400" b="1" i="0" u="none" strike="noStrike" dirty="0">
                          <a:solidFill>
                            <a:srgbClr val="2F4858"/>
                          </a:solidFill>
                          <a:effectLst/>
                          <a:latin typeface="Calibri" panose="020F0502020204030204" pitchFamily="34" charset="0"/>
                        </a:rPr>
                        <a:t>9.916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400" b="1" i="0" u="none" strike="noStrike" dirty="0">
                          <a:solidFill>
                            <a:srgbClr val="2F4858"/>
                          </a:solidFill>
                          <a:effectLst/>
                          <a:latin typeface="Calibri" panose="020F0502020204030204" pitchFamily="34" charset="0"/>
                        </a:rPr>
                        <a:t>6.761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400" b="1" i="0" u="none" strike="noStrike" dirty="0">
                          <a:solidFill>
                            <a:srgbClr val="2F4858"/>
                          </a:solidFill>
                          <a:effectLst/>
                          <a:latin typeface="Calibri" panose="020F0502020204030204" pitchFamily="34" charset="0"/>
                        </a:rPr>
                        <a:t>6.602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400" b="1" i="0" u="none" strike="noStrike" dirty="0">
                          <a:solidFill>
                            <a:srgbClr val="2F4858"/>
                          </a:solidFill>
                          <a:effectLst/>
                          <a:latin typeface="Calibri" panose="020F0502020204030204" pitchFamily="34" charset="0"/>
                        </a:rPr>
                        <a:t>30.883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196700355"/>
                  </a:ext>
                </a:extLst>
              </a:tr>
              <a:tr h="540000">
                <a:tc>
                  <a:txBody>
                    <a:bodyPr/>
                    <a:lstStyle/>
                    <a:p>
                      <a:pPr algn="l" rtl="0" fontAlgn="ctr"/>
                      <a:r>
                        <a:rPr lang="tr-TR" sz="1400" b="1" u="none" strike="noStrike" dirty="0">
                          <a:solidFill>
                            <a:srgbClr val="14213D"/>
                          </a:solidFill>
                          <a:effectLst/>
                        </a:rPr>
                        <a:t>Vakıf MYO</a:t>
                      </a:r>
                      <a:endParaRPr lang="tr-TR" sz="1400" b="1" i="0" u="none" strike="noStrike" dirty="0">
                        <a:solidFill>
                          <a:srgbClr val="14213D"/>
                        </a:solidFill>
                        <a:effectLst/>
                        <a:latin typeface="Calibri" panose="020F0502020204030204" pitchFamily="34" charset="0"/>
                      </a:endParaRPr>
                    </a:p>
                  </a:txBody>
                  <a:tcPr marL="3453" marR="3453" marT="34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400" b="1" i="0" u="none" strike="noStrike" dirty="0">
                          <a:solidFill>
                            <a:srgbClr val="2F4858"/>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400" b="1" i="0" u="none" strike="noStrike" dirty="0">
                          <a:solidFill>
                            <a:srgbClr val="2F4858"/>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400" b="1" i="0" u="none" strike="noStrike" dirty="0">
                          <a:solidFill>
                            <a:srgbClr val="2F4858"/>
                          </a:solidFill>
                          <a:effectLst/>
                          <a:latin typeface="Calibri" panose="020F0502020204030204" pitchFamily="34" charset="0"/>
                        </a:rPr>
                        <a:t>36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400" b="1" i="0" u="none" strike="noStrike" dirty="0">
                          <a:solidFill>
                            <a:srgbClr val="2F4858"/>
                          </a:solidFill>
                          <a:effectLst/>
                          <a:latin typeface="Calibri" panose="020F0502020204030204" pitchFamily="34" charset="0"/>
                        </a:rPr>
                        <a:t>191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400" b="1" i="0" u="none" strike="noStrike" dirty="0">
                          <a:solidFill>
                            <a:srgbClr val="2F4858"/>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400" b="1" i="0" u="none" strike="noStrike" dirty="0">
                          <a:solidFill>
                            <a:srgbClr val="2F4858"/>
                          </a:solidFill>
                          <a:effectLst/>
                          <a:latin typeface="Calibri" panose="020F0502020204030204" pitchFamily="34" charset="0"/>
                        </a:rPr>
                        <a:t>236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419624474"/>
                  </a:ext>
                </a:extLst>
              </a:tr>
              <a:tr h="540000">
                <a:tc>
                  <a:txBody>
                    <a:bodyPr/>
                    <a:lstStyle/>
                    <a:p>
                      <a:pPr algn="l" rtl="0" fontAlgn="ctr"/>
                      <a:r>
                        <a:rPr lang="tr-TR" sz="1400" b="1" u="none" strike="noStrike" dirty="0">
                          <a:solidFill>
                            <a:srgbClr val="FF874C"/>
                          </a:solidFill>
                          <a:effectLst/>
                        </a:rPr>
                        <a:t>TOPLAM</a:t>
                      </a:r>
                      <a:endParaRPr lang="tr-TR" sz="1400" b="1" i="0" u="none" strike="noStrike" dirty="0">
                        <a:solidFill>
                          <a:srgbClr val="FF874C"/>
                        </a:solidFill>
                        <a:effectLst/>
                        <a:latin typeface="Calibri" panose="020F0502020204030204" pitchFamily="34" charset="0"/>
                      </a:endParaRPr>
                    </a:p>
                  </a:txBody>
                  <a:tcPr marL="3453" marR="3453" marT="34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b"/>
                      <a:r>
                        <a:rPr lang="tr-TR" sz="1400" b="1" i="0" u="none" strike="noStrike" dirty="0">
                          <a:solidFill>
                            <a:srgbClr val="FF874C"/>
                          </a:solidFill>
                          <a:effectLst/>
                          <a:latin typeface="Calibri" panose="020F0502020204030204" pitchFamily="34" charset="0"/>
                        </a:rPr>
                        <a:t>39.756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b"/>
                      <a:r>
                        <a:rPr lang="tr-TR" sz="1400" b="1" i="0" u="none" strike="noStrike" dirty="0">
                          <a:solidFill>
                            <a:srgbClr val="FF874C"/>
                          </a:solidFill>
                          <a:effectLst/>
                          <a:latin typeface="Calibri" panose="020F0502020204030204" pitchFamily="34" charset="0"/>
                        </a:rPr>
                        <a:t>25.654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b"/>
                      <a:r>
                        <a:rPr lang="tr-TR" sz="1400" b="1" i="0" u="none" strike="noStrike" dirty="0">
                          <a:solidFill>
                            <a:srgbClr val="FF874C"/>
                          </a:solidFill>
                          <a:effectLst/>
                          <a:latin typeface="Calibri" panose="020F0502020204030204" pitchFamily="34" charset="0"/>
                        </a:rPr>
                        <a:t>44.813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b"/>
                      <a:r>
                        <a:rPr lang="tr-TR" sz="1400" b="1" i="0" u="none" strike="noStrike" dirty="0">
                          <a:solidFill>
                            <a:srgbClr val="FF874C"/>
                          </a:solidFill>
                          <a:effectLst/>
                          <a:latin typeface="Calibri" panose="020F0502020204030204" pitchFamily="34" charset="0"/>
                        </a:rPr>
                        <a:t>35.721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b"/>
                      <a:r>
                        <a:rPr lang="tr-TR" sz="1400" b="1" i="0" u="none" strike="noStrike" dirty="0">
                          <a:solidFill>
                            <a:srgbClr val="FF874C"/>
                          </a:solidFill>
                          <a:effectLst/>
                          <a:latin typeface="Calibri" panose="020F0502020204030204" pitchFamily="34" charset="0"/>
                        </a:rPr>
                        <a:t>40.416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b"/>
                      <a:r>
                        <a:rPr lang="tr-TR" sz="1400" b="1" i="0" u="none" strike="noStrike" dirty="0">
                          <a:solidFill>
                            <a:srgbClr val="FF874C"/>
                          </a:solidFill>
                          <a:effectLst/>
                          <a:latin typeface="Calibri" panose="020F0502020204030204" pitchFamily="34" charset="0"/>
                        </a:rPr>
                        <a:t>194.358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7133960"/>
                  </a:ext>
                </a:extLst>
              </a:tr>
              <a:tr h="540000">
                <a:tc>
                  <a:txBody>
                    <a:bodyPr/>
                    <a:lstStyle/>
                    <a:p>
                      <a:pPr algn="l" rtl="0" fontAlgn="ctr"/>
                      <a:r>
                        <a:rPr lang="tr-TR" sz="1400" b="1" u="none" strike="noStrike" dirty="0">
                          <a:solidFill>
                            <a:srgbClr val="14213D"/>
                          </a:solidFill>
                          <a:effectLst/>
                        </a:rPr>
                        <a:t>Türkiye/</a:t>
                      </a:r>
                      <a:r>
                        <a:rPr lang="tr-TR" sz="1400" b="1" u="none" strike="noStrike" baseline="0" dirty="0">
                          <a:solidFill>
                            <a:srgbClr val="14213D"/>
                          </a:solidFill>
                          <a:effectLst/>
                        </a:rPr>
                        <a:t>İstanbul payı </a:t>
                      </a:r>
                      <a:r>
                        <a:rPr lang="tr-TR" sz="1400" b="1" u="none" strike="noStrike" dirty="0">
                          <a:solidFill>
                            <a:srgbClr val="14213D"/>
                          </a:solidFill>
                          <a:effectLst/>
                        </a:rPr>
                        <a:t>%</a:t>
                      </a:r>
                      <a:endParaRPr lang="tr-TR" sz="1400" b="1" i="0" u="none" strike="noStrike" dirty="0">
                        <a:solidFill>
                          <a:srgbClr val="14213D"/>
                        </a:solidFill>
                        <a:effectLst/>
                        <a:latin typeface="Calibri" panose="020F0502020204030204" pitchFamily="34" charset="0"/>
                      </a:endParaRPr>
                    </a:p>
                  </a:txBody>
                  <a:tcPr marL="3453" marR="3453" marT="34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1" i="0" u="none" strike="noStrike" dirty="0">
                          <a:solidFill>
                            <a:srgbClr val="2F4858"/>
                          </a:solidFill>
                          <a:effectLst/>
                          <a:latin typeface="Calibri" panose="020F0502020204030204" pitchFamily="34" charset="0"/>
                        </a:rPr>
                        <a:t>27,2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1" i="0" u="none" strike="noStrike" dirty="0">
                          <a:solidFill>
                            <a:srgbClr val="2F4858"/>
                          </a:solidFill>
                          <a:effectLst/>
                          <a:latin typeface="Calibri" panose="020F0502020204030204" pitchFamily="34" charset="0"/>
                        </a:rPr>
                        <a:t>22,1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1" i="0" u="none" strike="noStrike" dirty="0">
                          <a:solidFill>
                            <a:srgbClr val="2F4858"/>
                          </a:solidFill>
                          <a:effectLst/>
                          <a:latin typeface="Calibri" panose="020F0502020204030204" pitchFamily="34" charset="0"/>
                        </a:rPr>
                        <a:t>24,4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1" i="0" u="none" strike="noStrike" dirty="0">
                          <a:solidFill>
                            <a:srgbClr val="2F4858"/>
                          </a:solidFill>
                          <a:effectLst/>
                          <a:latin typeface="Calibri" panose="020F0502020204030204" pitchFamily="34" charset="0"/>
                        </a:rPr>
                        <a:t>19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1" i="0" u="none" strike="noStrike" dirty="0">
                          <a:solidFill>
                            <a:srgbClr val="2F4858"/>
                          </a:solidFill>
                          <a:effectLst/>
                          <a:latin typeface="Calibri" panose="020F0502020204030204" pitchFamily="34" charset="0"/>
                        </a:rPr>
                        <a:t>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1" i="0" u="none" strike="noStrike" dirty="0">
                          <a:solidFill>
                            <a:srgbClr val="2F4858"/>
                          </a:solidFill>
                          <a:effectLst/>
                          <a:latin typeface="Calibri" panose="020F0502020204030204" pitchFamily="34" charset="0"/>
                        </a:rPr>
                        <a:t>21,4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3458520"/>
                  </a:ext>
                </a:extLst>
              </a:tr>
            </a:tbl>
          </a:graphicData>
        </a:graphic>
      </p:graphicFrame>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204</a:t>
            </a:r>
          </a:p>
        </p:txBody>
      </p:sp>
    </p:spTree>
    <p:extLst>
      <p:ext uri="{BB962C8B-B14F-4D97-AF65-F5344CB8AC3E}">
        <p14:creationId xmlns:p14="http://schemas.microsoft.com/office/powerpoint/2010/main" val="1693677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a:extLst>
              <a:ext uri="{FF2B5EF4-FFF2-40B4-BE49-F238E27FC236}">
                <a16:creationId xmlns:a16="http://schemas.microsoft.com/office/drawing/2014/main" id="{9739AC98-0893-4BE9-9206-59168A795B89}"/>
              </a:ext>
            </a:extLst>
          </p:cNvPr>
          <p:cNvGraphicFramePr>
            <a:graphicFrameLocks noGrp="1"/>
          </p:cNvGraphicFramePr>
          <p:nvPr>
            <p:extLst>
              <p:ext uri="{D42A27DB-BD31-4B8C-83A1-F6EECF244321}">
                <p14:modId xmlns:p14="http://schemas.microsoft.com/office/powerpoint/2010/main" val="2085146044"/>
              </p:ext>
            </p:extLst>
          </p:nvPr>
        </p:nvGraphicFramePr>
        <p:xfrm>
          <a:off x="128467" y="1075763"/>
          <a:ext cx="6545048" cy="7875728"/>
        </p:xfrm>
        <a:graphic>
          <a:graphicData uri="http://schemas.openxmlformats.org/drawingml/2006/table">
            <a:tbl>
              <a:tblPr>
                <a:effectLst>
                  <a:outerShdw blurRad="50800" dist="38100" dir="5400000" algn="t" rotWithShape="0">
                    <a:prstClr val="black">
                      <a:alpha val="40000"/>
                    </a:prstClr>
                  </a:outerShdw>
                </a:effectLst>
              </a:tblPr>
              <a:tblGrid>
                <a:gridCol w="1088537">
                  <a:extLst>
                    <a:ext uri="{9D8B030D-6E8A-4147-A177-3AD203B41FA5}">
                      <a16:colId xmlns:a16="http://schemas.microsoft.com/office/drawing/2014/main" val="375025934"/>
                    </a:ext>
                  </a:extLst>
                </a:gridCol>
                <a:gridCol w="534295">
                  <a:extLst>
                    <a:ext uri="{9D8B030D-6E8A-4147-A177-3AD203B41FA5}">
                      <a16:colId xmlns:a16="http://schemas.microsoft.com/office/drawing/2014/main" val="3661941112"/>
                    </a:ext>
                  </a:extLst>
                </a:gridCol>
                <a:gridCol w="446997">
                  <a:extLst>
                    <a:ext uri="{9D8B030D-6E8A-4147-A177-3AD203B41FA5}">
                      <a16:colId xmlns:a16="http://schemas.microsoft.com/office/drawing/2014/main" val="1669026227"/>
                    </a:ext>
                  </a:extLst>
                </a:gridCol>
                <a:gridCol w="446997">
                  <a:extLst>
                    <a:ext uri="{9D8B030D-6E8A-4147-A177-3AD203B41FA5}">
                      <a16:colId xmlns:a16="http://schemas.microsoft.com/office/drawing/2014/main" val="659819084"/>
                    </a:ext>
                  </a:extLst>
                </a:gridCol>
                <a:gridCol w="446997">
                  <a:extLst>
                    <a:ext uri="{9D8B030D-6E8A-4147-A177-3AD203B41FA5}">
                      <a16:colId xmlns:a16="http://schemas.microsoft.com/office/drawing/2014/main" val="1194616459"/>
                    </a:ext>
                  </a:extLst>
                </a:gridCol>
                <a:gridCol w="446997">
                  <a:extLst>
                    <a:ext uri="{9D8B030D-6E8A-4147-A177-3AD203B41FA5}">
                      <a16:colId xmlns:a16="http://schemas.microsoft.com/office/drawing/2014/main" val="751872690"/>
                    </a:ext>
                  </a:extLst>
                </a:gridCol>
                <a:gridCol w="446997">
                  <a:extLst>
                    <a:ext uri="{9D8B030D-6E8A-4147-A177-3AD203B41FA5}">
                      <a16:colId xmlns:a16="http://schemas.microsoft.com/office/drawing/2014/main" val="2896431762"/>
                    </a:ext>
                  </a:extLst>
                </a:gridCol>
                <a:gridCol w="446997">
                  <a:extLst>
                    <a:ext uri="{9D8B030D-6E8A-4147-A177-3AD203B41FA5}">
                      <a16:colId xmlns:a16="http://schemas.microsoft.com/office/drawing/2014/main" val="1303168652"/>
                    </a:ext>
                  </a:extLst>
                </a:gridCol>
                <a:gridCol w="446997">
                  <a:extLst>
                    <a:ext uri="{9D8B030D-6E8A-4147-A177-3AD203B41FA5}">
                      <a16:colId xmlns:a16="http://schemas.microsoft.com/office/drawing/2014/main" val="742943635"/>
                    </a:ext>
                  </a:extLst>
                </a:gridCol>
                <a:gridCol w="446997">
                  <a:extLst>
                    <a:ext uri="{9D8B030D-6E8A-4147-A177-3AD203B41FA5}">
                      <a16:colId xmlns:a16="http://schemas.microsoft.com/office/drawing/2014/main" val="4203798751"/>
                    </a:ext>
                  </a:extLst>
                </a:gridCol>
                <a:gridCol w="446997">
                  <a:extLst>
                    <a:ext uri="{9D8B030D-6E8A-4147-A177-3AD203B41FA5}">
                      <a16:colId xmlns:a16="http://schemas.microsoft.com/office/drawing/2014/main" val="1490537313"/>
                    </a:ext>
                  </a:extLst>
                </a:gridCol>
                <a:gridCol w="446997">
                  <a:extLst>
                    <a:ext uri="{9D8B030D-6E8A-4147-A177-3AD203B41FA5}">
                      <a16:colId xmlns:a16="http://schemas.microsoft.com/office/drawing/2014/main" val="3562524694"/>
                    </a:ext>
                  </a:extLst>
                </a:gridCol>
                <a:gridCol w="452246">
                  <a:extLst>
                    <a:ext uri="{9D8B030D-6E8A-4147-A177-3AD203B41FA5}">
                      <a16:colId xmlns:a16="http://schemas.microsoft.com/office/drawing/2014/main" val="829680284"/>
                    </a:ext>
                  </a:extLst>
                </a:gridCol>
              </a:tblGrid>
              <a:tr h="761987">
                <a:tc>
                  <a:txBody>
                    <a:bodyPr/>
                    <a:lstStyle/>
                    <a:p>
                      <a:pPr algn="ctr" rtl="0" fontAlgn="ctr"/>
                      <a:r>
                        <a:rPr lang="tr-TR" sz="800" b="1" i="0" u="none" strike="noStrike" dirty="0">
                          <a:solidFill>
                            <a:schemeClr val="bg1"/>
                          </a:solidFill>
                          <a:effectLst/>
                          <a:latin typeface="+mn-lt"/>
                        </a:rPr>
                        <a:t>ÜNİVERSİTE</a:t>
                      </a:r>
                      <a:r>
                        <a:rPr lang="tr-TR" sz="800" b="1" i="0" u="none" strike="noStrike" baseline="0" dirty="0">
                          <a:solidFill>
                            <a:schemeClr val="bg1"/>
                          </a:solidFill>
                          <a:effectLst/>
                          <a:latin typeface="+mn-lt"/>
                        </a:rPr>
                        <a:t> TÜRÜ</a:t>
                      </a:r>
                      <a:endParaRPr lang="tr-TR" sz="800" b="1" i="0" u="none" strike="noStrike" dirty="0">
                        <a:solidFill>
                          <a:schemeClr val="bg1"/>
                        </a:solidFill>
                        <a:effectLst/>
                        <a:latin typeface="+mn-lt"/>
                      </a:endParaRPr>
                    </a:p>
                  </a:txBody>
                  <a:tcPr marL="2223" marR="2223" marT="222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900" b="1" u="none" strike="noStrike" dirty="0">
                          <a:solidFill>
                            <a:schemeClr val="bg1"/>
                          </a:solidFill>
                          <a:effectLst/>
                        </a:rPr>
                        <a:t>Üniversite </a:t>
                      </a:r>
                      <a:endParaRPr lang="tr-TR" sz="900" b="1" i="0" u="none" strike="noStrike" dirty="0">
                        <a:solidFill>
                          <a:schemeClr val="bg1"/>
                        </a:solidFill>
                        <a:effectLst/>
                        <a:latin typeface="Calibri" panose="020F0502020204030204" pitchFamily="34" charset="0"/>
                      </a:endParaRPr>
                    </a:p>
                  </a:txBody>
                  <a:tcPr marL="2223" marR="2223" marT="222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900" b="1" u="none" strike="noStrike" dirty="0">
                          <a:solidFill>
                            <a:schemeClr val="bg1"/>
                          </a:solidFill>
                          <a:effectLst/>
                        </a:rPr>
                        <a:t>Fakülte</a:t>
                      </a:r>
                      <a:endParaRPr lang="tr-TR" sz="900" b="1" i="0" u="none" strike="noStrike" dirty="0">
                        <a:solidFill>
                          <a:schemeClr val="bg1"/>
                        </a:solidFill>
                        <a:effectLst/>
                        <a:latin typeface="Calibri" panose="020F0502020204030204" pitchFamily="34" charset="0"/>
                      </a:endParaRPr>
                    </a:p>
                  </a:txBody>
                  <a:tcPr marL="2223" marR="2223" marT="222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900" b="1" u="none" strike="noStrike" dirty="0">
                          <a:solidFill>
                            <a:schemeClr val="bg1"/>
                          </a:solidFill>
                          <a:effectLst/>
                        </a:rPr>
                        <a:t>Yüksek</a:t>
                      </a:r>
                      <a:endParaRPr lang="tr-TR" sz="900" b="1" i="0" u="none" strike="noStrike" dirty="0">
                        <a:solidFill>
                          <a:schemeClr val="bg1"/>
                        </a:solidFill>
                        <a:effectLst/>
                        <a:latin typeface="Calibri" panose="020F0502020204030204" pitchFamily="34" charset="0"/>
                      </a:endParaRPr>
                    </a:p>
                    <a:p>
                      <a:pPr algn="ctr" rtl="0" fontAlgn="ctr"/>
                      <a:r>
                        <a:rPr lang="tr-TR" sz="900" b="1" u="none" strike="noStrike" dirty="0">
                          <a:solidFill>
                            <a:schemeClr val="bg1"/>
                          </a:solidFill>
                          <a:effectLst/>
                        </a:rPr>
                        <a:t>Okul</a:t>
                      </a:r>
                      <a:endParaRPr lang="tr-TR" sz="900" b="1" i="0" u="none" strike="noStrike" dirty="0">
                        <a:solidFill>
                          <a:schemeClr val="bg1"/>
                        </a:solidFill>
                        <a:effectLst/>
                        <a:latin typeface="Calibri" panose="020F0502020204030204" pitchFamily="34" charset="0"/>
                      </a:endParaRPr>
                    </a:p>
                  </a:txBody>
                  <a:tcPr marL="2223" marR="2223" marT="222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900" b="1" u="none" strike="noStrike" dirty="0">
                          <a:solidFill>
                            <a:schemeClr val="bg1"/>
                          </a:solidFill>
                          <a:effectLst/>
                        </a:rPr>
                        <a:t>Meslek Yüksek Okulu</a:t>
                      </a:r>
                      <a:endParaRPr lang="tr-TR" sz="900" b="1" i="0" u="none" strike="noStrike" dirty="0">
                        <a:solidFill>
                          <a:schemeClr val="bg1"/>
                        </a:solidFill>
                        <a:effectLst/>
                        <a:latin typeface="Calibri" panose="020F0502020204030204" pitchFamily="34" charset="0"/>
                      </a:endParaRPr>
                    </a:p>
                  </a:txBody>
                  <a:tcPr marL="2223" marR="2223" marT="222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900" b="1" u="none" strike="noStrike" dirty="0">
                          <a:solidFill>
                            <a:schemeClr val="bg1"/>
                          </a:solidFill>
                          <a:effectLst/>
                        </a:rPr>
                        <a:t>Enstitü</a:t>
                      </a:r>
                      <a:endParaRPr lang="tr-TR" sz="900" b="1" i="0" u="none" strike="noStrike" dirty="0">
                        <a:solidFill>
                          <a:schemeClr val="bg1"/>
                        </a:solidFill>
                        <a:effectLst/>
                        <a:latin typeface="Calibri" panose="020F0502020204030204" pitchFamily="34" charset="0"/>
                      </a:endParaRPr>
                    </a:p>
                  </a:txBody>
                  <a:tcPr marL="2223" marR="2223" marT="222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900" b="1" u="none" strike="noStrike" dirty="0">
                          <a:solidFill>
                            <a:schemeClr val="bg1"/>
                          </a:solidFill>
                          <a:effectLst/>
                        </a:rPr>
                        <a:t>Arş. </a:t>
                      </a:r>
                      <a:r>
                        <a:rPr lang="tr-TR" sz="900" b="1" u="none" strike="noStrike" dirty="0" err="1">
                          <a:solidFill>
                            <a:schemeClr val="bg1"/>
                          </a:solidFill>
                          <a:effectLst/>
                        </a:rPr>
                        <a:t>Uyg</a:t>
                      </a:r>
                      <a:r>
                        <a:rPr lang="tr-TR" sz="900" b="1" u="none" strike="noStrike" dirty="0">
                          <a:solidFill>
                            <a:schemeClr val="bg1"/>
                          </a:solidFill>
                          <a:effectLst/>
                        </a:rPr>
                        <a:t>. </a:t>
                      </a:r>
                      <a:r>
                        <a:rPr lang="tr-TR" sz="900" b="1" u="none" strike="noStrike" dirty="0" err="1">
                          <a:solidFill>
                            <a:schemeClr val="bg1"/>
                          </a:solidFill>
                          <a:effectLst/>
                        </a:rPr>
                        <a:t>Mrkz</a:t>
                      </a:r>
                      <a:r>
                        <a:rPr lang="tr-TR" sz="900" b="1" u="none" strike="noStrike" dirty="0">
                          <a:solidFill>
                            <a:schemeClr val="bg1"/>
                          </a:solidFill>
                          <a:effectLst/>
                        </a:rPr>
                        <a:t>.</a:t>
                      </a:r>
                      <a:endParaRPr lang="tr-TR" sz="900" b="1" i="0" u="none" strike="noStrike" dirty="0">
                        <a:solidFill>
                          <a:schemeClr val="bg1"/>
                        </a:solidFill>
                        <a:effectLst/>
                        <a:latin typeface="Calibri" panose="020F0502020204030204" pitchFamily="34" charset="0"/>
                      </a:endParaRPr>
                    </a:p>
                  </a:txBody>
                  <a:tcPr marL="2223" marR="2223" marT="222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900" b="1" u="none" strike="noStrike" dirty="0">
                          <a:solidFill>
                            <a:schemeClr val="bg1"/>
                          </a:solidFill>
                          <a:effectLst/>
                        </a:rPr>
                        <a:t>Bölüm </a:t>
                      </a:r>
                      <a:endParaRPr lang="tr-TR" sz="900" b="1" i="0" u="none" strike="noStrike" dirty="0">
                        <a:solidFill>
                          <a:schemeClr val="bg1"/>
                        </a:solidFill>
                        <a:effectLst/>
                        <a:latin typeface="Calibri" panose="020F0502020204030204" pitchFamily="34" charset="0"/>
                      </a:endParaRPr>
                    </a:p>
                  </a:txBody>
                  <a:tcPr marL="2223" marR="2223" marT="222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900" b="1" u="none" strike="noStrike" dirty="0">
                          <a:solidFill>
                            <a:schemeClr val="bg1"/>
                          </a:solidFill>
                          <a:effectLst/>
                        </a:rPr>
                        <a:t>Program</a:t>
                      </a:r>
                      <a:endParaRPr lang="tr-TR" sz="900" b="1" i="0" u="none" strike="noStrike" dirty="0">
                        <a:solidFill>
                          <a:schemeClr val="bg1"/>
                        </a:solidFill>
                        <a:effectLst/>
                        <a:latin typeface="Calibri" panose="020F0502020204030204" pitchFamily="34" charset="0"/>
                      </a:endParaRPr>
                    </a:p>
                  </a:txBody>
                  <a:tcPr marL="2223" marR="2223" marT="222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900" b="1" u="none" strike="noStrike" dirty="0">
                          <a:solidFill>
                            <a:schemeClr val="bg1"/>
                          </a:solidFill>
                          <a:effectLst/>
                        </a:rPr>
                        <a:t>Ana Bilim Dalı</a:t>
                      </a:r>
                      <a:endParaRPr lang="tr-TR" sz="900" b="1" i="0" u="none" strike="noStrike" dirty="0">
                        <a:solidFill>
                          <a:schemeClr val="bg1"/>
                        </a:solidFill>
                        <a:effectLst/>
                        <a:latin typeface="Calibri" panose="020F0502020204030204" pitchFamily="34" charset="0"/>
                      </a:endParaRPr>
                    </a:p>
                  </a:txBody>
                  <a:tcPr marL="2223" marR="2223" marT="222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900" b="1" u="none" strike="noStrike" dirty="0">
                          <a:solidFill>
                            <a:schemeClr val="bg1"/>
                          </a:solidFill>
                          <a:effectLst/>
                        </a:rPr>
                        <a:t>Bilim Dalı</a:t>
                      </a:r>
                      <a:endParaRPr lang="tr-TR" sz="900" b="1" i="0" u="none" strike="noStrike" dirty="0">
                        <a:solidFill>
                          <a:schemeClr val="bg1"/>
                        </a:solidFill>
                        <a:effectLst/>
                        <a:latin typeface="Calibri" panose="020F0502020204030204" pitchFamily="34" charset="0"/>
                      </a:endParaRPr>
                    </a:p>
                  </a:txBody>
                  <a:tcPr marL="2223" marR="2223" marT="222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900" b="1" u="none" strike="noStrike" dirty="0">
                          <a:solidFill>
                            <a:schemeClr val="bg1"/>
                          </a:solidFill>
                          <a:effectLst/>
                        </a:rPr>
                        <a:t>Yüksek Lisans Programı</a:t>
                      </a:r>
                      <a:endParaRPr lang="tr-TR" sz="900" b="1" i="0" u="none" strike="noStrike" dirty="0">
                        <a:solidFill>
                          <a:schemeClr val="bg1"/>
                        </a:solidFill>
                        <a:effectLst/>
                        <a:latin typeface="Calibri" panose="020F0502020204030204" pitchFamily="34" charset="0"/>
                      </a:endParaRPr>
                    </a:p>
                  </a:txBody>
                  <a:tcPr marL="2223" marR="2223" marT="222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900" b="1" u="none" strike="noStrike" dirty="0">
                          <a:solidFill>
                            <a:schemeClr val="bg1"/>
                          </a:solidFill>
                          <a:effectLst/>
                        </a:rPr>
                        <a:t>Doktora Programı</a:t>
                      </a:r>
                      <a:endParaRPr lang="tr-TR" sz="900" b="1" i="0" u="none" strike="noStrike" dirty="0">
                        <a:solidFill>
                          <a:schemeClr val="bg1"/>
                        </a:solidFill>
                        <a:effectLst/>
                        <a:latin typeface="Calibri" panose="020F0502020204030204" pitchFamily="34" charset="0"/>
                      </a:endParaRPr>
                    </a:p>
                  </a:txBody>
                  <a:tcPr marL="2223" marR="2223" marT="222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3814437661"/>
                  </a:ext>
                </a:extLst>
              </a:tr>
              <a:tr h="138297">
                <a:tc gridSpan="13">
                  <a:txBody>
                    <a:bodyPr/>
                    <a:lstStyle/>
                    <a:p>
                      <a:pPr algn="ctr" rtl="0" fontAlgn="ctr"/>
                      <a:endParaRPr lang="tr-TR" sz="800" b="1" i="0" u="none" strike="noStrike" dirty="0">
                        <a:solidFill>
                          <a:schemeClr val="bg1"/>
                        </a:solidFill>
                        <a:effectLst/>
                        <a:latin typeface="Calibri" panose="020F0502020204030204" pitchFamily="34" charset="0"/>
                      </a:endParaRPr>
                    </a:p>
                  </a:txBody>
                  <a:tcPr marL="2223" marR="2223" marT="2223"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64205404"/>
                  </a:ext>
                </a:extLst>
              </a:tr>
              <a:tr h="601568">
                <a:tc gridSpan="13">
                  <a:txBody>
                    <a:bodyPr/>
                    <a:lstStyle/>
                    <a:p>
                      <a:pPr algn="ctr" rtl="0" fontAlgn="ctr"/>
                      <a:r>
                        <a:rPr lang="tr-TR" sz="2000" b="1" i="0" u="none" strike="noStrike" dirty="0">
                          <a:solidFill>
                            <a:srgbClr val="14213D"/>
                          </a:solidFill>
                          <a:effectLst/>
                          <a:latin typeface="Calibri" panose="020F0502020204030204" pitchFamily="34" charset="0"/>
                        </a:rPr>
                        <a:t>TÜRKİYE</a:t>
                      </a:r>
                    </a:p>
                  </a:txBody>
                  <a:tcPr marL="2223" marR="2223" marT="2223" marB="0" anchor="ctr">
                    <a:lnL w="12700" cap="flat" cmpd="sng" algn="ctr">
                      <a:solidFill>
                        <a:srgbClr val="14213D"/>
                      </a:solidFill>
                      <a:prstDash val="solid"/>
                      <a:round/>
                      <a:headEnd type="none" w="med" len="med"/>
                      <a:tailEnd type="none" w="med" len="med"/>
                    </a:lnL>
                    <a:lnR w="12700"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hMerge="1">
                  <a:txBody>
                    <a:bodyPr/>
                    <a:lstStyle/>
                    <a:p>
                      <a:pPr algn="ctr" rtl="0" fontAlgn="b"/>
                      <a:endParaRPr lang="tr-TR" sz="900" b="0" i="0" u="none" strike="noStrike" dirty="0">
                        <a:solidFill>
                          <a:srgbClr val="000000"/>
                        </a:solidFill>
                        <a:effectLst/>
                        <a:latin typeface="Calibri" panose="020F0502020204030204" pitchFamily="34" charset="0"/>
                      </a:endParaRPr>
                    </a:p>
                  </a:txBody>
                  <a:tcPr marL="2223" marR="2223" marT="222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solidFill>
                  </a:tcPr>
                </a:tc>
                <a:tc hMerge="1">
                  <a:txBody>
                    <a:bodyPr/>
                    <a:lstStyle/>
                    <a:p>
                      <a:pPr algn="ctr" rtl="0" fontAlgn="b"/>
                      <a:endParaRPr lang="tr-TR" sz="900" b="0" i="0" u="none" strike="noStrike" dirty="0">
                        <a:solidFill>
                          <a:srgbClr val="000000"/>
                        </a:solidFill>
                        <a:effectLst/>
                        <a:latin typeface="Calibri" panose="020F0502020204030204" pitchFamily="34" charset="0"/>
                      </a:endParaRPr>
                    </a:p>
                  </a:txBody>
                  <a:tcPr marL="2223" marR="2223" marT="222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solidFill>
                  </a:tcPr>
                </a:tc>
                <a:tc hMerge="1">
                  <a:txBody>
                    <a:bodyPr/>
                    <a:lstStyle/>
                    <a:p>
                      <a:pPr algn="ctr" rtl="0" fontAlgn="b"/>
                      <a:endParaRPr lang="tr-TR" sz="900" b="0" i="0" u="none" strike="noStrike" dirty="0">
                        <a:solidFill>
                          <a:srgbClr val="000000"/>
                        </a:solidFill>
                        <a:effectLst/>
                        <a:latin typeface="Calibri" panose="020F0502020204030204" pitchFamily="34" charset="0"/>
                      </a:endParaRPr>
                    </a:p>
                  </a:txBody>
                  <a:tcPr marL="2223" marR="2223" marT="222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solidFill>
                  </a:tcPr>
                </a:tc>
                <a:tc hMerge="1">
                  <a:txBody>
                    <a:bodyPr/>
                    <a:lstStyle/>
                    <a:p>
                      <a:pPr algn="ctr" rtl="0" fontAlgn="b"/>
                      <a:endParaRPr lang="tr-TR" sz="900" b="0" i="0" u="none" strike="noStrike" dirty="0">
                        <a:solidFill>
                          <a:srgbClr val="000000"/>
                        </a:solidFill>
                        <a:effectLst/>
                        <a:latin typeface="Calibri" panose="020F0502020204030204" pitchFamily="34" charset="0"/>
                      </a:endParaRPr>
                    </a:p>
                  </a:txBody>
                  <a:tcPr marL="2223" marR="2223" marT="222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solidFill>
                  </a:tcPr>
                </a:tc>
                <a:tc hMerge="1">
                  <a:txBody>
                    <a:bodyPr/>
                    <a:lstStyle/>
                    <a:p>
                      <a:pPr algn="ctr" rtl="0" fontAlgn="b"/>
                      <a:endParaRPr lang="tr-TR" sz="900" b="0" i="0" u="none" strike="noStrike" dirty="0">
                        <a:solidFill>
                          <a:srgbClr val="000000"/>
                        </a:solidFill>
                        <a:effectLst/>
                        <a:latin typeface="Calibri" panose="020F0502020204030204" pitchFamily="34" charset="0"/>
                      </a:endParaRPr>
                    </a:p>
                  </a:txBody>
                  <a:tcPr marL="2223" marR="2223" marT="222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solidFill>
                  </a:tcPr>
                </a:tc>
                <a:tc hMerge="1">
                  <a:txBody>
                    <a:bodyPr/>
                    <a:lstStyle/>
                    <a:p>
                      <a:pPr algn="ctr" rtl="0" fontAlgn="b"/>
                      <a:endParaRPr lang="tr-TR" sz="900" b="0" i="0" u="none" strike="noStrike" dirty="0">
                        <a:solidFill>
                          <a:srgbClr val="000000"/>
                        </a:solidFill>
                        <a:effectLst/>
                        <a:latin typeface="Calibri" panose="020F0502020204030204" pitchFamily="34" charset="0"/>
                      </a:endParaRPr>
                    </a:p>
                  </a:txBody>
                  <a:tcPr marL="2223" marR="2223" marT="222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solidFill>
                  </a:tcPr>
                </a:tc>
                <a:tc hMerge="1">
                  <a:txBody>
                    <a:bodyPr/>
                    <a:lstStyle/>
                    <a:p>
                      <a:pPr algn="ctr" rtl="0" fontAlgn="b"/>
                      <a:endParaRPr lang="tr-TR" sz="900" b="0" i="0" u="none" strike="noStrike" dirty="0">
                        <a:solidFill>
                          <a:srgbClr val="000000"/>
                        </a:solidFill>
                        <a:effectLst/>
                        <a:latin typeface="Calibri" panose="020F0502020204030204" pitchFamily="34" charset="0"/>
                      </a:endParaRPr>
                    </a:p>
                  </a:txBody>
                  <a:tcPr marL="2223" marR="2223" marT="222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solidFill>
                  </a:tcPr>
                </a:tc>
                <a:tc hMerge="1">
                  <a:txBody>
                    <a:bodyPr/>
                    <a:lstStyle/>
                    <a:p>
                      <a:pPr algn="ctr" rtl="0" fontAlgn="b"/>
                      <a:endParaRPr lang="tr-TR" sz="900" b="0" i="0" u="none" strike="noStrike" dirty="0">
                        <a:solidFill>
                          <a:srgbClr val="000000"/>
                        </a:solidFill>
                        <a:effectLst/>
                        <a:latin typeface="Calibri" panose="020F0502020204030204" pitchFamily="34" charset="0"/>
                      </a:endParaRPr>
                    </a:p>
                  </a:txBody>
                  <a:tcPr marL="2223" marR="2223" marT="222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solidFill>
                  </a:tcPr>
                </a:tc>
                <a:tc hMerge="1">
                  <a:txBody>
                    <a:bodyPr/>
                    <a:lstStyle/>
                    <a:p>
                      <a:pPr algn="ctr" rtl="0" fontAlgn="b"/>
                      <a:endParaRPr lang="tr-TR" sz="900" b="0" i="0" u="none" strike="noStrike" dirty="0">
                        <a:solidFill>
                          <a:srgbClr val="000000"/>
                        </a:solidFill>
                        <a:effectLst/>
                        <a:latin typeface="Calibri" panose="020F0502020204030204" pitchFamily="34" charset="0"/>
                      </a:endParaRPr>
                    </a:p>
                  </a:txBody>
                  <a:tcPr marL="2223" marR="2223" marT="222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solidFill>
                  </a:tcPr>
                </a:tc>
                <a:tc hMerge="1">
                  <a:txBody>
                    <a:bodyPr/>
                    <a:lstStyle/>
                    <a:p>
                      <a:pPr algn="ctr" rtl="0" fontAlgn="b"/>
                      <a:endParaRPr lang="tr-TR" sz="900" b="0" i="0" u="none" strike="noStrike" dirty="0">
                        <a:solidFill>
                          <a:srgbClr val="000000"/>
                        </a:solidFill>
                        <a:effectLst/>
                        <a:latin typeface="Calibri" panose="020F0502020204030204" pitchFamily="34" charset="0"/>
                      </a:endParaRPr>
                    </a:p>
                  </a:txBody>
                  <a:tcPr marL="2223" marR="2223" marT="222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solidFill>
                  </a:tcPr>
                </a:tc>
                <a:tc hMerge="1">
                  <a:txBody>
                    <a:bodyPr/>
                    <a:lstStyle/>
                    <a:p>
                      <a:pPr algn="ctr" rtl="0" fontAlgn="b"/>
                      <a:endParaRPr lang="tr-TR" sz="900" b="0" i="0" u="none" strike="noStrike" dirty="0">
                        <a:solidFill>
                          <a:srgbClr val="000000"/>
                        </a:solidFill>
                        <a:effectLst/>
                        <a:latin typeface="Calibri" panose="020F0502020204030204" pitchFamily="34" charset="0"/>
                      </a:endParaRPr>
                    </a:p>
                  </a:txBody>
                  <a:tcPr marL="2223" marR="2223" marT="222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solidFill>
                  </a:tcPr>
                </a:tc>
                <a:tc hMerge="1">
                  <a:txBody>
                    <a:bodyPr/>
                    <a:lstStyle/>
                    <a:p>
                      <a:pPr algn="ctr" rtl="0" fontAlgn="b"/>
                      <a:endParaRPr lang="tr-TR" sz="900" b="0" i="0" u="none" strike="noStrike" dirty="0">
                        <a:solidFill>
                          <a:srgbClr val="000000"/>
                        </a:solidFill>
                        <a:effectLst/>
                        <a:latin typeface="Calibri" panose="020F0502020204030204" pitchFamily="34" charset="0"/>
                      </a:endParaRPr>
                    </a:p>
                  </a:txBody>
                  <a:tcPr marL="2223" marR="2223" marT="222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328430140"/>
                  </a:ext>
                </a:extLst>
              </a:tr>
              <a:tr h="601568">
                <a:tc>
                  <a:txBody>
                    <a:bodyPr/>
                    <a:lstStyle/>
                    <a:p>
                      <a:pPr algn="l" rtl="0" fontAlgn="ctr"/>
                      <a:r>
                        <a:rPr lang="tr-TR" sz="1000" b="1" u="none" strike="noStrike" dirty="0">
                          <a:solidFill>
                            <a:srgbClr val="2F4858"/>
                          </a:solidFill>
                          <a:effectLst/>
                        </a:rPr>
                        <a:t>Devlet Üniversiteleri</a:t>
                      </a:r>
                      <a:endParaRPr lang="tr-TR" sz="1000" b="1" i="0" u="none" strike="noStrike" dirty="0">
                        <a:solidFill>
                          <a:srgbClr val="2F4858"/>
                        </a:solidFill>
                        <a:effectLst/>
                        <a:latin typeface="Calibri" panose="020F0502020204030204" pitchFamily="34" charset="0"/>
                      </a:endParaRPr>
                    </a:p>
                  </a:txBody>
                  <a:tcPr marL="2223" marR="2223" marT="222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127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1.540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245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903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425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3.183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15.923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12.580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30.893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6.762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13.422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11.300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3852013673"/>
                  </a:ext>
                </a:extLst>
              </a:tr>
              <a:tr h="601568">
                <a:tc>
                  <a:txBody>
                    <a:bodyPr/>
                    <a:lstStyle/>
                    <a:p>
                      <a:pPr algn="l" rtl="0" fontAlgn="ctr"/>
                      <a:r>
                        <a:rPr lang="tr-TR" sz="1000" b="1" u="none" strike="noStrike" dirty="0">
                          <a:solidFill>
                            <a:srgbClr val="2F4858"/>
                          </a:solidFill>
                          <a:effectLst/>
                        </a:rPr>
                        <a:t>Vakıf Üniversiteleri</a:t>
                      </a:r>
                      <a:endParaRPr lang="tr-TR" sz="1000" b="1" i="0" u="none" strike="noStrike" dirty="0">
                        <a:solidFill>
                          <a:srgbClr val="2F4858"/>
                        </a:solidFill>
                        <a:effectLst/>
                        <a:latin typeface="Calibri" panose="020F0502020204030204" pitchFamily="34" charset="0"/>
                      </a:endParaRPr>
                    </a:p>
                  </a:txBody>
                  <a:tcPr marL="2223" marR="2223" marT="222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74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506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86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99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145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830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3.534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3.601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4.040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623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3.502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722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58342083"/>
                  </a:ext>
                </a:extLst>
              </a:tr>
              <a:tr h="601568">
                <a:tc>
                  <a:txBody>
                    <a:bodyPr/>
                    <a:lstStyle/>
                    <a:p>
                      <a:pPr algn="l" rtl="0" fontAlgn="ctr"/>
                      <a:r>
                        <a:rPr lang="tr-TR" sz="1000" b="1" u="none" strike="noStrike" dirty="0">
                          <a:solidFill>
                            <a:srgbClr val="2F4858"/>
                          </a:solidFill>
                          <a:effectLst/>
                        </a:rPr>
                        <a:t>Vakıf MYO</a:t>
                      </a:r>
                      <a:endParaRPr lang="tr-TR" sz="1000" b="1" i="0" u="none" strike="noStrike" dirty="0">
                        <a:solidFill>
                          <a:srgbClr val="2F4858"/>
                        </a:solidFill>
                        <a:effectLst/>
                        <a:latin typeface="Calibri" panose="020F0502020204030204" pitchFamily="34" charset="0"/>
                      </a:endParaRPr>
                    </a:p>
                  </a:txBody>
                  <a:tcPr marL="2223" marR="2223" marT="22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92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2F4858"/>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298378716"/>
                  </a:ext>
                </a:extLst>
              </a:tr>
              <a:tr h="601568">
                <a:tc>
                  <a:txBody>
                    <a:bodyPr/>
                    <a:lstStyle/>
                    <a:p>
                      <a:pPr algn="l" rtl="0" fontAlgn="ctr"/>
                      <a:r>
                        <a:rPr lang="tr-TR" sz="1000" b="1" u="none" strike="noStrike" dirty="0">
                          <a:solidFill>
                            <a:srgbClr val="FF874C"/>
                          </a:solidFill>
                          <a:effectLst/>
                        </a:rPr>
                        <a:t>TOPLAM</a:t>
                      </a:r>
                      <a:endParaRPr lang="tr-TR" sz="1000" b="1" i="0" u="none" strike="noStrike" dirty="0">
                        <a:solidFill>
                          <a:srgbClr val="FF874C"/>
                        </a:solidFill>
                        <a:effectLst/>
                        <a:latin typeface="Calibri" panose="020F0502020204030204" pitchFamily="34" charset="0"/>
                      </a:endParaRPr>
                    </a:p>
                  </a:txBody>
                  <a:tcPr marL="2223" marR="2223" marT="22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a:txBody>
                    <a:bodyPr/>
                    <a:lstStyle/>
                    <a:p>
                      <a:pPr algn="ctr" fontAlgn="b"/>
                      <a:r>
                        <a:rPr lang="tr-TR" sz="1100" b="1" i="0" u="none" strike="noStrike" dirty="0">
                          <a:solidFill>
                            <a:srgbClr val="FF874C"/>
                          </a:solidFill>
                          <a:effectLst/>
                          <a:latin typeface="Calibri" panose="020F0502020204030204" pitchFamily="34" charset="0"/>
                        </a:rPr>
                        <a:t>205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a:txBody>
                    <a:bodyPr/>
                    <a:lstStyle/>
                    <a:p>
                      <a:pPr algn="ctr" fontAlgn="b"/>
                      <a:r>
                        <a:rPr lang="tr-TR" sz="1100" b="1" i="0" u="none" strike="noStrike" dirty="0">
                          <a:solidFill>
                            <a:srgbClr val="FF874C"/>
                          </a:solidFill>
                          <a:effectLst/>
                          <a:latin typeface="Calibri" panose="020F0502020204030204" pitchFamily="34" charset="0"/>
                        </a:rPr>
                        <a:t>2.046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a:txBody>
                    <a:bodyPr/>
                    <a:lstStyle/>
                    <a:p>
                      <a:pPr algn="ctr" fontAlgn="b"/>
                      <a:r>
                        <a:rPr lang="tr-TR" sz="1100" b="1" i="0" u="none" strike="noStrike" dirty="0">
                          <a:solidFill>
                            <a:srgbClr val="FF874C"/>
                          </a:solidFill>
                          <a:effectLst/>
                          <a:latin typeface="Calibri" panose="020F0502020204030204" pitchFamily="34" charset="0"/>
                        </a:rPr>
                        <a:t>331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a:txBody>
                    <a:bodyPr/>
                    <a:lstStyle/>
                    <a:p>
                      <a:pPr algn="ctr" fontAlgn="b"/>
                      <a:r>
                        <a:rPr lang="tr-TR" sz="1100" b="1" i="0" u="none" strike="noStrike" dirty="0">
                          <a:solidFill>
                            <a:srgbClr val="FF874C"/>
                          </a:solidFill>
                          <a:effectLst/>
                          <a:latin typeface="Calibri" panose="020F0502020204030204" pitchFamily="34" charset="0"/>
                        </a:rPr>
                        <a:t>1.006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a:txBody>
                    <a:bodyPr/>
                    <a:lstStyle/>
                    <a:p>
                      <a:pPr algn="ctr" fontAlgn="b"/>
                      <a:r>
                        <a:rPr lang="tr-TR" sz="1100" b="1" i="0" u="none" strike="noStrike" dirty="0">
                          <a:solidFill>
                            <a:srgbClr val="FF874C"/>
                          </a:solidFill>
                          <a:effectLst/>
                          <a:latin typeface="Calibri" panose="020F0502020204030204" pitchFamily="34" charset="0"/>
                        </a:rPr>
                        <a:t>550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a:txBody>
                    <a:bodyPr/>
                    <a:lstStyle/>
                    <a:p>
                      <a:pPr algn="ctr" fontAlgn="b"/>
                      <a:r>
                        <a:rPr lang="tr-TR" sz="1100" b="1" i="0" u="none" strike="noStrike" dirty="0">
                          <a:solidFill>
                            <a:srgbClr val="FF874C"/>
                          </a:solidFill>
                          <a:effectLst/>
                          <a:latin typeface="Calibri" panose="020F0502020204030204" pitchFamily="34" charset="0"/>
                        </a:rPr>
                        <a:t>4.020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a:txBody>
                    <a:bodyPr/>
                    <a:lstStyle/>
                    <a:p>
                      <a:pPr algn="ctr" fontAlgn="b"/>
                      <a:r>
                        <a:rPr lang="tr-TR" sz="1100" b="1" i="0" u="none" strike="noStrike" dirty="0">
                          <a:solidFill>
                            <a:srgbClr val="FF874C"/>
                          </a:solidFill>
                          <a:effectLst/>
                          <a:latin typeface="Calibri" panose="020F0502020204030204" pitchFamily="34" charset="0"/>
                        </a:rPr>
                        <a:t>19.532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a:txBody>
                    <a:bodyPr/>
                    <a:lstStyle/>
                    <a:p>
                      <a:pPr algn="ctr" fontAlgn="b"/>
                      <a:r>
                        <a:rPr lang="tr-TR" sz="1100" b="1" i="0" u="none" strike="noStrike" dirty="0">
                          <a:solidFill>
                            <a:srgbClr val="FF874C"/>
                          </a:solidFill>
                          <a:effectLst/>
                          <a:latin typeface="Calibri" panose="020F0502020204030204" pitchFamily="34" charset="0"/>
                        </a:rPr>
                        <a:t>16.273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a:txBody>
                    <a:bodyPr/>
                    <a:lstStyle/>
                    <a:p>
                      <a:pPr algn="ctr" fontAlgn="b"/>
                      <a:r>
                        <a:rPr lang="tr-TR" sz="1100" b="1" i="0" u="none" strike="noStrike" dirty="0">
                          <a:solidFill>
                            <a:srgbClr val="FF874C"/>
                          </a:solidFill>
                          <a:effectLst/>
                          <a:latin typeface="Calibri" panose="020F0502020204030204" pitchFamily="34" charset="0"/>
                        </a:rPr>
                        <a:t>34.933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a:txBody>
                    <a:bodyPr/>
                    <a:lstStyle/>
                    <a:p>
                      <a:pPr algn="ctr" fontAlgn="b"/>
                      <a:r>
                        <a:rPr lang="tr-TR" sz="1100" b="1" i="0" u="none" strike="noStrike" dirty="0">
                          <a:solidFill>
                            <a:srgbClr val="FF874C"/>
                          </a:solidFill>
                          <a:effectLst/>
                          <a:latin typeface="Calibri" panose="020F0502020204030204" pitchFamily="34" charset="0"/>
                        </a:rPr>
                        <a:t>7.385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a:txBody>
                    <a:bodyPr/>
                    <a:lstStyle/>
                    <a:p>
                      <a:pPr algn="ctr" fontAlgn="b"/>
                      <a:r>
                        <a:rPr lang="tr-TR" sz="1100" b="1" i="0" u="none" strike="noStrike" dirty="0">
                          <a:solidFill>
                            <a:srgbClr val="FF874C"/>
                          </a:solidFill>
                          <a:effectLst/>
                          <a:latin typeface="Calibri" panose="020F0502020204030204" pitchFamily="34" charset="0"/>
                        </a:rPr>
                        <a:t>16.824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a:txBody>
                    <a:bodyPr/>
                    <a:lstStyle/>
                    <a:p>
                      <a:pPr algn="ctr" fontAlgn="b"/>
                      <a:r>
                        <a:rPr lang="tr-TR" sz="1100" b="1" i="0" u="none" strike="noStrike" dirty="0">
                          <a:solidFill>
                            <a:srgbClr val="FF874C"/>
                          </a:solidFill>
                          <a:effectLst/>
                          <a:latin typeface="Calibri" panose="020F0502020204030204" pitchFamily="34" charset="0"/>
                        </a:rPr>
                        <a:t>12.022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extLst>
                  <a:ext uri="{0D108BD9-81ED-4DB2-BD59-A6C34878D82A}">
                    <a16:rowId xmlns:a16="http://schemas.microsoft.com/office/drawing/2014/main" val="3220181532"/>
                  </a:ext>
                </a:extLst>
              </a:tr>
              <a:tr h="320837">
                <a:tc gridSpan="13">
                  <a:txBody>
                    <a:bodyPr/>
                    <a:lstStyle/>
                    <a:p>
                      <a:pPr algn="l" rtl="0" fontAlgn="ctr"/>
                      <a:endParaRPr lang="tr-TR" sz="1400" b="1" i="0" u="none" strike="noStrike" dirty="0">
                        <a:solidFill>
                          <a:schemeClr val="bg1"/>
                        </a:solidFill>
                        <a:effectLst/>
                        <a:latin typeface="Calibri" panose="020F0502020204030204" pitchFamily="34" charset="0"/>
                      </a:endParaRPr>
                    </a:p>
                  </a:txBody>
                  <a:tcPr marL="2223" marR="2223" marT="2223"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ctr"/>
                      <a:endParaRPr lang="tr-TR" sz="900" b="1" i="0" u="none" strike="noStrike" dirty="0">
                        <a:solidFill>
                          <a:schemeClr val="bg1"/>
                        </a:solidFill>
                        <a:effectLst/>
                        <a:latin typeface="Calibri" panose="020F0502020204030204" pitchFamily="34" charset="0"/>
                      </a:endParaRPr>
                    </a:p>
                  </a:txBody>
                  <a:tcPr marL="2223" marR="2223" marT="222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92139077"/>
                  </a:ext>
                </a:extLst>
              </a:tr>
              <a:tr h="638927">
                <a:tc gridSpan="13">
                  <a:txBody>
                    <a:bodyPr/>
                    <a:lstStyle/>
                    <a:p>
                      <a:pPr marL="0" indent="0" algn="ctr" rtl="0" fontAlgn="ctr"/>
                      <a:r>
                        <a:rPr lang="tr-TR" sz="2000" b="1" i="0" u="none" strike="noStrike" dirty="0">
                          <a:solidFill>
                            <a:srgbClr val="14213D"/>
                          </a:solidFill>
                          <a:effectLst/>
                          <a:latin typeface="Calibri" panose="020F0502020204030204" pitchFamily="34" charset="0"/>
                        </a:rPr>
                        <a:t>İSTANBUL</a:t>
                      </a:r>
                    </a:p>
                  </a:txBody>
                  <a:tcPr marL="2223" marR="2223" marT="2223" marB="0" anchor="ctr">
                    <a:lnL w="12700" cap="flat" cmpd="sng" algn="ctr">
                      <a:solidFill>
                        <a:srgbClr val="14213D"/>
                      </a:solidFill>
                      <a:prstDash val="solid"/>
                      <a:round/>
                      <a:headEnd type="none" w="med" len="med"/>
                      <a:tailEnd type="none" w="med" len="med"/>
                    </a:lnL>
                    <a:lnR w="12700"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hMerge="1">
                  <a:txBody>
                    <a:bodyPr/>
                    <a:lstStyle/>
                    <a:p>
                      <a:pPr marL="0" indent="0" algn="ctr" rtl="0" fontAlgn="ctr"/>
                      <a:endParaRPr lang="tr-TR" sz="2800" b="1" i="0" u="none" strike="noStrike" dirty="0">
                        <a:solidFill>
                          <a:schemeClr val="bg1"/>
                        </a:solidFill>
                        <a:effectLst/>
                        <a:latin typeface="Calibri" panose="020F0502020204030204" pitchFamily="34" charset="0"/>
                      </a:endParaRPr>
                    </a:p>
                  </a:txBody>
                  <a:tcPr marL="2223" marR="2223" marT="222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67274255"/>
                  </a:ext>
                </a:extLst>
              </a:tr>
              <a:tr h="601568">
                <a:tc>
                  <a:txBody>
                    <a:bodyPr/>
                    <a:lstStyle/>
                    <a:p>
                      <a:pPr algn="l" rtl="0" fontAlgn="ctr"/>
                      <a:r>
                        <a:rPr lang="tr-TR" sz="1000" b="1" u="none" strike="noStrike" dirty="0">
                          <a:solidFill>
                            <a:srgbClr val="2F4858"/>
                          </a:solidFill>
                          <a:effectLst/>
                        </a:rPr>
                        <a:t>Devlet Üniversiteleri</a:t>
                      </a:r>
                      <a:endParaRPr lang="tr-TR" sz="1000" b="1" i="0" u="none" strike="noStrike" dirty="0">
                        <a:solidFill>
                          <a:srgbClr val="2F4858"/>
                        </a:solidFill>
                        <a:effectLst/>
                        <a:latin typeface="Calibri" panose="020F0502020204030204" pitchFamily="34" charset="0"/>
                      </a:endParaRPr>
                    </a:p>
                  </a:txBody>
                  <a:tcPr marL="2223" marR="2223" marT="222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13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119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16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66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307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608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3.107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1.988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501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1.752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933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12700" cap="flat" cmpd="sng" algn="ctr">
                      <a:solidFill>
                        <a:srgbClr val="14213D"/>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4159264"/>
                  </a:ext>
                </a:extLst>
              </a:tr>
              <a:tr h="601568">
                <a:tc>
                  <a:txBody>
                    <a:bodyPr/>
                    <a:lstStyle/>
                    <a:p>
                      <a:pPr algn="l" rtl="0" fontAlgn="ctr"/>
                      <a:r>
                        <a:rPr lang="tr-TR" sz="1000" b="1" u="none" strike="noStrike" dirty="0">
                          <a:solidFill>
                            <a:srgbClr val="2F4858"/>
                          </a:solidFill>
                          <a:effectLst/>
                        </a:rPr>
                        <a:t>Vakıf Üniversiteleri</a:t>
                      </a:r>
                      <a:endParaRPr lang="tr-TR" sz="1000" b="1" i="0" u="none" strike="noStrike" dirty="0">
                        <a:solidFill>
                          <a:srgbClr val="2F4858"/>
                        </a:solidFill>
                        <a:effectLst/>
                        <a:latin typeface="Calibri" panose="020F0502020204030204" pitchFamily="34" charset="0"/>
                      </a:endParaRPr>
                    </a:p>
                  </a:txBody>
                  <a:tcPr marL="2223" marR="2223" marT="222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a:solidFill>
                            <a:srgbClr val="2F4858"/>
                          </a:solidFill>
                          <a:effectLst/>
                          <a:latin typeface="Calibri" panose="020F0502020204030204" pitchFamily="34" charset="0"/>
                        </a:rPr>
                        <a:t>44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326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49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49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83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500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1.895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2.343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a:solidFill>
                            <a:srgbClr val="2F4858"/>
                          </a:solidFill>
                          <a:effectLst/>
                          <a:latin typeface="Calibri" panose="020F0502020204030204" pitchFamily="34" charset="0"/>
                        </a:rPr>
                        <a:t>1.841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a:solidFill>
                            <a:srgbClr val="2F4858"/>
                          </a:solidFill>
                          <a:effectLst/>
                          <a:latin typeface="Calibri" panose="020F0502020204030204" pitchFamily="34" charset="0"/>
                        </a:rPr>
                        <a:t>272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2.302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552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2562217622"/>
                  </a:ext>
                </a:extLst>
              </a:tr>
              <a:tr h="601568">
                <a:tc>
                  <a:txBody>
                    <a:bodyPr/>
                    <a:lstStyle/>
                    <a:p>
                      <a:pPr algn="l" rtl="0" fontAlgn="ctr"/>
                      <a:r>
                        <a:rPr lang="tr-TR" sz="1000" b="1" u="none" strike="noStrike" dirty="0">
                          <a:solidFill>
                            <a:srgbClr val="2F4858"/>
                          </a:solidFill>
                          <a:effectLst/>
                        </a:rPr>
                        <a:t>Vakıf  MYO</a:t>
                      </a:r>
                      <a:endParaRPr lang="tr-TR" sz="1000" b="1" i="0" u="none" strike="noStrike" dirty="0">
                        <a:solidFill>
                          <a:srgbClr val="2F4858"/>
                        </a:solidFill>
                        <a:effectLst/>
                        <a:latin typeface="Calibri" panose="020F0502020204030204" pitchFamily="34" charset="0"/>
                      </a:endParaRPr>
                    </a:p>
                  </a:txBody>
                  <a:tcPr marL="2223" marR="2223" marT="222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a:solidFill>
                            <a:srgbClr val="2F4858"/>
                          </a:solidFill>
                          <a:effectLst/>
                          <a:latin typeface="Calibri" panose="020F0502020204030204" pitchFamily="34" charset="0"/>
                        </a:rPr>
                        <a:t>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a:solidFill>
                            <a:srgbClr val="2F4858"/>
                          </a:solidFill>
                          <a:effectLst/>
                          <a:latin typeface="Calibri" panose="020F0502020204030204" pitchFamily="34" charset="0"/>
                        </a:rPr>
                        <a:t>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a:solidFill>
                            <a:srgbClr val="2F4858"/>
                          </a:solidFill>
                          <a:effectLst/>
                          <a:latin typeface="Calibri" panose="020F0502020204030204" pitchFamily="34" charset="0"/>
                        </a:rPr>
                        <a:t>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a:solidFill>
                            <a:srgbClr val="2F4858"/>
                          </a:solidFill>
                          <a:effectLst/>
                          <a:latin typeface="Calibri" panose="020F0502020204030204" pitchFamily="34" charset="0"/>
                        </a:rPr>
                        <a:t>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14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46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b"/>
                      <a:r>
                        <a:rPr lang="tr-TR" sz="1100" b="1" i="0" u="none" strike="noStrike" dirty="0">
                          <a:solidFill>
                            <a:srgbClr val="2F4858"/>
                          </a:solidFill>
                          <a:effectLst/>
                          <a:latin typeface="Calibri" panose="020F0502020204030204" pitchFamily="34" charset="0"/>
                        </a:rPr>
                        <a:t>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712848504"/>
                  </a:ext>
                </a:extLst>
              </a:tr>
              <a:tr h="601568">
                <a:tc>
                  <a:txBody>
                    <a:bodyPr/>
                    <a:lstStyle/>
                    <a:p>
                      <a:pPr algn="l" rtl="0" fontAlgn="ctr"/>
                      <a:r>
                        <a:rPr lang="tr-TR" sz="1000" b="1" u="none" strike="noStrike" dirty="0">
                          <a:solidFill>
                            <a:srgbClr val="FF874C"/>
                          </a:solidFill>
                          <a:effectLst/>
                        </a:rPr>
                        <a:t>TOPLAM</a:t>
                      </a:r>
                      <a:endParaRPr lang="tr-TR" sz="1000" b="1" i="0" u="none" strike="noStrike" dirty="0">
                        <a:solidFill>
                          <a:srgbClr val="FF874C"/>
                        </a:solidFill>
                        <a:effectLst/>
                        <a:latin typeface="Calibri" panose="020F0502020204030204" pitchFamily="34" charset="0"/>
                      </a:endParaRPr>
                    </a:p>
                  </a:txBody>
                  <a:tcPr marL="2223" marR="2223" marT="222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rtl="0" fontAlgn="ctr"/>
                      <a:r>
                        <a:rPr lang="tr-TR" sz="1100" b="1" i="0" u="none" strike="noStrike" dirty="0">
                          <a:solidFill>
                            <a:srgbClr val="FF874C"/>
                          </a:solidFill>
                          <a:effectLst/>
                          <a:latin typeface="Calibri" panose="020F0502020204030204" pitchFamily="34" charset="0"/>
                        </a:rPr>
                        <a:t>60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rtl="0" fontAlgn="ctr"/>
                      <a:r>
                        <a:rPr lang="tr-TR" sz="1100" b="1" i="0" u="none" strike="noStrike" dirty="0">
                          <a:solidFill>
                            <a:srgbClr val="FF874C"/>
                          </a:solidFill>
                          <a:effectLst/>
                          <a:latin typeface="Calibri" panose="020F0502020204030204" pitchFamily="34" charset="0"/>
                        </a:rPr>
                        <a:t>445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rtl="0" fontAlgn="ctr"/>
                      <a:r>
                        <a:rPr lang="tr-TR" sz="1100" b="1" i="0" u="none" strike="noStrike" dirty="0">
                          <a:solidFill>
                            <a:srgbClr val="FF874C"/>
                          </a:solidFill>
                          <a:effectLst/>
                          <a:latin typeface="Calibri" panose="020F0502020204030204" pitchFamily="34" charset="0"/>
                        </a:rPr>
                        <a:t>66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rtl="0" fontAlgn="ctr"/>
                      <a:r>
                        <a:rPr lang="tr-TR" sz="1100" b="1" i="0" u="none" strike="noStrike" dirty="0">
                          <a:solidFill>
                            <a:srgbClr val="FF874C"/>
                          </a:solidFill>
                          <a:effectLst/>
                          <a:latin typeface="Calibri" panose="020F0502020204030204" pitchFamily="34" charset="0"/>
                        </a:rPr>
                        <a:t>68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rtl="0" fontAlgn="ctr"/>
                      <a:r>
                        <a:rPr lang="tr-TR" sz="1100" b="1" i="0" u="none" strike="noStrike" dirty="0">
                          <a:solidFill>
                            <a:srgbClr val="FF874C"/>
                          </a:solidFill>
                          <a:effectLst/>
                          <a:latin typeface="Calibri" panose="020F0502020204030204" pitchFamily="34" charset="0"/>
                        </a:rPr>
                        <a:t>149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rtl="0" fontAlgn="ctr"/>
                      <a:r>
                        <a:rPr lang="tr-TR" sz="1100" b="1" i="0" u="none" strike="noStrike" dirty="0">
                          <a:solidFill>
                            <a:srgbClr val="FF874C"/>
                          </a:solidFill>
                          <a:effectLst/>
                          <a:latin typeface="Calibri" panose="020F0502020204030204" pitchFamily="34" charset="0"/>
                        </a:rPr>
                        <a:t>809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rtl="0" fontAlgn="ctr"/>
                      <a:r>
                        <a:rPr lang="tr-TR" sz="1100" b="1" i="0" u="none" strike="noStrike" dirty="0">
                          <a:solidFill>
                            <a:srgbClr val="FF874C"/>
                          </a:solidFill>
                          <a:effectLst/>
                          <a:latin typeface="Calibri" panose="020F0502020204030204" pitchFamily="34" charset="0"/>
                        </a:rPr>
                        <a:t>2.517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rtl="0" fontAlgn="ctr"/>
                      <a:r>
                        <a:rPr lang="tr-TR" sz="1100" b="1" i="0" u="none" strike="noStrike" dirty="0">
                          <a:solidFill>
                            <a:srgbClr val="FF874C"/>
                          </a:solidFill>
                          <a:effectLst/>
                          <a:latin typeface="Calibri" panose="020F0502020204030204" pitchFamily="34" charset="0"/>
                        </a:rPr>
                        <a:t>5.496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rtl="0" fontAlgn="ctr"/>
                      <a:r>
                        <a:rPr lang="tr-TR" sz="1100" b="1" i="0" u="none" strike="noStrike" dirty="0">
                          <a:solidFill>
                            <a:srgbClr val="FF874C"/>
                          </a:solidFill>
                          <a:effectLst/>
                          <a:latin typeface="Calibri" panose="020F0502020204030204" pitchFamily="34" charset="0"/>
                        </a:rPr>
                        <a:t>3.829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rtl="0" fontAlgn="ctr"/>
                      <a:r>
                        <a:rPr lang="tr-TR" sz="1100" b="1" i="0" u="none" strike="noStrike" dirty="0">
                          <a:solidFill>
                            <a:srgbClr val="FF874C"/>
                          </a:solidFill>
                          <a:effectLst/>
                          <a:latin typeface="Calibri" panose="020F0502020204030204" pitchFamily="34" charset="0"/>
                        </a:rPr>
                        <a:t>773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rtl="0" fontAlgn="ctr"/>
                      <a:r>
                        <a:rPr lang="tr-TR" sz="1100" b="1" i="0" u="none" strike="noStrike" dirty="0">
                          <a:solidFill>
                            <a:srgbClr val="FF874C"/>
                          </a:solidFill>
                          <a:effectLst/>
                          <a:latin typeface="Calibri" panose="020F0502020204030204" pitchFamily="34" charset="0"/>
                        </a:rPr>
                        <a:t>4.054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rtl="0" fontAlgn="ctr"/>
                      <a:r>
                        <a:rPr lang="tr-TR" sz="1100" b="1" i="0" u="none" strike="noStrike" dirty="0">
                          <a:solidFill>
                            <a:srgbClr val="FF874C"/>
                          </a:solidFill>
                          <a:effectLst/>
                          <a:latin typeface="Calibri" panose="020F0502020204030204" pitchFamily="34" charset="0"/>
                        </a:rPr>
                        <a:t>1.485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extLst>
                  <a:ext uri="{0D108BD9-81ED-4DB2-BD59-A6C34878D82A}">
                    <a16:rowId xmlns:a16="http://schemas.microsoft.com/office/drawing/2014/main" val="3662849351"/>
                  </a:ext>
                </a:extLst>
              </a:tr>
              <a:tr h="601568">
                <a:tc>
                  <a:txBody>
                    <a:bodyPr/>
                    <a:lstStyle/>
                    <a:p>
                      <a:pPr algn="l" rtl="0" fontAlgn="ctr"/>
                      <a:r>
                        <a:rPr lang="tr-TR" sz="1000" b="1" u="none" strike="noStrike" dirty="0">
                          <a:effectLst/>
                        </a:rPr>
                        <a:t>İST. PAYI %</a:t>
                      </a:r>
                      <a:endParaRPr lang="tr-TR" sz="1000" b="1" i="0" u="none" strike="noStrike" dirty="0">
                        <a:solidFill>
                          <a:srgbClr val="000099"/>
                        </a:solidFill>
                        <a:effectLst/>
                        <a:latin typeface="Calibri" panose="020F0502020204030204" pitchFamily="34" charset="0"/>
                      </a:endParaRPr>
                    </a:p>
                  </a:txBody>
                  <a:tcPr marL="2223" marR="2223" marT="2223"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000000"/>
                          </a:solidFill>
                          <a:effectLst/>
                          <a:latin typeface="Calibri" panose="020F0502020204030204" pitchFamily="34" charset="0"/>
                        </a:rPr>
                        <a:t>29,3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000000"/>
                          </a:solidFill>
                          <a:effectLst/>
                          <a:latin typeface="Calibri" panose="020F0502020204030204" pitchFamily="34" charset="0"/>
                        </a:rPr>
                        <a:t>20,1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000000"/>
                          </a:solidFill>
                          <a:effectLst/>
                          <a:latin typeface="Calibri" panose="020F0502020204030204" pitchFamily="34" charset="0"/>
                        </a:rPr>
                        <a:t>14,4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000000"/>
                          </a:solidFill>
                          <a:effectLst/>
                          <a:latin typeface="Calibri" panose="020F0502020204030204" pitchFamily="34" charset="0"/>
                        </a:rPr>
                        <a:t>7,15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000000"/>
                          </a:solidFill>
                          <a:effectLst/>
                          <a:latin typeface="Calibri" panose="020F0502020204030204" pitchFamily="34" charset="0"/>
                        </a:rPr>
                        <a:t>23,8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000000"/>
                          </a:solidFill>
                          <a:effectLst/>
                          <a:latin typeface="Calibri" panose="020F0502020204030204" pitchFamily="34" charset="0"/>
                        </a:rPr>
                        <a:t>20,1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000000"/>
                          </a:solidFill>
                          <a:effectLst/>
                          <a:latin typeface="Calibri" panose="020F0502020204030204" pitchFamily="34" charset="0"/>
                        </a:rPr>
                        <a:t>12,9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000000"/>
                          </a:solidFill>
                          <a:effectLst/>
                          <a:latin typeface="Calibri" panose="020F0502020204030204" pitchFamily="34" charset="0"/>
                        </a:rPr>
                        <a:t>31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000000"/>
                          </a:solidFill>
                          <a:effectLst/>
                          <a:latin typeface="Calibri" panose="020F0502020204030204" pitchFamily="34" charset="0"/>
                        </a:rPr>
                        <a:t>11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000000"/>
                          </a:solidFill>
                          <a:effectLst/>
                          <a:latin typeface="Calibri" panose="020F0502020204030204" pitchFamily="34" charset="0"/>
                        </a:rPr>
                        <a:t>10,5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000000"/>
                          </a:solidFill>
                          <a:effectLst/>
                          <a:latin typeface="Calibri" panose="020F0502020204030204" pitchFamily="34" charset="0"/>
                        </a:rPr>
                        <a:t>24,3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1" i="0" u="none" strike="noStrike" dirty="0">
                          <a:solidFill>
                            <a:srgbClr val="000000"/>
                          </a:solidFill>
                          <a:effectLst/>
                          <a:latin typeface="Calibri" panose="020F0502020204030204" pitchFamily="34" charset="0"/>
                        </a:rPr>
                        <a:t>12,5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55485030"/>
                  </a:ext>
                </a:extLst>
              </a:tr>
            </a:tbl>
          </a:graphicData>
        </a:graphic>
      </p:graphicFrame>
      <p:sp>
        <p:nvSpPr>
          <p:cNvPr id="4" name="Dikdörtgen 3"/>
          <p:cNvSpPr/>
          <p:nvPr/>
        </p:nvSpPr>
        <p:spPr>
          <a:xfrm>
            <a:off x="63473" y="42120"/>
            <a:ext cx="6830143" cy="707886"/>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YÜKSEK ÖĞRETİM TÜRLERİNE GÖRE</a:t>
            </a:r>
            <a:r>
              <a:rPr kumimoji="0" lang="tr-TR"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 </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BİRİM SAYILARI</a:t>
            </a: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204</a:t>
            </a:r>
          </a:p>
        </p:txBody>
      </p:sp>
    </p:spTree>
    <p:extLst>
      <p:ext uri="{BB962C8B-B14F-4D97-AF65-F5344CB8AC3E}">
        <p14:creationId xmlns:p14="http://schemas.microsoft.com/office/powerpoint/2010/main" val="2725308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176445525"/>
              </p:ext>
            </p:extLst>
          </p:nvPr>
        </p:nvGraphicFramePr>
        <p:xfrm>
          <a:off x="60592" y="965724"/>
          <a:ext cx="6705967" cy="8204401"/>
        </p:xfrm>
        <a:graphic>
          <a:graphicData uri="http://schemas.openxmlformats.org/drawingml/2006/table">
            <a:tbl>
              <a:tblPr>
                <a:effectLst>
                  <a:outerShdw blurRad="50800" dist="38100" dir="5400000" algn="t" rotWithShape="0">
                    <a:prstClr val="black">
                      <a:alpha val="40000"/>
                    </a:prstClr>
                  </a:outerShdw>
                </a:effectLst>
              </a:tblPr>
              <a:tblGrid>
                <a:gridCol w="225113">
                  <a:extLst>
                    <a:ext uri="{9D8B030D-6E8A-4147-A177-3AD203B41FA5}">
                      <a16:colId xmlns:a16="http://schemas.microsoft.com/office/drawing/2014/main" val="3129976894"/>
                    </a:ext>
                  </a:extLst>
                </a:gridCol>
                <a:gridCol w="2411916">
                  <a:extLst>
                    <a:ext uri="{9D8B030D-6E8A-4147-A177-3AD203B41FA5}">
                      <a16:colId xmlns:a16="http://schemas.microsoft.com/office/drawing/2014/main" val="4248295555"/>
                    </a:ext>
                  </a:extLst>
                </a:gridCol>
                <a:gridCol w="573860">
                  <a:extLst>
                    <a:ext uri="{9D8B030D-6E8A-4147-A177-3AD203B41FA5}">
                      <a16:colId xmlns:a16="http://schemas.microsoft.com/office/drawing/2014/main" val="1018558212"/>
                    </a:ext>
                  </a:extLst>
                </a:gridCol>
                <a:gridCol w="520300">
                  <a:extLst>
                    <a:ext uri="{9D8B030D-6E8A-4147-A177-3AD203B41FA5}">
                      <a16:colId xmlns:a16="http://schemas.microsoft.com/office/drawing/2014/main" val="2766534829"/>
                    </a:ext>
                  </a:extLst>
                </a:gridCol>
                <a:gridCol w="543254">
                  <a:extLst>
                    <a:ext uri="{9D8B030D-6E8A-4147-A177-3AD203B41FA5}">
                      <a16:colId xmlns:a16="http://schemas.microsoft.com/office/drawing/2014/main" val="2790645772"/>
                    </a:ext>
                  </a:extLst>
                </a:gridCol>
                <a:gridCol w="483039">
                  <a:extLst>
                    <a:ext uri="{9D8B030D-6E8A-4147-A177-3AD203B41FA5}">
                      <a16:colId xmlns:a16="http://schemas.microsoft.com/office/drawing/2014/main" val="3300494511"/>
                    </a:ext>
                  </a:extLst>
                </a:gridCol>
                <a:gridCol w="605610">
                  <a:extLst>
                    <a:ext uri="{9D8B030D-6E8A-4147-A177-3AD203B41FA5}">
                      <a16:colId xmlns:a16="http://schemas.microsoft.com/office/drawing/2014/main" val="2687829334"/>
                    </a:ext>
                  </a:extLst>
                </a:gridCol>
                <a:gridCol w="699698">
                  <a:extLst>
                    <a:ext uri="{9D8B030D-6E8A-4147-A177-3AD203B41FA5}">
                      <a16:colId xmlns:a16="http://schemas.microsoft.com/office/drawing/2014/main" val="1712104799"/>
                    </a:ext>
                  </a:extLst>
                </a:gridCol>
                <a:gridCol w="643177">
                  <a:extLst>
                    <a:ext uri="{9D8B030D-6E8A-4147-A177-3AD203B41FA5}">
                      <a16:colId xmlns:a16="http://schemas.microsoft.com/office/drawing/2014/main" val="3443973305"/>
                    </a:ext>
                  </a:extLst>
                </a:gridCol>
              </a:tblGrid>
              <a:tr h="1347320">
                <a:tc>
                  <a:txBody>
                    <a:bodyPr/>
                    <a:lstStyle/>
                    <a:p>
                      <a:pPr algn="ctr" rtl="0" fontAlgn="ctr"/>
                      <a:r>
                        <a:rPr lang="tr-TR" sz="1200" u="none" strike="noStrike" dirty="0">
                          <a:solidFill>
                            <a:schemeClr val="bg1"/>
                          </a:solidFill>
                          <a:effectLst/>
                        </a:rPr>
                        <a:t>SIRA NO</a:t>
                      </a:r>
                      <a:endParaRPr lang="tr-TR" sz="1200" b="1" i="0" u="none" strike="noStrike" dirty="0">
                        <a:solidFill>
                          <a:schemeClr val="bg1"/>
                        </a:solidFill>
                        <a:effectLst/>
                        <a:latin typeface="Calibri" panose="020F0502020204030204" pitchFamily="34" charset="0"/>
                      </a:endParaRPr>
                    </a:p>
                  </a:txBody>
                  <a:tcPr marL="3248" marR="3248" marT="3248" marB="0" vert="vert"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200" b="1" u="none" strike="noStrike" dirty="0">
                          <a:solidFill>
                            <a:schemeClr val="bg1"/>
                          </a:solidFill>
                          <a:effectLst/>
                        </a:rPr>
                        <a:t>ÜNİVERSİTE ADI </a:t>
                      </a:r>
                      <a:endParaRPr lang="tr-TR" sz="1200" b="1" i="0" u="none" strike="noStrike" dirty="0">
                        <a:solidFill>
                          <a:schemeClr val="bg1"/>
                        </a:solidFill>
                        <a:effectLst/>
                        <a:latin typeface="Calibri" panose="020F0502020204030204" pitchFamily="34" charset="0"/>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100" b="1" u="none" strike="noStrike" dirty="0">
                          <a:solidFill>
                            <a:schemeClr val="bg1"/>
                          </a:solidFill>
                          <a:effectLst/>
                          <a:latin typeface="+mn-lt"/>
                        </a:rPr>
                        <a:t>FAKÜLTE SAYISI </a:t>
                      </a:r>
                      <a:endParaRPr lang="tr-TR" sz="1100" b="1" i="0" u="none" strike="noStrike" dirty="0">
                        <a:solidFill>
                          <a:schemeClr val="bg1"/>
                        </a:solidFill>
                        <a:effectLst/>
                        <a:latin typeface="+mn-lt"/>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100" b="1" u="none" strike="noStrike" dirty="0">
                          <a:solidFill>
                            <a:schemeClr val="bg1"/>
                          </a:solidFill>
                          <a:effectLst/>
                          <a:latin typeface="+mn-lt"/>
                        </a:rPr>
                        <a:t>YÜKSEK OKUL  SAYISI </a:t>
                      </a:r>
                      <a:endParaRPr lang="tr-TR" sz="1100" b="1" i="0" u="none" strike="noStrike" dirty="0">
                        <a:solidFill>
                          <a:schemeClr val="bg1"/>
                        </a:solidFill>
                        <a:effectLst/>
                        <a:latin typeface="+mn-lt"/>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100" b="1" u="none" strike="noStrike" dirty="0">
                          <a:solidFill>
                            <a:schemeClr val="bg1"/>
                          </a:solidFill>
                          <a:effectLst/>
                          <a:latin typeface="+mn-lt"/>
                        </a:rPr>
                        <a:t>MESLEK YÜKSEK OKUL SAYISI</a:t>
                      </a:r>
                      <a:endParaRPr lang="tr-TR" sz="1100" b="1" i="0" u="none" strike="noStrike" dirty="0">
                        <a:solidFill>
                          <a:schemeClr val="bg1"/>
                        </a:solidFill>
                        <a:effectLst/>
                        <a:latin typeface="+mn-lt"/>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000" b="1" u="none" strike="noStrike" dirty="0">
                          <a:solidFill>
                            <a:schemeClr val="bg1"/>
                          </a:solidFill>
                          <a:effectLst/>
                          <a:latin typeface="+mn-lt"/>
                        </a:rPr>
                        <a:t>ENSTİTÜ SAYISI </a:t>
                      </a:r>
                      <a:endParaRPr lang="tr-TR" sz="1000" b="1" i="0" u="none" strike="noStrike" dirty="0">
                        <a:solidFill>
                          <a:schemeClr val="bg1"/>
                        </a:solidFill>
                        <a:effectLst/>
                        <a:latin typeface="+mn-lt"/>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100" b="1" u="none" strike="noStrike" dirty="0">
                          <a:solidFill>
                            <a:schemeClr val="bg1"/>
                          </a:solidFill>
                          <a:effectLst/>
                          <a:latin typeface="+mn-lt"/>
                        </a:rPr>
                        <a:t>ÖĞRETİM ELEMANI SAYISI </a:t>
                      </a:r>
                      <a:endParaRPr lang="tr-TR" sz="1100" b="1" i="0" u="none" strike="noStrike" dirty="0">
                        <a:solidFill>
                          <a:schemeClr val="bg1"/>
                        </a:solidFill>
                        <a:effectLst/>
                        <a:latin typeface="+mn-lt"/>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100" b="1" u="none" strike="noStrike" dirty="0">
                          <a:solidFill>
                            <a:schemeClr val="bg1"/>
                          </a:solidFill>
                          <a:effectLst/>
                          <a:latin typeface="+mn-lt"/>
                        </a:rPr>
                        <a:t>ÖĞRENCİ SAYISI </a:t>
                      </a:r>
                      <a:endParaRPr lang="tr-TR" sz="1100" b="1" i="0" u="none" strike="noStrike" dirty="0">
                        <a:solidFill>
                          <a:schemeClr val="bg1"/>
                        </a:solidFill>
                        <a:effectLst/>
                        <a:latin typeface="+mn-lt"/>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100" b="1" i="0" u="none" strike="noStrike" dirty="0">
                          <a:solidFill>
                            <a:schemeClr val="bg1"/>
                          </a:solidFill>
                          <a:effectLst/>
                          <a:latin typeface="+mn-lt"/>
                        </a:rPr>
                        <a:t>YABANCI</a:t>
                      </a:r>
                      <a:r>
                        <a:rPr lang="tr-TR" sz="1100" b="1" i="0" u="none" strike="noStrike" baseline="0" dirty="0">
                          <a:solidFill>
                            <a:schemeClr val="bg1"/>
                          </a:solidFill>
                          <a:effectLst/>
                          <a:latin typeface="+mn-lt"/>
                        </a:rPr>
                        <a:t> </a:t>
                      </a:r>
                    </a:p>
                    <a:p>
                      <a:pPr algn="ctr" rtl="0" fontAlgn="ctr"/>
                      <a:r>
                        <a:rPr lang="tr-TR" sz="1100" b="1" i="0" u="none" strike="noStrike" baseline="0" dirty="0">
                          <a:solidFill>
                            <a:schemeClr val="bg1"/>
                          </a:solidFill>
                          <a:effectLst/>
                          <a:latin typeface="+mn-lt"/>
                        </a:rPr>
                        <a:t>ÖĞRENCİ SAYISI</a:t>
                      </a:r>
                      <a:endParaRPr lang="tr-TR" sz="1100" b="1" i="0" u="none" strike="noStrike" dirty="0">
                        <a:solidFill>
                          <a:schemeClr val="bg1"/>
                        </a:solidFill>
                        <a:effectLst/>
                        <a:latin typeface="+mn-lt"/>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4213188511"/>
                  </a:ext>
                </a:extLst>
              </a:tr>
              <a:tr h="464887">
                <a:tc>
                  <a:txBody>
                    <a:bodyPr/>
                    <a:lstStyle/>
                    <a:p>
                      <a:pPr algn="ctr" rtl="0" fontAlgn="ctr"/>
                      <a:r>
                        <a:rPr lang="tr-TR" sz="1200" b="1" u="none" strike="noStrike" dirty="0">
                          <a:effectLst/>
                        </a:rPr>
                        <a:t>1</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1200" b="1" u="none" strike="noStrike" dirty="0">
                          <a:solidFill>
                            <a:schemeClr val="tx1"/>
                          </a:solidFill>
                          <a:effectLst/>
                        </a:rPr>
                        <a:t>BOĞAZİÇİ ÜNİVERSİTESİ </a:t>
                      </a:r>
                      <a:endParaRPr lang="tr-TR" sz="1200" b="1"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964</a:t>
                      </a:r>
                      <a:endParaRPr lang="tr-TR" sz="11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15.774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395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815162646"/>
                  </a:ext>
                </a:extLst>
              </a:tr>
              <a:tr h="464887">
                <a:tc>
                  <a:txBody>
                    <a:bodyPr/>
                    <a:lstStyle/>
                    <a:p>
                      <a:pPr algn="ctr" rtl="0" fontAlgn="ctr"/>
                      <a:r>
                        <a:rPr lang="tr-TR" sz="1200" b="1" u="none" strike="noStrike" dirty="0">
                          <a:effectLst/>
                        </a:rPr>
                        <a:t>2</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1200" b="1" u="none" strike="noStrike" dirty="0">
                          <a:solidFill>
                            <a:schemeClr val="tx1"/>
                          </a:solidFill>
                          <a:effectLst/>
                        </a:rPr>
                        <a:t>GALATASARAY</a:t>
                      </a:r>
                      <a:r>
                        <a:rPr lang="tr-TR" sz="1200" b="1" u="none" strike="noStrike" baseline="0" dirty="0">
                          <a:solidFill>
                            <a:schemeClr val="tx1"/>
                          </a:solidFill>
                          <a:effectLst/>
                        </a:rPr>
                        <a:t> </a:t>
                      </a:r>
                      <a:r>
                        <a:rPr lang="tr-TR" sz="1200" b="1" u="none" strike="noStrike" dirty="0">
                          <a:solidFill>
                            <a:schemeClr val="tx1"/>
                          </a:solidFill>
                          <a:effectLst/>
                        </a:rPr>
                        <a:t>ÜNİVERSİTESİ</a:t>
                      </a:r>
                      <a:endParaRPr lang="tr-TR" sz="1200" b="1"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301</a:t>
                      </a:r>
                      <a:endParaRPr lang="tr-TR" sz="11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4.538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425463737"/>
                  </a:ext>
                </a:extLst>
              </a:tr>
              <a:tr h="464887">
                <a:tc>
                  <a:txBody>
                    <a:bodyPr/>
                    <a:lstStyle/>
                    <a:p>
                      <a:pPr algn="ctr" rtl="0" fontAlgn="ctr"/>
                      <a:r>
                        <a:rPr lang="tr-TR" sz="1200" b="1" u="none" strike="noStrike" dirty="0">
                          <a:effectLst/>
                        </a:rPr>
                        <a:t>3</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1" u="none" strike="noStrike" kern="1200" dirty="0">
                          <a:solidFill>
                            <a:schemeClr val="tx1"/>
                          </a:solidFill>
                          <a:effectLst/>
                          <a:latin typeface="+mn-lt"/>
                          <a:ea typeface="+mn-ea"/>
                          <a:cs typeface="+mn-cs"/>
                        </a:rPr>
                        <a:t>İSTANBUL MEDENİYET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1.057</a:t>
                      </a:r>
                      <a:endParaRPr lang="tr-TR" sz="11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15.550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499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59886214"/>
                  </a:ext>
                </a:extLst>
              </a:tr>
              <a:tr h="464887">
                <a:tc>
                  <a:txBody>
                    <a:bodyPr/>
                    <a:lstStyle/>
                    <a:p>
                      <a:pPr algn="ctr" rtl="0" fontAlgn="ctr"/>
                      <a:r>
                        <a:rPr lang="tr-TR" sz="1200" b="1" u="none" strike="noStrike" dirty="0">
                          <a:effectLst/>
                        </a:rPr>
                        <a:t>4</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1" u="none" strike="noStrike" kern="1200" dirty="0">
                          <a:solidFill>
                            <a:schemeClr val="tx1"/>
                          </a:solidFill>
                          <a:effectLst/>
                          <a:latin typeface="+mn-lt"/>
                          <a:ea typeface="+mn-ea"/>
                          <a:cs typeface="+mn-cs"/>
                        </a:rPr>
                        <a:t>İSTANBUL TEKNİK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2.470</a:t>
                      </a:r>
                      <a:endParaRPr lang="tr-TR" sz="11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36.669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559923707"/>
                  </a:ext>
                </a:extLst>
              </a:tr>
              <a:tr h="464887">
                <a:tc>
                  <a:txBody>
                    <a:bodyPr/>
                    <a:lstStyle/>
                    <a:p>
                      <a:pPr algn="ctr" rtl="0" fontAlgn="ctr"/>
                      <a:r>
                        <a:rPr lang="tr-TR" sz="1200" b="1" u="none" strike="noStrike" dirty="0">
                          <a:effectLst/>
                        </a:rPr>
                        <a:t>5</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1" u="none" strike="noStrike" kern="1200" dirty="0">
                          <a:solidFill>
                            <a:schemeClr val="tx1"/>
                          </a:solidFill>
                          <a:effectLst/>
                          <a:latin typeface="+mn-lt"/>
                          <a:ea typeface="+mn-ea"/>
                          <a:cs typeface="+mn-cs"/>
                        </a:rPr>
                        <a:t>İSTANBUL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17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16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3.399</a:t>
                      </a:r>
                      <a:endParaRPr lang="tr-TR" sz="11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656.617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7.963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693540921"/>
                  </a:ext>
                </a:extLst>
              </a:tr>
              <a:tr h="464887">
                <a:tc>
                  <a:txBody>
                    <a:bodyPr/>
                    <a:lstStyle/>
                    <a:p>
                      <a:pPr algn="ctr" rtl="0" fontAlgn="ctr"/>
                      <a:r>
                        <a:rPr lang="tr-TR" sz="1200" b="1" u="none" strike="noStrike" dirty="0">
                          <a:effectLst/>
                        </a:rPr>
                        <a:t>6</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1" u="none" strike="noStrike" kern="1200" dirty="0">
                          <a:solidFill>
                            <a:schemeClr val="tx1"/>
                          </a:solidFill>
                          <a:effectLst/>
                          <a:latin typeface="+mn-lt"/>
                          <a:ea typeface="+mn-ea"/>
                          <a:cs typeface="+mn-cs"/>
                        </a:rPr>
                        <a:t>İSTANBUL ÜNİVERSİTESİ CERRAHPAŞA</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1.987</a:t>
                      </a:r>
                      <a:endParaRPr lang="tr-TR" sz="11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32.297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1.356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45758039"/>
                  </a:ext>
                </a:extLst>
              </a:tr>
              <a:tr h="464887">
                <a:tc>
                  <a:txBody>
                    <a:bodyPr/>
                    <a:lstStyle/>
                    <a:p>
                      <a:pPr algn="ctr" rtl="0" fontAlgn="ctr"/>
                      <a:r>
                        <a:rPr lang="tr-TR" sz="1200" b="1" u="none" strike="noStrike" dirty="0">
                          <a:effectLst/>
                        </a:rPr>
                        <a:t>7</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1" u="none" strike="noStrike" kern="1200" dirty="0">
                          <a:solidFill>
                            <a:schemeClr val="tx1"/>
                          </a:solidFill>
                          <a:effectLst/>
                          <a:latin typeface="+mn-lt"/>
                          <a:ea typeface="+mn-ea"/>
                          <a:cs typeface="+mn-cs"/>
                        </a:rPr>
                        <a:t>MARMARA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3.123</a:t>
                      </a:r>
                      <a:endParaRPr lang="tr-TR" sz="11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68.748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3.036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56830196"/>
                  </a:ext>
                </a:extLst>
              </a:tr>
              <a:tr h="581108">
                <a:tc>
                  <a:txBody>
                    <a:bodyPr/>
                    <a:lstStyle/>
                    <a:p>
                      <a:pPr algn="ctr" rtl="0" fontAlgn="ctr"/>
                      <a:r>
                        <a:rPr lang="tr-TR" sz="1200" b="1" u="none" strike="noStrike" dirty="0">
                          <a:effectLst/>
                        </a:rPr>
                        <a:t>8</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1" u="none" strike="noStrike" kern="1200" dirty="0">
                          <a:solidFill>
                            <a:schemeClr val="tx1"/>
                          </a:solidFill>
                          <a:effectLst/>
                          <a:latin typeface="+mn-lt"/>
                          <a:ea typeface="+mn-ea"/>
                          <a:cs typeface="+mn-cs"/>
                        </a:rPr>
                        <a:t>MİMARSİNAN GÜZEL SANATLAR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637</a:t>
                      </a:r>
                      <a:endParaRPr lang="tr-TR" sz="11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10.786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190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35158595"/>
                  </a:ext>
                </a:extLst>
              </a:tr>
              <a:tr h="464887">
                <a:tc>
                  <a:txBody>
                    <a:bodyPr/>
                    <a:lstStyle/>
                    <a:p>
                      <a:pPr algn="ctr" rtl="0" fontAlgn="ctr"/>
                      <a:r>
                        <a:rPr lang="tr-TR" sz="1200" b="1" u="none" strike="noStrike" dirty="0">
                          <a:effectLst/>
                        </a:rPr>
                        <a:t>9</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1200" b="1" u="none" strike="noStrike" dirty="0">
                          <a:solidFill>
                            <a:schemeClr val="tx1"/>
                          </a:solidFill>
                          <a:effectLst/>
                        </a:rPr>
                        <a:t>SAĞLIK</a:t>
                      </a:r>
                      <a:r>
                        <a:rPr lang="tr-TR" sz="1200" b="1" u="none" strike="noStrike" baseline="0" dirty="0">
                          <a:solidFill>
                            <a:schemeClr val="tx1"/>
                          </a:solidFill>
                          <a:effectLst/>
                        </a:rPr>
                        <a:t> </a:t>
                      </a:r>
                      <a:r>
                        <a:rPr lang="tr-TR" sz="1200" b="1" u="none" strike="noStrike" dirty="0">
                          <a:solidFill>
                            <a:schemeClr val="tx1"/>
                          </a:solidFill>
                          <a:effectLst/>
                        </a:rPr>
                        <a:t>BİLİMLERİ ÜNİVERSİTESİ</a:t>
                      </a:r>
                      <a:endParaRPr lang="tr-TR" sz="1200" b="1"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4.266</a:t>
                      </a:r>
                      <a:endParaRPr lang="tr-TR" sz="11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24.163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1.127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525030302"/>
                  </a:ext>
                </a:extLst>
              </a:tr>
              <a:tr h="464887">
                <a:tc>
                  <a:txBody>
                    <a:bodyPr/>
                    <a:lstStyle/>
                    <a:p>
                      <a:pPr algn="ctr" rtl="0" fontAlgn="ctr"/>
                      <a:r>
                        <a:rPr lang="tr-TR" sz="1200" b="1" u="none" strike="noStrike" dirty="0">
                          <a:effectLst/>
                        </a:rPr>
                        <a:t>10</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1200" b="1" u="none" strike="noStrike" dirty="0">
                          <a:solidFill>
                            <a:schemeClr val="tx1"/>
                          </a:solidFill>
                          <a:effectLst/>
                        </a:rPr>
                        <a:t>TÜRK-ALMAN ÜNİVERSİTESİ</a:t>
                      </a:r>
                      <a:endParaRPr lang="tr-TR" sz="1200" b="1"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356</a:t>
                      </a:r>
                      <a:endParaRPr lang="tr-TR" sz="11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4.416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55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93193024"/>
                  </a:ext>
                </a:extLst>
              </a:tr>
              <a:tr h="581108">
                <a:tc>
                  <a:txBody>
                    <a:bodyPr/>
                    <a:lstStyle/>
                    <a:p>
                      <a:pPr algn="ctr" rtl="0" fontAlgn="ctr"/>
                      <a:r>
                        <a:rPr lang="tr-TR" sz="1200" b="1" u="none" strike="noStrike" dirty="0">
                          <a:effectLst/>
                        </a:rPr>
                        <a:t>11</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1200" b="1" u="none" strike="noStrike" dirty="0">
                          <a:solidFill>
                            <a:schemeClr val="tx1"/>
                          </a:solidFill>
                          <a:effectLst/>
                        </a:rPr>
                        <a:t>TÜRK-JAPON BİLİM VE TEKNOLOJİ ÜNİVERSİTESİ</a:t>
                      </a:r>
                      <a:endParaRPr lang="tr-TR" sz="1200" b="1"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459549990"/>
                  </a:ext>
                </a:extLst>
              </a:tr>
              <a:tr h="581108">
                <a:tc>
                  <a:txBody>
                    <a:bodyPr/>
                    <a:lstStyle/>
                    <a:p>
                      <a:pPr algn="ctr" rtl="0" fontAlgn="ctr"/>
                      <a:r>
                        <a:rPr lang="tr-TR" sz="1200" b="1" u="none" strike="noStrike" dirty="0">
                          <a:effectLst/>
                        </a:rPr>
                        <a:t>12</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1200" b="1" u="none" strike="noStrike" dirty="0">
                          <a:solidFill>
                            <a:schemeClr val="tx1"/>
                          </a:solidFill>
                          <a:effectLst/>
                        </a:rPr>
                        <a:t>TÜRKİYE</a:t>
                      </a:r>
                      <a:r>
                        <a:rPr lang="tr-TR" sz="1200" b="1" u="none" strike="noStrike" baseline="0" dirty="0">
                          <a:solidFill>
                            <a:schemeClr val="tx1"/>
                          </a:solidFill>
                          <a:effectLst/>
                        </a:rPr>
                        <a:t> </a:t>
                      </a:r>
                      <a:r>
                        <a:rPr lang="tr-TR" sz="1200" b="1" u="none" strike="noStrike" dirty="0">
                          <a:solidFill>
                            <a:schemeClr val="tx1"/>
                          </a:solidFill>
                          <a:effectLst/>
                        </a:rPr>
                        <a:t>ULUSLARARASI İSLAM, BİLİM VE TEKNOLOJİ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521941468"/>
                  </a:ext>
                </a:extLst>
              </a:tr>
              <a:tr h="464887">
                <a:tc>
                  <a:txBody>
                    <a:bodyPr/>
                    <a:lstStyle/>
                    <a:p>
                      <a:pPr algn="ctr" rtl="0" fontAlgn="ctr"/>
                      <a:r>
                        <a:rPr lang="tr-TR" sz="1200" b="1" u="none" strike="noStrike" dirty="0">
                          <a:effectLst/>
                        </a:rPr>
                        <a:t>13</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1200" b="1" u="none" strike="noStrike" dirty="0">
                          <a:solidFill>
                            <a:schemeClr val="tx1"/>
                          </a:solidFill>
                          <a:effectLst/>
                        </a:rPr>
                        <a:t>YILDIZ TEKNİK ÜNİVERSİTESİ</a:t>
                      </a:r>
                      <a:endParaRPr lang="tr-TR" sz="1200" b="1"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1.735</a:t>
                      </a:r>
                      <a:endParaRPr lang="tr-TR" sz="11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41.775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2.358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70678705"/>
                  </a:ext>
                </a:extLst>
              </a:tr>
              <a:tr h="464887">
                <a:tc gridSpan="2">
                  <a:txBody>
                    <a:bodyPr/>
                    <a:lstStyle/>
                    <a:p>
                      <a:pPr algn="ctr" rtl="0" fontAlgn="ctr"/>
                      <a:r>
                        <a:rPr lang="tr-TR" sz="1200" b="1" u="none" strike="noStrike" dirty="0">
                          <a:solidFill>
                            <a:schemeClr val="tx1"/>
                          </a:solidFill>
                          <a:effectLst/>
                        </a:rPr>
                        <a:t>TOPLAM</a:t>
                      </a:r>
                      <a:endParaRPr lang="tr-TR" sz="1200" b="1"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a:txBody>
                    <a:bodyPr/>
                    <a:lstStyle/>
                    <a:p>
                      <a:pPr algn="ctr" fontAlgn="ctr"/>
                      <a:r>
                        <a:rPr lang="tr-TR" sz="1100" b="0" i="0" u="none" strike="noStrike" dirty="0">
                          <a:solidFill>
                            <a:srgbClr val="000000"/>
                          </a:solidFill>
                          <a:effectLst/>
                          <a:latin typeface="Calibri" panose="020F0502020204030204" pitchFamily="34" charset="0"/>
                        </a:rPr>
                        <a:t>119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100" b="0" i="0" u="none" strike="noStrike" dirty="0">
                          <a:solidFill>
                            <a:srgbClr val="000000"/>
                          </a:solidFill>
                          <a:effectLst/>
                          <a:latin typeface="Calibri" panose="020F0502020204030204" pitchFamily="34" charset="0"/>
                        </a:rPr>
                        <a:t>17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100" b="0" i="0" u="none" strike="noStrike" dirty="0">
                          <a:solidFill>
                            <a:srgbClr val="000000"/>
                          </a:solidFill>
                          <a:effectLst/>
                          <a:latin typeface="Calibri" panose="020F0502020204030204" pitchFamily="34" charset="0"/>
                        </a:rPr>
                        <a:t>16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100" b="0" i="0" u="none" strike="noStrike" dirty="0">
                          <a:solidFill>
                            <a:srgbClr val="000000"/>
                          </a:solidFill>
                          <a:effectLst/>
                          <a:latin typeface="Calibri" panose="020F0502020204030204" pitchFamily="34" charset="0"/>
                        </a:rPr>
                        <a:t>66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20.296</a:t>
                      </a:r>
                      <a:endParaRPr lang="tr-TR" sz="11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100" b="0" i="0" u="none" strike="noStrike" dirty="0">
                          <a:solidFill>
                            <a:srgbClr val="000000"/>
                          </a:solidFill>
                          <a:effectLst/>
                          <a:latin typeface="Calibri" panose="020F0502020204030204" pitchFamily="34" charset="0"/>
                        </a:rPr>
                        <a:t>914.333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100" b="0" i="0" u="none" strike="noStrike" dirty="0">
                          <a:solidFill>
                            <a:schemeClr val="tx1"/>
                          </a:solidFill>
                          <a:effectLst/>
                          <a:latin typeface="Calibri" panose="020F0502020204030204" pitchFamily="34" charset="0"/>
                        </a:rPr>
                        <a:t>17.544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2497635486"/>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DEVLET ÜNİVERSİTELERİ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204</a:t>
            </a:r>
          </a:p>
        </p:txBody>
      </p:sp>
      <p:sp>
        <p:nvSpPr>
          <p:cNvPr id="2" name="Metin kutusu 1"/>
          <p:cNvSpPr txBox="1"/>
          <p:nvPr/>
        </p:nvSpPr>
        <p:spPr>
          <a:xfrm>
            <a:off x="1" y="9296943"/>
            <a:ext cx="292099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prstClr val="black"/>
                </a:solidFill>
                <a:effectLst/>
                <a:uLnTx/>
                <a:uFillTx/>
                <a:latin typeface="Calibri" panose="020F0502020204030204"/>
                <a:ea typeface="+mn-ea"/>
                <a:cs typeface="+mn-cs"/>
              </a:rPr>
              <a:t>* Öğrenci  sayısına yabancı öğrenci sayıları dahil edilmiştir.</a:t>
            </a:r>
          </a:p>
        </p:txBody>
      </p:sp>
    </p:spTree>
    <p:extLst>
      <p:ext uri="{BB962C8B-B14F-4D97-AF65-F5344CB8AC3E}">
        <p14:creationId xmlns:p14="http://schemas.microsoft.com/office/powerpoint/2010/main" val="4101462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3283694613"/>
              </p:ext>
            </p:extLst>
          </p:nvPr>
        </p:nvGraphicFramePr>
        <p:xfrm>
          <a:off x="-1" y="810757"/>
          <a:ext cx="6858001" cy="8578387"/>
        </p:xfrm>
        <a:graphic>
          <a:graphicData uri="http://schemas.openxmlformats.org/drawingml/2006/table">
            <a:tbl>
              <a:tblPr>
                <a:effectLst>
                  <a:outerShdw blurRad="50800" dist="38100" dir="5400000" algn="t" rotWithShape="0">
                    <a:prstClr val="black">
                      <a:alpha val="40000"/>
                    </a:prstClr>
                  </a:outerShdw>
                </a:effectLst>
              </a:tblPr>
              <a:tblGrid>
                <a:gridCol w="416340">
                  <a:extLst>
                    <a:ext uri="{9D8B030D-6E8A-4147-A177-3AD203B41FA5}">
                      <a16:colId xmlns:a16="http://schemas.microsoft.com/office/drawing/2014/main" val="3208617606"/>
                    </a:ext>
                  </a:extLst>
                </a:gridCol>
                <a:gridCol w="2224066">
                  <a:extLst>
                    <a:ext uri="{9D8B030D-6E8A-4147-A177-3AD203B41FA5}">
                      <a16:colId xmlns:a16="http://schemas.microsoft.com/office/drawing/2014/main" val="1043160973"/>
                    </a:ext>
                  </a:extLst>
                </a:gridCol>
                <a:gridCol w="583138">
                  <a:extLst>
                    <a:ext uri="{9D8B030D-6E8A-4147-A177-3AD203B41FA5}">
                      <a16:colId xmlns:a16="http://schemas.microsoft.com/office/drawing/2014/main" val="3113933963"/>
                    </a:ext>
                  </a:extLst>
                </a:gridCol>
                <a:gridCol w="542454">
                  <a:extLst>
                    <a:ext uri="{9D8B030D-6E8A-4147-A177-3AD203B41FA5}">
                      <a16:colId xmlns:a16="http://schemas.microsoft.com/office/drawing/2014/main" val="3349014425"/>
                    </a:ext>
                  </a:extLst>
                </a:gridCol>
                <a:gridCol w="556018">
                  <a:extLst>
                    <a:ext uri="{9D8B030D-6E8A-4147-A177-3AD203B41FA5}">
                      <a16:colId xmlns:a16="http://schemas.microsoft.com/office/drawing/2014/main" val="727192237"/>
                    </a:ext>
                  </a:extLst>
                </a:gridCol>
                <a:gridCol w="501773">
                  <a:extLst>
                    <a:ext uri="{9D8B030D-6E8A-4147-A177-3AD203B41FA5}">
                      <a16:colId xmlns:a16="http://schemas.microsoft.com/office/drawing/2014/main" val="2206133781"/>
                    </a:ext>
                  </a:extLst>
                </a:gridCol>
                <a:gridCol w="596702">
                  <a:extLst>
                    <a:ext uri="{9D8B030D-6E8A-4147-A177-3AD203B41FA5}">
                      <a16:colId xmlns:a16="http://schemas.microsoft.com/office/drawing/2014/main" val="790745694"/>
                    </a:ext>
                  </a:extLst>
                </a:gridCol>
                <a:gridCol w="718755">
                  <a:extLst>
                    <a:ext uri="{9D8B030D-6E8A-4147-A177-3AD203B41FA5}">
                      <a16:colId xmlns:a16="http://schemas.microsoft.com/office/drawing/2014/main" val="2547668739"/>
                    </a:ext>
                  </a:extLst>
                </a:gridCol>
                <a:gridCol w="718755">
                  <a:extLst>
                    <a:ext uri="{9D8B030D-6E8A-4147-A177-3AD203B41FA5}">
                      <a16:colId xmlns:a16="http://schemas.microsoft.com/office/drawing/2014/main" val="2456544548"/>
                    </a:ext>
                  </a:extLst>
                </a:gridCol>
              </a:tblGrid>
              <a:tr h="495833">
                <a:tc>
                  <a:txBody>
                    <a:bodyPr/>
                    <a:lstStyle/>
                    <a:p>
                      <a:pPr algn="ctr" rtl="0" fontAlgn="ctr"/>
                      <a:r>
                        <a:rPr lang="tr-TR" sz="800" u="none" strike="noStrike" dirty="0">
                          <a:solidFill>
                            <a:schemeClr val="bg1"/>
                          </a:solidFill>
                          <a:effectLst/>
                          <a:latin typeface="+mn-lt"/>
                        </a:rPr>
                        <a:t>SIRA</a:t>
                      </a:r>
                      <a:endParaRPr lang="tr-TR" sz="800" b="1" i="0" u="none" strike="noStrike" dirty="0">
                        <a:solidFill>
                          <a:schemeClr val="bg1"/>
                        </a:solidFill>
                        <a:effectLst/>
                        <a:latin typeface="+mn-lt"/>
                      </a:endParaRPr>
                    </a:p>
                    <a:p>
                      <a:pPr algn="ctr" rtl="0" fontAlgn="ctr"/>
                      <a:r>
                        <a:rPr lang="tr-TR" sz="800" u="none" strike="noStrike" dirty="0">
                          <a:solidFill>
                            <a:schemeClr val="bg1"/>
                          </a:solidFill>
                          <a:effectLst/>
                          <a:latin typeface="+mn-lt"/>
                        </a:rPr>
                        <a:t>NO769</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ÜNİVERSİTE ADI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FAKÜLTE SAYISI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YÜKSEK OKUL  SAYISI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MESLEK YÜKSEK</a:t>
                      </a:r>
                      <a:endParaRPr lang="tr-TR" sz="800" b="1" i="0" u="none" strike="noStrike" dirty="0">
                        <a:solidFill>
                          <a:schemeClr val="bg1"/>
                        </a:solidFill>
                        <a:effectLst/>
                        <a:latin typeface="+mn-lt"/>
                      </a:endParaRPr>
                    </a:p>
                    <a:p>
                      <a:pPr algn="ctr" rtl="0" fontAlgn="ctr"/>
                      <a:r>
                        <a:rPr lang="tr-TR" sz="800" u="none" strike="noStrike" dirty="0">
                          <a:solidFill>
                            <a:schemeClr val="bg1"/>
                          </a:solidFill>
                          <a:effectLst/>
                          <a:latin typeface="+mn-lt"/>
                        </a:rPr>
                        <a:t>OKULU SAYISI</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ENSTİTÜ SAYISI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ÖĞRETİM ELEMANI  SAYISI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ÖĞRENCİ SAYISI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b="1" i="0" u="none" strike="noStrike" dirty="0">
                          <a:solidFill>
                            <a:schemeClr val="bg1"/>
                          </a:solidFill>
                          <a:effectLst/>
                          <a:latin typeface="+mn-lt"/>
                        </a:rPr>
                        <a:t>YABANCI</a:t>
                      </a:r>
                      <a:r>
                        <a:rPr lang="tr-TR" sz="800" b="1" i="0" u="none" strike="noStrike" baseline="0" dirty="0">
                          <a:solidFill>
                            <a:schemeClr val="bg1"/>
                          </a:solidFill>
                          <a:effectLst/>
                          <a:latin typeface="+mn-lt"/>
                        </a:rPr>
                        <a:t> ÖĞRENCİ SAYISI</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2656211605"/>
                  </a:ext>
                </a:extLst>
              </a:tr>
              <a:tr h="161594">
                <a:tc>
                  <a:txBody>
                    <a:bodyPr/>
                    <a:lstStyle/>
                    <a:p>
                      <a:pPr algn="ctr" rtl="0" fontAlgn="ctr"/>
                      <a:r>
                        <a:rPr lang="tr-TR" sz="800" b="0" u="none" strike="noStrike" dirty="0">
                          <a:solidFill>
                            <a:schemeClr val="tx1"/>
                          </a:solidFill>
                          <a:effectLst/>
                          <a:latin typeface="+mn-lt"/>
                        </a:rPr>
                        <a:t>1</a:t>
                      </a:r>
                      <a:endParaRPr lang="tr-TR" sz="800" b="0" i="0" u="none" strike="noStrike" dirty="0">
                        <a:solidFill>
                          <a:schemeClr val="tx1"/>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ACIBADEM MEHMET ALİ AYDINLAR ÜNİ.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578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5.706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dirty="0">
                          <a:solidFill>
                            <a:schemeClr val="tx1"/>
                          </a:solidFill>
                          <a:effectLst/>
                          <a:latin typeface="Calibri" panose="020F0502020204030204" pitchFamily="34" charset="0"/>
                        </a:rPr>
                        <a:t>357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60194915"/>
                  </a:ext>
                </a:extLst>
              </a:tr>
              <a:tr h="161594">
                <a:tc>
                  <a:txBody>
                    <a:bodyPr/>
                    <a:lstStyle/>
                    <a:p>
                      <a:pPr algn="ctr" rtl="0" fontAlgn="ctr"/>
                      <a:r>
                        <a:rPr lang="tr-TR" sz="800" b="0" u="none" strike="noStrike" dirty="0">
                          <a:solidFill>
                            <a:schemeClr val="tx1"/>
                          </a:solidFill>
                          <a:effectLst/>
                          <a:latin typeface="+mn-lt"/>
                        </a:rPr>
                        <a:t>2</a:t>
                      </a:r>
                      <a:endParaRPr lang="tr-TR" sz="800" b="0" i="0" u="none" strike="noStrike" dirty="0">
                        <a:solidFill>
                          <a:schemeClr val="tx1"/>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ALTINBAŞ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432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12.812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6.179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609336429"/>
                  </a:ext>
                </a:extLst>
              </a:tr>
              <a:tr h="161594">
                <a:tc>
                  <a:txBody>
                    <a:bodyPr/>
                    <a:lstStyle/>
                    <a:p>
                      <a:pPr algn="ctr" rtl="0" fontAlgn="ctr"/>
                      <a:r>
                        <a:rPr lang="tr-TR" sz="800" b="0" u="none" strike="noStrike" dirty="0">
                          <a:solidFill>
                            <a:schemeClr val="tx1"/>
                          </a:solidFill>
                          <a:effectLst/>
                          <a:latin typeface="+mn-lt"/>
                        </a:rPr>
                        <a:t>3</a:t>
                      </a:r>
                      <a:endParaRPr lang="tr-TR" sz="800" b="0" i="0" u="none" strike="noStrike" dirty="0">
                        <a:solidFill>
                          <a:schemeClr val="tx1"/>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BAHÇEŞEHİR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835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23.932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6.951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78702854"/>
                  </a:ext>
                </a:extLst>
              </a:tr>
              <a:tr h="161594">
                <a:tc>
                  <a:txBody>
                    <a:bodyPr/>
                    <a:lstStyle/>
                    <a:p>
                      <a:pPr algn="ctr" rtl="0" fontAlgn="ctr"/>
                      <a:r>
                        <a:rPr lang="tr-TR" sz="800" b="0" u="none" strike="noStrike" dirty="0">
                          <a:solidFill>
                            <a:schemeClr val="tx1"/>
                          </a:solidFill>
                          <a:effectLst/>
                          <a:latin typeface="+mn-lt"/>
                        </a:rPr>
                        <a:t>4</a:t>
                      </a:r>
                      <a:endParaRPr lang="tr-TR" sz="800" b="0" i="0" u="none" strike="noStrike" dirty="0">
                        <a:solidFill>
                          <a:schemeClr val="tx1"/>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a:solidFill>
                            <a:schemeClr val="tx1"/>
                          </a:solidFill>
                          <a:effectLst/>
                          <a:latin typeface="Verdana" panose="020B0604030504040204" pitchFamily="34" charset="0"/>
                        </a:rPr>
                        <a:t>BEYKOZ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5.435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1.022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703703847"/>
                  </a:ext>
                </a:extLst>
              </a:tr>
              <a:tr h="161594">
                <a:tc>
                  <a:txBody>
                    <a:bodyPr/>
                    <a:lstStyle/>
                    <a:p>
                      <a:pPr algn="ctr" rtl="0" fontAlgn="ctr"/>
                      <a:r>
                        <a:rPr lang="tr-TR" sz="800" b="0" u="none" strike="noStrike" dirty="0">
                          <a:solidFill>
                            <a:schemeClr val="tx1"/>
                          </a:solidFill>
                          <a:effectLst/>
                          <a:latin typeface="+mn-lt"/>
                        </a:rPr>
                        <a:t>5</a:t>
                      </a:r>
                      <a:endParaRPr lang="tr-TR" sz="800" b="0" i="0" u="none" strike="noStrike" dirty="0">
                        <a:solidFill>
                          <a:schemeClr val="tx1"/>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BEZM-İ ÂLEM VAKIF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3.610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16148227"/>
                  </a:ext>
                </a:extLst>
              </a:tr>
              <a:tr h="161594">
                <a:tc>
                  <a:txBody>
                    <a:bodyPr/>
                    <a:lstStyle/>
                    <a:p>
                      <a:pPr algn="ctr" rtl="0" fontAlgn="ctr"/>
                      <a:r>
                        <a:rPr lang="tr-TR" sz="800" b="0" u="none" strike="noStrike" dirty="0">
                          <a:solidFill>
                            <a:schemeClr val="tx1"/>
                          </a:solidFill>
                          <a:effectLst/>
                          <a:latin typeface="+mn-lt"/>
                        </a:rPr>
                        <a:t>6</a:t>
                      </a:r>
                      <a:endParaRPr lang="tr-TR" sz="800" b="0" i="0" u="none" strike="noStrike" dirty="0">
                        <a:solidFill>
                          <a:schemeClr val="tx1"/>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BİRUNİ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426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12.049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2.521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66317559"/>
                  </a:ext>
                </a:extLst>
              </a:tr>
              <a:tr h="132798">
                <a:tc>
                  <a:txBody>
                    <a:bodyPr/>
                    <a:lstStyle/>
                    <a:p>
                      <a:pPr algn="ctr" rtl="0" fontAlgn="ctr"/>
                      <a:r>
                        <a:rPr lang="tr-TR" sz="800" b="0" u="none" strike="noStrike" dirty="0">
                          <a:solidFill>
                            <a:schemeClr val="tx1"/>
                          </a:solidFill>
                          <a:effectLst/>
                          <a:latin typeface="+mn-lt"/>
                        </a:rPr>
                        <a:t>7</a:t>
                      </a:r>
                      <a:endParaRPr lang="tr-TR" sz="800" b="0" i="0" u="none" strike="noStrike" dirty="0">
                        <a:solidFill>
                          <a:schemeClr val="tx1"/>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DEMİROĞLU BİLİM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188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2.726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706651498"/>
                  </a:ext>
                </a:extLst>
              </a:tr>
              <a:tr h="132798">
                <a:tc>
                  <a:txBody>
                    <a:bodyPr/>
                    <a:lstStyle/>
                    <a:p>
                      <a:pPr algn="ctr" rtl="0" fontAlgn="ctr"/>
                      <a:r>
                        <a:rPr lang="tr-TR" sz="800" b="0" i="0" u="none" strike="noStrike" dirty="0">
                          <a:solidFill>
                            <a:schemeClr val="tx1"/>
                          </a:solidFill>
                          <a:effectLst/>
                          <a:latin typeface="+mn-lt"/>
                        </a:rPr>
                        <a:t>8</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DOĞUŞ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418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15.125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934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802742023"/>
                  </a:ext>
                </a:extLst>
              </a:tr>
              <a:tr h="161594">
                <a:tc>
                  <a:txBody>
                    <a:bodyPr/>
                    <a:lstStyle/>
                    <a:p>
                      <a:pPr algn="ctr" rtl="0" fontAlgn="ctr"/>
                      <a:r>
                        <a:rPr lang="tr-TR" sz="800" b="0" i="0" u="none" strike="noStrike" dirty="0">
                          <a:solidFill>
                            <a:schemeClr val="tx1"/>
                          </a:solidFill>
                          <a:effectLst/>
                          <a:latin typeface="+mn-lt"/>
                        </a:rPr>
                        <a:t>9</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FATİH SULTAN MEHMET VAKIF ÜNİ.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341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8.283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1.396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687576573"/>
                  </a:ext>
                </a:extLst>
              </a:tr>
              <a:tr h="161594">
                <a:tc>
                  <a:txBody>
                    <a:bodyPr/>
                    <a:lstStyle/>
                    <a:p>
                      <a:pPr algn="ctr" rtl="0" fontAlgn="ctr"/>
                      <a:r>
                        <a:rPr lang="tr-TR" sz="800" b="0" u="none" strike="noStrike" dirty="0">
                          <a:solidFill>
                            <a:schemeClr val="tx1"/>
                          </a:solidFill>
                          <a:effectLst/>
                          <a:latin typeface="+mn-lt"/>
                        </a:rPr>
                        <a:t>10</a:t>
                      </a:r>
                      <a:endParaRPr lang="tr-TR" sz="800" b="0" i="0" u="none" strike="noStrike" dirty="0">
                        <a:solidFill>
                          <a:schemeClr val="tx1"/>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FENERBAHÇE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6.292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1.623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7867252"/>
                  </a:ext>
                </a:extLst>
              </a:tr>
              <a:tr h="161594">
                <a:tc>
                  <a:txBody>
                    <a:bodyPr/>
                    <a:lstStyle/>
                    <a:p>
                      <a:pPr algn="ctr" rtl="0" fontAlgn="ctr"/>
                      <a:r>
                        <a:rPr lang="tr-TR" sz="800" b="0" u="none" strike="noStrike" dirty="0">
                          <a:solidFill>
                            <a:schemeClr val="tx1"/>
                          </a:solidFill>
                          <a:effectLst/>
                          <a:latin typeface="+mn-lt"/>
                        </a:rPr>
                        <a:t>11</a:t>
                      </a:r>
                      <a:endParaRPr lang="tr-TR" sz="800" b="0" i="0" u="none" strike="noStrike" dirty="0">
                        <a:solidFill>
                          <a:schemeClr val="tx1"/>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a:solidFill>
                            <a:schemeClr val="tx1"/>
                          </a:solidFill>
                          <a:effectLst/>
                          <a:latin typeface="Verdana" panose="020B0604030504040204" pitchFamily="34" charset="0"/>
                        </a:rPr>
                        <a:t>HALİÇ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469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16.107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1.867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690709622"/>
                  </a:ext>
                </a:extLst>
              </a:tr>
              <a:tr h="161594">
                <a:tc>
                  <a:txBody>
                    <a:bodyPr/>
                    <a:lstStyle/>
                    <a:p>
                      <a:pPr algn="ctr" rtl="0" fontAlgn="ctr"/>
                      <a:r>
                        <a:rPr lang="tr-TR" sz="800" b="0" u="none" strike="noStrike" dirty="0">
                          <a:solidFill>
                            <a:schemeClr val="tx1"/>
                          </a:solidFill>
                          <a:effectLst/>
                          <a:latin typeface="+mn-lt"/>
                        </a:rPr>
                        <a:t>12</a:t>
                      </a:r>
                      <a:endParaRPr lang="tr-TR" sz="800" b="0" i="0" u="none" strike="noStrike" dirty="0">
                        <a:solidFill>
                          <a:schemeClr val="tx1"/>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IŞIK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166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6.515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981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9543693"/>
                  </a:ext>
                </a:extLst>
              </a:tr>
              <a:tr h="161594">
                <a:tc>
                  <a:txBody>
                    <a:bodyPr/>
                    <a:lstStyle/>
                    <a:p>
                      <a:pPr algn="ctr" rtl="0" fontAlgn="ctr"/>
                      <a:r>
                        <a:rPr lang="tr-TR" sz="800" b="0" u="none" strike="noStrike" dirty="0">
                          <a:solidFill>
                            <a:schemeClr val="tx1"/>
                          </a:solidFill>
                          <a:effectLst/>
                          <a:latin typeface="+mn-lt"/>
                        </a:rPr>
                        <a:t>13</a:t>
                      </a:r>
                      <a:endParaRPr lang="tr-TR" sz="800" b="0" i="0" u="none" strike="noStrike" dirty="0">
                        <a:solidFill>
                          <a:schemeClr val="tx1"/>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İBN HALDUN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1.723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602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20502414"/>
                  </a:ext>
                </a:extLst>
              </a:tr>
              <a:tr h="161594">
                <a:tc>
                  <a:txBody>
                    <a:bodyPr/>
                    <a:lstStyle/>
                    <a:p>
                      <a:pPr algn="ctr" rtl="0" fontAlgn="ctr"/>
                      <a:r>
                        <a:rPr lang="tr-TR" sz="800" b="0" u="none" strike="noStrike" dirty="0">
                          <a:solidFill>
                            <a:schemeClr val="tx1"/>
                          </a:solidFill>
                          <a:effectLst/>
                          <a:latin typeface="+mn-lt"/>
                        </a:rPr>
                        <a:t>14</a:t>
                      </a:r>
                      <a:endParaRPr lang="tr-TR" sz="800" b="0" i="0" u="none" strike="noStrike" dirty="0">
                        <a:solidFill>
                          <a:schemeClr val="tx1"/>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a:solidFill>
                            <a:schemeClr val="tx1"/>
                          </a:solidFill>
                          <a:effectLst/>
                          <a:latin typeface="Verdana" panose="020B0604030504040204" pitchFamily="34" charset="0"/>
                        </a:rPr>
                        <a:t>İSTANBUL AREL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517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9.964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1.092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35017990"/>
                  </a:ext>
                </a:extLst>
              </a:tr>
              <a:tr h="161594">
                <a:tc>
                  <a:txBody>
                    <a:bodyPr/>
                    <a:lstStyle/>
                    <a:p>
                      <a:pPr marL="0" algn="ctr" defTabSz="685800" rtl="0" eaLnBrk="1" fontAlgn="ctr" latinLnBrk="0" hangingPunct="1"/>
                      <a:r>
                        <a:rPr lang="tr-TR" sz="800" b="0" u="none" strike="noStrike" kern="1200" dirty="0">
                          <a:solidFill>
                            <a:schemeClr val="tx1"/>
                          </a:solidFill>
                          <a:effectLst/>
                          <a:latin typeface="+mn-lt"/>
                          <a:ea typeface="+mn-ea"/>
                          <a:cs typeface="+mn-cs"/>
                        </a:rPr>
                        <a:t>15</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İSTANBUL ATLAS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343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5.715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1.605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30838540"/>
                  </a:ext>
                </a:extLst>
              </a:tr>
              <a:tr h="161594">
                <a:tc>
                  <a:txBody>
                    <a:bodyPr/>
                    <a:lstStyle/>
                    <a:p>
                      <a:pPr algn="ctr" rtl="0" fontAlgn="ctr"/>
                      <a:r>
                        <a:rPr lang="tr-TR" sz="800" b="0" u="none" strike="noStrike" dirty="0">
                          <a:solidFill>
                            <a:schemeClr val="tx1"/>
                          </a:solidFill>
                          <a:effectLst/>
                          <a:latin typeface="+mn-lt"/>
                        </a:rPr>
                        <a:t>16</a:t>
                      </a:r>
                      <a:endParaRPr lang="tr-TR" sz="800" b="0" i="0" u="none" strike="noStrike" dirty="0">
                        <a:solidFill>
                          <a:schemeClr val="tx1"/>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a:solidFill>
                            <a:schemeClr val="tx1"/>
                          </a:solidFill>
                          <a:effectLst/>
                          <a:latin typeface="Verdana" panose="020B0604030504040204" pitchFamily="34" charset="0"/>
                        </a:rPr>
                        <a:t>İSTANBUL AYDIN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1.054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44.274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4.487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93705626"/>
                  </a:ext>
                </a:extLst>
              </a:tr>
              <a:tr h="16159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chemeClr val="tx1"/>
                          </a:solidFill>
                          <a:effectLst/>
                          <a:latin typeface="+mn-lt"/>
                          <a:ea typeface="+mn-ea"/>
                          <a:cs typeface="+mn-cs"/>
                        </a:rPr>
                        <a:t>17</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İSTANBUL BEYKENT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38843190"/>
                  </a:ext>
                </a:extLst>
              </a:tr>
              <a:tr h="16159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chemeClr val="tx1"/>
                          </a:solidFill>
                          <a:effectLst/>
                          <a:latin typeface="+mn-lt"/>
                          <a:ea typeface="+mn-ea"/>
                          <a:cs typeface="+mn-cs"/>
                        </a:rPr>
                        <a:t>18</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a:solidFill>
                            <a:schemeClr val="tx1"/>
                          </a:solidFill>
                          <a:effectLst/>
                          <a:latin typeface="Verdana" panose="020B0604030504040204" pitchFamily="34" charset="0"/>
                        </a:rPr>
                        <a:t>İSTANBUL BİLGİ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586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20.172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1.967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38240078"/>
                  </a:ext>
                </a:extLst>
              </a:tr>
              <a:tr h="16159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chemeClr val="tx1"/>
                          </a:solidFill>
                          <a:effectLst/>
                          <a:latin typeface="+mn-lt"/>
                          <a:ea typeface="+mn-ea"/>
                          <a:cs typeface="+mn-cs"/>
                        </a:rPr>
                        <a:t>19</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a:solidFill>
                            <a:schemeClr val="tx1"/>
                          </a:solidFill>
                          <a:effectLst/>
                          <a:latin typeface="Verdana" panose="020B0604030504040204" pitchFamily="34" charset="0"/>
                        </a:rPr>
                        <a:t>İSTANBUL ESENYURT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9.741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3.913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104160005"/>
                  </a:ext>
                </a:extLst>
              </a:tr>
              <a:tr h="16159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chemeClr val="tx1"/>
                          </a:solidFill>
                          <a:effectLst/>
                          <a:latin typeface="+mn-lt"/>
                          <a:ea typeface="+mn-ea"/>
                          <a:cs typeface="+mn-cs"/>
                        </a:rPr>
                        <a:t>20</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İSTANBUL GALATA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155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2.598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272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734391477"/>
                  </a:ext>
                </a:extLst>
              </a:tr>
              <a:tr h="16159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chemeClr val="tx1"/>
                          </a:solidFill>
                          <a:effectLst/>
                          <a:latin typeface="+mn-lt"/>
                          <a:ea typeface="+mn-ea"/>
                          <a:cs typeface="+mn-cs"/>
                        </a:rPr>
                        <a:t>21</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a:solidFill>
                            <a:schemeClr val="tx1"/>
                          </a:solidFill>
                          <a:effectLst/>
                          <a:latin typeface="Verdana" panose="020B0604030504040204" pitchFamily="34" charset="0"/>
                        </a:rPr>
                        <a:t>İSTANBUL GEDİK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283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8.097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1.050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64657466"/>
                  </a:ext>
                </a:extLst>
              </a:tr>
              <a:tr h="16159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chemeClr val="tx1"/>
                          </a:solidFill>
                          <a:effectLst/>
                          <a:latin typeface="+mn-lt"/>
                          <a:ea typeface="+mn-ea"/>
                          <a:cs typeface="+mn-cs"/>
                        </a:rPr>
                        <a:t>22</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a:solidFill>
                            <a:schemeClr val="tx1"/>
                          </a:solidFill>
                          <a:effectLst/>
                          <a:latin typeface="Verdana" panose="020B0604030504040204" pitchFamily="34" charset="0"/>
                        </a:rPr>
                        <a:t>İSTANBUL GELİŞİM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869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29.663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5.177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374556954"/>
                  </a:ext>
                </a:extLst>
              </a:tr>
              <a:tr h="16159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chemeClr val="tx1"/>
                          </a:solidFill>
                          <a:effectLst/>
                          <a:latin typeface="+mn-lt"/>
                          <a:ea typeface="+mn-ea"/>
                          <a:cs typeface="+mn-cs"/>
                        </a:rPr>
                        <a:t>23</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İSTANBUL KENT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294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8.398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2.118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837644939"/>
                  </a:ext>
                </a:extLst>
              </a:tr>
              <a:tr h="16159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chemeClr val="tx1"/>
                          </a:solidFill>
                          <a:effectLst/>
                          <a:latin typeface="+mn-lt"/>
                          <a:ea typeface="+mn-ea"/>
                          <a:cs typeface="+mn-cs"/>
                        </a:rPr>
                        <a:t>24</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a:solidFill>
                            <a:schemeClr val="tx1"/>
                          </a:solidFill>
                          <a:effectLst/>
                          <a:latin typeface="Verdana" panose="020B0604030504040204" pitchFamily="34" charset="0"/>
                        </a:rPr>
                        <a:t>İSTANBUL KÜLTÜR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409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13.548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1.364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41603300"/>
                  </a:ext>
                </a:extLst>
              </a:tr>
              <a:tr h="16159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chemeClr val="tx1"/>
                          </a:solidFill>
                          <a:effectLst/>
                          <a:latin typeface="+mn-lt"/>
                          <a:ea typeface="+mn-ea"/>
                          <a:cs typeface="+mn-cs"/>
                        </a:rPr>
                        <a:t>25</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a:solidFill>
                            <a:schemeClr val="tx1"/>
                          </a:solidFill>
                          <a:effectLst/>
                          <a:latin typeface="Verdana" panose="020B0604030504040204" pitchFamily="34" charset="0"/>
                        </a:rPr>
                        <a:t>İSTANBUL MEDİPOL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1.481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44.060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9.486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28984772"/>
                  </a:ext>
                </a:extLst>
              </a:tr>
              <a:tr h="16159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chemeClr val="tx1"/>
                          </a:solidFill>
                          <a:effectLst/>
                          <a:latin typeface="+mn-lt"/>
                          <a:ea typeface="+mn-ea"/>
                          <a:cs typeface="+mn-cs"/>
                        </a:rPr>
                        <a:t>26</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İSTANBUL NİŞANTAŞI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629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33.733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6.282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71941732"/>
                  </a:ext>
                </a:extLst>
              </a:tr>
              <a:tr h="16159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chemeClr val="tx1"/>
                          </a:solidFill>
                          <a:effectLst/>
                          <a:latin typeface="+mn-lt"/>
                          <a:ea typeface="+mn-ea"/>
                          <a:cs typeface="+mn-cs"/>
                        </a:rPr>
                        <a:t>27</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a:solidFill>
                            <a:schemeClr val="tx1"/>
                          </a:solidFill>
                          <a:effectLst/>
                          <a:latin typeface="Verdana" panose="020B0604030504040204" pitchFamily="34" charset="0"/>
                        </a:rPr>
                        <a:t>İSTANBUL OKAN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713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16.383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2.599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75683631"/>
                  </a:ext>
                </a:extLst>
              </a:tr>
              <a:tr h="16159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chemeClr val="tx1"/>
                          </a:solidFill>
                          <a:effectLst/>
                          <a:latin typeface="+mn-lt"/>
                          <a:ea typeface="+mn-ea"/>
                          <a:cs typeface="+mn-cs"/>
                        </a:rPr>
                        <a:t>28</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a:solidFill>
                            <a:schemeClr val="tx1"/>
                          </a:solidFill>
                          <a:effectLst/>
                          <a:latin typeface="Verdana" panose="020B0604030504040204" pitchFamily="34" charset="0"/>
                        </a:rPr>
                        <a:t>İSTANBUL RUMELİ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266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7.623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1.014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32277342"/>
                  </a:ext>
                </a:extLst>
              </a:tr>
              <a:tr h="160257">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chemeClr val="tx1"/>
                          </a:solidFill>
                          <a:effectLst/>
                          <a:latin typeface="+mn-lt"/>
                          <a:ea typeface="+mn-ea"/>
                          <a:cs typeface="+mn-cs"/>
                        </a:rPr>
                        <a:t>29</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İSTANBUL SABAHATTİN ZAİM ÜNİ.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346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9.199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dirty="0">
                          <a:solidFill>
                            <a:schemeClr val="tx1"/>
                          </a:solidFill>
                          <a:effectLst/>
                          <a:latin typeface="Calibri" panose="020F0502020204030204" pitchFamily="34" charset="0"/>
                        </a:rPr>
                        <a:t>1.651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44892729"/>
                  </a:ext>
                </a:extLst>
              </a:tr>
              <a:tr h="16159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chemeClr val="tx1"/>
                          </a:solidFill>
                          <a:effectLst/>
                          <a:latin typeface="+mn-lt"/>
                          <a:ea typeface="+mn-ea"/>
                          <a:cs typeface="+mn-cs"/>
                        </a:rPr>
                        <a:t>30</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İSTANBUL SAĞLIK VE TEKNOLOJİ ÜNİ.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389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3.019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33314881"/>
                  </a:ext>
                </a:extLst>
              </a:tr>
              <a:tr h="16159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chemeClr val="tx1"/>
                          </a:solidFill>
                          <a:effectLst/>
                          <a:latin typeface="+mn-lt"/>
                          <a:ea typeface="+mn-ea"/>
                          <a:cs typeface="+mn-cs"/>
                        </a:rPr>
                        <a:t>31</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İSTANBUL TİCARET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274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9.008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1.126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526001258"/>
                  </a:ext>
                </a:extLst>
              </a:tr>
              <a:tr h="161594">
                <a:tc>
                  <a:txBody>
                    <a:bodyPr/>
                    <a:lstStyle/>
                    <a:p>
                      <a:pPr algn="ctr" rtl="0" fontAlgn="ctr"/>
                      <a:r>
                        <a:rPr lang="tr-TR" sz="800" b="0" u="none" strike="noStrike" dirty="0">
                          <a:solidFill>
                            <a:schemeClr val="tx1"/>
                          </a:solidFill>
                          <a:effectLst/>
                          <a:latin typeface="+mn-lt"/>
                        </a:rPr>
                        <a:t>32</a:t>
                      </a:r>
                      <a:endParaRPr lang="tr-TR" sz="800" b="0" i="0" u="none" strike="noStrike" dirty="0">
                        <a:solidFill>
                          <a:schemeClr val="tx1"/>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İSTANBUL TOPKAPI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359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14.666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dirty="0">
                          <a:solidFill>
                            <a:schemeClr val="tx1"/>
                          </a:solidFill>
                          <a:effectLst/>
                          <a:latin typeface="Calibri" panose="020F0502020204030204" pitchFamily="34" charset="0"/>
                        </a:rPr>
                        <a:t>3.378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490248175"/>
                  </a:ext>
                </a:extLst>
              </a:tr>
              <a:tr h="161594">
                <a:tc>
                  <a:txBody>
                    <a:bodyPr/>
                    <a:lstStyle/>
                    <a:p>
                      <a:pPr algn="ctr" rtl="0" fontAlgn="ctr"/>
                      <a:r>
                        <a:rPr lang="tr-TR" sz="800" b="0" u="none" strike="noStrike" dirty="0">
                          <a:solidFill>
                            <a:schemeClr val="tx1"/>
                          </a:solidFill>
                          <a:effectLst/>
                          <a:latin typeface="+mn-lt"/>
                        </a:rPr>
                        <a:t>33</a:t>
                      </a:r>
                      <a:endParaRPr lang="tr-TR" sz="800" b="0" i="0" u="none" strike="noStrike" dirty="0">
                        <a:solidFill>
                          <a:schemeClr val="tx1"/>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İSTANBUL YENİ YÜZYIL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502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11.434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dirty="0">
                          <a:solidFill>
                            <a:schemeClr val="tx1"/>
                          </a:solidFill>
                          <a:effectLst/>
                          <a:latin typeface="Calibri" panose="020F0502020204030204" pitchFamily="34" charset="0"/>
                        </a:rPr>
                        <a:t>4.273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888716157"/>
                  </a:ext>
                </a:extLst>
              </a:tr>
              <a:tr h="161594">
                <a:tc>
                  <a:txBody>
                    <a:bodyPr/>
                    <a:lstStyle/>
                    <a:p>
                      <a:pPr algn="ctr" rtl="0" fontAlgn="ctr"/>
                      <a:r>
                        <a:rPr lang="tr-TR" sz="800" b="0" u="none" strike="noStrike" dirty="0">
                          <a:solidFill>
                            <a:schemeClr val="tx1"/>
                          </a:solidFill>
                          <a:effectLst/>
                          <a:latin typeface="+mn-lt"/>
                        </a:rPr>
                        <a:t>34</a:t>
                      </a:r>
                      <a:endParaRPr lang="tr-TR" sz="800" b="0" i="0" u="none" strike="noStrike" dirty="0">
                        <a:solidFill>
                          <a:schemeClr val="tx1"/>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İSTANBUL 29 MAYIS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4.268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dirty="0">
                          <a:solidFill>
                            <a:schemeClr val="tx1"/>
                          </a:solidFill>
                          <a:effectLst/>
                          <a:latin typeface="Calibri" panose="020F0502020204030204" pitchFamily="34" charset="0"/>
                        </a:rPr>
                        <a:t>335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420001868"/>
                  </a:ext>
                </a:extLst>
              </a:tr>
              <a:tr h="161594">
                <a:tc>
                  <a:txBody>
                    <a:bodyPr/>
                    <a:lstStyle/>
                    <a:p>
                      <a:pPr algn="ctr" rtl="0" fontAlgn="ctr"/>
                      <a:r>
                        <a:rPr lang="tr-TR" sz="800" b="0" u="none" strike="noStrike" dirty="0">
                          <a:solidFill>
                            <a:schemeClr val="tx1"/>
                          </a:solidFill>
                          <a:effectLst/>
                          <a:latin typeface="+mn-lt"/>
                        </a:rPr>
                        <a:t>35</a:t>
                      </a:r>
                      <a:endParaRPr lang="tr-TR" sz="800" b="0" i="0" u="none" strike="noStrike" dirty="0">
                        <a:solidFill>
                          <a:schemeClr val="tx1"/>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İSTİNYE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614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17.969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dirty="0">
                          <a:solidFill>
                            <a:schemeClr val="tx1"/>
                          </a:solidFill>
                          <a:effectLst/>
                          <a:latin typeface="Calibri" panose="020F0502020204030204" pitchFamily="34" charset="0"/>
                        </a:rPr>
                        <a:t>3.832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930992514"/>
                  </a:ext>
                </a:extLst>
              </a:tr>
              <a:tr h="161594">
                <a:tc>
                  <a:txBody>
                    <a:bodyPr/>
                    <a:lstStyle/>
                    <a:p>
                      <a:pPr algn="ctr" rtl="0" fontAlgn="ctr"/>
                      <a:r>
                        <a:rPr lang="tr-TR" sz="800" b="0" u="none" strike="noStrike" dirty="0">
                          <a:solidFill>
                            <a:schemeClr val="tx1"/>
                          </a:solidFill>
                          <a:effectLst/>
                          <a:latin typeface="+mn-lt"/>
                        </a:rPr>
                        <a:t>36</a:t>
                      </a:r>
                      <a:endParaRPr lang="tr-TR" sz="800" b="0" i="0" u="none" strike="noStrike" dirty="0">
                        <a:solidFill>
                          <a:schemeClr val="tx1"/>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KADİR HAS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255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5.360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dirty="0">
                          <a:solidFill>
                            <a:schemeClr val="tx1"/>
                          </a:solidFill>
                          <a:effectLst/>
                          <a:latin typeface="Calibri" panose="020F0502020204030204" pitchFamily="34" charset="0"/>
                        </a:rPr>
                        <a:t>538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697546183"/>
                  </a:ext>
                </a:extLst>
              </a:tr>
              <a:tr h="161594">
                <a:tc>
                  <a:txBody>
                    <a:bodyPr/>
                    <a:lstStyle/>
                    <a:p>
                      <a:pPr algn="ctr" rtl="0" fontAlgn="ctr"/>
                      <a:r>
                        <a:rPr lang="tr-TR" sz="800" b="0" u="none" strike="noStrike" dirty="0">
                          <a:solidFill>
                            <a:schemeClr val="tx1"/>
                          </a:solidFill>
                          <a:effectLst/>
                          <a:latin typeface="+mn-lt"/>
                        </a:rPr>
                        <a:t>37</a:t>
                      </a:r>
                      <a:endParaRPr lang="tr-TR" sz="800" b="0" i="0" u="none" strike="noStrike" dirty="0">
                        <a:solidFill>
                          <a:schemeClr val="tx1"/>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KOÇ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782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8.900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dirty="0">
                          <a:solidFill>
                            <a:schemeClr val="tx1"/>
                          </a:solidFill>
                          <a:effectLst/>
                          <a:latin typeface="Calibri" panose="020F0502020204030204" pitchFamily="34" charset="0"/>
                        </a:rPr>
                        <a:t>776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385737744"/>
                  </a:ext>
                </a:extLst>
              </a:tr>
              <a:tr h="161594">
                <a:tc>
                  <a:txBody>
                    <a:bodyPr/>
                    <a:lstStyle/>
                    <a:p>
                      <a:pPr algn="ctr" rtl="0" fontAlgn="ctr"/>
                      <a:r>
                        <a:rPr lang="tr-TR" sz="800" b="0" u="none" strike="noStrike" dirty="0">
                          <a:solidFill>
                            <a:schemeClr val="tx1"/>
                          </a:solidFill>
                          <a:effectLst/>
                          <a:latin typeface="+mn-lt"/>
                        </a:rPr>
                        <a:t>38</a:t>
                      </a:r>
                      <a:endParaRPr lang="tr-TR" sz="800" b="0" i="0" u="none" strike="noStrike" dirty="0">
                        <a:solidFill>
                          <a:schemeClr val="tx1"/>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MALTEPE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530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7.066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dirty="0">
                          <a:solidFill>
                            <a:schemeClr val="tx1"/>
                          </a:solidFill>
                          <a:effectLst/>
                          <a:latin typeface="Calibri" panose="020F0502020204030204" pitchFamily="34" charset="0"/>
                        </a:rPr>
                        <a:t>439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247964901"/>
                  </a:ext>
                </a:extLst>
              </a:tr>
              <a:tr h="161594">
                <a:tc>
                  <a:txBody>
                    <a:bodyPr/>
                    <a:lstStyle/>
                    <a:p>
                      <a:pPr algn="ctr" rtl="0" fontAlgn="ctr"/>
                      <a:r>
                        <a:rPr lang="tr-TR" sz="800" b="0" u="none" strike="noStrike" dirty="0">
                          <a:solidFill>
                            <a:schemeClr val="tx1"/>
                          </a:solidFill>
                          <a:effectLst/>
                          <a:latin typeface="+mn-lt"/>
                        </a:rPr>
                        <a:t>39</a:t>
                      </a:r>
                      <a:endParaRPr lang="tr-TR" sz="800" b="0" i="0" u="none" strike="noStrike" dirty="0">
                        <a:solidFill>
                          <a:schemeClr val="tx1"/>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MEF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168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3.882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dirty="0">
                          <a:solidFill>
                            <a:schemeClr val="tx1"/>
                          </a:solidFill>
                          <a:effectLst/>
                          <a:latin typeface="Calibri" panose="020F0502020204030204" pitchFamily="34" charset="0"/>
                        </a:rPr>
                        <a:t>37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528152399"/>
                  </a:ext>
                </a:extLst>
              </a:tr>
              <a:tr h="161594">
                <a:tc>
                  <a:txBody>
                    <a:bodyPr/>
                    <a:lstStyle/>
                    <a:p>
                      <a:pPr algn="ctr" rtl="0" fontAlgn="ctr"/>
                      <a:r>
                        <a:rPr lang="tr-TR" sz="800" b="0" u="none" strike="noStrike" dirty="0">
                          <a:solidFill>
                            <a:schemeClr val="tx1"/>
                          </a:solidFill>
                          <a:effectLst/>
                          <a:latin typeface="+mn-lt"/>
                        </a:rPr>
                        <a:t>40</a:t>
                      </a:r>
                      <a:endParaRPr lang="tr-TR" sz="800" b="0" i="0" u="none" strike="noStrike" dirty="0">
                        <a:solidFill>
                          <a:schemeClr val="tx1"/>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ÖZYEĞİN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479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7.736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1.124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86652521"/>
                  </a:ext>
                </a:extLst>
              </a:tr>
              <a:tr h="161594">
                <a:tc>
                  <a:txBody>
                    <a:bodyPr/>
                    <a:lstStyle/>
                    <a:p>
                      <a:pPr algn="ctr" rtl="0" fontAlgn="ctr"/>
                      <a:r>
                        <a:rPr lang="tr-TR" sz="800" b="0" u="none" strike="noStrike" dirty="0">
                          <a:solidFill>
                            <a:schemeClr val="tx1"/>
                          </a:solidFill>
                          <a:effectLst/>
                          <a:latin typeface="+mn-lt"/>
                        </a:rPr>
                        <a:t>41</a:t>
                      </a:r>
                      <a:endParaRPr lang="tr-TR" sz="800" b="0" i="0" u="none" strike="noStrike" dirty="0">
                        <a:solidFill>
                          <a:schemeClr val="tx1"/>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PİRİ REİS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201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5.147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957566172"/>
                  </a:ext>
                </a:extLst>
              </a:tr>
              <a:tr h="161594">
                <a:tc>
                  <a:txBody>
                    <a:bodyPr/>
                    <a:lstStyle/>
                    <a:p>
                      <a:pPr algn="ctr" rtl="0" fontAlgn="ctr"/>
                      <a:r>
                        <a:rPr lang="tr-TR" sz="800" b="0" u="none" strike="noStrike" dirty="0">
                          <a:solidFill>
                            <a:schemeClr val="tx1"/>
                          </a:solidFill>
                          <a:effectLst/>
                          <a:latin typeface="+mn-lt"/>
                        </a:rPr>
                        <a:t>42</a:t>
                      </a:r>
                      <a:endParaRPr lang="tr-TR" sz="800" b="0" i="0" u="none" strike="noStrike" dirty="0">
                        <a:solidFill>
                          <a:schemeClr val="tx1"/>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SABANCI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365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4.971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554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40202291"/>
                  </a:ext>
                </a:extLst>
              </a:tr>
              <a:tr h="161594">
                <a:tc>
                  <a:txBody>
                    <a:bodyPr/>
                    <a:lstStyle/>
                    <a:p>
                      <a:pPr algn="ctr" rtl="0" fontAlgn="ctr"/>
                      <a:r>
                        <a:rPr lang="tr-TR" sz="800" b="0" u="none" strike="noStrike" dirty="0">
                          <a:solidFill>
                            <a:schemeClr val="tx1"/>
                          </a:solidFill>
                          <a:effectLst/>
                          <a:latin typeface="+mn-lt"/>
                        </a:rPr>
                        <a:t>43</a:t>
                      </a:r>
                      <a:endParaRPr lang="tr-TR" sz="800" b="0" i="0" u="none" strike="noStrike" dirty="0">
                        <a:solidFill>
                          <a:schemeClr val="tx1"/>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ÜSKÜDAR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644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23.540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dirty="0">
                          <a:solidFill>
                            <a:schemeClr val="tx1"/>
                          </a:solidFill>
                          <a:effectLst/>
                          <a:latin typeface="Calibri" panose="020F0502020204030204" pitchFamily="34" charset="0"/>
                        </a:rPr>
                        <a:t>3.613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60579261"/>
                  </a:ext>
                </a:extLst>
              </a:tr>
              <a:tr h="161594">
                <a:tc>
                  <a:txBody>
                    <a:bodyPr/>
                    <a:lstStyle/>
                    <a:p>
                      <a:pPr algn="ctr" rtl="0" fontAlgn="ctr"/>
                      <a:r>
                        <a:rPr lang="tr-TR" sz="800" b="0" u="none" strike="noStrike" dirty="0">
                          <a:solidFill>
                            <a:schemeClr val="tx1"/>
                          </a:solidFill>
                          <a:effectLst/>
                          <a:latin typeface="+mn-lt"/>
                        </a:rPr>
                        <a:t>44</a:t>
                      </a:r>
                      <a:endParaRPr lang="tr-TR" sz="800" b="0" i="0" u="none" strike="noStrike" dirty="0">
                        <a:solidFill>
                          <a:schemeClr val="tx1"/>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fontAlgn="ctr"/>
                      <a:r>
                        <a:rPr lang="tr-TR" sz="800" b="0" i="0" u="none" strike="noStrike" dirty="0">
                          <a:solidFill>
                            <a:schemeClr val="tx1"/>
                          </a:solidFill>
                          <a:effectLst/>
                          <a:latin typeface="Verdana" panose="020B0604030504040204" pitchFamily="34" charset="0"/>
                        </a:rPr>
                        <a:t>YEDİTEPE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dirty="0">
                          <a:solidFill>
                            <a:schemeClr val="tx1"/>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1.038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800" b="0" i="0" u="none" strike="noStrike">
                          <a:solidFill>
                            <a:schemeClr val="tx1"/>
                          </a:solidFill>
                          <a:effectLst/>
                          <a:latin typeface="Calibri" panose="020F0502020204030204" pitchFamily="34" charset="0"/>
                        </a:rPr>
                        <a:t>18.093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1.220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519563747"/>
                  </a:ext>
                </a:extLst>
              </a:tr>
              <a:tr h="160031">
                <a:tc gridSpan="2">
                  <a:txBody>
                    <a:bodyPr/>
                    <a:lstStyle/>
                    <a:p>
                      <a:pPr algn="l" rtl="0" fontAlgn="ctr"/>
                      <a:r>
                        <a:rPr lang="tr-TR" sz="800" b="1" u="none" strike="noStrike" dirty="0">
                          <a:solidFill>
                            <a:srgbClr val="C00000"/>
                          </a:solidFill>
                          <a:effectLst/>
                          <a:latin typeface="Verdana" panose="020B0604030504040204" pitchFamily="34" charset="0"/>
                          <a:ea typeface="Verdana" panose="020B0604030504040204" pitchFamily="34" charset="0"/>
                        </a:rPr>
                        <a:t>VAKIF ÜNİVERSTİLERİ TOPLAMI</a:t>
                      </a:r>
                      <a:endParaRPr lang="tr-TR" sz="800" b="1" i="0" u="none" strike="noStrike" dirty="0">
                        <a:solidFill>
                          <a:srgbClr val="C00000"/>
                        </a:solidFill>
                        <a:effectLst/>
                        <a:latin typeface="Verdana" panose="020B0604030504040204" pitchFamily="34" charset="0"/>
                        <a:ea typeface="Verdana" panose="020B0604030504040204" pitchFamily="34" charset="0"/>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hMerge="1">
                  <a:txBody>
                    <a:bodyPr/>
                    <a:lstStyle/>
                    <a:p>
                      <a:endParaRPr lang="tr-TR"/>
                    </a:p>
                  </a:txBody>
                  <a:tcPr/>
                </a:tc>
                <a:tc>
                  <a:txBody>
                    <a:bodyPr/>
                    <a:lstStyle/>
                    <a:p>
                      <a:pPr algn="r" fontAlgn="ctr"/>
                      <a:r>
                        <a:rPr lang="tr-TR" sz="800" b="1" i="0" u="none" strike="noStrike" dirty="0">
                          <a:solidFill>
                            <a:srgbClr val="C00000"/>
                          </a:solidFill>
                          <a:effectLst/>
                          <a:latin typeface="Calibri" panose="020F0502020204030204" pitchFamily="34" charset="0"/>
                        </a:rPr>
                        <a:t>326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fontAlgn="ctr"/>
                      <a:r>
                        <a:rPr lang="tr-TR" sz="800" b="1" i="0" u="none" strike="noStrike" dirty="0">
                          <a:solidFill>
                            <a:srgbClr val="C00000"/>
                          </a:solidFill>
                          <a:effectLst/>
                          <a:latin typeface="Calibri" panose="020F0502020204030204" pitchFamily="34" charset="0"/>
                        </a:rPr>
                        <a:t>49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fontAlgn="ctr"/>
                      <a:r>
                        <a:rPr lang="tr-TR" sz="800" b="1" i="0" u="none" strike="noStrike" dirty="0">
                          <a:solidFill>
                            <a:srgbClr val="C00000"/>
                          </a:solidFill>
                          <a:effectLst/>
                          <a:latin typeface="Calibri" panose="020F0502020204030204" pitchFamily="34" charset="0"/>
                        </a:rPr>
                        <a:t>49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fontAlgn="ctr"/>
                      <a:r>
                        <a:rPr lang="tr-TR" sz="800" b="1" i="0" u="none" strike="noStrike" dirty="0">
                          <a:solidFill>
                            <a:srgbClr val="C00000"/>
                          </a:solidFill>
                          <a:effectLst/>
                          <a:latin typeface="Calibri" panose="020F0502020204030204" pitchFamily="34" charset="0"/>
                        </a:rPr>
                        <a:t>83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fontAlgn="ctr"/>
                      <a:r>
                        <a:rPr lang="tr-TR" sz="800" b="1" i="0" u="none" strike="noStrike" dirty="0">
                          <a:solidFill>
                            <a:srgbClr val="C00000"/>
                          </a:solidFill>
                          <a:effectLst/>
                          <a:latin typeface="Calibri" panose="020F0502020204030204" pitchFamily="34" charset="0"/>
                        </a:rPr>
                        <a:t>19.387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fontAlgn="ctr"/>
                      <a:r>
                        <a:rPr lang="tr-TR" sz="800" b="1" i="0" u="none" strike="noStrike" dirty="0">
                          <a:solidFill>
                            <a:srgbClr val="C00000"/>
                          </a:solidFill>
                          <a:effectLst/>
                          <a:latin typeface="Calibri" panose="020F0502020204030204" pitchFamily="34" charset="0"/>
                        </a:rPr>
                        <a:t>609.077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fontAlgn="ctr"/>
                      <a:r>
                        <a:rPr lang="tr-TR" sz="800" b="1" i="0" u="none" strike="noStrike" dirty="0">
                          <a:solidFill>
                            <a:srgbClr val="C00000"/>
                          </a:solidFill>
                          <a:effectLst/>
                          <a:latin typeface="Calibri" panose="020F0502020204030204" pitchFamily="34" charset="0"/>
                        </a:rPr>
                        <a:t>89.797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863065968"/>
                  </a:ext>
                </a:extLst>
              </a:tr>
              <a:tr h="160031">
                <a:tc>
                  <a:txBody>
                    <a:bodyPr/>
                    <a:lstStyle/>
                    <a:p>
                      <a:pPr algn="ctr" rtl="0" fontAlgn="ctr"/>
                      <a:r>
                        <a:rPr lang="tr-TR" sz="800" b="0" u="none" strike="noStrike" dirty="0">
                          <a:solidFill>
                            <a:schemeClr val="tx1"/>
                          </a:solidFill>
                          <a:effectLst/>
                          <a:latin typeface="Verdana" panose="020B0604030504040204" pitchFamily="34" charset="0"/>
                          <a:ea typeface="Verdana" panose="020B0604030504040204" pitchFamily="34" charset="0"/>
                        </a:rPr>
                        <a:t>1</a:t>
                      </a:r>
                      <a:endParaRPr lang="tr-TR" sz="800" b="0" i="0" u="none" strike="noStrike" dirty="0">
                        <a:solidFill>
                          <a:schemeClr val="tx1"/>
                        </a:solidFill>
                        <a:effectLst/>
                        <a:latin typeface="Verdana" panose="020B0604030504040204" pitchFamily="34" charset="0"/>
                        <a:ea typeface="Verdana" panose="020B0604030504040204" pitchFamily="34" charset="0"/>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800" b="0" i="0" u="none" strike="noStrike" kern="1200" dirty="0">
                          <a:solidFill>
                            <a:schemeClr val="tx1"/>
                          </a:solidFill>
                          <a:effectLst/>
                          <a:latin typeface="Verdana" panose="020B0604030504040204" pitchFamily="34" charset="0"/>
                          <a:ea typeface="Verdana" panose="020B0604030504040204" pitchFamily="34" charset="0"/>
                          <a:cs typeface="+mn-cs"/>
                        </a:rPr>
                        <a:t>ATAŞEHİR ADIGÜZEL MYO</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592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dirty="0">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17611963"/>
                  </a:ext>
                </a:extLst>
              </a:tr>
              <a:tr h="160031">
                <a:tc>
                  <a:txBody>
                    <a:bodyPr/>
                    <a:lstStyle/>
                    <a:p>
                      <a:pPr algn="ctr" rtl="0" fontAlgn="ctr"/>
                      <a:r>
                        <a:rPr lang="tr-TR" sz="800" b="0" i="0" u="none" strike="noStrike" dirty="0">
                          <a:solidFill>
                            <a:schemeClr val="tx1"/>
                          </a:solidFill>
                          <a:effectLst/>
                          <a:latin typeface="Verdana" panose="020B0604030504040204" pitchFamily="34" charset="0"/>
                          <a:ea typeface="Verdana" panose="020B0604030504040204" pitchFamily="34" charset="0"/>
                        </a:rPr>
                        <a:t>2</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800" b="0" i="0" u="none" strike="noStrike" kern="1200" dirty="0">
                          <a:solidFill>
                            <a:schemeClr val="tx1"/>
                          </a:solidFill>
                          <a:effectLst/>
                          <a:latin typeface="Verdana" panose="020B0604030504040204" pitchFamily="34" charset="0"/>
                          <a:ea typeface="Verdana" panose="020B0604030504040204" pitchFamily="34" charset="0"/>
                          <a:cs typeface="+mn-cs"/>
                        </a:rPr>
                        <a:t>İSTANBUL ŞİŞLİ MYO</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1.033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342920277"/>
                  </a:ext>
                </a:extLst>
              </a:tr>
              <a:tr h="160031">
                <a:tc>
                  <a:txBody>
                    <a:bodyPr/>
                    <a:lstStyle/>
                    <a:p>
                      <a:pPr algn="ctr" rtl="0" fontAlgn="ctr"/>
                      <a:r>
                        <a:rPr lang="tr-TR" sz="800" b="0" i="0" u="none" strike="noStrike" dirty="0">
                          <a:solidFill>
                            <a:schemeClr val="tx1"/>
                          </a:solidFill>
                          <a:effectLst/>
                          <a:latin typeface="Verdana" panose="020B0604030504040204" pitchFamily="34" charset="0"/>
                          <a:ea typeface="Verdana" panose="020B0604030504040204" pitchFamily="34" charset="0"/>
                        </a:rPr>
                        <a:t>3</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800" b="0" i="0" u="none" strike="noStrike" kern="1200" dirty="0">
                          <a:solidFill>
                            <a:schemeClr val="tx1"/>
                          </a:solidFill>
                          <a:effectLst/>
                          <a:latin typeface="Verdana" panose="020B0604030504040204" pitchFamily="34" charset="0"/>
                          <a:ea typeface="Verdana" panose="020B0604030504040204" pitchFamily="34" charset="0"/>
                          <a:cs typeface="+mn-cs"/>
                        </a:rPr>
                        <a:t>İSTANBUL SAĞLIK VE SOSYAL BİL.</a:t>
                      </a:r>
                      <a:r>
                        <a:rPr lang="tr-TR" sz="800" b="0" i="0" u="none" strike="noStrike" kern="1200" baseline="0" dirty="0">
                          <a:solidFill>
                            <a:schemeClr val="tx1"/>
                          </a:solidFill>
                          <a:effectLst/>
                          <a:latin typeface="Verdana" panose="020B0604030504040204" pitchFamily="34" charset="0"/>
                          <a:ea typeface="Verdana" panose="020B0604030504040204" pitchFamily="34" charset="0"/>
                          <a:cs typeface="+mn-cs"/>
                        </a:rPr>
                        <a:t> MYO</a:t>
                      </a:r>
                      <a:endParaRPr lang="tr-TR" sz="800" b="0"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5.947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800" b="0" i="0" u="none" strike="noStrike">
                          <a:solidFill>
                            <a:schemeClr val="tx1"/>
                          </a:solidFill>
                          <a:effectLst/>
                          <a:latin typeface="Calibri" panose="020F0502020204030204" pitchFamily="34" charset="0"/>
                        </a:rPr>
                        <a:t>1.903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48343825"/>
                  </a:ext>
                </a:extLst>
              </a:tr>
              <a:tr h="175223">
                <a:tc gridSpan="2">
                  <a:txBody>
                    <a:bodyPr/>
                    <a:lstStyle/>
                    <a:p>
                      <a:pPr algn="l" rtl="0" fontAlgn="ctr"/>
                      <a:r>
                        <a:rPr lang="tr-TR" sz="800" b="1" u="none" strike="noStrike" dirty="0">
                          <a:solidFill>
                            <a:srgbClr val="C00000"/>
                          </a:solidFill>
                          <a:effectLst/>
                          <a:latin typeface="Verdana" panose="020B0604030504040204" pitchFamily="34" charset="0"/>
                          <a:ea typeface="Verdana" panose="020B0604030504040204" pitchFamily="34" charset="0"/>
                        </a:rPr>
                        <a:t>VAKIF MYO TOPLAMI</a:t>
                      </a:r>
                      <a:endParaRPr lang="tr-TR" sz="800" b="1" i="0" u="none" strike="noStrike" dirty="0">
                        <a:solidFill>
                          <a:srgbClr val="C00000"/>
                        </a:solidFill>
                        <a:effectLst/>
                        <a:latin typeface="Verdana" panose="020B0604030504040204" pitchFamily="34" charset="0"/>
                        <a:ea typeface="Verdana" panose="020B0604030504040204" pitchFamily="34" charset="0"/>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hMerge="1">
                  <a:txBody>
                    <a:bodyPr/>
                    <a:lstStyle/>
                    <a:p>
                      <a:endParaRPr lang="tr-TR"/>
                    </a:p>
                  </a:txBody>
                  <a:tcPr/>
                </a:tc>
                <a:tc>
                  <a:txBody>
                    <a:bodyPr/>
                    <a:lstStyle/>
                    <a:p>
                      <a:pPr algn="r" fontAlgn="ctr"/>
                      <a:r>
                        <a:rPr lang="tr-TR" sz="800" b="1" i="0" u="none" strike="noStrike" dirty="0">
                          <a:solidFill>
                            <a:srgbClr val="C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fontAlgn="ctr"/>
                      <a:r>
                        <a:rPr lang="tr-TR" sz="800" b="1" i="0" u="none" strike="noStrike" dirty="0">
                          <a:solidFill>
                            <a:srgbClr val="C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fontAlgn="ctr"/>
                      <a:r>
                        <a:rPr lang="tr-TR" sz="800" b="1" i="0" u="none" strike="noStrike" dirty="0">
                          <a:solidFill>
                            <a:srgbClr val="C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fontAlgn="ctr"/>
                      <a:r>
                        <a:rPr lang="tr-TR" sz="800" b="1" i="0" u="none" strike="noStrike" dirty="0">
                          <a:solidFill>
                            <a:srgbClr val="C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fontAlgn="ctr"/>
                      <a:r>
                        <a:rPr lang="tr-TR" sz="800" b="1" i="0" u="none" strike="noStrike" dirty="0" smtClean="0">
                          <a:solidFill>
                            <a:srgbClr val="C00000"/>
                          </a:solidFill>
                          <a:effectLst/>
                          <a:latin typeface="Calibri" panose="020F0502020204030204" pitchFamily="34" charset="0"/>
                        </a:rPr>
                        <a:t>136</a:t>
                      </a:r>
                      <a:endParaRPr lang="tr-TR" sz="800" b="1" i="0" u="none" strike="noStrike" dirty="0">
                        <a:solidFill>
                          <a:srgbClr val="C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fontAlgn="ctr"/>
                      <a:r>
                        <a:rPr lang="tr-TR" sz="800" b="1" i="0" u="none" strike="noStrike" dirty="0">
                          <a:solidFill>
                            <a:srgbClr val="C00000"/>
                          </a:solidFill>
                          <a:effectLst/>
                          <a:latin typeface="Calibri" panose="020F0502020204030204" pitchFamily="34" charset="0"/>
                        </a:rPr>
                        <a:t>10.538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r" fontAlgn="ctr"/>
                      <a:r>
                        <a:rPr lang="tr-TR" sz="800" b="1" i="0" u="none" strike="noStrike" dirty="0">
                          <a:solidFill>
                            <a:srgbClr val="C00000"/>
                          </a:solidFill>
                          <a:effectLst/>
                          <a:latin typeface="Calibri" panose="020F0502020204030204" pitchFamily="34" charset="0"/>
                        </a:rPr>
                        <a:t>1.907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750308114"/>
                  </a:ext>
                </a:extLst>
              </a:tr>
              <a:tr h="216000">
                <a:tc gridSpan="2">
                  <a:txBody>
                    <a:bodyPr/>
                    <a:lstStyle/>
                    <a:p>
                      <a:pPr algn="ctr" rtl="0" fontAlgn="ctr"/>
                      <a:r>
                        <a:rPr lang="tr-TR" sz="1000" b="1" u="none" strike="noStrike" dirty="0">
                          <a:solidFill>
                            <a:schemeClr val="tx1"/>
                          </a:solidFill>
                          <a:effectLst/>
                          <a:latin typeface="Verdana" panose="020B0604030504040204" pitchFamily="34" charset="0"/>
                          <a:ea typeface="Verdana" panose="020B0604030504040204" pitchFamily="34" charset="0"/>
                        </a:rPr>
                        <a:t>GENEL TOPLAM</a:t>
                      </a:r>
                      <a:endParaRPr lang="tr-TR" sz="1000" b="1" i="0" u="none" strike="noStrike" dirty="0">
                        <a:solidFill>
                          <a:schemeClr val="tx1"/>
                        </a:solidFill>
                        <a:effectLst/>
                        <a:latin typeface="Verdana" panose="020B0604030504040204" pitchFamily="34" charset="0"/>
                        <a:ea typeface="Verdana" panose="020B0604030504040204" pitchFamily="34" charset="0"/>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a:txBody>
                    <a:bodyPr/>
                    <a:lstStyle/>
                    <a:p>
                      <a:pPr algn="r" fontAlgn="ctr"/>
                      <a:r>
                        <a:rPr lang="tr-TR" sz="1000" b="1" i="0" u="none" strike="noStrike" dirty="0">
                          <a:solidFill>
                            <a:schemeClr val="tx1"/>
                          </a:solidFill>
                          <a:effectLst/>
                          <a:latin typeface="Verdana" panose="020B0604030504040204" pitchFamily="34" charset="0"/>
                          <a:ea typeface="Verdana" panose="020B0604030504040204" pitchFamily="34" charset="0"/>
                        </a:rPr>
                        <a:t>295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fontAlgn="ctr"/>
                      <a:r>
                        <a:rPr lang="tr-TR" sz="1000" b="1" i="0" u="none" strike="noStrike" dirty="0">
                          <a:solidFill>
                            <a:schemeClr val="tx1"/>
                          </a:solidFill>
                          <a:effectLst/>
                          <a:latin typeface="Verdana" panose="020B0604030504040204" pitchFamily="34" charset="0"/>
                          <a:ea typeface="Verdana" panose="020B0604030504040204" pitchFamily="34" charset="0"/>
                        </a:rPr>
                        <a:t>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fontAlgn="ctr"/>
                      <a:r>
                        <a:rPr lang="tr-TR" sz="1000" b="1" i="0" u="none" strike="noStrike" dirty="0">
                          <a:solidFill>
                            <a:schemeClr val="tx1"/>
                          </a:solidFill>
                          <a:effectLst/>
                          <a:latin typeface="Verdana" panose="020B0604030504040204" pitchFamily="34" charset="0"/>
                          <a:ea typeface="Verdana" panose="020B0604030504040204" pitchFamily="34" charset="0"/>
                        </a:rPr>
                        <a:t>57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fontAlgn="ctr"/>
                      <a:r>
                        <a:rPr lang="tr-TR" sz="1000" b="1" i="0" u="none" strike="noStrike" dirty="0">
                          <a:solidFill>
                            <a:schemeClr val="tx1"/>
                          </a:solidFill>
                          <a:effectLst/>
                          <a:latin typeface="Verdana" panose="020B0604030504040204" pitchFamily="34" charset="0"/>
                          <a:ea typeface="Verdana" panose="020B0604030504040204" pitchFamily="34" charset="0"/>
                        </a:rPr>
                        <a:t>81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fontAlgn="ctr"/>
                      <a:r>
                        <a:rPr lang="tr-TR" sz="1000" b="1" i="0" u="none" strike="noStrike" dirty="0" smtClean="0">
                          <a:solidFill>
                            <a:schemeClr val="tx1"/>
                          </a:solidFill>
                          <a:effectLst/>
                          <a:latin typeface="Verdana" panose="020B0604030504040204" pitchFamily="34" charset="0"/>
                          <a:ea typeface="Verdana" panose="020B0604030504040204" pitchFamily="34" charset="0"/>
                        </a:rPr>
                        <a:t>19.523</a:t>
                      </a:r>
                      <a:endParaRPr lang="tr-TR" sz="1000" b="1"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fontAlgn="ctr"/>
                      <a:r>
                        <a:rPr lang="tr-TR" sz="1000" b="1" i="0" u="none" strike="noStrike" dirty="0">
                          <a:solidFill>
                            <a:schemeClr val="tx1"/>
                          </a:solidFill>
                          <a:effectLst/>
                          <a:latin typeface="Verdana" panose="020B0604030504040204" pitchFamily="34" charset="0"/>
                          <a:ea typeface="Verdana" panose="020B0604030504040204" pitchFamily="34" charset="0"/>
                        </a:rPr>
                        <a:t>619.615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000" b="1" i="0" u="none" strike="noStrike" dirty="0">
                          <a:solidFill>
                            <a:schemeClr val="tx1"/>
                          </a:solidFill>
                          <a:effectLst/>
                          <a:latin typeface="Verdana" panose="020B0604030504040204" pitchFamily="34" charset="0"/>
                          <a:ea typeface="Verdana" panose="020B0604030504040204" pitchFamily="34" charset="0"/>
                        </a:rPr>
                        <a:t>91.114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588760566"/>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VAKIF ÜNİVERSİTELERİ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204</a:t>
            </a:r>
          </a:p>
        </p:txBody>
      </p:sp>
      <p:sp>
        <p:nvSpPr>
          <p:cNvPr id="5" name="Metin kutusu 4"/>
          <p:cNvSpPr txBox="1"/>
          <p:nvPr/>
        </p:nvSpPr>
        <p:spPr>
          <a:xfrm>
            <a:off x="0" y="9453272"/>
            <a:ext cx="1885453"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prstClr val="black"/>
                </a:solidFill>
                <a:effectLst/>
                <a:uLnTx/>
                <a:uFillTx/>
                <a:latin typeface="Calibri" panose="020F0502020204030204"/>
                <a:ea typeface="+mn-ea"/>
                <a:cs typeface="+mn-cs"/>
              </a:rPr>
              <a:t>* Yabancı öğrenciler dahil edilmiştir.</a:t>
            </a:r>
          </a:p>
        </p:txBody>
      </p:sp>
    </p:spTree>
    <p:extLst>
      <p:ext uri="{BB962C8B-B14F-4D97-AF65-F5344CB8AC3E}">
        <p14:creationId xmlns:p14="http://schemas.microsoft.com/office/powerpoint/2010/main" val="3547746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YÜKSEK ÖĞRENİM YURTLARI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 name="Slayt Numarası Yer Tutucusu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Group 47"/>
          <p:cNvGraphicFramePr>
            <a:graphicFrameLocks/>
          </p:cNvGraphicFramePr>
          <p:nvPr>
            <p:extLst>
              <p:ext uri="{D42A27DB-BD31-4B8C-83A1-F6EECF244321}">
                <p14:modId xmlns:p14="http://schemas.microsoft.com/office/powerpoint/2010/main" val="438832171"/>
              </p:ext>
            </p:extLst>
          </p:nvPr>
        </p:nvGraphicFramePr>
        <p:xfrm>
          <a:off x="89538" y="1163778"/>
          <a:ext cx="6678925" cy="7426038"/>
        </p:xfrm>
        <a:graphic>
          <a:graphicData uri="http://schemas.openxmlformats.org/drawingml/2006/table">
            <a:tbl>
              <a:tblPr>
                <a:effectLst>
                  <a:outerShdw blurRad="50800" dist="38100" dir="5400000" algn="t" rotWithShape="0">
                    <a:prstClr val="black">
                      <a:alpha val="40000"/>
                    </a:prstClr>
                  </a:outerShdw>
                </a:effectLst>
              </a:tblPr>
              <a:tblGrid>
                <a:gridCol w="734755">
                  <a:extLst>
                    <a:ext uri="{9D8B030D-6E8A-4147-A177-3AD203B41FA5}">
                      <a16:colId xmlns:a16="http://schemas.microsoft.com/office/drawing/2014/main" val="20000"/>
                    </a:ext>
                  </a:extLst>
                </a:gridCol>
                <a:gridCol w="1387870">
                  <a:extLst>
                    <a:ext uri="{9D8B030D-6E8A-4147-A177-3AD203B41FA5}">
                      <a16:colId xmlns:a16="http://schemas.microsoft.com/office/drawing/2014/main" val="20001"/>
                    </a:ext>
                  </a:extLst>
                </a:gridCol>
                <a:gridCol w="537387">
                  <a:extLst>
                    <a:ext uri="{9D8B030D-6E8A-4147-A177-3AD203B41FA5}">
                      <a16:colId xmlns:a16="http://schemas.microsoft.com/office/drawing/2014/main" val="1984803199"/>
                    </a:ext>
                  </a:extLst>
                </a:gridCol>
                <a:gridCol w="466628">
                  <a:extLst>
                    <a:ext uri="{9D8B030D-6E8A-4147-A177-3AD203B41FA5}">
                      <a16:colId xmlns:a16="http://schemas.microsoft.com/office/drawing/2014/main" val="479984040"/>
                    </a:ext>
                  </a:extLst>
                </a:gridCol>
                <a:gridCol w="733522">
                  <a:extLst>
                    <a:ext uri="{9D8B030D-6E8A-4147-A177-3AD203B41FA5}">
                      <a16:colId xmlns:a16="http://schemas.microsoft.com/office/drawing/2014/main" val="2887670275"/>
                    </a:ext>
                  </a:extLst>
                </a:gridCol>
                <a:gridCol w="800100">
                  <a:extLst>
                    <a:ext uri="{9D8B030D-6E8A-4147-A177-3AD203B41FA5}">
                      <a16:colId xmlns:a16="http://schemas.microsoft.com/office/drawing/2014/main" val="20002"/>
                    </a:ext>
                  </a:extLst>
                </a:gridCol>
                <a:gridCol w="609600">
                  <a:extLst>
                    <a:ext uri="{9D8B030D-6E8A-4147-A177-3AD203B41FA5}">
                      <a16:colId xmlns:a16="http://schemas.microsoft.com/office/drawing/2014/main" val="965685225"/>
                    </a:ext>
                  </a:extLst>
                </a:gridCol>
                <a:gridCol w="652546">
                  <a:extLst>
                    <a:ext uri="{9D8B030D-6E8A-4147-A177-3AD203B41FA5}">
                      <a16:colId xmlns:a16="http://schemas.microsoft.com/office/drawing/2014/main" val="2459747817"/>
                    </a:ext>
                  </a:extLst>
                </a:gridCol>
                <a:gridCol w="756517">
                  <a:extLst>
                    <a:ext uri="{9D8B030D-6E8A-4147-A177-3AD203B41FA5}">
                      <a16:colId xmlns:a16="http://schemas.microsoft.com/office/drawing/2014/main" val="315669603"/>
                    </a:ext>
                  </a:extLst>
                </a:gridCol>
              </a:tblGrid>
              <a:tr h="670056">
                <a:tc gridSpan="9">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YURTLAR</a:t>
                      </a:r>
                    </a:p>
                  </a:txBody>
                  <a:tcPr marL="47478" marR="47478" marT="23739" marB="237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47478" marR="47478" marT="23739" marB="237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47478" marR="47478" marT="23739" marB="237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682433821"/>
                  </a:ext>
                </a:extLst>
              </a:tr>
              <a:tr h="369194">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KURUMLAR</a:t>
                      </a:r>
                    </a:p>
                  </a:txBody>
                  <a:tcPr marL="47478" marR="47478" marT="23739" marB="237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rowSpan="2"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400" b="1" i="0" u="none" strike="noStrike" kern="1200" cap="none" normalizeH="0" baseline="0" dirty="0">
                        <a:ln>
                          <a:noFill/>
                        </a:ln>
                        <a:solidFill>
                          <a:srgbClr val="FF0000"/>
                        </a:solidFill>
                        <a:effectLst/>
                        <a:latin typeface="Times New Roman" pitchFamily="18" charset="0"/>
                        <a:ea typeface="+mn-ea"/>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YURT SAYISI</a:t>
                      </a:r>
                    </a:p>
                  </a:txBody>
                  <a:tcPr marL="47478" marR="47478" marT="23739" marB="237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47478" marR="47478" marT="23739" marB="237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u="none" strike="noStrike" kern="1200" cap="none" normalizeH="0" baseline="0" dirty="0">
                          <a:ln>
                            <a:noFill/>
                          </a:ln>
                          <a:solidFill>
                            <a:schemeClr val="bg1"/>
                          </a:solidFill>
                          <a:effectLst/>
                        </a:rPr>
                        <a:t>KAPASİTE</a:t>
                      </a:r>
                      <a:endPar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47478" marR="47478" marT="23739" marB="237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u="none" strike="noStrike" kern="1200" cap="none" normalizeH="0" baseline="0" dirty="0">
                          <a:ln>
                            <a:noFill/>
                          </a:ln>
                          <a:solidFill>
                            <a:schemeClr val="bg1"/>
                          </a:solidFill>
                          <a:effectLst/>
                        </a:rPr>
                        <a:t>BARINAN ÖĞRENCİ SAYISI</a:t>
                      </a:r>
                      <a:endPar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47478" marR="47478" marT="23739" marB="237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79692">
                <a:tc gridSpan="2" vMerge="1">
                  <a:txBody>
                    <a:bodyPr/>
                    <a:lstStyle/>
                    <a:p>
                      <a:endParaRPr lang="tr-TR"/>
                    </a:p>
                  </a:txBody>
                  <a:tcPr/>
                </a:tc>
                <a:tc hMerge="1" v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ERKEK </a:t>
                      </a:r>
                    </a:p>
                  </a:txBody>
                  <a:tcPr marL="47478" marR="47478" marT="23739" marB="237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KIZ</a:t>
                      </a:r>
                    </a:p>
                  </a:txBody>
                  <a:tcPr marL="47478" marR="47478" marT="23739" marB="237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TOPLAM</a:t>
                      </a:r>
                    </a:p>
                  </a:txBody>
                  <a:tcPr marL="47478" marR="47478" marT="23739" marB="237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ERKEK </a:t>
                      </a:r>
                    </a:p>
                  </a:txBody>
                  <a:tcPr marL="47478" marR="47478" marT="23739" marB="237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KIZ</a:t>
                      </a:r>
                    </a:p>
                  </a:txBody>
                  <a:tcPr marL="47478" marR="47478" marT="23739" marB="237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TOPLAM</a:t>
                      </a:r>
                    </a:p>
                  </a:txBody>
                  <a:tcPr marL="47478" marR="47478" marT="23739" marB="237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915589619"/>
                  </a:ext>
                </a:extLst>
              </a:tr>
              <a:tr h="738387">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u="none" strike="noStrike" cap="none" normalizeH="0" baseline="0" dirty="0">
                          <a:ln>
                            <a:noFill/>
                          </a:ln>
                          <a:solidFill>
                            <a:srgbClr val="14213D"/>
                          </a:solidFill>
                          <a:effectLst/>
                        </a:rPr>
                        <a:t>KAMU</a:t>
                      </a:r>
                      <a:endParaRPr kumimoji="0" lang="tr-TR" sz="11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47478" marR="47478" marT="23739" marB="23739"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chemeClr val="tx1"/>
                          </a:solidFill>
                          <a:effectLst/>
                          <a:latin typeface="+mn-lt"/>
                          <a:cs typeface="+mn-cs"/>
                        </a:rPr>
                        <a:t>Gençlik ve Spor Bakanlığı </a:t>
                      </a:r>
                      <a:endParaRPr kumimoji="0" lang="tr-TR" sz="11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47478" marR="47478" marT="23739" marB="23739"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a:solidFill>
                            <a:srgbClr val="000000"/>
                          </a:solidFill>
                          <a:effectLst/>
                          <a:latin typeface="Calibri" panose="020F0502020204030204" pitchFamily="34" charset="0"/>
                        </a:rPr>
                        <a:t>12</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a:solidFill>
                            <a:srgbClr val="000000"/>
                          </a:solidFill>
                          <a:effectLst/>
                          <a:latin typeface="Calibri" panose="020F0502020204030204" pitchFamily="34" charset="0"/>
                        </a:rPr>
                        <a:t>24</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a:solidFill>
                            <a:srgbClr val="000000"/>
                          </a:solidFill>
                          <a:effectLst/>
                          <a:latin typeface="Calibri" panose="020F0502020204030204" pitchFamily="34" charset="0"/>
                        </a:rPr>
                        <a:t>36</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a:solidFill>
                            <a:srgbClr val="000000"/>
                          </a:solidFill>
                          <a:effectLst/>
                          <a:latin typeface="Calibri" panose="020F0502020204030204" pitchFamily="34" charset="0"/>
                        </a:rPr>
                        <a:t>60.000</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a:solidFill>
                            <a:srgbClr val="000000"/>
                          </a:solidFill>
                          <a:effectLst/>
                          <a:latin typeface="Calibri" panose="020F0502020204030204" pitchFamily="34" charset="0"/>
                        </a:rPr>
                        <a:t>20.821</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a:solidFill>
                            <a:srgbClr val="000000"/>
                          </a:solidFill>
                          <a:effectLst/>
                          <a:latin typeface="Calibri" panose="020F0502020204030204" pitchFamily="34" charset="0"/>
                        </a:rPr>
                        <a:t>33.825</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100" b="1" i="0" u="none" strike="noStrike" kern="1200" dirty="0">
                          <a:solidFill>
                            <a:srgbClr val="000000"/>
                          </a:solidFill>
                          <a:effectLst/>
                          <a:latin typeface="Calibri" panose="020F0502020204030204" pitchFamily="34" charset="0"/>
                          <a:ea typeface="+mn-ea"/>
                          <a:cs typeface="+mn-cs"/>
                        </a:rPr>
                        <a:t>54.646</a:t>
                      </a:r>
                      <a:r>
                        <a:rPr lang="tr-TR" dirty="0"/>
                        <a:t> </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38387">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chemeClr val="tx1"/>
                          </a:solidFill>
                          <a:effectLst/>
                          <a:latin typeface="+mn-lt"/>
                          <a:cs typeface="+mn-cs"/>
                        </a:rPr>
                        <a:t>İBB ve İlçe Belediyeleri </a:t>
                      </a:r>
                      <a:endParaRPr kumimoji="0" lang="tr-TR" sz="11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47478" marR="47478" marT="23739" marB="23739"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a:solidFill>
                            <a:srgbClr val="000000"/>
                          </a:solidFill>
                          <a:effectLst/>
                          <a:latin typeface="Calibri" panose="020F0502020204030204" pitchFamily="34" charset="0"/>
                        </a:rPr>
                        <a:t>7</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a:solidFill>
                            <a:srgbClr val="000000"/>
                          </a:solidFill>
                          <a:effectLst/>
                          <a:latin typeface="Calibri" panose="020F0502020204030204" pitchFamily="34" charset="0"/>
                        </a:rPr>
                        <a:t>15</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a:solidFill>
                            <a:srgbClr val="000000"/>
                          </a:solidFill>
                          <a:effectLst/>
                          <a:latin typeface="Calibri" panose="020F0502020204030204" pitchFamily="34" charset="0"/>
                        </a:rPr>
                        <a:t>22</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a:solidFill>
                            <a:srgbClr val="000000"/>
                          </a:solidFill>
                          <a:effectLst/>
                          <a:latin typeface="Calibri" panose="020F0502020204030204" pitchFamily="34" charset="0"/>
                        </a:rPr>
                        <a:t>6.095</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smtClean="0">
                          <a:solidFill>
                            <a:srgbClr val="000000"/>
                          </a:solidFill>
                          <a:effectLst/>
                          <a:latin typeface="Calibri" panose="020F0502020204030204" pitchFamily="34" charset="0"/>
                        </a:rPr>
                        <a:t>-</a:t>
                      </a:r>
                      <a:endParaRPr lang="tr-TR" sz="1100" b="1" i="0" u="none" strike="noStrike" dirty="0">
                        <a:solidFill>
                          <a:srgbClr val="000000"/>
                        </a:solidFill>
                        <a:effectLst/>
                        <a:latin typeface="Calibri" panose="020F0502020204030204" pitchFamily="34" charset="0"/>
                      </a:endParaRP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smtClean="0">
                          <a:solidFill>
                            <a:srgbClr val="000000"/>
                          </a:solidFill>
                          <a:effectLst/>
                          <a:latin typeface="Calibri" panose="020F0502020204030204" pitchFamily="34" charset="0"/>
                        </a:rPr>
                        <a:t>-</a:t>
                      </a:r>
                      <a:endParaRPr lang="tr-TR" sz="1100" b="1" i="0" u="none" strike="noStrike" dirty="0">
                        <a:solidFill>
                          <a:srgbClr val="000000"/>
                        </a:solidFill>
                        <a:effectLst/>
                        <a:latin typeface="Calibri" panose="020F0502020204030204" pitchFamily="34" charset="0"/>
                      </a:endParaRP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dirty="0" smtClean="0"/>
                        <a:t>-</a:t>
                      </a:r>
                      <a:endParaRPr lang="tr-TR" dirty="0"/>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38387">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u="none" strike="noStrike" cap="none" normalizeH="0" baseline="0" dirty="0">
                          <a:ln>
                            <a:noFill/>
                          </a:ln>
                          <a:effectLst/>
                        </a:rPr>
                        <a:t>Devlet Üniversiteleri </a:t>
                      </a:r>
                      <a:endParaRPr kumimoji="0" lang="tr-TR" sz="11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47478" marR="47478" marT="23739" marB="23739"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1" u="none" strike="noStrike" kern="1200" dirty="0">
                          <a:solidFill>
                            <a:schemeClr val="tx1"/>
                          </a:solidFill>
                          <a:latin typeface="+mn-lt"/>
                          <a:ea typeface="+mn-ea"/>
                          <a:cs typeface="+mn-cs"/>
                        </a:rPr>
                        <a:t>13</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1" u="none" strike="noStrike" kern="1200" dirty="0">
                          <a:solidFill>
                            <a:schemeClr val="tx1"/>
                          </a:solidFill>
                          <a:latin typeface="+mn-lt"/>
                          <a:ea typeface="+mn-ea"/>
                          <a:cs typeface="+mn-cs"/>
                        </a:rPr>
                        <a:t>25</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1" u="none" strike="noStrike" kern="1200" dirty="0">
                          <a:solidFill>
                            <a:schemeClr val="tx1"/>
                          </a:solidFill>
                          <a:latin typeface="+mn-lt"/>
                          <a:ea typeface="+mn-ea"/>
                          <a:cs typeface="+mn-cs"/>
                        </a:rPr>
                        <a:t>38</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1" u="none" strike="noStrike" kern="1200" dirty="0">
                          <a:solidFill>
                            <a:schemeClr val="tx1"/>
                          </a:solidFill>
                          <a:latin typeface="+mn-lt"/>
                          <a:ea typeface="+mn-ea"/>
                          <a:cs typeface="+mn-cs"/>
                        </a:rPr>
                        <a:t>11.218</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1" u="none" strike="noStrike" kern="1200" dirty="0" smtClean="0">
                          <a:solidFill>
                            <a:schemeClr val="tx1"/>
                          </a:solidFill>
                          <a:latin typeface="+mn-lt"/>
                          <a:ea typeface="+mn-ea"/>
                          <a:cs typeface="+mn-cs"/>
                        </a:rPr>
                        <a:t>-</a:t>
                      </a:r>
                      <a:endParaRPr lang="tr-TR" sz="1100" b="1" u="none" strike="noStrike" kern="1200" dirty="0">
                        <a:solidFill>
                          <a:schemeClr val="tx1"/>
                        </a:solidFill>
                        <a:latin typeface="+mn-lt"/>
                        <a:ea typeface="+mn-ea"/>
                        <a:cs typeface="+mn-cs"/>
                      </a:endParaRP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1" u="none" strike="noStrike" kern="1200" dirty="0" smtClean="0">
                          <a:solidFill>
                            <a:schemeClr val="tx1"/>
                          </a:solidFill>
                          <a:latin typeface="+mn-lt"/>
                          <a:ea typeface="+mn-ea"/>
                          <a:cs typeface="+mn-cs"/>
                        </a:rPr>
                        <a:t>-</a:t>
                      </a:r>
                      <a:endParaRPr lang="tr-TR" sz="1100" b="1" u="none" strike="noStrike" kern="1200" dirty="0">
                        <a:solidFill>
                          <a:schemeClr val="tx1"/>
                        </a:solidFill>
                        <a:latin typeface="+mn-lt"/>
                        <a:ea typeface="+mn-ea"/>
                        <a:cs typeface="+mn-cs"/>
                      </a:endParaRP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baseline="0" dirty="0" smtClean="0"/>
                        <a:t> -</a:t>
                      </a:r>
                      <a:endParaRPr lang="tr-TR" dirty="0"/>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38387">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u="none" strike="noStrike" cap="none" normalizeH="0" baseline="0" dirty="0">
                          <a:ln>
                            <a:noFill/>
                          </a:ln>
                          <a:solidFill>
                            <a:srgbClr val="FF0000"/>
                          </a:solidFill>
                          <a:effectLst/>
                        </a:rPr>
                        <a:t>TOPLAM</a:t>
                      </a:r>
                      <a:endParaRPr kumimoji="0" lang="tr-TR" sz="1100" b="1" i="0" u="none" strike="noStrike" cap="none" normalizeH="0" baseline="0" dirty="0">
                        <a:ln>
                          <a:noFill/>
                        </a:ln>
                        <a:solidFill>
                          <a:srgbClr val="FF0000"/>
                        </a:solidFill>
                        <a:effectLst/>
                        <a:latin typeface="Calibri" panose="020F0502020204030204" pitchFamily="34" charset="0"/>
                        <a:cs typeface="Arial" pitchFamily="34" charset="0"/>
                      </a:endParaRPr>
                    </a:p>
                  </a:txBody>
                  <a:tcPr marL="47478" marR="47478" marT="23739" marB="23739"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1" u="none" strike="noStrike" kern="1200" dirty="0">
                          <a:solidFill>
                            <a:schemeClr val="tx1"/>
                          </a:solidFill>
                          <a:latin typeface="+mn-lt"/>
                          <a:ea typeface="+mn-ea"/>
                          <a:cs typeface="+mn-cs"/>
                        </a:rPr>
                        <a:t>32</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1" u="none" strike="noStrike" kern="1200" dirty="0">
                          <a:solidFill>
                            <a:schemeClr val="tx1"/>
                          </a:solidFill>
                          <a:latin typeface="+mn-lt"/>
                          <a:ea typeface="+mn-ea"/>
                          <a:cs typeface="+mn-cs"/>
                        </a:rPr>
                        <a:t>64</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1" u="none" strike="noStrike" kern="1200" dirty="0">
                          <a:solidFill>
                            <a:schemeClr val="tx1"/>
                          </a:solidFill>
                          <a:latin typeface="+mn-lt"/>
                          <a:ea typeface="+mn-ea"/>
                          <a:cs typeface="+mn-cs"/>
                        </a:rPr>
                        <a:t>96</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1" u="none" strike="noStrike" kern="1200" dirty="0">
                          <a:solidFill>
                            <a:schemeClr val="tx1"/>
                          </a:solidFill>
                          <a:latin typeface="+mn-lt"/>
                          <a:ea typeface="+mn-ea"/>
                          <a:cs typeface="+mn-cs"/>
                        </a:rPr>
                        <a:t>77.313</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1" u="none" strike="noStrike" kern="1200" dirty="0" smtClean="0">
                          <a:solidFill>
                            <a:schemeClr val="tx1"/>
                          </a:solidFill>
                          <a:latin typeface="+mn-lt"/>
                          <a:ea typeface="+mn-ea"/>
                          <a:cs typeface="+mn-cs"/>
                        </a:rPr>
                        <a:t>-</a:t>
                      </a:r>
                      <a:endParaRPr lang="tr-TR" sz="1100" b="1" u="none" strike="noStrike" kern="1200" dirty="0">
                        <a:solidFill>
                          <a:schemeClr val="tx1"/>
                        </a:solidFill>
                        <a:latin typeface="+mn-lt"/>
                        <a:ea typeface="+mn-ea"/>
                        <a:cs typeface="+mn-cs"/>
                      </a:endParaRP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1" u="none" strike="noStrike" kern="1200" dirty="0" smtClean="0">
                          <a:solidFill>
                            <a:schemeClr val="tx1"/>
                          </a:solidFill>
                          <a:latin typeface="+mn-lt"/>
                          <a:ea typeface="+mn-ea"/>
                          <a:cs typeface="+mn-cs"/>
                        </a:rPr>
                        <a:t>-</a:t>
                      </a:r>
                      <a:endParaRPr lang="tr-TR" sz="1100" b="1" u="none" strike="noStrike" kern="1200" dirty="0">
                        <a:solidFill>
                          <a:schemeClr val="tx1"/>
                        </a:solidFill>
                        <a:latin typeface="+mn-lt"/>
                        <a:ea typeface="+mn-ea"/>
                        <a:cs typeface="+mn-cs"/>
                      </a:endParaRP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dirty="0" smtClean="0"/>
                        <a:t>-</a:t>
                      </a:r>
                      <a:endParaRPr lang="tr-TR" dirty="0"/>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38387">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14213D"/>
                          </a:solidFill>
                          <a:effectLst/>
                          <a:latin typeface="+mn-lt"/>
                          <a:cs typeface="+mn-cs"/>
                        </a:rPr>
                        <a:t>ÖZEL</a:t>
                      </a:r>
                      <a:endParaRPr kumimoji="0" lang="tr-TR" sz="11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47478" marR="47478" marT="23739" marB="23739"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u="none" strike="noStrike" cap="none" normalizeH="0" baseline="0" dirty="0">
                          <a:ln>
                            <a:noFill/>
                          </a:ln>
                          <a:effectLst/>
                        </a:rPr>
                        <a:t>Vakıf Üniversiteleri </a:t>
                      </a:r>
                      <a:endParaRPr kumimoji="0" lang="tr-TR" sz="11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47478" marR="47478" marT="23739" marB="23739"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a:solidFill>
                            <a:srgbClr val="000000"/>
                          </a:solidFill>
                          <a:effectLst/>
                          <a:latin typeface="Calibri" panose="020F0502020204030204" pitchFamily="34" charset="0"/>
                        </a:rPr>
                        <a:t>6</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a:solidFill>
                            <a:srgbClr val="000000"/>
                          </a:solidFill>
                          <a:effectLst/>
                          <a:latin typeface="Calibri" panose="020F0502020204030204" pitchFamily="34" charset="0"/>
                        </a:rPr>
                        <a:t>16</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a:solidFill>
                            <a:srgbClr val="000000"/>
                          </a:solidFill>
                          <a:effectLst/>
                          <a:latin typeface="Calibri" panose="020F0502020204030204" pitchFamily="34" charset="0"/>
                        </a:rPr>
                        <a:t>22</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a:solidFill>
                            <a:srgbClr val="000000"/>
                          </a:solidFill>
                          <a:effectLst/>
                          <a:latin typeface="Calibri" panose="020F0502020204030204" pitchFamily="34" charset="0"/>
                        </a:rPr>
                        <a:t>26.369</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smtClean="0">
                          <a:solidFill>
                            <a:srgbClr val="000000"/>
                          </a:solidFill>
                          <a:effectLst/>
                          <a:latin typeface="Calibri" panose="020F0502020204030204" pitchFamily="34" charset="0"/>
                        </a:rPr>
                        <a:t>-</a:t>
                      </a:r>
                      <a:endParaRPr lang="tr-TR" sz="1100" b="1" i="0" u="none" strike="noStrike" dirty="0">
                        <a:solidFill>
                          <a:srgbClr val="000000"/>
                        </a:solidFill>
                        <a:effectLst/>
                        <a:latin typeface="Calibri" panose="020F0502020204030204" pitchFamily="34" charset="0"/>
                      </a:endParaRP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smtClean="0">
                          <a:solidFill>
                            <a:srgbClr val="000000"/>
                          </a:solidFill>
                          <a:effectLst/>
                          <a:latin typeface="Calibri" panose="020F0502020204030204" pitchFamily="34" charset="0"/>
                        </a:rPr>
                        <a:t>-</a:t>
                      </a:r>
                      <a:endParaRPr lang="tr-TR" sz="1100" b="1" i="0" u="none" strike="noStrike" dirty="0">
                        <a:solidFill>
                          <a:srgbClr val="000000"/>
                        </a:solidFill>
                        <a:effectLst/>
                        <a:latin typeface="Calibri" panose="020F0502020204030204" pitchFamily="34" charset="0"/>
                      </a:endParaRP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dirty="0" smtClean="0"/>
                        <a:t>-</a:t>
                      </a:r>
                      <a:endParaRPr lang="tr-TR" dirty="0"/>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38387">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Vakıf, Dernek, </a:t>
                      </a:r>
                      <a:r>
                        <a:rPr kumimoji="0" lang="tr-TR" sz="1100" b="1" i="0" u="none" strike="noStrike" cap="none" normalizeH="0" baseline="0" dirty="0" err="1">
                          <a:ln>
                            <a:noFill/>
                          </a:ln>
                          <a:solidFill>
                            <a:schemeClr val="tx1"/>
                          </a:solidFill>
                          <a:effectLst/>
                          <a:latin typeface="Calibri" panose="020F0502020204030204" pitchFamily="34" charset="0"/>
                          <a:cs typeface="Arial" pitchFamily="34" charset="0"/>
                        </a:rPr>
                        <a:t>Stk</a:t>
                      </a: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 vb. </a:t>
                      </a:r>
                    </a:p>
                  </a:txBody>
                  <a:tcPr marL="47478" marR="47478" marT="23739" marB="23739"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a:solidFill>
                            <a:srgbClr val="000000"/>
                          </a:solidFill>
                          <a:effectLst/>
                          <a:latin typeface="Calibri" panose="020F0502020204030204" pitchFamily="34" charset="0"/>
                        </a:rPr>
                        <a:t>*</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a:solidFill>
                            <a:srgbClr val="000000"/>
                          </a:solidFill>
                          <a:effectLst/>
                          <a:latin typeface="Calibri" panose="020F0502020204030204" pitchFamily="34" charset="0"/>
                        </a:rPr>
                        <a:t>*</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a:solidFill>
                            <a:srgbClr val="000000"/>
                          </a:solidFill>
                          <a:effectLst/>
                          <a:latin typeface="Calibri" panose="020F0502020204030204" pitchFamily="34" charset="0"/>
                        </a:rPr>
                        <a:t>337</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a:solidFill>
                            <a:srgbClr val="000000"/>
                          </a:solidFill>
                          <a:effectLst/>
                          <a:latin typeface="Calibri" panose="020F0502020204030204" pitchFamily="34" charset="0"/>
                        </a:rPr>
                        <a:t>37.857</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smtClean="0">
                          <a:solidFill>
                            <a:srgbClr val="000000"/>
                          </a:solidFill>
                          <a:effectLst/>
                          <a:latin typeface="Calibri" panose="020F0502020204030204" pitchFamily="34" charset="0"/>
                        </a:rPr>
                        <a:t>-</a:t>
                      </a:r>
                      <a:endParaRPr lang="tr-TR" sz="1100" b="1" i="0" u="none" strike="noStrike" dirty="0">
                        <a:solidFill>
                          <a:srgbClr val="000000"/>
                        </a:solidFill>
                        <a:effectLst/>
                        <a:latin typeface="Calibri" panose="020F0502020204030204" pitchFamily="34" charset="0"/>
                      </a:endParaRP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smtClean="0">
                          <a:solidFill>
                            <a:srgbClr val="000000"/>
                          </a:solidFill>
                          <a:effectLst/>
                          <a:latin typeface="Calibri" panose="020F0502020204030204" pitchFamily="34" charset="0"/>
                        </a:rPr>
                        <a:t>-</a:t>
                      </a:r>
                      <a:endParaRPr lang="tr-TR" sz="1100" b="1" i="0" u="none" strike="noStrike" dirty="0">
                        <a:solidFill>
                          <a:srgbClr val="000000"/>
                        </a:solidFill>
                        <a:effectLst/>
                        <a:latin typeface="Calibri" panose="020F0502020204030204" pitchFamily="34" charset="0"/>
                      </a:endParaRP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dirty="0" smtClean="0"/>
                        <a:t>-</a:t>
                      </a:r>
                      <a:endParaRPr lang="tr-TR" dirty="0"/>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15092187"/>
                  </a:ext>
                </a:extLst>
              </a:tr>
              <a:tr h="738387">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u="none" strike="noStrike" cap="none" normalizeH="0" baseline="0" dirty="0">
                          <a:ln>
                            <a:noFill/>
                          </a:ln>
                          <a:solidFill>
                            <a:srgbClr val="FF0000"/>
                          </a:solidFill>
                          <a:effectLst/>
                        </a:rPr>
                        <a:t>TOPLAM</a:t>
                      </a:r>
                      <a:r>
                        <a:rPr kumimoji="0" lang="tr-TR" sz="1100" b="1" u="none" strike="noStrike" cap="none" normalizeH="0" baseline="0" dirty="0">
                          <a:ln>
                            <a:noFill/>
                          </a:ln>
                          <a:effectLst/>
                        </a:rPr>
                        <a:t> </a:t>
                      </a:r>
                      <a:endParaRPr kumimoji="0" lang="tr-TR" sz="11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47478" marR="47478" marT="23739" marB="23739"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100" b="1" i="0" u="none" strike="noStrike" kern="1200" dirty="0">
                          <a:solidFill>
                            <a:srgbClr val="000000"/>
                          </a:solidFill>
                          <a:effectLst/>
                          <a:latin typeface="Calibri" panose="020F0502020204030204" pitchFamily="34" charset="0"/>
                          <a:ea typeface="+mn-ea"/>
                          <a:cs typeface="+mn-cs"/>
                        </a:rPr>
                        <a:t>6*</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a:solidFill>
                            <a:srgbClr val="000000"/>
                          </a:solidFill>
                          <a:effectLst/>
                          <a:latin typeface="+mn-lt"/>
                        </a:rPr>
                        <a:t>16*</a:t>
                      </a:r>
                    </a:p>
                  </a:txBody>
                  <a:tcPr marL="6594" marR="6594" marT="659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smtClean="0">
                          <a:solidFill>
                            <a:srgbClr val="000000"/>
                          </a:solidFill>
                          <a:effectLst/>
                          <a:latin typeface="+mn-lt"/>
                        </a:rPr>
                        <a:t>359</a:t>
                      </a:r>
                      <a:endParaRPr lang="tr-TR" sz="1100" b="1" i="0" u="none" strike="noStrike" dirty="0">
                        <a:solidFill>
                          <a:srgbClr val="000000"/>
                        </a:solidFill>
                        <a:effectLst/>
                        <a:latin typeface="+mn-lt"/>
                      </a:endParaRPr>
                    </a:p>
                  </a:txBody>
                  <a:tcPr marL="6594" marR="6594" marT="659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a:solidFill>
                            <a:srgbClr val="000000"/>
                          </a:solidFill>
                          <a:effectLst/>
                          <a:latin typeface="+mn-lt"/>
                        </a:rPr>
                        <a:t>64.226</a:t>
                      </a:r>
                    </a:p>
                  </a:txBody>
                  <a:tcPr marL="6594" marR="6594" marT="659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smtClean="0">
                          <a:solidFill>
                            <a:srgbClr val="000000"/>
                          </a:solidFill>
                          <a:effectLst/>
                          <a:latin typeface="+mn-lt"/>
                        </a:rPr>
                        <a:t>-</a:t>
                      </a:r>
                      <a:endParaRPr lang="tr-TR" sz="1100" b="1" i="0" u="none" strike="noStrike" dirty="0">
                        <a:solidFill>
                          <a:srgbClr val="000000"/>
                        </a:solidFill>
                        <a:effectLst/>
                        <a:latin typeface="+mn-lt"/>
                      </a:endParaRPr>
                    </a:p>
                  </a:txBody>
                  <a:tcPr marL="6594" marR="6594" marT="659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smtClean="0">
                          <a:solidFill>
                            <a:srgbClr val="000000"/>
                          </a:solidFill>
                          <a:effectLst/>
                          <a:latin typeface="+mn-lt"/>
                        </a:rPr>
                        <a:t>-</a:t>
                      </a:r>
                      <a:endParaRPr lang="tr-TR" sz="1100" b="1" i="0" u="none" strike="noStrike" dirty="0">
                        <a:solidFill>
                          <a:srgbClr val="000000"/>
                        </a:solidFill>
                        <a:effectLst/>
                        <a:latin typeface="+mn-lt"/>
                      </a:endParaRPr>
                    </a:p>
                  </a:txBody>
                  <a:tcPr marL="6594" marR="6594" marT="659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dirty="0" smtClean="0"/>
                        <a:t>-</a:t>
                      </a:r>
                      <a:endParaRPr lang="tr-TR" dirty="0"/>
                    </a:p>
                  </a:txBody>
                  <a:tcPr marL="6594" marR="6594" marT="659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73838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FF0000"/>
                          </a:solidFill>
                          <a:effectLst/>
                          <a:latin typeface="Calibri" panose="020F0502020204030204" pitchFamily="34" charset="0"/>
                          <a:cs typeface="Arial" pitchFamily="34" charset="0"/>
                        </a:rPr>
                        <a:t>GENEL TOPLAM </a:t>
                      </a:r>
                    </a:p>
                  </a:txBody>
                  <a:tcPr marL="47478" marR="47478" marT="23739" marB="23739"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47478" marR="47478" marT="23739" marB="23739"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100" b="1" i="0" u="none" strike="noStrike" kern="1200" dirty="0">
                          <a:solidFill>
                            <a:srgbClr val="000000"/>
                          </a:solidFill>
                          <a:effectLst/>
                          <a:latin typeface="Calibri" panose="020F0502020204030204" pitchFamily="34" charset="0"/>
                          <a:ea typeface="+mn-ea"/>
                          <a:cs typeface="+mn-cs"/>
                        </a:rPr>
                        <a:t>38*</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100" b="1" i="0" u="none" strike="noStrike" kern="1200" dirty="0">
                          <a:solidFill>
                            <a:srgbClr val="000000"/>
                          </a:solidFill>
                          <a:effectLst/>
                          <a:latin typeface="Calibri" panose="020F0502020204030204" pitchFamily="34" charset="0"/>
                          <a:ea typeface="+mn-ea"/>
                          <a:cs typeface="+mn-cs"/>
                        </a:rPr>
                        <a:t>80*</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100" b="1" i="0" u="none" strike="noStrike" kern="1200" dirty="0">
                          <a:solidFill>
                            <a:srgbClr val="000000"/>
                          </a:solidFill>
                          <a:effectLst/>
                          <a:latin typeface="Calibri" panose="020F0502020204030204" pitchFamily="34" charset="0"/>
                          <a:ea typeface="+mn-ea"/>
                          <a:cs typeface="+mn-cs"/>
                        </a:rPr>
                        <a:t>455**</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100" b="1" i="0" u="none" strike="noStrike" kern="1200" dirty="0">
                          <a:solidFill>
                            <a:srgbClr val="000000"/>
                          </a:solidFill>
                          <a:effectLst/>
                          <a:latin typeface="Calibri" panose="020F0502020204030204" pitchFamily="34" charset="0"/>
                          <a:ea typeface="+mn-ea"/>
                          <a:cs typeface="+mn-cs"/>
                        </a:rPr>
                        <a:t>141.539</a:t>
                      </a:r>
                    </a:p>
                  </a:txBody>
                  <a:tcPr marL="4946" marR="4946" marT="494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smtClean="0">
                          <a:solidFill>
                            <a:srgbClr val="000000"/>
                          </a:solidFill>
                          <a:effectLst/>
                          <a:latin typeface="+mn-lt"/>
                        </a:rPr>
                        <a:t>-</a:t>
                      </a:r>
                      <a:endParaRPr lang="tr-TR" sz="1100" b="1" i="0" u="none" strike="noStrike" dirty="0">
                        <a:solidFill>
                          <a:srgbClr val="000000"/>
                        </a:solidFill>
                        <a:effectLst/>
                        <a:latin typeface="+mn-lt"/>
                      </a:endParaRPr>
                    </a:p>
                  </a:txBody>
                  <a:tcPr marL="6594" marR="6594" marT="659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1" i="0" u="none" strike="noStrike" dirty="0" smtClean="0">
                          <a:solidFill>
                            <a:srgbClr val="000000"/>
                          </a:solidFill>
                          <a:effectLst/>
                          <a:latin typeface="+mn-lt"/>
                        </a:rPr>
                        <a:t>-</a:t>
                      </a:r>
                      <a:endParaRPr lang="tr-TR" sz="1100" b="1" i="0" u="none" strike="noStrike" dirty="0">
                        <a:solidFill>
                          <a:srgbClr val="000000"/>
                        </a:solidFill>
                        <a:effectLst/>
                        <a:latin typeface="+mn-lt"/>
                      </a:endParaRPr>
                    </a:p>
                  </a:txBody>
                  <a:tcPr marL="6594" marR="6594" marT="659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100" b="1" i="0" u="none" strike="noStrike" kern="1200" dirty="0">
                          <a:solidFill>
                            <a:srgbClr val="000000"/>
                          </a:solidFill>
                          <a:effectLst/>
                          <a:latin typeface="Calibri" panose="020F0502020204030204" pitchFamily="34" charset="0"/>
                          <a:ea typeface="+mn-ea"/>
                          <a:cs typeface="+mn-cs"/>
                        </a:rPr>
                        <a:t>136.185</a:t>
                      </a:r>
                    </a:p>
                  </a:txBody>
                  <a:tcPr marL="6594" marR="6594" marT="659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048904058"/>
                  </a:ext>
                </a:extLst>
              </a:tr>
            </a:tbl>
          </a:graphicData>
        </a:graphic>
      </p:graphicFrame>
      <p:sp>
        <p:nvSpPr>
          <p:cNvPr id="2" name="Metin kutusu 1"/>
          <p:cNvSpPr txBox="1"/>
          <p:nvPr/>
        </p:nvSpPr>
        <p:spPr>
          <a:xfrm>
            <a:off x="89538" y="8637689"/>
            <a:ext cx="6678925" cy="584775"/>
          </a:xfrm>
          <a:prstGeom prst="rect">
            <a:avLst/>
          </a:prstGeom>
          <a:noFill/>
        </p:spPr>
        <p:txBody>
          <a:bodyPr wrap="square" rtlCol="0">
            <a:spAutoFit/>
          </a:bodyPr>
          <a:lstStyle/>
          <a:p>
            <a:r>
              <a:rPr lang="tr-TR" dirty="0"/>
              <a:t>NOT(**): </a:t>
            </a:r>
            <a:r>
              <a:rPr lang="tr-TR" sz="1400" dirty="0"/>
              <a:t>Toplam Yurt Sayısı: </a:t>
            </a:r>
            <a:r>
              <a:rPr lang="tr-TR" sz="1400" dirty="0" err="1"/>
              <a:t>Erkek+Kız</a:t>
            </a:r>
            <a:r>
              <a:rPr lang="tr-TR" sz="1400" dirty="0"/>
              <a:t>+ </a:t>
            </a:r>
            <a:r>
              <a:rPr lang="tr-TR" sz="1400" dirty="0" err="1"/>
              <a:t>Şahıs,Dernek,Özel</a:t>
            </a:r>
            <a:r>
              <a:rPr lang="tr-TR" sz="1400" dirty="0"/>
              <a:t> Vakıflara ait  Yurt sayılarında kız-erkek ayrımına ilişkin sağlıklı veri bulunmamaktadır.</a:t>
            </a:r>
          </a:p>
        </p:txBody>
      </p:sp>
    </p:spTree>
    <p:extLst>
      <p:ext uri="{BB962C8B-B14F-4D97-AF65-F5344CB8AC3E}">
        <p14:creationId xmlns:p14="http://schemas.microsoft.com/office/powerpoint/2010/main" val="540376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7"/>
          <p:cNvGraphicFramePr>
            <a:graphicFrameLocks/>
          </p:cNvGraphicFramePr>
          <p:nvPr>
            <p:extLst>
              <p:ext uri="{D42A27DB-BD31-4B8C-83A1-F6EECF244321}">
                <p14:modId xmlns:p14="http://schemas.microsoft.com/office/powerpoint/2010/main" val="71242352"/>
              </p:ext>
            </p:extLst>
          </p:nvPr>
        </p:nvGraphicFramePr>
        <p:xfrm>
          <a:off x="225382" y="1515718"/>
          <a:ext cx="6407237" cy="7116053"/>
        </p:xfrm>
        <a:graphic>
          <a:graphicData uri="http://schemas.openxmlformats.org/drawingml/2006/table">
            <a:tbl>
              <a:tblPr>
                <a:effectLst>
                  <a:outerShdw blurRad="50800" dist="38100" dir="5400000" algn="t" rotWithShape="0">
                    <a:prstClr val="black">
                      <a:alpha val="40000"/>
                    </a:prstClr>
                  </a:outerShdw>
                </a:effectLst>
              </a:tblPr>
              <a:tblGrid>
                <a:gridCol w="1090525">
                  <a:extLst>
                    <a:ext uri="{9D8B030D-6E8A-4147-A177-3AD203B41FA5}">
                      <a16:colId xmlns:a16="http://schemas.microsoft.com/office/drawing/2014/main" val="20000"/>
                    </a:ext>
                  </a:extLst>
                </a:gridCol>
                <a:gridCol w="1090525">
                  <a:extLst>
                    <a:ext uri="{9D8B030D-6E8A-4147-A177-3AD203B41FA5}">
                      <a16:colId xmlns:a16="http://schemas.microsoft.com/office/drawing/2014/main" val="20001"/>
                    </a:ext>
                  </a:extLst>
                </a:gridCol>
                <a:gridCol w="1008610">
                  <a:extLst>
                    <a:ext uri="{9D8B030D-6E8A-4147-A177-3AD203B41FA5}">
                      <a16:colId xmlns:a16="http://schemas.microsoft.com/office/drawing/2014/main" val="20002"/>
                    </a:ext>
                  </a:extLst>
                </a:gridCol>
                <a:gridCol w="1008735">
                  <a:extLst>
                    <a:ext uri="{9D8B030D-6E8A-4147-A177-3AD203B41FA5}">
                      <a16:colId xmlns:a16="http://schemas.microsoft.com/office/drawing/2014/main" val="965685225"/>
                    </a:ext>
                  </a:extLst>
                </a:gridCol>
                <a:gridCol w="1008735">
                  <a:extLst>
                    <a:ext uri="{9D8B030D-6E8A-4147-A177-3AD203B41FA5}">
                      <a16:colId xmlns:a16="http://schemas.microsoft.com/office/drawing/2014/main" val="2644032846"/>
                    </a:ext>
                  </a:extLst>
                </a:gridCol>
                <a:gridCol w="1200107">
                  <a:extLst>
                    <a:ext uri="{9D8B030D-6E8A-4147-A177-3AD203B41FA5}">
                      <a16:colId xmlns:a16="http://schemas.microsoft.com/office/drawing/2014/main" val="20005"/>
                    </a:ext>
                  </a:extLst>
                </a:gridCol>
              </a:tblGrid>
              <a:tr h="101657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u="none" strike="noStrike" kern="1200" cap="none" normalizeH="0" baseline="0" dirty="0">
                          <a:ln>
                            <a:noFill/>
                          </a:ln>
                          <a:solidFill>
                            <a:schemeClr val="bg1"/>
                          </a:solidFill>
                          <a:effectLst/>
                        </a:rPr>
                        <a:t>YURTLAR</a:t>
                      </a:r>
                      <a:endPar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400" b="1" i="0" u="none" strike="noStrike" kern="1200" cap="none" normalizeH="0" baseline="0" dirty="0">
                        <a:ln>
                          <a:noFill/>
                        </a:ln>
                        <a:solidFill>
                          <a:srgbClr val="FF0000"/>
                        </a:solidFill>
                        <a:effectLst/>
                        <a:latin typeface="Times New Roman" pitchFamily="18" charset="0"/>
                        <a:ea typeface="+mn-ea"/>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u="none" strike="noStrike" kern="1200" cap="none" normalizeH="0" baseline="0" dirty="0">
                          <a:ln>
                            <a:noFill/>
                          </a:ln>
                          <a:solidFill>
                            <a:schemeClr val="bg1"/>
                          </a:solidFill>
                          <a:effectLst/>
                        </a:rPr>
                        <a:t>ERKEK</a:t>
                      </a:r>
                      <a:endPar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u="none" strike="noStrike" kern="1200" cap="none" normalizeH="0" baseline="0" dirty="0">
                          <a:ln>
                            <a:noFill/>
                          </a:ln>
                          <a:solidFill>
                            <a:schemeClr val="bg1"/>
                          </a:solidFill>
                          <a:effectLst/>
                        </a:rPr>
                        <a:t>KIZ</a:t>
                      </a:r>
                      <a:endPar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KARMA</a:t>
                      </a: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u="none" strike="noStrike" kern="1200" cap="none" normalizeH="0" baseline="0" dirty="0">
                          <a:ln>
                            <a:noFill/>
                          </a:ln>
                          <a:solidFill>
                            <a:schemeClr val="bg1"/>
                          </a:solidFill>
                          <a:effectLst/>
                        </a:rPr>
                        <a:t>TOPLAM</a:t>
                      </a:r>
                      <a:endPar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1016579">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solidFill>
                            <a:srgbClr val="14213D"/>
                          </a:solidFill>
                          <a:effectLst/>
                        </a:rPr>
                        <a:t>İSTANBUL</a:t>
                      </a:r>
                      <a:endParaRPr kumimoji="0" lang="tr-TR" sz="16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YURT SAYISI (KAMU)</a:t>
                      </a:r>
                      <a:endParaRPr kumimoji="0" lang="tr-TR" sz="16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b="1" i="0" u="none" strike="noStrike" dirty="0" smtClean="0">
                          <a:solidFill>
                            <a:schemeClr val="tx1"/>
                          </a:solidFill>
                          <a:effectLst/>
                          <a:latin typeface="+mn-lt"/>
                        </a:rPr>
                        <a:t>32</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b="1" i="0" u="none" strike="noStrike" dirty="0" smtClean="0">
                          <a:solidFill>
                            <a:schemeClr val="tx1"/>
                          </a:solidFill>
                          <a:effectLst/>
                          <a:latin typeface="+mn-lt"/>
                        </a:rPr>
                        <a:t>64</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b="1" i="0" u="none" strike="noStrike" dirty="0">
                          <a:solidFill>
                            <a:srgbClr val="000000"/>
                          </a:solidFill>
                          <a:effectLst/>
                          <a:latin typeface="Calibri" panose="020F0502020204030204" pitchFamily="34" charset="0"/>
                        </a:rPr>
                        <a:t>-</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b="1" i="0" u="none" strike="noStrike" dirty="0" smtClean="0">
                          <a:solidFill>
                            <a:schemeClr val="tx1"/>
                          </a:solidFill>
                          <a:effectLst/>
                          <a:latin typeface="+mn-lt"/>
                        </a:rPr>
                        <a:t>96</a:t>
                      </a:r>
                      <a:endParaRPr lang="tr-TR" sz="1600" b="1" i="0" u="none" strike="noStrike" dirty="0">
                        <a:solidFill>
                          <a:srgbClr val="FF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1657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KAPASİTE (KAMU)</a:t>
                      </a:r>
                      <a:endParaRPr kumimoji="0" lang="tr-TR" sz="16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b="1" i="0" u="none" strike="noStrike" dirty="0" smtClean="0">
                          <a:solidFill>
                            <a:schemeClr val="tx1"/>
                          </a:solidFill>
                          <a:effectLst/>
                          <a:latin typeface="+mn-lt"/>
                        </a:rPr>
                        <a:t>30.189</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b="1" i="0" u="none" strike="noStrike" dirty="0" smtClean="0">
                          <a:solidFill>
                            <a:schemeClr val="tx1"/>
                          </a:solidFill>
                          <a:effectLst/>
                          <a:latin typeface="+mn-lt"/>
                        </a:rPr>
                        <a:t>47.124</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b="1" i="0" u="none" strike="noStrike" dirty="0" smtClean="0">
                          <a:solidFill>
                            <a:srgbClr val="000000"/>
                          </a:solidFill>
                          <a:effectLst/>
                          <a:latin typeface="Calibri" panose="020F0502020204030204" pitchFamily="34" charset="0"/>
                        </a:rPr>
                        <a:t>-</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b="1" i="0" u="none" strike="noStrike" dirty="0" smtClean="0">
                          <a:solidFill>
                            <a:schemeClr val="tx1"/>
                          </a:solidFill>
                          <a:effectLst/>
                          <a:latin typeface="+mn-lt"/>
                        </a:rPr>
                        <a:t>77.313</a:t>
                      </a:r>
                      <a:endParaRPr lang="tr-TR" sz="1600" b="1" i="0" u="none" strike="noStrike" dirty="0">
                        <a:solidFill>
                          <a:srgbClr val="FF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1657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solidFill>
                            <a:schemeClr val="tx1"/>
                          </a:solidFill>
                          <a:effectLst/>
                        </a:rPr>
                        <a:t>YURT SAYISI (ÖZEL)</a:t>
                      </a:r>
                      <a:endParaRPr kumimoji="0" lang="tr-TR" sz="16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600" b="1" u="none" strike="noStrike" kern="1200" dirty="0" smtClean="0">
                          <a:solidFill>
                            <a:schemeClr val="tx1"/>
                          </a:solidFill>
                          <a:latin typeface="+mn-lt"/>
                          <a:ea typeface="+mn-ea"/>
                          <a:cs typeface="+mn-cs"/>
                        </a:rPr>
                        <a:t>177</a:t>
                      </a:r>
                      <a:endParaRPr lang="tr-TR" sz="1600" b="1" u="none" strike="noStrike" kern="1200" dirty="0">
                        <a:solidFill>
                          <a:schemeClr val="tx1"/>
                        </a:solidFill>
                        <a:latin typeface="+mn-lt"/>
                        <a:ea typeface="+mn-ea"/>
                        <a:cs typeface="+mn-cs"/>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600" b="1" u="none" strike="noStrike" kern="1200" dirty="0" smtClean="0">
                          <a:solidFill>
                            <a:schemeClr val="tx1"/>
                          </a:solidFill>
                          <a:latin typeface="+mn-lt"/>
                          <a:ea typeface="+mn-ea"/>
                          <a:cs typeface="+mn-cs"/>
                        </a:rPr>
                        <a:t>182</a:t>
                      </a:r>
                      <a:endParaRPr lang="tr-TR" sz="1600" b="1" u="none" strike="noStrike" kern="1200" dirty="0">
                        <a:solidFill>
                          <a:schemeClr val="tx1"/>
                        </a:solidFill>
                        <a:latin typeface="+mn-lt"/>
                        <a:ea typeface="+mn-ea"/>
                        <a:cs typeface="+mn-cs"/>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600" b="1" u="none" strike="noStrike" kern="1200" dirty="0">
                          <a:solidFill>
                            <a:schemeClr val="tx1"/>
                          </a:solidFill>
                          <a:latin typeface="+mn-lt"/>
                          <a:ea typeface="+mn-ea"/>
                          <a:cs typeface="+mn-cs"/>
                        </a:rPr>
                        <a:t>-</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600" b="1" i="0" u="none" strike="noStrike" dirty="0" smtClean="0">
                          <a:solidFill>
                            <a:schemeClr val="tx1"/>
                          </a:solidFill>
                          <a:latin typeface="+mn-lt"/>
                          <a:cs typeface="+mn-cs"/>
                        </a:rPr>
                        <a:t>359</a:t>
                      </a:r>
                      <a:endParaRPr lang="tr-TR" sz="1600" b="1" i="0" u="none" strike="noStrike" dirty="0">
                        <a:solidFill>
                          <a:schemeClr val="tx1"/>
                        </a:solidFill>
                        <a:latin typeface="Calibri" panose="020F0502020204030204" pitchFamily="34" charset="0"/>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01657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solidFill>
                            <a:schemeClr val="tx1"/>
                          </a:solidFill>
                          <a:effectLst/>
                        </a:rPr>
                        <a:t>KAPASİTE (ÖZEL)</a:t>
                      </a:r>
                      <a:endParaRPr kumimoji="0" lang="tr-TR" sz="16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600" b="1" u="none" strike="noStrike" kern="1200" dirty="0" smtClean="0">
                          <a:solidFill>
                            <a:schemeClr val="tx1"/>
                          </a:solidFill>
                          <a:latin typeface="+mn-lt"/>
                          <a:ea typeface="+mn-ea"/>
                          <a:cs typeface="+mn-cs"/>
                        </a:rPr>
                        <a:t>27.281</a:t>
                      </a:r>
                      <a:endParaRPr lang="tr-TR" sz="1600" b="1" u="none" strike="noStrike" kern="1200" dirty="0">
                        <a:solidFill>
                          <a:schemeClr val="tx1"/>
                        </a:solidFill>
                        <a:latin typeface="+mn-lt"/>
                        <a:ea typeface="+mn-ea"/>
                        <a:cs typeface="+mn-cs"/>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600" b="1" u="none" strike="noStrike" kern="1200" dirty="0" smtClean="0">
                          <a:solidFill>
                            <a:schemeClr val="tx1"/>
                          </a:solidFill>
                          <a:latin typeface="+mn-lt"/>
                          <a:ea typeface="+mn-ea"/>
                          <a:cs typeface="+mn-cs"/>
                        </a:rPr>
                        <a:t>36.945</a:t>
                      </a:r>
                      <a:endParaRPr lang="tr-TR" sz="1600" b="1" u="none" strike="noStrike" kern="1200" dirty="0">
                        <a:solidFill>
                          <a:schemeClr val="tx1"/>
                        </a:solidFill>
                        <a:latin typeface="+mn-lt"/>
                        <a:ea typeface="+mn-ea"/>
                        <a:cs typeface="+mn-cs"/>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600" b="1" u="none" strike="noStrike" kern="1200" dirty="0">
                          <a:solidFill>
                            <a:schemeClr val="tx1"/>
                          </a:solidFill>
                          <a:latin typeface="+mn-lt"/>
                          <a:ea typeface="+mn-ea"/>
                          <a:cs typeface="+mn-cs"/>
                        </a:rPr>
                        <a:t>-</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600" b="1" u="none" strike="noStrike" dirty="0" smtClean="0">
                          <a:solidFill>
                            <a:schemeClr val="tx1"/>
                          </a:solidFill>
                          <a:effectLst/>
                        </a:rPr>
                        <a:t>64.226</a:t>
                      </a:r>
                      <a:endParaRPr lang="tr-TR" sz="16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01657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solidFill>
                            <a:srgbClr val="14213D"/>
                          </a:solidFill>
                          <a:effectLst/>
                        </a:rPr>
                        <a:t>TÜRKİYE</a:t>
                      </a:r>
                      <a:endParaRPr kumimoji="0" lang="tr-TR" sz="16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YURT SAYISI (KAMU) </a:t>
                      </a:r>
                      <a:endParaRPr kumimoji="0" lang="tr-TR" sz="16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b="1" u="none" strike="noStrike" dirty="0" smtClean="0">
                          <a:effectLst/>
                        </a:rPr>
                        <a:t>255</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b="1" i="0" u="none" strike="noStrike" dirty="0" smtClean="0">
                          <a:solidFill>
                            <a:schemeClr val="tx1"/>
                          </a:solidFill>
                          <a:effectLst/>
                          <a:latin typeface="+mn-lt"/>
                        </a:rPr>
                        <a:t>395</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b="1" i="0" u="none" strike="noStrike" dirty="0" smtClean="0">
                          <a:solidFill>
                            <a:srgbClr val="000000"/>
                          </a:solidFill>
                          <a:effectLst/>
                          <a:latin typeface="Calibri" panose="020F0502020204030204" pitchFamily="34" charset="0"/>
                        </a:rPr>
                        <a:t>210</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b="1" i="0" u="none" strike="noStrike" dirty="0">
                          <a:solidFill>
                            <a:schemeClr val="tx1"/>
                          </a:solidFill>
                          <a:effectLst/>
                          <a:latin typeface="+mn-lt"/>
                        </a:rPr>
                        <a:t>843</a:t>
                      </a:r>
                      <a:endParaRPr lang="tr-TR" sz="1600" b="1" i="0" u="none" strike="noStrike" dirty="0">
                        <a:solidFill>
                          <a:srgbClr val="FF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01657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KAPASİTE (KAMU)</a:t>
                      </a:r>
                      <a:endParaRPr kumimoji="0" lang="tr-TR" sz="16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600" b="1" i="0" u="none" strike="noStrike" kern="1200" dirty="0" smtClean="0">
                          <a:solidFill>
                            <a:srgbClr val="000000"/>
                          </a:solidFill>
                          <a:effectLst/>
                          <a:latin typeface="Calibri" panose="020F0502020204030204" pitchFamily="34" charset="0"/>
                          <a:ea typeface="+mn-ea"/>
                          <a:cs typeface="+mn-cs"/>
                        </a:rPr>
                        <a:t>366.812</a:t>
                      </a:r>
                      <a:endParaRPr lang="tr-TR" sz="1600" b="1" i="0" u="none" strike="noStrike" kern="1200" dirty="0">
                        <a:solidFill>
                          <a:srgbClr val="000000"/>
                        </a:solidFill>
                        <a:effectLst/>
                        <a:latin typeface="Calibri" panose="020F0502020204030204" pitchFamily="34" charset="0"/>
                        <a:ea typeface="+mn-ea"/>
                        <a:cs typeface="+mn-cs"/>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b="1" i="0" u="none" strike="noStrike" dirty="0" smtClean="0">
                          <a:solidFill>
                            <a:srgbClr val="000000"/>
                          </a:solidFill>
                          <a:effectLst/>
                          <a:latin typeface="+mn-lt"/>
                        </a:rPr>
                        <a:t>626.914</a:t>
                      </a:r>
                      <a:endParaRPr lang="tr-TR" sz="16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b="1" i="0" u="none" strike="noStrike" dirty="0" smtClean="0">
                          <a:solidFill>
                            <a:srgbClr val="000000"/>
                          </a:solidFill>
                          <a:effectLst/>
                          <a:latin typeface="+mn-lt"/>
                        </a:rPr>
                        <a:t>-(*)</a:t>
                      </a:r>
                      <a:endParaRPr lang="tr-TR" sz="16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600" b="1" i="0" u="none" strike="noStrike" kern="1200" dirty="0" smtClean="0">
                          <a:solidFill>
                            <a:srgbClr val="000000"/>
                          </a:solidFill>
                          <a:effectLst/>
                          <a:latin typeface="Calibri" panose="020F0502020204030204" pitchFamily="34" charset="0"/>
                          <a:ea typeface="+mn-ea"/>
                          <a:cs typeface="+mn-cs"/>
                        </a:rPr>
                        <a:t>993.726</a:t>
                      </a:r>
                      <a:endParaRPr lang="tr-TR" sz="1600" b="1" i="0" u="none" strike="noStrike" kern="1200" dirty="0">
                        <a:solidFill>
                          <a:srgbClr val="000000"/>
                        </a:solidFill>
                        <a:effectLst/>
                        <a:latin typeface="Calibri" panose="020F0502020204030204" pitchFamily="34" charset="0"/>
                        <a:ea typeface="+mn-ea"/>
                        <a:cs typeface="+mn-cs"/>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5" name="Dikdörtgen 4"/>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YÜKSEK ÖĞRENİM YURTLARI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 name="Slayt Numarası Yer Tutucusu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204</a:t>
            </a:r>
          </a:p>
        </p:txBody>
      </p:sp>
      <p:sp>
        <p:nvSpPr>
          <p:cNvPr id="2" name="Metin kutusu 1"/>
          <p:cNvSpPr txBox="1"/>
          <p:nvPr/>
        </p:nvSpPr>
        <p:spPr>
          <a:xfrm>
            <a:off x="457200" y="8785511"/>
            <a:ext cx="3986476" cy="276999"/>
          </a:xfrm>
          <a:prstGeom prst="rect">
            <a:avLst/>
          </a:prstGeom>
          <a:noFill/>
        </p:spPr>
        <p:txBody>
          <a:bodyPr wrap="none" rtlCol="0">
            <a:spAutoFit/>
          </a:bodyPr>
          <a:lstStyle/>
          <a:p>
            <a:r>
              <a:rPr lang="tr-TR" sz="1200" dirty="0" smtClean="0"/>
              <a:t>NOT: Veri temin edilemediğinden toplama dahil edilmemiştir.</a:t>
            </a:r>
            <a:endParaRPr lang="tr-TR" sz="1200" dirty="0"/>
          </a:p>
        </p:txBody>
      </p:sp>
    </p:spTree>
    <p:extLst>
      <p:ext uri="{BB962C8B-B14F-4D97-AF65-F5344CB8AC3E}">
        <p14:creationId xmlns:p14="http://schemas.microsoft.com/office/powerpoint/2010/main" val="425742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nvPr>
        </p:nvGraphicFramePr>
        <p:xfrm>
          <a:off x="109816" y="882337"/>
          <a:ext cx="6638367" cy="6657114"/>
        </p:xfrm>
        <a:graphic>
          <a:graphicData uri="http://schemas.openxmlformats.org/drawingml/2006/table">
            <a:tbl>
              <a:tblPr>
                <a:effectLst>
                  <a:outerShdw blurRad="50800" dist="38100" dir="5400000" algn="t" rotWithShape="0">
                    <a:prstClr val="black">
                      <a:alpha val="40000"/>
                    </a:prstClr>
                  </a:outerShdw>
                </a:effectLst>
              </a:tblPr>
              <a:tblGrid>
                <a:gridCol w="1714500">
                  <a:extLst>
                    <a:ext uri="{9D8B030D-6E8A-4147-A177-3AD203B41FA5}">
                      <a16:colId xmlns:a16="http://schemas.microsoft.com/office/drawing/2014/main" val="20000"/>
                    </a:ext>
                  </a:extLst>
                </a:gridCol>
                <a:gridCol w="977900">
                  <a:extLst>
                    <a:ext uri="{9D8B030D-6E8A-4147-A177-3AD203B41FA5}">
                      <a16:colId xmlns:a16="http://schemas.microsoft.com/office/drawing/2014/main" val="3311643215"/>
                    </a:ext>
                  </a:extLst>
                </a:gridCol>
                <a:gridCol w="1003300">
                  <a:extLst>
                    <a:ext uri="{9D8B030D-6E8A-4147-A177-3AD203B41FA5}">
                      <a16:colId xmlns:a16="http://schemas.microsoft.com/office/drawing/2014/main" val="4207553392"/>
                    </a:ext>
                  </a:extLst>
                </a:gridCol>
                <a:gridCol w="990600">
                  <a:extLst>
                    <a:ext uri="{9D8B030D-6E8A-4147-A177-3AD203B41FA5}">
                      <a16:colId xmlns:a16="http://schemas.microsoft.com/office/drawing/2014/main" val="4021190051"/>
                    </a:ext>
                  </a:extLst>
                </a:gridCol>
                <a:gridCol w="901700">
                  <a:extLst>
                    <a:ext uri="{9D8B030D-6E8A-4147-A177-3AD203B41FA5}">
                      <a16:colId xmlns:a16="http://schemas.microsoft.com/office/drawing/2014/main" val="227937833"/>
                    </a:ext>
                  </a:extLst>
                </a:gridCol>
                <a:gridCol w="1050367">
                  <a:extLst>
                    <a:ext uri="{9D8B030D-6E8A-4147-A177-3AD203B41FA5}">
                      <a16:colId xmlns:a16="http://schemas.microsoft.com/office/drawing/2014/main" val="519561606"/>
                    </a:ext>
                  </a:extLst>
                </a:gridCol>
              </a:tblGrid>
              <a:tr h="493293">
                <a:tc>
                  <a:txBody>
                    <a:bodyPr/>
                    <a:lstStyle/>
                    <a:p>
                      <a:pPr algn="ctr" fontAlgn="b"/>
                      <a:r>
                        <a:rPr lang="tr-TR" sz="1600" b="1" i="0" u="none" strike="noStrike" dirty="0">
                          <a:solidFill>
                            <a:schemeClr val="bg1"/>
                          </a:solidFill>
                          <a:latin typeface="+mn-lt"/>
                          <a:cs typeface="Arial" pitchFamily="34" charset="0"/>
                        </a:rPr>
                        <a:t>ULAŞIM TÜRÜ</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fontAlgn="ctr"/>
                      <a:r>
                        <a:rPr lang="tr-TR" sz="1600" b="1" i="0" u="none" strike="noStrike" dirty="0">
                          <a:solidFill>
                            <a:schemeClr val="bg1"/>
                          </a:solidFill>
                          <a:latin typeface="+mn-lt"/>
                          <a:cs typeface="Arial" pitchFamily="34" charset="0"/>
                        </a:rPr>
                        <a:t>2020</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fontAlgn="ctr"/>
                      <a:r>
                        <a:rPr lang="tr-TR" sz="1600" b="1" i="0" u="none" strike="noStrike" dirty="0">
                          <a:solidFill>
                            <a:schemeClr val="bg1"/>
                          </a:solidFill>
                          <a:latin typeface="+mn-lt"/>
                          <a:cs typeface="Arial" pitchFamily="34" charset="0"/>
                        </a:rPr>
                        <a:t>2021</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fontAlgn="ctr"/>
                      <a:r>
                        <a:rPr lang="tr-TR" sz="1600" b="1" i="0" u="none" strike="noStrike" dirty="0">
                          <a:solidFill>
                            <a:schemeClr val="bg1"/>
                          </a:solidFill>
                          <a:latin typeface="+mn-lt"/>
                          <a:cs typeface="Arial" pitchFamily="34" charset="0"/>
                        </a:rPr>
                        <a:t>2022</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fontAlgn="ctr"/>
                      <a:r>
                        <a:rPr lang="tr-TR" sz="1600" b="1" i="0" u="none" strike="noStrike" dirty="0">
                          <a:solidFill>
                            <a:schemeClr val="bg1"/>
                          </a:solidFill>
                          <a:latin typeface="+mn-lt"/>
                          <a:cs typeface="Arial" pitchFamily="34" charset="0"/>
                        </a:rPr>
                        <a:t>2023</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marL="0" algn="ctr" defTabSz="685800" rtl="0" eaLnBrk="1" fontAlgn="ctr" latinLnBrk="0" hangingPunct="1"/>
                      <a:r>
                        <a:rPr lang="tr-TR" sz="1600" b="1" i="0" u="none" strike="noStrike" kern="1200" dirty="0">
                          <a:solidFill>
                            <a:schemeClr val="bg1"/>
                          </a:solidFill>
                          <a:latin typeface="+mn-lt"/>
                          <a:ea typeface="+mn-ea"/>
                          <a:cs typeface="Arial" pitchFamily="34" charset="0"/>
                        </a:rPr>
                        <a:t>2024 </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330101">
                <a:tc gridSpan="6">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tr-TR" sz="1400" b="1" i="0" u="none" strike="noStrike" baseline="0" dirty="0">
                          <a:solidFill>
                            <a:srgbClr val="14213D"/>
                          </a:solidFill>
                          <a:effectLst/>
                          <a:latin typeface="+mn-lt"/>
                        </a:rPr>
                        <a:t>RAYLI SİSTEM İLE TAŞINAN TOPLAM TAŞINAN YOLCU SAYISI (Gün/ </a:t>
                      </a:r>
                      <a:r>
                        <a:rPr lang="tr-TR" sz="1400" b="1" i="0" u="none" strike="noStrike" baseline="0" dirty="0" err="1">
                          <a:solidFill>
                            <a:srgbClr val="14213D"/>
                          </a:solidFill>
                          <a:effectLst/>
                          <a:latin typeface="+mn-lt"/>
                        </a:rPr>
                        <a:t>Maks</a:t>
                      </a:r>
                      <a:r>
                        <a:rPr lang="tr-TR" sz="1400" b="1" i="0" u="none" strike="noStrike" baseline="0" dirty="0">
                          <a:solidFill>
                            <a:srgbClr val="14213D"/>
                          </a:solidFill>
                          <a:effectLst/>
                          <a:latin typeface="+mn-lt"/>
                        </a:rPr>
                        <a:t>.)</a:t>
                      </a:r>
                      <a:endParaRPr lang="tr-TR" sz="1400" b="1" i="0" u="none" strike="noStrike" dirty="0">
                        <a:solidFill>
                          <a:srgbClr val="14213D"/>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657075538"/>
                  </a:ext>
                </a:extLst>
              </a:tr>
              <a:tr h="229355">
                <a:tc>
                  <a:txBody>
                    <a:bodyPr/>
                    <a:lstStyle/>
                    <a:p>
                      <a:pPr algn="l" fontAlgn="b"/>
                      <a:r>
                        <a:rPr lang="tr-TR" sz="1200" b="1" i="0" u="none" strike="noStrike" dirty="0">
                          <a:solidFill>
                            <a:schemeClr val="tx1"/>
                          </a:solidFill>
                          <a:latin typeface="+mn-lt"/>
                          <a:cs typeface="Arial" pitchFamily="34" charset="0"/>
                        </a:rPr>
                        <a:t>METRO (YER ALTI)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441.300</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641.501</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1.580.431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1.880.133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Times New Roman" panose="02020603050405020304" pitchFamily="18" charset="0"/>
                        </a:rPr>
                        <a:t>1.879.120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2436">
                <a:tc>
                  <a:txBody>
                    <a:bodyPr/>
                    <a:lstStyle/>
                    <a:p>
                      <a:pPr algn="l" fontAlgn="b"/>
                      <a:r>
                        <a:rPr lang="tr-TR" sz="1200" b="1" i="0" u="none" strike="noStrike" dirty="0">
                          <a:solidFill>
                            <a:schemeClr val="tx1"/>
                          </a:solidFill>
                          <a:latin typeface="+mn-lt"/>
                          <a:cs typeface="Arial" pitchFamily="34" charset="0"/>
                        </a:rPr>
                        <a:t>HAFİF RAYLI (YER ÜSTÜ)</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248.658</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240.251</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541.670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499.939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Times New Roman" panose="02020603050405020304" pitchFamily="18" charset="0"/>
                        </a:rPr>
                        <a:t>408.863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9355">
                <a:tc>
                  <a:txBody>
                    <a:bodyPr/>
                    <a:lstStyle/>
                    <a:p>
                      <a:pPr algn="l" fontAlgn="b"/>
                      <a:r>
                        <a:rPr lang="tr-TR" sz="1200" b="1" i="0" u="none" strike="noStrike" dirty="0">
                          <a:solidFill>
                            <a:schemeClr val="tx1"/>
                          </a:solidFill>
                          <a:latin typeface="+mn-lt"/>
                          <a:cs typeface="Arial" pitchFamily="34" charset="0"/>
                        </a:rPr>
                        <a:t>MARMARAY</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229.408</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303.644</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804.640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861.525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Times New Roman" panose="02020603050405020304" pitchFamily="18" charset="0"/>
                        </a:rPr>
                        <a:t>734.553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29355">
                <a:tc>
                  <a:txBody>
                    <a:bodyPr/>
                    <a:lstStyle/>
                    <a:p>
                      <a:pPr algn="l" fontAlgn="b"/>
                      <a:r>
                        <a:rPr lang="tr-TR" sz="1200" b="1" i="0" u="none" strike="noStrike" dirty="0">
                          <a:solidFill>
                            <a:schemeClr val="tx1"/>
                          </a:solidFill>
                          <a:latin typeface="+mn-lt"/>
                          <a:cs typeface="Arial" pitchFamily="34" charset="0"/>
                        </a:rPr>
                        <a:t>TRAMVAY</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316.202</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407.627</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793.721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804.974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Times New Roman" panose="02020603050405020304" pitchFamily="18" charset="0"/>
                        </a:rPr>
                        <a:t>749.525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701799421"/>
                  </a:ext>
                </a:extLst>
              </a:tr>
              <a:tr h="229355">
                <a:tc>
                  <a:txBody>
                    <a:bodyPr/>
                    <a:lstStyle/>
                    <a:p>
                      <a:pPr algn="l" fontAlgn="b"/>
                      <a:r>
                        <a:rPr lang="tr-TR" sz="1200" b="1" i="0" u="none" strike="noStrike" dirty="0">
                          <a:solidFill>
                            <a:schemeClr val="tx1"/>
                          </a:solidFill>
                          <a:latin typeface="+mn-lt"/>
                          <a:cs typeface="Arial" pitchFamily="34" charset="0"/>
                        </a:rPr>
                        <a:t>FÜNİKÜLER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24.079</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13.908</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64.037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61.152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Times New Roman" panose="02020603050405020304" pitchFamily="18" charset="0"/>
                        </a:rPr>
                        <a:t>32.738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9355">
                <a:tc>
                  <a:txBody>
                    <a:bodyPr/>
                    <a:lstStyle/>
                    <a:p>
                      <a:pPr algn="l" fontAlgn="b"/>
                      <a:r>
                        <a:rPr lang="tr-TR" sz="1200" b="1" i="0" u="none" strike="noStrike" dirty="0">
                          <a:solidFill>
                            <a:schemeClr val="tx1"/>
                          </a:solidFill>
                          <a:latin typeface="+mn-lt"/>
                          <a:cs typeface="Arial" pitchFamily="34" charset="0"/>
                        </a:rPr>
                        <a:t>TELEFERİK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2.408</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mn-lt"/>
                          <a:ea typeface="+mn-ea"/>
                          <a:cs typeface="Arial" pitchFamily="34" charset="0"/>
                        </a:rPr>
                        <a:t>3.223</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9.063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8.791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Times New Roman" panose="02020603050405020304" pitchFamily="18" charset="0"/>
                        </a:rPr>
                        <a:t>7.685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29116">
                <a:tc>
                  <a:txBody>
                    <a:bodyPr/>
                    <a:lstStyle/>
                    <a:p>
                      <a:pPr algn="l" fontAlgn="b"/>
                      <a:r>
                        <a:rPr lang="tr-TR" sz="1200" b="1" i="0" u="none" strike="noStrike" dirty="0">
                          <a:solidFill>
                            <a:srgbClr val="FF6600"/>
                          </a:solidFill>
                          <a:latin typeface="+mn-lt"/>
                          <a:cs typeface="Arial" pitchFamily="34" charset="0"/>
                        </a:rPr>
                        <a:t>TOPLAM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a:solidFill>
                            <a:srgbClr val="FF6600"/>
                          </a:solidFill>
                          <a:effectLst/>
                          <a:latin typeface="+mn-lt"/>
                        </a:rPr>
                        <a:t>1.262.055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a:solidFill>
                            <a:srgbClr val="FF6600"/>
                          </a:solidFill>
                          <a:effectLst/>
                          <a:latin typeface="+mn-lt"/>
                        </a:rPr>
                        <a:t>1.610.154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FF6600"/>
                          </a:solidFill>
                          <a:effectLst/>
                          <a:latin typeface="+mn-lt"/>
                        </a:rPr>
                        <a:t>3.793.562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kern="1200" dirty="0">
                          <a:solidFill>
                            <a:srgbClr val="FF6600"/>
                          </a:solidFill>
                          <a:effectLst/>
                          <a:latin typeface="+mn-lt"/>
                          <a:ea typeface="+mn-ea"/>
                          <a:cs typeface="+mn-cs"/>
                        </a:rPr>
                        <a:t>4.116.514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b="1" i="0" u="none" strike="noStrike" kern="1200" dirty="0">
                          <a:solidFill>
                            <a:srgbClr val="FF6600"/>
                          </a:solidFill>
                          <a:effectLst/>
                          <a:latin typeface="+mn-lt"/>
                          <a:ea typeface="+mn-ea"/>
                          <a:cs typeface="+mn-cs"/>
                        </a:rPr>
                        <a:t>3.812.484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23795">
                <a:tc gridSpan="6">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1" i="0" u="none" strike="noStrike" baseline="0" dirty="0">
                          <a:solidFill>
                            <a:srgbClr val="14213D"/>
                          </a:solidFill>
                          <a:effectLst/>
                          <a:latin typeface="+mn-lt"/>
                        </a:rPr>
                        <a:t>LASTİKLİ ARAÇLAR İLE TAŞINAN TOPLAM TAŞINAN YOLCU SAYISI (Gün/</a:t>
                      </a:r>
                      <a:r>
                        <a:rPr lang="tr-TR" sz="1400" b="1" i="0" u="none" strike="noStrike" baseline="0" dirty="0" err="1">
                          <a:solidFill>
                            <a:srgbClr val="14213D"/>
                          </a:solidFill>
                          <a:effectLst/>
                          <a:latin typeface="+mn-lt"/>
                        </a:rPr>
                        <a:t>Maks</a:t>
                      </a:r>
                      <a:r>
                        <a:rPr lang="tr-TR" sz="1400" b="1" i="0" u="none" strike="noStrike" baseline="0" dirty="0">
                          <a:solidFill>
                            <a:srgbClr val="14213D"/>
                          </a:solidFill>
                          <a:effectLst/>
                          <a:latin typeface="+mn-lt"/>
                        </a:rPr>
                        <a:t>.)</a:t>
                      </a:r>
                      <a:endParaRPr lang="tr-TR" sz="1400" b="1" i="0" u="none" strike="noStrike" dirty="0">
                        <a:solidFill>
                          <a:srgbClr val="14213D"/>
                        </a:solidFill>
                        <a:effectLst/>
                        <a:latin typeface="+mn-lt"/>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09538567"/>
                  </a:ext>
                </a:extLst>
              </a:tr>
              <a:tr h="229355">
                <a:tc>
                  <a:txBody>
                    <a:bodyPr/>
                    <a:lstStyle/>
                    <a:p>
                      <a:pPr algn="l" fontAlgn="ctr"/>
                      <a:r>
                        <a:rPr lang="tr-TR" sz="1200" b="1" i="0" u="none" strike="noStrike" dirty="0">
                          <a:solidFill>
                            <a:srgbClr val="000000"/>
                          </a:solidFill>
                          <a:effectLst/>
                          <a:latin typeface="+mn-lt"/>
                        </a:rPr>
                        <a:t>İETT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512.118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596.091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1.421.509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1.496.432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Times New Roman" panose="02020603050405020304" pitchFamily="18" charset="0"/>
                        </a:rPr>
                        <a:t>1.566.230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29355">
                <a:tc>
                  <a:txBody>
                    <a:bodyPr/>
                    <a:lstStyle/>
                    <a:p>
                      <a:pPr algn="l" fontAlgn="ctr"/>
                      <a:r>
                        <a:rPr lang="tr-TR" sz="1200" b="1" i="0" u="none" strike="noStrike" dirty="0">
                          <a:solidFill>
                            <a:srgbClr val="000000"/>
                          </a:solidFill>
                          <a:effectLst/>
                          <a:latin typeface="+mn-lt"/>
                        </a:rPr>
                        <a:t>METROBÜS</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452.861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565.959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1.071.035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1.014.748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Times New Roman" panose="02020603050405020304" pitchFamily="18" charset="0"/>
                        </a:rPr>
                        <a:t>1.010.287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29355">
                <a:tc>
                  <a:txBody>
                    <a:bodyPr/>
                    <a:lstStyle/>
                    <a:p>
                      <a:pPr algn="l" fontAlgn="ctr"/>
                      <a:r>
                        <a:rPr lang="tr-TR" sz="1200" b="1" i="0" u="none" strike="noStrike">
                          <a:solidFill>
                            <a:srgbClr val="000000"/>
                          </a:solidFill>
                          <a:effectLst/>
                          <a:latin typeface="+mn-lt"/>
                        </a:rPr>
                        <a:t>ÖZEL HALK OTOBÜSÜ</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1.235.093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1.298.157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2.390.110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1.306.414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Times New Roman" panose="02020603050405020304" pitchFamily="18" charset="0"/>
                        </a:rPr>
                        <a:t>2.307.417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13571">
                <a:tc>
                  <a:txBody>
                    <a:bodyPr/>
                    <a:lstStyle/>
                    <a:p>
                      <a:pPr algn="l" fontAlgn="ctr"/>
                      <a:r>
                        <a:rPr lang="tr-TR" sz="1200" b="1" i="0" u="none" strike="noStrike">
                          <a:solidFill>
                            <a:srgbClr val="000000"/>
                          </a:solidFill>
                          <a:effectLst/>
                          <a:latin typeface="+mn-lt"/>
                        </a:rPr>
                        <a:t>MİNİBÜS</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1.100.260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1.243.294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1.243.294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2.911.163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Times New Roman" panose="02020603050405020304" pitchFamily="18" charset="0"/>
                        </a:rPr>
                        <a:t>2.911.163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892179173"/>
                  </a:ext>
                </a:extLst>
              </a:tr>
              <a:tr h="222566">
                <a:tc>
                  <a:txBody>
                    <a:bodyPr/>
                    <a:lstStyle/>
                    <a:p>
                      <a:pPr algn="l" fontAlgn="ctr"/>
                      <a:r>
                        <a:rPr lang="tr-TR" sz="1200" b="1" i="0" u="none" strike="noStrike">
                          <a:solidFill>
                            <a:srgbClr val="000000"/>
                          </a:solidFill>
                          <a:effectLst/>
                          <a:latin typeface="+mn-lt"/>
                        </a:rPr>
                        <a:t>TAKSİ-TAKSİ DOLMUŞ</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1.123.159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1.727.999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1.727.999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1.727.999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Times New Roman" panose="02020603050405020304" pitchFamily="18" charset="0"/>
                        </a:rPr>
                        <a:t>1.727.999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34748509"/>
                  </a:ext>
                </a:extLst>
              </a:tr>
              <a:tr h="213571">
                <a:tc>
                  <a:txBody>
                    <a:bodyPr/>
                    <a:lstStyle/>
                    <a:p>
                      <a:pPr algn="l" fontAlgn="ctr"/>
                      <a:r>
                        <a:rPr lang="tr-TR" sz="1200" b="1" i="0" u="none" strike="noStrike" dirty="0">
                          <a:solidFill>
                            <a:srgbClr val="000000"/>
                          </a:solidFill>
                          <a:effectLst/>
                          <a:latin typeface="+mn-lt"/>
                        </a:rPr>
                        <a:t>SERVİS</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781.609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883.218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888.218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2.867.502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Times New Roman" panose="02020603050405020304" pitchFamily="18" charset="0"/>
                        </a:rPr>
                        <a:t>2.867.502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53831200"/>
                  </a:ext>
                </a:extLst>
              </a:tr>
              <a:tr h="229116">
                <a:tc>
                  <a:txBody>
                    <a:bodyPr/>
                    <a:lstStyle/>
                    <a:p>
                      <a:pPr algn="l" rtl="0" fontAlgn="b"/>
                      <a:r>
                        <a:rPr lang="tr-TR" sz="1200" b="1" i="0" u="none" strike="noStrike" dirty="0">
                          <a:solidFill>
                            <a:srgbClr val="FF6600"/>
                          </a:solidFill>
                          <a:effectLst/>
                          <a:latin typeface="+mn-lt"/>
                        </a:rPr>
                        <a:t>TOPLAM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FF6600"/>
                          </a:solidFill>
                          <a:effectLst/>
                          <a:latin typeface="+mn-lt"/>
                        </a:rPr>
                        <a:t>5.205.100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FF6600"/>
                          </a:solidFill>
                          <a:effectLst/>
                          <a:latin typeface="+mn-lt"/>
                        </a:rPr>
                        <a:t>6.314.718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FF6600"/>
                          </a:solidFill>
                          <a:effectLst/>
                          <a:latin typeface="+mn-lt"/>
                        </a:rPr>
                        <a:t>8.742.165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kern="1200" dirty="0">
                          <a:solidFill>
                            <a:srgbClr val="FF6600"/>
                          </a:solidFill>
                          <a:effectLst/>
                          <a:latin typeface="+mn-lt"/>
                          <a:ea typeface="+mn-ea"/>
                          <a:cs typeface="+mn-cs"/>
                        </a:rPr>
                        <a:t>11.324.258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b="1" i="0" u="none" strike="noStrike" kern="1200" dirty="0">
                          <a:solidFill>
                            <a:srgbClr val="FF6600"/>
                          </a:solidFill>
                          <a:effectLst/>
                          <a:latin typeface="+mn-lt"/>
                          <a:ea typeface="+mn-ea"/>
                          <a:cs typeface="+mn-cs"/>
                        </a:rPr>
                        <a:t>12.390.598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33393">
                <a:tc gridSpan="6">
                  <a:txBody>
                    <a:bodyPr/>
                    <a:lstStyle/>
                    <a:p>
                      <a:pPr algn="ctr" rtl="0" fontAlgn="b"/>
                      <a:r>
                        <a:rPr lang="tr-TR" sz="1400" b="1" i="0" u="none" strike="noStrike" dirty="0">
                          <a:solidFill>
                            <a:srgbClr val="14213D"/>
                          </a:solidFill>
                          <a:effectLst/>
                          <a:latin typeface="+mn-lt"/>
                        </a:rPr>
                        <a:t>DENİZ ARAÇLARI </a:t>
                      </a:r>
                      <a:r>
                        <a:rPr lang="tr-TR" sz="1400" b="1" i="0" u="none" strike="noStrike" baseline="0" dirty="0">
                          <a:solidFill>
                            <a:srgbClr val="14213D"/>
                          </a:solidFill>
                          <a:effectLst/>
                          <a:latin typeface="+mn-lt"/>
                        </a:rPr>
                        <a:t>TOPLAM TAŞINAN YOLCU SAYISI (Gün/</a:t>
                      </a:r>
                      <a:r>
                        <a:rPr lang="tr-TR" sz="1400" b="1" i="0" u="none" strike="noStrike" baseline="0" dirty="0" err="1">
                          <a:solidFill>
                            <a:srgbClr val="14213D"/>
                          </a:solidFill>
                          <a:effectLst/>
                          <a:latin typeface="+mn-lt"/>
                        </a:rPr>
                        <a:t>Maks</a:t>
                      </a:r>
                      <a:r>
                        <a:rPr lang="tr-TR" sz="1400" b="1" i="0" u="none" strike="noStrike" baseline="0" dirty="0">
                          <a:solidFill>
                            <a:srgbClr val="14213D"/>
                          </a:solidFill>
                          <a:effectLst/>
                          <a:latin typeface="+mn-lt"/>
                        </a:rPr>
                        <a:t>.)</a:t>
                      </a:r>
                      <a:endParaRPr lang="tr-TR" sz="1400" b="1" i="0" u="none" strike="noStrike" dirty="0">
                        <a:solidFill>
                          <a:srgbClr val="14213D"/>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61862000"/>
                  </a:ext>
                </a:extLst>
              </a:tr>
              <a:tr h="229355">
                <a:tc>
                  <a:txBody>
                    <a:bodyPr/>
                    <a:lstStyle/>
                    <a:p>
                      <a:pPr algn="l" rtl="0" fontAlgn="b"/>
                      <a:r>
                        <a:rPr lang="tr-TR" sz="1200" b="1" i="0" u="none" strike="noStrike" dirty="0">
                          <a:solidFill>
                            <a:srgbClr val="000000"/>
                          </a:solidFill>
                          <a:effectLst/>
                          <a:latin typeface="+mn-lt"/>
                        </a:rPr>
                        <a:t>ŞEHİR HATLARI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mn-lt"/>
                        </a:rPr>
                        <a:t>53.450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mn-lt"/>
                        </a:rPr>
                        <a:t>64.138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274.050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297.533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kern="1200" dirty="0">
                          <a:solidFill>
                            <a:schemeClr val="tx1"/>
                          </a:solidFill>
                          <a:latin typeface="+mn-lt"/>
                          <a:ea typeface="+mn-ea"/>
                          <a:cs typeface="+mn-cs"/>
                        </a:rPr>
                        <a:t>274.460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29355">
                <a:tc>
                  <a:txBody>
                    <a:bodyPr/>
                    <a:lstStyle/>
                    <a:p>
                      <a:pPr algn="l" rtl="0" fontAlgn="b"/>
                      <a:r>
                        <a:rPr lang="tr-TR" sz="1200" b="1" i="0" u="none" strike="noStrike" dirty="0">
                          <a:solidFill>
                            <a:srgbClr val="000000"/>
                          </a:solidFill>
                          <a:effectLst/>
                          <a:latin typeface="+mn-lt"/>
                        </a:rPr>
                        <a:t>İDO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mn-lt"/>
                        </a:rPr>
                        <a:t>3.096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mn-lt"/>
                        </a:rPr>
                        <a:t>3.261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9.493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chemeClr val="tx1"/>
                          </a:solidFill>
                          <a:effectLst/>
                          <a:latin typeface="Times New Roman" panose="02020603050405020304" pitchFamily="18" charset="0"/>
                        </a:rPr>
                        <a:t>15.971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kern="1200" dirty="0">
                          <a:solidFill>
                            <a:schemeClr val="tx1"/>
                          </a:solidFill>
                          <a:latin typeface="+mn-lt"/>
                          <a:ea typeface="+mn-ea"/>
                          <a:cs typeface="+mn-cs"/>
                        </a:rPr>
                        <a:t>9.029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29355">
                <a:tc>
                  <a:txBody>
                    <a:bodyPr/>
                    <a:lstStyle/>
                    <a:p>
                      <a:pPr algn="l" rtl="0" fontAlgn="b"/>
                      <a:r>
                        <a:rPr lang="tr-TR" sz="1200" b="1" i="0" u="none" strike="noStrike" dirty="0">
                          <a:solidFill>
                            <a:srgbClr val="000000"/>
                          </a:solidFill>
                          <a:effectLst/>
                          <a:latin typeface="+mn-lt"/>
                        </a:rPr>
                        <a:t>DENTUR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mn-lt"/>
                        </a:rPr>
                        <a:t>29.295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chemeClr val="tx1"/>
                          </a:solidFill>
                          <a:effectLst/>
                          <a:latin typeface="+mn-lt"/>
                        </a:rPr>
                        <a:t>31.552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latin typeface="+mn-lt"/>
                        </a:rPr>
                        <a:t>  97.438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27.418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latinLnBrk="0" hangingPunct="1"/>
                      <a:r>
                        <a:rPr lang="tr-TR" sz="1200" kern="1200" dirty="0">
                          <a:solidFill>
                            <a:schemeClr val="tx1"/>
                          </a:solidFill>
                          <a:latin typeface="+mn-lt"/>
                          <a:ea typeface="+mn-ea"/>
                          <a:cs typeface="+mn-cs"/>
                        </a:rPr>
                        <a:t>49.928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70859">
                <a:tc>
                  <a:txBody>
                    <a:bodyPr/>
                    <a:lstStyle/>
                    <a:p>
                      <a:pPr algn="l" rtl="0" fontAlgn="b"/>
                      <a:r>
                        <a:rPr lang="tr-TR" sz="1200" b="1" i="0" u="none" strike="noStrike" dirty="0">
                          <a:solidFill>
                            <a:srgbClr val="000000"/>
                          </a:solidFill>
                          <a:effectLst/>
                          <a:latin typeface="+mn-lt"/>
                        </a:rPr>
                        <a:t>TURYOL</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mn-lt"/>
                        </a:rPr>
                        <a:t>20.665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mn-lt"/>
                        </a:rPr>
                        <a:t>21.768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latin typeface="+mn-lt"/>
                        </a:rPr>
                        <a:t>78.665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26.696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latinLnBrk="0" hangingPunct="1"/>
                      <a:r>
                        <a:rPr lang="tr-TR" sz="1200" kern="1200" dirty="0">
                          <a:solidFill>
                            <a:schemeClr val="tx1"/>
                          </a:solidFill>
                          <a:latin typeface="+mn-lt"/>
                          <a:ea typeface="+mn-ea"/>
                          <a:cs typeface="+mn-cs"/>
                        </a:rPr>
                        <a:t>27.014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70859">
                <a:tc>
                  <a:txBody>
                    <a:bodyPr/>
                    <a:lstStyle/>
                    <a:p>
                      <a:pPr algn="l" rtl="0" fontAlgn="b"/>
                      <a:r>
                        <a:rPr lang="tr-TR" sz="1200" b="1" i="0" u="none" strike="noStrike" dirty="0">
                          <a:solidFill>
                            <a:srgbClr val="000000"/>
                          </a:solidFill>
                          <a:effectLst/>
                          <a:latin typeface="+mn-lt"/>
                        </a:rPr>
                        <a:t>ÖZEL TEKNE /MOTOR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mn-lt"/>
                        </a:rPr>
                        <a:t>58.795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mn-lt"/>
                        </a:rPr>
                        <a:t>61.559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latin typeface="+mn-lt"/>
                        </a:rPr>
                        <a:t>238.167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226.865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kern="1200" dirty="0">
                          <a:solidFill>
                            <a:schemeClr val="tx1"/>
                          </a:solidFill>
                          <a:latin typeface="+mn-lt"/>
                          <a:ea typeface="+mn-ea"/>
                          <a:cs typeface="+mn-cs"/>
                        </a:rPr>
                        <a:t>228.645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644220059"/>
                  </a:ext>
                </a:extLst>
              </a:tr>
              <a:tr h="320442">
                <a:tc>
                  <a:txBody>
                    <a:bodyPr/>
                    <a:lstStyle/>
                    <a:p>
                      <a:pPr algn="l" rtl="0" fontAlgn="b"/>
                      <a:r>
                        <a:rPr lang="tr-TR" sz="1200" b="1" i="0" u="none" strike="noStrike" dirty="0">
                          <a:solidFill>
                            <a:srgbClr val="FF6600"/>
                          </a:solidFill>
                          <a:effectLst/>
                          <a:latin typeface="+mn-lt"/>
                        </a:rPr>
                        <a:t>TOPLAM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a:solidFill>
                            <a:srgbClr val="FF6600"/>
                          </a:solidFill>
                          <a:effectLst/>
                          <a:latin typeface="Calibri" panose="020F0502020204030204" pitchFamily="34" charset="0"/>
                        </a:rPr>
                        <a:t>165.301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a:solidFill>
                            <a:srgbClr val="FF6600"/>
                          </a:solidFill>
                          <a:effectLst/>
                          <a:latin typeface="Calibri" panose="020F0502020204030204" pitchFamily="34" charset="0"/>
                        </a:rPr>
                        <a:t>182.278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a:solidFill>
                            <a:srgbClr val="FF6600"/>
                          </a:solidFill>
                          <a:effectLst/>
                          <a:latin typeface="Calibri" panose="020F0502020204030204" pitchFamily="34" charset="0"/>
                        </a:rPr>
                        <a:t>600.375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a:solidFill>
                            <a:srgbClr val="FF6600"/>
                          </a:solidFill>
                          <a:effectLst/>
                          <a:latin typeface="Calibri" panose="020F0502020204030204" pitchFamily="34" charset="0"/>
                        </a:rPr>
                        <a:t>594.483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200" b="1" i="0" u="none" strike="noStrike" kern="1200" dirty="0">
                          <a:solidFill>
                            <a:srgbClr val="FF6600"/>
                          </a:solidFill>
                          <a:effectLst/>
                          <a:latin typeface="Calibri" panose="020F0502020204030204" pitchFamily="34" charset="0"/>
                          <a:ea typeface="+mn-ea"/>
                          <a:cs typeface="+mn-cs"/>
                        </a:rPr>
                        <a:t>589.076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451091">
                <a:tc>
                  <a:txBody>
                    <a:bodyPr/>
                    <a:lstStyle/>
                    <a:p>
                      <a:pPr algn="l" rtl="0" fontAlgn="b"/>
                      <a:r>
                        <a:rPr lang="tr-TR" sz="1400" b="1" i="0" u="none" strike="noStrike" dirty="0">
                          <a:solidFill>
                            <a:srgbClr val="14213D"/>
                          </a:solidFill>
                          <a:effectLst/>
                          <a:latin typeface="+mn-lt"/>
                        </a:rPr>
                        <a:t>GENEL TOPLAM</a:t>
                      </a:r>
                    </a:p>
                  </a:txBody>
                  <a:tcPr marL="9525" marR="9525" marT="9525" marB="0" anchor="ctr">
                    <a:lnL w="12700"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algn="ctr" rtl="0" fontAlgn="b"/>
                      <a:r>
                        <a:rPr lang="tr-TR" sz="1400" b="1" i="0" u="none" strike="noStrike">
                          <a:solidFill>
                            <a:srgbClr val="14213D"/>
                          </a:solidFill>
                          <a:effectLst/>
                          <a:latin typeface="Calibri" panose="020F0502020204030204" pitchFamily="34" charset="0"/>
                        </a:rPr>
                        <a:t>6.632.456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algn="ctr" rtl="0" fontAlgn="b"/>
                      <a:r>
                        <a:rPr lang="tr-TR" sz="1400" b="1" i="0" u="none" strike="noStrike" dirty="0">
                          <a:solidFill>
                            <a:srgbClr val="14213D"/>
                          </a:solidFill>
                          <a:effectLst/>
                          <a:latin typeface="Calibri" panose="020F0502020204030204" pitchFamily="34" charset="0"/>
                        </a:rPr>
                        <a:t>8.107.150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algn="ctr" rtl="0" fontAlgn="b"/>
                      <a:r>
                        <a:rPr lang="tr-TR" sz="1400" b="1" i="0" u="none" strike="noStrike" dirty="0">
                          <a:solidFill>
                            <a:srgbClr val="14213D"/>
                          </a:solidFill>
                          <a:effectLst/>
                          <a:latin typeface="Calibri" panose="020F0502020204030204" pitchFamily="34" charset="0"/>
                        </a:rPr>
                        <a:t>13.136.102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algn="ctr" rtl="0" fontAlgn="b"/>
                      <a:r>
                        <a:rPr lang="tr-TR" sz="1400" b="1" i="0" u="none" strike="noStrike" dirty="0">
                          <a:solidFill>
                            <a:srgbClr val="14213D"/>
                          </a:solidFill>
                          <a:effectLst/>
                          <a:latin typeface="Calibri" panose="020F0502020204030204" pitchFamily="34" charset="0"/>
                        </a:rPr>
                        <a:t>16.035.255</a:t>
                      </a:r>
                    </a:p>
                  </a:txBody>
                  <a:tcPr marL="9525" marR="9525" marT="9525" marB="0" anchor="ctr">
                    <a:lnL w="3175" cap="flat" cmpd="sng" algn="ctr">
                      <a:solidFill>
                        <a:srgbClr val="14213D"/>
                      </a:solidFill>
                      <a:prstDash val="solid"/>
                      <a:round/>
                      <a:headEnd type="none" w="med" len="med"/>
                      <a:tailEnd type="none" w="med" len="med"/>
                    </a:lnL>
                    <a:lnR w="12700"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algn="ctr" fontAlgn="b"/>
                      <a:r>
                        <a:rPr lang="tr-TR" sz="1400" b="1" i="0" u="none" strike="noStrike" kern="1200" dirty="0">
                          <a:solidFill>
                            <a:srgbClr val="14213D"/>
                          </a:solidFill>
                          <a:effectLst/>
                          <a:latin typeface="Calibri" panose="020F0502020204030204" pitchFamily="34" charset="0"/>
                          <a:ea typeface="+mn-ea"/>
                          <a:cs typeface="+mn-cs"/>
                        </a:rPr>
                        <a:t>16.792.158</a:t>
                      </a:r>
                    </a:p>
                  </a:txBody>
                  <a:tcPr marL="9525" marR="9525" marT="9525" marB="0" anchor="ctr">
                    <a:lnL w="12700" cap="flat" cmpd="sng" algn="ctr">
                      <a:solidFill>
                        <a:srgbClr val="14213D"/>
                      </a:solidFill>
                      <a:prstDash val="solid"/>
                      <a:round/>
                      <a:headEnd type="none" w="med" len="med"/>
                      <a:tailEnd type="none" w="med" len="med"/>
                    </a:lnL>
                    <a:lnR w="12700"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17"/>
                  </a:ext>
                </a:extLst>
              </a:tr>
            </a:tbl>
          </a:graphicData>
        </a:graphic>
      </p:graphicFrame>
      <p:sp>
        <p:nvSpPr>
          <p:cNvPr id="4" name="Dikdörtgen 3"/>
          <p:cNvSpPr/>
          <p:nvPr/>
        </p:nvSpPr>
        <p:spPr>
          <a:xfrm>
            <a:off x="146424" y="7668428"/>
            <a:ext cx="6648854"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Ulaşım genellikle kara yolu, deniz yolu ve raylı sistemler arasında aktarmalı olarak sağlanmaktadır. Kenti ikiye bölen İstanbul Boğazı nedeniyle  kent içi ulaşımda seyahat süreleri uzundur. 2025 yılı Ocak ayı sonu itibarıyla  İstanbul’da  5.870.973 araç trafiğe kayıtlıdır</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tr-T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Kent içi toplu ulaşım  içerisinde;</a:t>
            </a:r>
          </a:p>
          <a:p>
            <a:pPr marL="342886" marR="0" lvl="0" indent="-342886" algn="l" defTabSz="9144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r>
              <a:rPr kumimoji="0" lang="tr-T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Kara  ulaşımının payı         %  73,8</a:t>
            </a:r>
          </a:p>
          <a:p>
            <a:pPr marL="342886" marR="0" lvl="0" indent="-342886" algn="l" defTabSz="9144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r>
              <a:rPr kumimoji="0" lang="tr-T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Raylı  ulaşımın payı            %  22,7</a:t>
            </a:r>
          </a:p>
          <a:p>
            <a:pPr marL="342886" marR="0" lvl="0" indent="-342886" algn="l" defTabSz="9144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r>
              <a:rPr kumimoji="0" lang="tr-T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Deniz  ulaşımının payı ise  % 3,5’dir.</a:t>
            </a:r>
          </a:p>
          <a:p>
            <a:pPr marR="0" lvl="0" algn="l" defTabSz="914400" rtl="0" eaLnBrk="1" fontAlgn="auto" latinLnBrk="0" hangingPunct="1">
              <a:lnSpc>
                <a:spcPct val="100000"/>
              </a:lnSpc>
              <a:spcBef>
                <a:spcPts val="0"/>
              </a:spcBef>
              <a:spcAft>
                <a:spcPts val="0"/>
              </a:spcAft>
              <a:buClrTx/>
              <a:buSzPct val="120000"/>
              <a:tabLst/>
              <a:defRPr/>
            </a:pPr>
            <a:endParaRPr lang="tr-TR" sz="1200" b="1" dirty="0">
              <a:solidFill>
                <a:prstClr val="black"/>
              </a:solidFill>
              <a:latin typeface="Calibri" panose="020F0502020204030204" pitchFamily="34" charset="0"/>
              <a:cs typeface="Arial" pitchFamily="34" charset="0"/>
            </a:endParaRPr>
          </a:p>
          <a:p>
            <a:pPr lvl="0">
              <a:buSzPct val="120000"/>
              <a:defRPr/>
            </a:pPr>
            <a:r>
              <a:rPr lang="tr-TR" sz="1200" b="1" dirty="0">
                <a:solidFill>
                  <a:prstClr val="black"/>
                </a:solidFill>
                <a:latin typeface="Calibri" panose="020F0502020204030204" pitchFamily="34" charset="0"/>
                <a:cs typeface="Arial" pitchFamily="34" charset="0"/>
              </a:rPr>
              <a:t>* (Gün/Maks.)  ifadesi yıl içerisinde bir gün boyunca taşınan maksimum yolcu sayısı anlamına gelmektedir.</a:t>
            </a:r>
          </a:p>
          <a:p>
            <a:pPr marR="0" lvl="0" algn="l" defTabSz="914400" rtl="0" eaLnBrk="1" fontAlgn="auto" latinLnBrk="0" hangingPunct="1">
              <a:lnSpc>
                <a:spcPct val="100000"/>
              </a:lnSpc>
              <a:spcBef>
                <a:spcPts val="0"/>
              </a:spcBef>
              <a:spcAft>
                <a:spcPts val="0"/>
              </a:spcAft>
              <a:buClrTx/>
              <a:buSzPct val="120000"/>
              <a:tabLst/>
              <a:defRPr/>
            </a:pPr>
            <a:endParaRPr kumimoji="0" lang="tr-T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endParaRPr>
          </a:p>
        </p:txBody>
      </p:sp>
      <p:sp>
        <p:nvSpPr>
          <p:cNvPr id="6" name="Dikdörtgen 5"/>
          <p:cNvSpPr/>
          <p:nvPr/>
        </p:nvSpPr>
        <p:spPr>
          <a:xfrm>
            <a:off x="63473" y="42120"/>
            <a:ext cx="6830143" cy="707886"/>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TOPLU TAŞIMA İLE  GÜNLÜK TAŞINAN </a:t>
            </a:r>
            <a:endParaRPr kumimoji="0" lang="tr-TR" sz="2000" b="0"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YOLCU SAYISI </a:t>
            </a: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02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1659672946"/>
              </p:ext>
            </p:extLst>
          </p:nvPr>
        </p:nvGraphicFramePr>
        <p:xfrm>
          <a:off x="173320" y="894227"/>
          <a:ext cx="6548716" cy="4515973"/>
        </p:xfrm>
        <a:graphic>
          <a:graphicData uri="http://schemas.openxmlformats.org/drawingml/2006/table">
            <a:tbl>
              <a:tblPr>
                <a:effectLst>
                  <a:outerShdw blurRad="50800" dist="38100" dir="5400000" algn="t" rotWithShape="0">
                    <a:prstClr val="black">
                      <a:alpha val="40000"/>
                    </a:prstClr>
                  </a:outerShdw>
                </a:effectLst>
              </a:tblPr>
              <a:tblGrid>
                <a:gridCol w="2280002">
                  <a:extLst>
                    <a:ext uri="{9D8B030D-6E8A-4147-A177-3AD203B41FA5}">
                      <a16:colId xmlns:a16="http://schemas.microsoft.com/office/drawing/2014/main" val="20000"/>
                    </a:ext>
                  </a:extLst>
                </a:gridCol>
                <a:gridCol w="2282429">
                  <a:extLst>
                    <a:ext uri="{9D8B030D-6E8A-4147-A177-3AD203B41FA5}">
                      <a16:colId xmlns:a16="http://schemas.microsoft.com/office/drawing/2014/main" val="20001"/>
                    </a:ext>
                  </a:extLst>
                </a:gridCol>
                <a:gridCol w="1986285">
                  <a:extLst>
                    <a:ext uri="{9D8B030D-6E8A-4147-A177-3AD203B41FA5}">
                      <a16:colId xmlns:a16="http://schemas.microsoft.com/office/drawing/2014/main" val="20002"/>
                    </a:ext>
                  </a:extLst>
                </a:gridCol>
              </a:tblGrid>
              <a:tr h="54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YILLAR</a:t>
                      </a:r>
                      <a:endParaRPr kumimoji="0" lang="tr-TR" sz="14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L="43721" marR="43721"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TRAFİĞE KAYITLI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MOTORLU ARAÇ SAYISI</a:t>
                      </a:r>
                      <a:endParaRPr kumimoji="0" lang="tr-TR" sz="14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L="43721" marR="43721"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BİR ÖNCEKİ YILA GÖRE ARTIŞ SAYISI</a:t>
                      </a:r>
                      <a:endParaRPr kumimoji="0" lang="tr-TR" sz="14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L="43721" marR="43721"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2014 </a:t>
                      </a: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3.432.566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157.079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2015</a:t>
                      </a: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3.662.866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230.300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2016</a:t>
                      </a: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3.896.618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233.752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2017</a:t>
                      </a: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4.112.488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   215.870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60000">
                <a:tc>
                  <a:txBody>
                    <a:bodyPr/>
                    <a:lstStyle/>
                    <a:p>
                      <a:pPr marL="0" algn="ctr" defTabSz="914400" rtl="0" eaLnBrk="1" fontAlgn="ctr" latinLnBrk="0" hangingPunct="1"/>
                      <a:r>
                        <a:rPr lang="tr-TR" sz="1400" b="1" i="0" u="none" strike="noStrike" kern="1200" dirty="0">
                          <a:solidFill>
                            <a:srgbClr val="14213D"/>
                          </a:solidFill>
                          <a:effectLst/>
                          <a:latin typeface="Calibri" panose="020F0502020204030204" pitchFamily="34" charset="0"/>
                          <a:ea typeface="+mn-ea"/>
                          <a:cs typeface="+mn-cs"/>
                        </a:rPr>
                        <a:t>2018</a:t>
                      </a: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4.239.154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126.666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60000">
                <a:tc>
                  <a:txBody>
                    <a:bodyPr/>
                    <a:lstStyle/>
                    <a:p>
                      <a:pPr marL="0" algn="ctr" defTabSz="914400" rtl="0" eaLnBrk="1" fontAlgn="ctr" latinLnBrk="0" hangingPunct="1"/>
                      <a:r>
                        <a:rPr lang="tr-TR" sz="1400" b="1" i="0" u="none" strike="noStrike" kern="1200" dirty="0">
                          <a:solidFill>
                            <a:srgbClr val="14213D"/>
                          </a:solidFill>
                          <a:effectLst/>
                          <a:latin typeface="Calibri" panose="020F0502020204030204" pitchFamily="34" charset="0"/>
                          <a:ea typeface="+mn-ea"/>
                          <a:cs typeface="+mn-cs"/>
                        </a:rPr>
                        <a:t>2019</a:t>
                      </a: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spcAft>
                          <a:spcPts val="0"/>
                        </a:spcAf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4.190.910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-48.244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60000">
                <a:tc>
                  <a:txBody>
                    <a:bodyPr/>
                    <a:lstStyle/>
                    <a:p>
                      <a:pPr marL="0" algn="ctr" defTabSz="914400" rtl="0" eaLnBrk="1" latinLnBrk="0" hangingPunct="1">
                        <a:spcAft>
                          <a:spcPts val="0"/>
                        </a:spcAf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2020 </a:t>
                      </a: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spcAft>
                          <a:spcPts val="0"/>
                        </a:spcAf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4.388.118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197.208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60000">
                <a:tc>
                  <a:txBody>
                    <a:bodyPr/>
                    <a:lstStyle/>
                    <a:p>
                      <a:pPr marL="0" algn="ctr" defTabSz="914400" rtl="0" eaLnBrk="1" fontAlgn="ctr" latinLnBrk="0" hangingPunct="1"/>
                      <a:r>
                        <a:rPr lang="tr-TR" sz="1400" b="1" i="0" u="none" strike="noStrike" kern="1200" dirty="0">
                          <a:solidFill>
                            <a:srgbClr val="14213D"/>
                          </a:solidFill>
                          <a:effectLst/>
                          <a:latin typeface="Calibri" panose="020F0502020204030204" pitchFamily="34" charset="0"/>
                          <a:ea typeface="+mn-ea"/>
                          <a:cs typeface="+mn-cs"/>
                        </a:rPr>
                        <a:t>2021 </a:t>
                      </a: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spcAft>
                          <a:spcPts val="0"/>
                        </a:spcAf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4.644.743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256.625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60000">
                <a:tc>
                  <a:txBody>
                    <a:bodyPr/>
                    <a:lstStyle/>
                    <a:p>
                      <a:pPr marL="0" algn="ctr" defTabSz="914400" rtl="0" eaLnBrk="1" fontAlgn="ctr" latinLnBrk="0" hangingPunct="1"/>
                      <a:r>
                        <a:rPr lang="tr-TR" sz="1400" b="1" i="0" u="none" strike="noStrike" kern="1200" dirty="0">
                          <a:solidFill>
                            <a:srgbClr val="14213D"/>
                          </a:solidFill>
                          <a:effectLst/>
                          <a:latin typeface="Calibri" panose="020F0502020204030204" pitchFamily="34" charset="0"/>
                          <a:ea typeface="+mn-ea"/>
                          <a:cs typeface="+mn-cs"/>
                        </a:rPr>
                        <a:t>2022</a:t>
                      </a: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400" dirty="0">
                          <a:latin typeface="+mn-lt"/>
                        </a:rPr>
                        <a:t>4.940.010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dirty="0"/>
                        <a:t> 295.267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80373">
                <a:tc>
                  <a:txBody>
                    <a:bodyPr/>
                    <a:lstStyle/>
                    <a:p>
                      <a:pPr marL="0" algn="ctr" defTabSz="914400" rtl="0" eaLnBrk="1" fontAlgn="ctr" latinLnBrk="0" hangingPunct="1"/>
                      <a:r>
                        <a:rPr lang="tr-TR" sz="1400" b="1" i="0" u="none" strike="noStrike" kern="1200" dirty="0">
                          <a:solidFill>
                            <a:srgbClr val="14213D"/>
                          </a:solidFill>
                          <a:effectLst/>
                          <a:latin typeface="Calibri" panose="020F0502020204030204" pitchFamily="34" charset="0"/>
                          <a:ea typeface="+mn-ea"/>
                          <a:cs typeface="+mn-cs"/>
                        </a:rPr>
                        <a:t>2023</a:t>
                      </a: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400" dirty="0">
                          <a:latin typeface="+mn-lt"/>
                        </a:rPr>
                        <a:t>5.406.820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dirty="0"/>
                        <a:t>466.810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55600">
                <a:tc>
                  <a:txBody>
                    <a:bodyPr/>
                    <a:lstStyle/>
                    <a:p>
                      <a:pPr marL="0" algn="ctr" defTabSz="914400" rtl="0" eaLnBrk="1" fontAlgn="ctr" latinLnBrk="0" hangingPunct="1"/>
                      <a:r>
                        <a:rPr lang="tr-TR" sz="1400" b="1" i="0" u="none" strike="noStrike" kern="1200" dirty="0">
                          <a:solidFill>
                            <a:srgbClr val="14213D"/>
                          </a:solidFill>
                          <a:effectLst/>
                          <a:latin typeface="Calibri" panose="020F0502020204030204" pitchFamily="34" charset="0"/>
                          <a:ea typeface="+mn-ea"/>
                          <a:cs typeface="+mn-cs"/>
                        </a:rPr>
                        <a:t>2024</a:t>
                      </a:r>
                      <a:r>
                        <a:rPr lang="tr-TR" sz="1400" b="1" i="0" u="none" strike="noStrike" kern="1200" baseline="0" dirty="0">
                          <a:solidFill>
                            <a:srgbClr val="14213D"/>
                          </a:solidFill>
                          <a:effectLst/>
                          <a:latin typeface="Calibri" panose="020F0502020204030204" pitchFamily="34" charset="0"/>
                          <a:ea typeface="+mn-ea"/>
                          <a:cs typeface="+mn-cs"/>
                        </a:rPr>
                        <a:t> </a:t>
                      </a:r>
                      <a:endParaRPr lang="tr-TR" sz="1400" b="1" i="0" u="none" strike="noStrike" kern="1200" dirty="0">
                        <a:solidFill>
                          <a:srgbClr val="14213D"/>
                        </a:solidFill>
                        <a:effectLst/>
                        <a:latin typeface="Calibri" panose="020F0502020204030204" pitchFamily="34" charset="0"/>
                        <a:ea typeface="+mn-ea"/>
                        <a:cs typeface="+mn-cs"/>
                      </a:endParaRP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400" dirty="0">
                          <a:latin typeface="+mn-lt"/>
                        </a:rPr>
                        <a:t>5.870.973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dirty="0"/>
                        <a:t>464.153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21463063"/>
                  </a:ext>
                </a:extLst>
              </a:tr>
            </a:tbl>
          </a:graphicData>
        </a:graphic>
      </p:graphicFrame>
      <p:graphicFrame>
        <p:nvGraphicFramePr>
          <p:cNvPr id="4" name="6 Tablo"/>
          <p:cNvGraphicFramePr>
            <a:graphicFrameLocks noGrp="1"/>
          </p:cNvGraphicFramePr>
          <p:nvPr>
            <p:extLst>
              <p:ext uri="{D42A27DB-BD31-4B8C-83A1-F6EECF244321}">
                <p14:modId xmlns:p14="http://schemas.microsoft.com/office/powerpoint/2010/main" val="264778210"/>
              </p:ext>
            </p:extLst>
          </p:nvPr>
        </p:nvGraphicFramePr>
        <p:xfrm>
          <a:off x="143438" y="5585199"/>
          <a:ext cx="6608480" cy="3577671"/>
        </p:xfrm>
        <a:graphic>
          <a:graphicData uri="http://schemas.openxmlformats.org/drawingml/2006/table">
            <a:tbl>
              <a:tblPr>
                <a:effectLst>
                  <a:outerShdw blurRad="50800" dist="38100" dir="5400000" algn="t" rotWithShape="0">
                    <a:prstClr val="black">
                      <a:alpha val="40000"/>
                    </a:prstClr>
                  </a:outerShdw>
                </a:effectLst>
              </a:tblPr>
              <a:tblGrid>
                <a:gridCol w="206188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271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39800">
                  <a:extLst>
                    <a:ext uri="{9D8B030D-6E8A-4147-A177-3AD203B41FA5}">
                      <a16:colId xmlns:a16="http://schemas.microsoft.com/office/drawing/2014/main" val="20004"/>
                    </a:ext>
                  </a:extLst>
                </a:gridCol>
                <a:gridCol w="850899">
                  <a:extLst>
                    <a:ext uri="{9D8B030D-6E8A-4147-A177-3AD203B41FA5}">
                      <a16:colId xmlns:a16="http://schemas.microsoft.com/office/drawing/2014/main" val="1466206693"/>
                    </a:ext>
                  </a:extLst>
                </a:gridCol>
              </a:tblGrid>
              <a:tr h="564895">
                <a:tc>
                  <a:txBody>
                    <a:bodyPr/>
                    <a:lstStyle/>
                    <a:p>
                      <a:pPr algn="ctr" fontAlgn="b"/>
                      <a:r>
                        <a:rPr lang="tr-TR" sz="1400" b="1" i="0" u="none" strike="noStrike" dirty="0">
                          <a:solidFill>
                            <a:schemeClr val="bg1"/>
                          </a:solidFill>
                          <a:latin typeface="Calibri" panose="020F0502020204030204" pitchFamily="34" charset="0"/>
                          <a:cs typeface="Arial" pitchFamily="34" charset="0"/>
                        </a:rPr>
                        <a:t>TOPLU</a:t>
                      </a:r>
                      <a:r>
                        <a:rPr lang="tr-TR" sz="1400" b="1" i="0" u="none" strike="noStrike" baseline="0" dirty="0">
                          <a:solidFill>
                            <a:schemeClr val="bg1"/>
                          </a:solidFill>
                          <a:latin typeface="Calibri" panose="020F0502020204030204" pitchFamily="34" charset="0"/>
                          <a:cs typeface="Arial" pitchFamily="34" charset="0"/>
                        </a:rPr>
                        <a:t> TAŞIMA ARAÇLARI</a:t>
                      </a:r>
                      <a:r>
                        <a:rPr lang="tr-TR" sz="1400" b="1" i="0" u="none" strike="noStrike" dirty="0">
                          <a:solidFill>
                            <a:schemeClr val="bg1"/>
                          </a:solidFill>
                          <a:latin typeface="Calibri" panose="020F0502020204030204" pitchFamily="34" charset="0"/>
                          <a:cs typeface="Arial" pitchFamily="34" charset="0"/>
                        </a:rPr>
                        <a:t>                                                           </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b"/>
                      <a:r>
                        <a:rPr lang="tr-TR" sz="1400" b="1" i="0" u="none" strike="noStrike" dirty="0">
                          <a:solidFill>
                            <a:schemeClr val="bg1"/>
                          </a:solidFill>
                          <a:latin typeface="Calibri" panose="020F0502020204030204" pitchFamily="34" charset="0"/>
                          <a:cs typeface="Arial" pitchFamily="34" charset="0"/>
                        </a:rPr>
                        <a:t>2020</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b"/>
                      <a:r>
                        <a:rPr lang="tr-TR" sz="1400" b="1" i="0" u="none" strike="noStrike" dirty="0">
                          <a:solidFill>
                            <a:schemeClr val="bg1"/>
                          </a:solidFill>
                          <a:latin typeface="Calibri" panose="020F0502020204030204" pitchFamily="34" charset="0"/>
                          <a:cs typeface="Arial" pitchFamily="34" charset="0"/>
                        </a:rPr>
                        <a:t>2021</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b"/>
                      <a:r>
                        <a:rPr lang="tr-TR" sz="1400" b="1" i="0" u="none" strike="noStrike" dirty="0">
                          <a:solidFill>
                            <a:schemeClr val="bg1"/>
                          </a:solidFill>
                          <a:latin typeface="Calibri" panose="020F0502020204030204" pitchFamily="34" charset="0"/>
                          <a:cs typeface="Arial" pitchFamily="34" charset="0"/>
                        </a:rPr>
                        <a:t>2022</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b"/>
                      <a:r>
                        <a:rPr lang="tr-TR" sz="1400" b="1" i="0" u="none" strike="noStrike" dirty="0">
                          <a:solidFill>
                            <a:schemeClr val="bg1"/>
                          </a:solidFill>
                          <a:latin typeface="Calibri" panose="020F0502020204030204" pitchFamily="34" charset="0"/>
                          <a:cs typeface="Arial" pitchFamily="34" charset="0"/>
                        </a:rPr>
                        <a:t>2023</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b"/>
                      <a:r>
                        <a:rPr lang="tr-TR" sz="1400" b="1" i="0" u="none" strike="noStrike" dirty="0">
                          <a:solidFill>
                            <a:schemeClr val="bg1"/>
                          </a:solidFill>
                          <a:latin typeface="Calibri" panose="020F0502020204030204" pitchFamily="34" charset="0"/>
                          <a:cs typeface="Arial" pitchFamily="34" charset="0"/>
                        </a:rPr>
                        <a:t>2024</a:t>
                      </a:r>
                      <a:r>
                        <a:rPr lang="tr-TR" sz="1400" b="1" i="0" u="none" strike="noStrike" baseline="0" dirty="0">
                          <a:solidFill>
                            <a:schemeClr val="bg1"/>
                          </a:solidFill>
                          <a:latin typeface="Calibri" panose="020F0502020204030204" pitchFamily="34" charset="0"/>
                          <a:cs typeface="Arial" pitchFamily="34" charset="0"/>
                        </a:rPr>
                        <a:t> </a:t>
                      </a:r>
                      <a:endParaRPr lang="tr-TR" sz="1400" b="1" i="0" u="none" strike="noStrike" dirty="0">
                        <a:solidFill>
                          <a:schemeClr val="bg1"/>
                        </a:solidFill>
                        <a:latin typeface="Calibri" panose="020F0502020204030204" pitchFamily="34" charset="0"/>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376597">
                <a:tc>
                  <a:txBody>
                    <a:bodyPr/>
                    <a:lstStyle/>
                    <a:p>
                      <a:pPr algn="l" fontAlgn="b"/>
                      <a:r>
                        <a:rPr lang="tr-TR" sz="1400" b="1" i="0" u="none" strike="noStrike" dirty="0">
                          <a:solidFill>
                            <a:srgbClr val="14213D"/>
                          </a:solidFill>
                          <a:latin typeface="Calibri" panose="020F0502020204030204" pitchFamily="34" charset="0"/>
                          <a:cs typeface="Arial" pitchFamily="34" charset="0"/>
                        </a:rPr>
                        <a:t>TAKSİ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17.395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18.395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18.395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19.546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Times New Roman" panose="02020603050405020304" pitchFamily="18" charset="0"/>
                        </a:rPr>
                        <a:t>20.311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6597">
                <a:tc>
                  <a:txBody>
                    <a:bodyPr/>
                    <a:lstStyle/>
                    <a:p>
                      <a:pPr algn="l" fontAlgn="b"/>
                      <a:r>
                        <a:rPr lang="tr-TR" sz="1400" b="1" i="0" u="none" strike="noStrike" dirty="0">
                          <a:solidFill>
                            <a:srgbClr val="14213D"/>
                          </a:solidFill>
                          <a:latin typeface="Calibri" panose="020F0502020204030204" pitchFamily="34" charset="0"/>
                          <a:cs typeface="Arial" pitchFamily="34" charset="0"/>
                        </a:rPr>
                        <a:t>TAKSİ/DOLMUŞ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572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322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322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162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Times New Roman" panose="02020603050405020304" pitchFamily="18" charset="0"/>
                        </a:rPr>
                        <a:t>162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6597">
                <a:tc>
                  <a:txBody>
                    <a:bodyPr/>
                    <a:lstStyle/>
                    <a:p>
                      <a:pPr algn="l" fontAlgn="b"/>
                      <a:r>
                        <a:rPr lang="tr-TR" sz="1400" b="1" i="0" u="none" strike="noStrike" dirty="0">
                          <a:solidFill>
                            <a:srgbClr val="14213D"/>
                          </a:solidFill>
                          <a:latin typeface="Calibri" panose="020F0502020204030204" pitchFamily="34" charset="0"/>
                          <a:cs typeface="Arial" pitchFamily="34" charset="0"/>
                        </a:rPr>
                        <a:t>MİNİBÜS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6.460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5.710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5.710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4.268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Times New Roman" panose="02020603050405020304" pitchFamily="18" charset="0"/>
                        </a:rPr>
                        <a:t>3.812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6597">
                <a:tc>
                  <a:txBody>
                    <a:bodyPr/>
                    <a:lstStyle/>
                    <a:p>
                      <a:pPr algn="l" fontAlgn="b"/>
                      <a:r>
                        <a:rPr lang="tr-TR" sz="1400" b="1" i="0" u="none" strike="noStrike" dirty="0">
                          <a:solidFill>
                            <a:srgbClr val="14213D"/>
                          </a:solidFill>
                          <a:latin typeface="Calibri" panose="020F0502020204030204" pitchFamily="34" charset="0"/>
                          <a:cs typeface="Arial" pitchFamily="34" charset="0"/>
                        </a:rPr>
                        <a:t>SERVİS ARACI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57.625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66.000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66.000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66.000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Times New Roman" panose="02020603050405020304" pitchFamily="18" charset="0"/>
                        </a:rPr>
                        <a:t>66.000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6597">
                <a:tc>
                  <a:txBody>
                    <a:bodyPr/>
                    <a:lstStyle/>
                    <a:p>
                      <a:pPr algn="l" fontAlgn="b"/>
                      <a:r>
                        <a:rPr lang="tr-TR" sz="1400" b="1" i="0" u="none" strike="noStrike" dirty="0">
                          <a:solidFill>
                            <a:srgbClr val="14213D"/>
                          </a:solidFill>
                          <a:latin typeface="Calibri" panose="020F0502020204030204" pitchFamily="34" charset="0"/>
                          <a:cs typeface="Arial" pitchFamily="34" charset="0"/>
                        </a:rPr>
                        <a:t>ÖZEL HALK OTOBÜS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3.101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3.084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3.084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3.016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Times New Roman" panose="02020603050405020304" pitchFamily="18" charset="0"/>
                        </a:rPr>
                        <a:t>3.020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6597">
                <a:tc>
                  <a:txBody>
                    <a:bodyPr/>
                    <a:lstStyle/>
                    <a:p>
                      <a:pPr marL="0" algn="l" defTabSz="457200" rtl="0" eaLnBrk="1" fontAlgn="b" latinLnBrk="0" hangingPunct="1"/>
                      <a:r>
                        <a:rPr lang="tr-TR" sz="1400" b="1" i="0" u="none" strike="noStrike" kern="1200" dirty="0">
                          <a:solidFill>
                            <a:srgbClr val="14213D"/>
                          </a:solidFill>
                          <a:latin typeface="Calibri" panose="020F0502020204030204" pitchFamily="34" charset="0"/>
                          <a:ea typeface="+mn-ea"/>
                          <a:cs typeface="Arial" pitchFamily="34" charset="0"/>
                        </a:rPr>
                        <a:t>İETT OTOBÜS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2.685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2.660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2.618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2.700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Times New Roman" panose="02020603050405020304" pitchFamily="18" charset="0"/>
                        </a:rPr>
                        <a:t>2.818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6597">
                <a:tc>
                  <a:txBody>
                    <a:bodyPr/>
                    <a:lstStyle/>
                    <a:p>
                      <a:pPr marL="0" algn="l" defTabSz="457200" rtl="0" eaLnBrk="1" fontAlgn="b" latinLnBrk="0" hangingPunct="1"/>
                      <a:r>
                        <a:rPr lang="tr-TR" sz="1400" b="1" i="0" u="none" strike="noStrike" kern="1200" dirty="0">
                          <a:solidFill>
                            <a:srgbClr val="14213D"/>
                          </a:solidFill>
                          <a:latin typeface="Calibri" panose="020F0502020204030204" pitchFamily="34" charset="0"/>
                          <a:ea typeface="+mn-ea"/>
                          <a:cs typeface="Arial" pitchFamily="34" charset="0"/>
                        </a:rPr>
                        <a:t>METROBÜS</a:t>
                      </a:r>
                      <a:r>
                        <a:rPr lang="tr-TR" sz="1400" b="1" i="0" u="none" strike="noStrike" kern="1200" baseline="0" dirty="0">
                          <a:solidFill>
                            <a:srgbClr val="14213D"/>
                          </a:solidFill>
                          <a:latin typeface="Calibri" panose="020F0502020204030204" pitchFamily="34" charset="0"/>
                          <a:ea typeface="+mn-ea"/>
                          <a:cs typeface="Arial" pitchFamily="34" charset="0"/>
                        </a:rPr>
                        <a:t> </a:t>
                      </a:r>
                      <a:r>
                        <a:rPr lang="tr-TR" sz="1400" b="1" i="0" u="none" strike="noStrike" kern="1200" dirty="0">
                          <a:solidFill>
                            <a:srgbClr val="14213D"/>
                          </a:solidFill>
                          <a:latin typeface="Calibri" panose="020F0502020204030204" pitchFamily="34" charset="0"/>
                          <a:ea typeface="+mn-ea"/>
                          <a:cs typeface="Arial" pitchFamily="34" charset="0"/>
                        </a:rPr>
                        <a:t>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603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672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724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702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Times New Roman" panose="02020603050405020304" pitchFamily="18" charset="0"/>
                        </a:rPr>
                        <a:t>702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6597">
                <a:tc>
                  <a:txBody>
                    <a:bodyPr/>
                    <a:lstStyle/>
                    <a:p>
                      <a:pPr algn="l" fontAlgn="b"/>
                      <a:r>
                        <a:rPr lang="tr-TR" sz="1400" b="1" i="0" u="none" strike="noStrike" dirty="0">
                          <a:solidFill>
                            <a:srgbClr val="14213D"/>
                          </a:solidFill>
                          <a:latin typeface="Calibri" panose="020F0502020204030204" pitchFamily="34" charset="0"/>
                          <a:cs typeface="Arial" pitchFamily="34" charset="0"/>
                        </a:rPr>
                        <a:t>TOPLAM</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b" latinLnBrk="0" hangingPunct="1"/>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88.441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b" latinLnBrk="0" hangingPunct="1"/>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96.843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b" latinLnBrk="0" hangingPunct="1"/>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96.853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b"/>
                      <a:r>
                        <a:rPr lang="tr-TR" sz="1400" b="1" i="0" u="none" strike="noStrike" dirty="0">
                          <a:solidFill>
                            <a:srgbClr val="000000"/>
                          </a:solidFill>
                          <a:effectLst/>
                          <a:latin typeface="+mn-lt"/>
                        </a:rPr>
                        <a:t>96.394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lvl="0" algn="ctr" fontAlgn="b"/>
                      <a:r>
                        <a:rPr lang="tr-TR" sz="1400" b="1" i="0" u="none" strike="noStrike" kern="1200" dirty="0">
                          <a:solidFill>
                            <a:srgbClr val="000000"/>
                          </a:solidFill>
                          <a:effectLst/>
                          <a:latin typeface="+mn-lt"/>
                          <a:ea typeface="+mn-ea"/>
                          <a:cs typeface="+mn-cs"/>
                        </a:rPr>
                        <a:t>96.825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9"/>
                  </a:ext>
                </a:extLst>
              </a:tr>
            </a:tbl>
          </a:graphicData>
        </a:graphic>
      </p:graphicFrame>
      <p:sp>
        <p:nvSpPr>
          <p:cNvPr id="7" name="Dikdörtgen 6"/>
          <p:cNvSpPr/>
          <p:nvPr/>
        </p:nvSpPr>
        <p:spPr>
          <a:xfrm>
            <a:off x="63473" y="42120"/>
            <a:ext cx="6830143" cy="677108"/>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KARAYOLU ULAŞIMI</a:t>
            </a:r>
            <a:endParaRPr kumimoji="0" lang="tr-TR" sz="2000" b="0"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MOTORLU ARAÇ ve TOPLU TAŞIMA ARAÇLARI SAYISI</a:t>
            </a: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706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nvPr>
        </p:nvGraphicFramePr>
        <p:xfrm>
          <a:off x="183781" y="952898"/>
          <a:ext cx="6413261" cy="1204712"/>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945162">
                  <a:extLst>
                    <a:ext uri="{9D8B030D-6E8A-4147-A177-3AD203B41FA5}">
                      <a16:colId xmlns:a16="http://schemas.microsoft.com/office/drawing/2014/main" val="463268062"/>
                    </a:ext>
                  </a:extLst>
                </a:gridCol>
                <a:gridCol w="4468099">
                  <a:extLst>
                    <a:ext uri="{9D8B030D-6E8A-4147-A177-3AD203B41FA5}">
                      <a16:colId xmlns:a16="http://schemas.microsoft.com/office/drawing/2014/main" val="947962462"/>
                    </a:ext>
                  </a:extLst>
                </a:gridCol>
              </a:tblGrid>
              <a:tr h="262776">
                <a:tc gridSpan="2">
                  <a:txBody>
                    <a:bodyPr/>
                    <a:lstStyle/>
                    <a:p>
                      <a:pPr marL="0" algn="ctr" defTabSz="914400" rtl="0" eaLnBrk="1" fontAlgn="b" latinLnBrk="0" hangingPunct="1"/>
                      <a:r>
                        <a:rPr lang="tr-TR" sz="1400" b="1" cap="none" spc="0" dirty="0">
                          <a:ln w="0"/>
                          <a:solidFill>
                            <a:schemeClr val="bg1"/>
                          </a:solidFill>
                          <a:effectLst/>
                          <a:latin typeface="Calibri" panose="020F0502020204030204" pitchFamily="34" charset="0"/>
                          <a:cs typeface="Calibri" panose="020F0502020204030204" pitchFamily="34" charset="0"/>
                        </a:rPr>
                        <a:t>CUMHURİYET ÖNCESİ İSTANBUL</a:t>
                      </a:r>
                      <a:r>
                        <a:rPr lang="tr-TR" sz="1400" b="1" cap="none" spc="0" baseline="0" dirty="0">
                          <a:ln w="0"/>
                          <a:solidFill>
                            <a:schemeClr val="bg1"/>
                          </a:solidFill>
                          <a:effectLst/>
                          <a:latin typeface="Calibri" panose="020F0502020204030204" pitchFamily="34" charset="0"/>
                          <a:cs typeface="Calibri" panose="020F0502020204030204" pitchFamily="34" charset="0"/>
                        </a:rPr>
                        <a:t> NÜFUSU*</a:t>
                      </a:r>
                      <a:endParaRPr lang="tr-TR" sz="1400" b="1" cap="none" spc="0" dirty="0">
                        <a:ln w="0"/>
                        <a:solidFill>
                          <a:schemeClr val="bg1"/>
                        </a:solidFill>
                        <a:effectLst/>
                        <a:latin typeface="Calibri" panose="020F0502020204030204" pitchFamily="34" charset="0"/>
                        <a:cs typeface="Calibri" panose="020F0502020204030204" pitchFamily="34" charset="0"/>
                      </a:endParaRP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235484">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YILLAR</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İSTANBUL</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extLst>
                  <a:ext uri="{0D108BD9-81ED-4DB2-BD59-A6C34878D82A}">
                    <a16:rowId xmlns:a16="http://schemas.microsoft.com/office/drawing/2014/main" val="928993895"/>
                  </a:ext>
                </a:extLst>
              </a:tr>
              <a:tr h="235484">
                <a:tc>
                  <a:txBody>
                    <a:bodyPr/>
                    <a:lstStyle/>
                    <a:p>
                      <a:pPr algn="ctr">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1885</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873.565</a:t>
                      </a:r>
                      <a:endParaRPr lang="tr-TR"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24639772"/>
                  </a:ext>
                </a:extLst>
              </a:tr>
              <a:tr h="235484">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1896</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1.030.234</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235484">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1914</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909.987</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bl>
          </a:graphicData>
        </a:graphic>
      </p:graphicFrame>
      <p:graphicFrame>
        <p:nvGraphicFramePr>
          <p:cNvPr id="4" name="Tablo 3"/>
          <p:cNvGraphicFramePr>
            <a:graphicFrameLocks noGrp="1"/>
          </p:cNvGraphicFramePr>
          <p:nvPr>
            <p:extLst/>
          </p:nvPr>
        </p:nvGraphicFramePr>
        <p:xfrm>
          <a:off x="183781" y="2242591"/>
          <a:ext cx="6413261" cy="669241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512379">
                  <a:extLst>
                    <a:ext uri="{9D8B030D-6E8A-4147-A177-3AD203B41FA5}">
                      <a16:colId xmlns:a16="http://schemas.microsoft.com/office/drawing/2014/main" val="2601106219"/>
                    </a:ext>
                  </a:extLst>
                </a:gridCol>
                <a:gridCol w="1569815">
                  <a:extLst>
                    <a:ext uri="{9D8B030D-6E8A-4147-A177-3AD203B41FA5}">
                      <a16:colId xmlns:a16="http://schemas.microsoft.com/office/drawing/2014/main" val="1650796824"/>
                    </a:ext>
                  </a:extLst>
                </a:gridCol>
                <a:gridCol w="1359227">
                  <a:extLst>
                    <a:ext uri="{9D8B030D-6E8A-4147-A177-3AD203B41FA5}">
                      <a16:colId xmlns:a16="http://schemas.microsoft.com/office/drawing/2014/main" val="1702824231"/>
                    </a:ext>
                  </a:extLst>
                </a:gridCol>
                <a:gridCol w="1971840">
                  <a:extLst>
                    <a:ext uri="{9D8B030D-6E8A-4147-A177-3AD203B41FA5}">
                      <a16:colId xmlns:a16="http://schemas.microsoft.com/office/drawing/2014/main" val="3099657515"/>
                    </a:ext>
                  </a:extLst>
                </a:gridCol>
              </a:tblGrid>
              <a:tr h="339033">
                <a:tc gridSpan="4">
                  <a:txBody>
                    <a:bodyPr/>
                    <a:lstStyle/>
                    <a:p>
                      <a:pPr algn="ctr"/>
                      <a:r>
                        <a:rPr lang="tr-TR" sz="1400" dirty="0">
                          <a:solidFill>
                            <a:schemeClr val="bg1"/>
                          </a:solidFill>
                          <a:latin typeface="Calibri" panose="020F0502020204030204" pitchFamily="34" charset="0"/>
                          <a:cs typeface="Calibri" panose="020F0502020204030204" pitchFamily="34" charset="0"/>
                        </a:rPr>
                        <a:t>CUMHURİYET</a:t>
                      </a:r>
                      <a:r>
                        <a:rPr lang="tr-TR" sz="1400" baseline="0" dirty="0">
                          <a:solidFill>
                            <a:schemeClr val="bg1"/>
                          </a:solidFill>
                          <a:latin typeface="Calibri" panose="020F0502020204030204" pitchFamily="34" charset="0"/>
                          <a:cs typeface="Calibri" panose="020F0502020204030204" pitchFamily="34" charset="0"/>
                        </a:rPr>
                        <a:t> DÖNEMİ İSTANBUL NÜFUSU</a:t>
                      </a:r>
                      <a:endParaRPr lang="tr-TR" sz="1400" dirty="0">
                        <a:solidFill>
                          <a:schemeClr val="bg1"/>
                        </a:solidFill>
                        <a:latin typeface="Calibri" panose="020F0502020204030204" pitchFamily="34" charset="0"/>
                        <a:cs typeface="Calibri" panose="020F0502020204030204" pitchFamily="34" charset="0"/>
                      </a:endParaRPr>
                    </a:p>
                  </a:txBody>
                  <a:tcPr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hMerge="1">
                  <a:txBody>
                    <a:bodyPr/>
                    <a:lstStyle/>
                    <a:p>
                      <a:endParaRPr lang="tr-TR" dirty="0"/>
                    </a:p>
                  </a:txBody>
                  <a:tcPr/>
                </a:tc>
                <a:tc hMerge="1">
                  <a:txBody>
                    <a:bodyPr/>
                    <a:lstStyle/>
                    <a:p>
                      <a:endParaRPr lang="tr-TR" dirty="0"/>
                    </a:p>
                  </a:txBody>
                  <a:tcPr/>
                </a:tc>
                <a:tc hMerge="1">
                  <a:txBody>
                    <a:bodyPr/>
                    <a:lstStyle/>
                    <a:p>
                      <a:pPr algn="ctr"/>
                      <a:endParaRPr lang="tr-TR" dirty="0">
                        <a:solidFill>
                          <a:srgbClr val="2B364A"/>
                        </a:solidFill>
                        <a:latin typeface="Calibri" panose="020F0502020204030204" pitchFamily="34" charset="0"/>
                      </a:endParaRPr>
                    </a:p>
                  </a:txBody>
                  <a:tcPr>
                    <a:solidFill>
                      <a:srgbClr val="F9D222"/>
                    </a:solidFill>
                  </a:tcPr>
                </a:tc>
                <a:extLst>
                  <a:ext uri="{0D108BD9-81ED-4DB2-BD59-A6C34878D82A}">
                    <a16:rowId xmlns:a16="http://schemas.microsoft.com/office/drawing/2014/main" val="441535077"/>
                  </a:ext>
                </a:extLst>
              </a:tr>
              <a:tr h="238267">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YILLAR</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İSTANBUL</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TÜRKİYE</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ORAN</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extLst>
                  <a:ext uri="{0D108BD9-81ED-4DB2-BD59-A6C34878D82A}">
                    <a16:rowId xmlns:a16="http://schemas.microsoft.com/office/drawing/2014/main" val="2491790493"/>
                  </a:ext>
                </a:extLst>
              </a:tr>
              <a:tr h="210866">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1927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806.863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13.648.270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5,91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443351290"/>
                  </a:ext>
                </a:extLst>
              </a:tr>
              <a:tr h="210866">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1935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883.599</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16.158.018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865596171"/>
                  </a:ext>
                </a:extLst>
              </a:tr>
              <a:tr h="210866">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1940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991.237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17.820.950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5,56</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994362058"/>
                  </a:ext>
                </a:extLst>
              </a:tr>
              <a:tr h="210866">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1945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1.078.399</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18.790.174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4101708043"/>
                  </a:ext>
                </a:extLst>
              </a:tr>
              <a:tr h="210866">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1950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1.166.477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20.947.188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5,57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4250583417"/>
                  </a:ext>
                </a:extLst>
              </a:tr>
              <a:tr h="210866">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1955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1.533.822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24.064.763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552863807"/>
                  </a:ext>
                </a:extLst>
              </a:tr>
              <a:tr h="210866">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1960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1.882.092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27.754.820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686069621"/>
                  </a:ext>
                </a:extLst>
              </a:tr>
              <a:tr h="210866">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1965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2.293.823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31.391.421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164183901"/>
                  </a:ext>
                </a:extLst>
              </a:tr>
              <a:tr h="210866">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1970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3.019.032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35.605.176</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542875248"/>
                  </a:ext>
                </a:extLst>
              </a:tr>
              <a:tr h="210866">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1975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3.904.588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40.347.719</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26541030"/>
                  </a:ext>
                </a:extLst>
              </a:tr>
              <a:tr h="210866">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1980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4.741.890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44.736.957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10,60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928339762"/>
                  </a:ext>
                </a:extLst>
              </a:tr>
              <a:tr h="210866">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1985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5.842.985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50.664.458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11,53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914305491"/>
                  </a:ext>
                </a:extLst>
              </a:tr>
              <a:tr h="210866">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1990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7.309.190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56.473.035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12,94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495278411"/>
                  </a:ext>
                </a:extLst>
              </a:tr>
              <a:tr h="210866">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1997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9.198.809</a:t>
                      </a:r>
                      <a:endParaRPr lang="tr-TR"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62.865.574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14,63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121831006"/>
                  </a:ext>
                </a:extLst>
              </a:tr>
              <a:tr h="210866">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2000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10.018.735</a:t>
                      </a:r>
                      <a:endParaRPr lang="tr-TR"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67.803.927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14,78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961729910"/>
                  </a:ext>
                </a:extLst>
              </a:tr>
              <a:tr h="210866">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13.255.685</a:t>
                      </a:r>
                      <a:endParaRPr lang="tr-TR"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73.722.988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17,98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72372931"/>
                  </a:ext>
                </a:extLst>
              </a:tr>
              <a:tr h="210866">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13.624.240</a:t>
                      </a:r>
                      <a:endParaRPr lang="tr-TR"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74.724.269</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18,23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367363951"/>
                  </a:ext>
                </a:extLst>
              </a:tr>
              <a:tr h="210866">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13.854.740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75.627.384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18,32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977362414"/>
                  </a:ext>
                </a:extLst>
              </a:tr>
              <a:tr h="210866">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14.377.018</a:t>
                      </a:r>
                      <a:endParaRPr lang="tr-TR"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77.695.904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18,50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588944626"/>
                  </a:ext>
                </a:extLst>
              </a:tr>
              <a:tr h="210866">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14.657.434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78.741.053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18,61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198242575"/>
                  </a:ext>
                </a:extLst>
              </a:tr>
              <a:tr h="210866">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2016</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14.804.116</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79.814.871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18,55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021759639"/>
                  </a:ext>
                </a:extLst>
              </a:tr>
              <a:tr h="210866">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15.029.231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80.810.525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18,60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809212225"/>
                  </a:ext>
                </a:extLst>
              </a:tr>
              <a:tr h="210866">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15.067.724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82.003.882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18,37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554265622"/>
                  </a:ext>
                </a:extLst>
              </a:tr>
              <a:tr h="210866">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15.519.267</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83.154.997</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18,66</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157856444"/>
                  </a:ext>
                </a:extLst>
              </a:tr>
              <a:tr h="210866">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2020</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15.462.452</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83.614.362</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18,49</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564632677"/>
                  </a:ext>
                </a:extLst>
              </a:tr>
              <a:tr h="210866">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2021</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15.840.900</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84.680.273</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18.7</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4074853647"/>
                  </a:ext>
                </a:extLst>
              </a:tr>
              <a:tr h="210866">
                <a:tc>
                  <a:txBody>
                    <a:bodyPr/>
                    <a:lstStyle/>
                    <a:p>
                      <a:pPr marL="0" algn="ctr" defTabSz="685800" rtl="0" eaLnBrk="1" latinLnBrk="0" hangingPunct="1">
                        <a:lnSpc>
                          <a:spcPct val="107000"/>
                        </a:lnSpc>
                        <a:spcAft>
                          <a:spcPts val="0"/>
                        </a:spcAft>
                      </a:pPr>
                      <a:r>
                        <a:rPr lang="tr-TR"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2022</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marL="0" algn="ctr" defTabSz="685800" rtl="0" eaLnBrk="1" latinLnBrk="0" hangingPunct="1">
                        <a:lnSpc>
                          <a:spcPct val="107000"/>
                        </a:lnSpc>
                        <a:spcAft>
                          <a:spcPts val="0"/>
                        </a:spcAft>
                      </a:pPr>
                      <a:r>
                        <a:rPr lang="tr-TR"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15.907.951</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7000"/>
                        </a:lnSpc>
                        <a:spcAft>
                          <a:spcPts val="0"/>
                        </a:spcAft>
                      </a:pPr>
                      <a:r>
                        <a:rPr lang="tr-TR"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85.279.553</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7000"/>
                        </a:lnSpc>
                        <a:spcAft>
                          <a:spcPts val="0"/>
                        </a:spcAft>
                      </a:pPr>
                      <a:r>
                        <a:rPr lang="tr-TR"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18,65</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147187240"/>
                  </a:ext>
                </a:extLst>
              </a:tr>
              <a:tr h="210866">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2023</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15.655.924</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85.372.377</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18,34</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920410939"/>
                  </a:ext>
                </a:extLst>
              </a:tr>
              <a:tr h="210866">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2024</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15.701.602</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85.664.944</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18,33</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17605153"/>
                  </a:ext>
                </a:extLst>
              </a:tr>
            </a:tbl>
          </a:graphicData>
        </a:graphic>
      </p:graphicFrame>
      <p:sp>
        <p:nvSpPr>
          <p:cNvPr id="8" name="Dikdörtgen 7"/>
          <p:cNvSpPr/>
          <p:nvPr/>
        </p:nvSpPr>
        <p:spPr>
          <a:xfrm>
            <a:off x="166965" y="9093140"/>
            <a:ext cx="6413263" cy="3385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a:ea typeface="+mn-ea"/>
                <a:cs typeface="+mn-cs"/>
              </a:rPr>
              <a:t>* Kaynak: Karpat, Kemal (2003) Osmanlı Nüfusu (1830-1914) İstanbul: Tarih Vakfı Yurt Yayınları; Karpat, Kemal (2006) Osmanlı’da Değişim, Modernleşme ve Uluslaşma, Çev. Dilek Özdemir, Ankara: İmge Kitapevi</a:t>
            </a:r>
          </a:p>
        </p:txBody>
      </p:sp>
      <p:sp>
        <p:nvSpPr>
          <p:cNvPr id="9" name="Dikdörtgen 8"/>
          <p:cNvSpPr/>
          <p:nvPr/>
        </p:nvSpPr>
        <p:spPr>
          <a:xfrm>
            <a:off x="166965" y="329870"/>
            <a:ext cx="5501217" cy="523220"/>
          </a:xfrm>
          <a:prstGeom prst="rect">
            <a:avLst/>
          </a:prstGeom>
          <a:solidFill>
            <a:srgbClr val="9E652E"/>
          </a:solidFill>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YILLARA GÖRE İSTANBUL NÜFUSU</a:t>
            </a:r>
          </a:p>
        </p:txBody>
      </p:sp>
      <p:sp>
        <p:nvSpPr>
          <p:cNvPr id="6" name="Slayt Numarası Yer Tutucusu 5"/>
          <p:cNvSpPr>
            <a:spLocks noGrp="1"/>
          </p:cNvSpPr>
          <p:nvPr>
            <p:ph type="sldNum" sz="quarter" idx="4"/>
          </p:nvPr>
        </p:nvSpPr>
        <p:spPr>
          <a:xfrm>
            <a:off x="5847533" y="9431694"/>
            <a:ext cx="749509" cy="319328"/>
          </a:xfrm>
          <a:solidFill>
            <a:srgbClr val="9E652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schemeClr val="bg1"/>
                </a:solidFill>
                <a:effectLst/>
                <a:uLnTx/>
                <a:uFillTx/>
                <a:latin typeface="Calibri" panose="020F0502020204030204"/>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tr-TR" sz="1200" b="1" i="0" u="none" strike="noStrike" kern="1200" cap="none" spc="0" normalizeH="0" baseline="0" noProof="0" dirty="0">
                <a:ln>
                  <a:noFill/>
                </a:ln>
                <a:solidFill>
                  <a:schemeClr val="bg1"/>
                </a:solidFill>
                <a:effectLst/>
                <a:uLnTx/>
                <a:uFillTx/>
                <a:latin typeface="Calibri" panose="020F0502020204030204"/>
              </a:rPr>
              <a:t> / </a:t>
            </a:r>
            <a:r>
              <a:rPr lang="tr-TR" sz="1200" dirty="0" smtClean="0">
                <a:solidFill>
                  <a:schemeClr val="bg1"/>
                </a:solidFill>
                <a:latin typeface="Calibri" panose="020F0502020204030204"/>
              </a:rPr>
              <a:t>222</a:t>
            </a:r>
            <a:endParaRPr kumimoji="0" lang="tr-TR" sz="1200" b="1" i="0" u="none" strike="noStrike" kern="1200" cap="none" spc="0" normalizeH="0" baseline="0" noProof="0" dirty="0">
              <a:ln>
                <a:noFill/>
              </a:ln>
              <a:solidFill>
                <a:schemeClr val="bg1"/>
              </a:solidFill>
              <a:effectLst/>
              <a:uLnTx/>
              <a:uFillTx/>
              <a:latin typeface="Calibri" panose="020F0502020204030204"/>
            </a:endParaRPr>
          </a:p>
        </p:txBody>
      </p:sp>
    </p:spTree>
    <p:extLst>
      <p:ext uri="{BB962C8B-B14F-4D97-AF65-F5344CB8AC3E}">
        <p14:creationId xmlns:p14="http://schemas.microsoft.com/office/powerpoint/2010/main" val="3882953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97DEC55B-CF8E-4328-BCBB-35B847A9BAA3}"/>
              </a:ext>
            </a:extLst>
          </p:cNvPr>
          <p:cNvGraphicFramePr>
            <a:graphicFrameLocks noGrp="1"/>
          </p:cNvGraphicFramePr>
          <p:nvPr>
            <p:extLst>
              <p:ext uri="{D42A27DB-BD31-4B8C-83A1-F6EECF244321}">
                <p14:modId xmlns:p14="http://schemas.microsoft.com/office/powerpoint/2010/main" val="3376500235"/>
              </p:ext>
            </p:extLst>
          </p:nvPr>
        </p:nvGraphicFramePr>
        <p:xfrm>
          <a:off x="0" y="4422038"/>
          <a:ext cx="6777000" cy="445163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169887">
                  <a:extLst>
                    <a:ext uri="{9D8B030D-6E8A-4147-A177-3AD203B41FA5}">
                      <a16:colId xmlns:a16="http://schemas.microsoft.com/office/drawing/2014/main" val="2725623072"/>
                    </a:ext>
                  </a:extLst>
                </a:gridCol>
                <a:gridCol w="1202371">
                  <a:extLst>
                    <a:ext uri="{9D8B030D-6E8A-4147-A177-3AD203B41FA5}">
                      <a16:colId xmlns:a16="http://schemas.microsoft.com/office/drawing/2014/main" val="3279183454"/>
                    </a:ext>
                  </a:extLst>
                </a:gridCol>
                <a:gridCol w="1202371">
                  <a:extLst>
                    <a:ext uri="{9D8B030D-6E8A-4147-A177-3AD203B41FA5}">
                      <a16:colId xmlns:a16="http://schemas.microsoft.com/office/drawing/2014/main" val="94105177"/>
                    </a:ext>
                  </a:extLst>
                </a:gridCol>
                <a:gridCol w="1202371">
                  <a:extLst>
                    <a:ext uri="{9D8B030D-6E8A-4147-A177-3AD203B41FA5}">
                      <a16:colId xmlns:a16="http://schemas.microsoft.com/office/drawing/2014/main" val="3861841649"/>
                    </a:ext>
                  </a:extLst>
                </a:gridCol>
              </a:tblGrid>
              <a:tr h="422840">
                <a:tc rowSpan="2">
                  <a:txBody>
                    <a:bodyPr/>
                    <a:lstStyle/>
                    <a:p>
                      <a:pPr marR="8255" algn="ctr">
                        <a:spcAft>
                          <a:spcPts val="0"/>
                        </a:spcAft>
                      </a:pPr>
                      <a:r>
                        <a:rPr lang="tr-TR" sz="1400" b="1" dirty="0">
                          <a:solidFill>
                            <a:schemeClr val="bg1"/>
                          </a:solidFill>
                          <a:effectLst/>
                          <a:latin typeface="+mn-lt"/>
                        </a:rPr>
                        <a:t>İmalat Türü ve Durumu</a:t>
                      </a:r>
                      <a:endParaRPr lang="tr-TR" sz="1400" b="1" dirty="0">
                        <a:solidFill>
                          <a:schemeClr val="bg1"/>
                        </a:solidFill>
                        <a:effectLst/>
                        <a:latin typeface="+mn-lt"/>
                        <a:ea typeface="Times New Roman" panose="02020603050405020304" pitchFamily="18" charset="0"/>
                        <a:cs typeface="Times New Roman" panose="02020603050405020304" pitchFamily="18" charset="0"/>
                      </a:endParaRPr>
                    </a:p>
                  </a:txBody>
                  <a:tcPr marL="55721" marR="5572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gridSpan="3">
                  <a:txBody>
                    <a:bodyPr/>
                    <a:lstStyle/>
                    <a:p>
                      <a:pPr algn="ctr"/>
                      <a:r>
                        <a:rPr lang="tr-TR" sz="1400" b="1" dirty="0">
                          <a:solidFill>
                            <a:schemeClr val="bg1"/>
                          </a:solidFill>
                          <a:latin typeface="+mn-lt"/>
                        </a:rPr>
                        <a:t>Uzunluk</a:t>
                      </a:r>
                      <a:r>
                        <a:rPr lang="tr-TR" sz="1400" b="1" baseline="0" dirty="0">
                          <a:solidFill>
                            <a:schemeClr val="bg1"/>
                          </a:solidFill>
                          <a:latin typeface="+mn-lt"/>
                        </a:rPr>
                        <a:t> (Km)</a:t>
                      </a:r>
                      <a:endParaRPr lang="tr-TR" sz="1400" b="1" dirty="0">
                        <a:solidFill>
                          <a:schemeClr val="bg1"/>
                        </a:solidFill>
                        <a:latin typeface="+mn-lt"/>
                      </a:endParaRPr>
                    </a:p>
                  </a:txBody>
                  <a:tcPr marL="55721" marR="5572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hMerge="1">
                  <a:txBody>
                    <a:bodyPr/>
                    <a:lstStyle/>
                    <a:p>
                      <a:endParaRPr lang="tr-TR"/>
                    </a:p>
                  </a:txBody>
                  <a:tcP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tc hMerge="1">
                  <a:txBody>
                    <a:bodyPr/>
                    <a:lstStyle/>
                    <a:p>
                      <a:endParaRPr lang="tr-TR"/>
                    </a:p>
                  </a:txBody>
                  <a:tcP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extLst>
                  <a:ext uri="{0D108BD9-81ED-4DB2-BD59-A6C34878D82A}">
                    <a16:rowId xmlns:a16="http://schemas.microsoft.com/office/drawing/2014/main" val="112222457"/>
                  </a:ext>
                </a:extLst>
              </a:tr>
              <a:tr h="838268">
                <a:tc vMerge="1">
                  <a:txBody>
                    <a:bodyPr/>
                    <a:lstStyle/>
                    <a:p>
                      <a:endParaRPr lang="tr-TR"/>
                    </a:p>
                  </a:txBody>
                  <a:tcP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tc>
                  <a:txBody>
                    <a:bodyPr/>
                    <a:lstStyle/>
                    <a:p>
                      <a:pPr marR="8255" algn="ctr">
                        <a:spcAft>
                          <a:spcPts val="0"/>
                        </a:spcAft>
                      </a:pPr>
                      <a:r>
                        <a:rPr lang="tr-TR" sz="1400" b="1" dirty="0">
                          <a:solidFill>
                            <a:schemeClr val="bg1"/>
                          </a:solidFill>
                          <a:effectLst/>
                          <a:latin typeface="+mn-lt"/>
                        </a:rPr>
                        <a:t>İBB</a:t>
                      </a:r>
                      <a:endParaRPr lang="tr-TR" sz="1400" b="1" dirty="0">
                        <a:solidFill>
                          <a:schemeClr val="bg1"/>
                        </a:solidFill>
                        <a:effectLst/>
                        <a:latin typeface="+mn-lt"/>
                        <a:ea typeface="Times New Roman" panose="02020603050405020304" pitchFamily="18" charset="0"/>
                        <a:cs typeface="Times New Roman" panose="02020603050405020304" pitchFamily="18" charset="0"/>
                      </a:endParaRPr>
                    </a:p>
                  </a:txBody>
                  <a:tcPr marL="55721" marR="5572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R="8255" algn="ctr">
                        <a:spcAft>
                          <a:spcPts val="0"/>
                        </a:spcAft>
                      </a:pPr>
                      <a:r>
                        <a:rPr lang="tr-TR" sz="1400" b="1" dirty="0">
                          <a:solidFill>
                            <a:schemeClr val="bg1"/>
                          </a:solidFill>
                          <a:effectLst/>
                          <a:latin typeface="+mn-lt"/>
                        </a:rPr>
                        <a:t>Ulaştırma ve Altyapı</a:t>
                      </a:r>
                      <a:r>
                        <a:rPr lang="tr-TR" sz="1400" b="1" baseline="0" dirty="0">
                          <a:solidFill>
                            <a:schemeClr val="bg1"/>
                          </a:solidFill>
                          <a:effectLst/>
                          <a:latin typeface="+mn-lt"/>
                        </a:rPr>
                        <a:t> </a:t>
                      </a:r>
                      <a:r>
                        <a:rPr lang="tr-TR" sz="1400" b="1" dirty="0">
                          <a:solidFill>
                            <a:schemeClr val="bg1"/>
                          </a:solidFill>
                          <a:effectLst/>
                          <a:latin typeface="+mn-lt"/>
                        </a:rPr>
                        <a:t>Bakanlığı</a:t>
                      </a:r>
                      <a:endParaRPr lang="tr-TR" sz="1400" b="1" dirty="0">
                        <a:solidFill>
                          <a:schemeClr val="bg1"/>
                        </a:solidFill>
                        <a:effectLst/>
                        <a:latin typeface="+mn-lt"/>
                        <a:ea typeface="Times New Roman" panose="02020603050405020304" pitchFamily="18" charset="0"/>
                        <a:cs typeface="Times New Roman" panose="02020603050405020304" pitchFamily="18" charset="0"/>
                      </a:endParaRPr>
                    </a:p>
                  </a:txBody>
                  <a:tcPr marL="55721" marR="5572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R="8255" algn="ctr">
                        <a:spcAft>
                          <a:spcPts val="0"/>
                        </a:spcAft>
                      </a:pPr>
                      <a:r>
                        <a:rPr lang="tr-TR" sz="1400" b="1" dirty="0">
                          <a:solidFill>
                            <a:schemeClr val="bg1"/>
                          </a:solidFill>
                          <a:effectLst/>
                          <a:latin typeface="+mn-lt"/>
                        </a:rPr>
                        <a:t>Toplam</a:t>
                      </a:r>
                      <a:endParaRPr lang="tr-TR" sz="1400" b="1" dirty="0">
                        <a:solidFill>
                          <a:schemeClr val="bg1"/>
                        </a:solidFill>
                        <a:effectLst/>
                        <a:latin typeface="+mn-lt"/>
                        <a:ea typeface="Times New Roman" panose="02020603050405020304" pitchFamily="18" charset="0"/>
                        <a:cs typeface="Times New Roman" panose="02020603050405020304" pitchFamily="18" charset="0"/>
                      </a:endParaRPr>
                    </a:p>
                  </a:txBody>
                  <a:tcPr marL="55721" marR="5572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extLst>
                  <a:ext uri="{0D108BD9-81ED-4DB2-BD59-A6C34878D82A}">
                    <a16:rowId xmlns:a16="http://schemas.microsoft.com/office/drawing/2014/main" val="2332067465"/>
                  </a:ext>
                </a:extLst>
              </a:tr>
              <a:tr h="384402">
                <a:tc>
                  <a:txBody>
                    <a:bodyPr/>
                    <a:lstStyle/>
                    <a:p>
                      <a:pPr marR="8255" algn="ctr">
                        <a:spcAft>
                          <a:spcPts val="0"/>
                        </a:spcAft>
                      </a:pPr>
                      <a:r>
                        <a:rPr lang="tr-TR" sz="1600" b="1" dirty="0">
                          <a:solidFill>
                            <a:srgbClr val="14213D"/>
                          </a:solidFill>
                          <a:effectLst/>
                          <a:latin typeface="+mn-lt"/>
                        </a:rPr>
                        <a:t>Mevcut Raylı Sistemler</a:t>
                      </a:r>
                      <a:endParaRPr lang="tr-TR" sz="1600" b="1" dirty="0">
                        <a:solidFill>
                          <a:srgbClr val="14213D"/>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R="8255" algn="ctr">
                        <a:spcAft>
                          <a:spcPts val="0"/>
                        </a:spcAft>
                      </a:pPr>
                      <a:r>
                        <a:rPr lang="tr-TR" sz="1600" b="1" dirty="0">
                          <a:solidFill>
                            <a:schemeClr val="tx1"/>
                          </a:solidFill>
                          <a:effectLst/>
                          <a:latin typeface="+mn-lt"/>
                          <a:ea typeface="Times New Roman" panose="02020603050405020304" pitchFamily="18" charset="0"/>
                          <a:cs typeface="Times New Roman" panose="02020603050405020304" pitchFamily="18" charset="0"/>
                        </a:rPr>
                        <a:t>266,10</a:t>
                      </a: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R="8255" algn="ctr">
                        <a:spcAft>
                          <a:spcPts val="0"/>
                        </a:spcAft>
                      </a:pPr>
                      <a:r>
                        <a:rPr lang="tr-TR" sz="1600" b="1" dirty="0">
                          <a:solidFill>
                            <a:schemeClr val="tx1"/>
                          </a:solidFill>
                          <a:effectLst/>
                          <a:latin typeface="+mn-lt"/>
                        </a:rPr>
                        <a:t>128,10</a:t>
                      </a: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R="8255" algn="ctr">
                        <a:spcAft>
                          <a:spcPts val="0"/>
                        </a:spcAft>
                      </a:pPr>
                      <a:r>
                        <a:rPr lang="tr-TR" sz="1600" b="1" dirty="0">
                          <a:solidFill>
                            <a:schemeClr val="tx1"/>
                          </a:solidFill>
                          <a:effectLst/>
                          <a:latin typeface="+mn-lt"/>
                        </a:rPr>
                        <a:t>394,20</a:t>
                      </a: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extLst>
                  <a:ext uri="{0D108BD9-81ED-4DB2-BD59-A6C34878D82A}">
                    <a16:rowId xmlns:a16="http://schemas.microsoft.com/office/drawing/2014/main" val="906117603"/>
                  </a:ext>
                </a:extLst>
              </a:tr>
              <a:tr h="345961">
                <a:tc>
                  <a:txBody>
                    <a:bodyPr/>
                    <a:lstStyle/>
                    <a:p>
                      <a:pPr marR="8255" algn="r">
                        <a:spcAft>
                          <a:spcPts val="0"/>
                        </a:spcAft>
                      </a:pPr>
                      <a:r>
                        <a:rPr lang="tr-TR" sz="1400" b="1" dirty="0">
                          <a:solidFill>
                            <a:schemeClr val="tx1"/>
                          </a:solidFill>
                          <a:effectLst/>
                          <a:latin typeface="Calibri" panose="020F0502020204030204" pitchFamily="34" charset="0"/>
                        </a:rPr>
                        <a:t>Metro</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indent="0" algn="ctr" defTabSz="914400" rtl="0" eaLnBrk="1" fontAlgn="auto" latinLnBrk="0" hangingPunct="1">
                        <a:lnSpc>
                          <a:spcPct val="100000"/>
                        </a:lnSpc>
                        <a:spcBef>
                          <a:spcPts val="0"/>
                        </a:spcBef>
                        <a:spcAft>
                          <a:spcPts val="0"/>
                        </a:spcAft>
                        <a:buClrTx/>
                        <a:buSzTx/>
                        <a:buFontTx/>
                        <a:buNone/>
                        <a:tabLst/>
                        <a:defRPr/>
                      </a:pPr>
                      <a:r>
                        <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165,09</a:t>
                      </a: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51,5</a:t>
                      </a: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algn="ctr" defTabSz="685800" rtl="0" eaLnBrk="1" fontAlgn="b" latinLnBrk="0" hangingPunct="1">
                        <a:spcAft>
                          <a:spcPts val="0"/>
                        </a:spcAft>
                      </a:pPr>
                      <a:r>
                        <a:rPr lang="tr-TR" sz="14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216,59</a:t>
                      </a:r>
                    </a:p>
                  </a:txBody>
                  <a:tcPr marL="9525" marR="9525" marT="9525" marB="0" anchor="b">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9774594"/>
                  </a:ext>
                </a:extLst>
              </a:tr>
              <a:tr h="345961">
                <a:tc>
                  <a:txBody>
                    <a:bodyPr/>
                    <a:lstStyle/>
                    <a:p>
                      <a:pPr marR="8255" algn="r">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Hafif Raylı (Yer Üstü)</a:t>
                      </a: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400" b="1" i="0" u="none" strike="noStrike" dirty="0">
                          <a:solidFill>
                            <a:srgbClr val="000000"/>
                          </a:solidFill>
                          <a:effectLst/>
                          <a:latin typeface="Calibri" panose="020F0502020204030204" pitchFamily="34" charset="0"/>
                        </a:rPr>
                        <a:t>26,8</a:t>
                      </a:r>
                    </a:p>
                  </a:txBody>
                  <a:tcPr marL="9525" marR="9525" marT="9525"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400" b="1" i="0" u="none" strike="noStrike">
                          <a:solidFill>
                            <a:srgbClr val="000000"/>
                          </a:solidFill>
                          <a:effectLst/>
                          <a:latin typeface="Calibri" panose="020F0502020204030204" pitchFamily="34" charset="0"/>
                        </a:rPr>
                        <a:t>-</a:t>
                      </a:r>
                    </a:p>
                  </a:txBody>
                  <a:tcPr marL="9525" marR="9525" marT="9525"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tr-TR" sz="1400" b="1" i="0" u="none" strike="noStrike">
                          <a:solidFill>
                            <a:srgbClr val="000000"/>
                          </a:solidFill>
                          <a:effectLst/>
                          <a:latin typeface="Calibri" panose="020F0502020204030204" pitchFamily="34" charset="0"/>
                        </a:rPr>
                        <a:t>26,8</a:t>
                      </a:r>
                    </a:p>
                  </a:txBody>
                  <a:tcPr marL="9525" marR="9525" marT="9525" marB="0" anchor="b">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811853"/>
                  </a:ext>
                </a:extLst>
              </a:tr>
              <a:tr h="345961">
                <a:tc>
                  <a:txBody>
                    <a:bodyPr/>
                    <a:lstStyle/>
                    <a:p>
                      <a:pPr marR="8255" algn="r">
                        <a:spcAft>
                          <a:spcPts val="0"/>
                        </a:spcAft>
                      </a:pPr>
                      <a:r>
                        <a:rPr lang="tr-TR" sz="1400" b="1" dirty="0">
                          <a:solidFill>
                            <a:schemeClr val="tx1"/>
                          </a:solidFill>
                          <a:effectLst/>
                          <a:latin typeface="Calibri" panose="020F0502020204030204" pitchFamily="34" charset="0"/>
                        </a:rPr>
                        <a:t>Tramvay</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400" b="1" i="0" u="none" strike="noStrike">
                          <a:solidFill>
                            <a:srgbClr val="000000"/>
                          </a:solidFill>
                          <a:effectLst/>
                          <a:latin typeface="Calibri" panose="020F0502020204030204" pitchFamily="34" charset="0"/>
                        </a:rPr>
                        <a:t>48,9</a:t>
                      </a:r>
                    </a:p>
                  </a:txBody>
                  <a:tcPr marL="9525" marR="9525" marT="9525"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400" b="1" i="0" u="none" strike="noStrike">
                          <a:solidFill>
                            <a:srgbClr val="000000"/>
                          </a:solidFill>
                          <a:effectLst/>
                          <a:latin typeface="Calibri" panose="020F0502020204030204" pitchFamily="34" charset="0"/>
                        </a:rPr>
                        <a:t>-</a:t>
                      </a:r>
                    </a:p>
                  </a:txBody>
                  <a:tcPr marL="9525" marR="9525" marT="9525"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tr-TR" sz="1400" b="1" i="0" u="none" strike="noStrike" dirty="0">
                          <a:solidFill>
                            <a:srgbClr val="000000"/>
                          </a:solidFill>
                          <a:effectLst/>
                          <a:latin typeface="Calibri" panose="020F0502020204030204" pitchFamily="34" charset="0"/>
                        </a:rPr>
                        <a:t>48,9</a:t>
                      </a:r>
                    </a:p>
                  </a:txBody>
                  <a:tcPr marL="9525" marR="9525" marT="9525" marB="0" anchor="b">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9596514"/>
                  </a:ext>
                </a:extLst>
              </a:tr>
              <a:tr h="345961">
                <a:tc>
                  <a:txBody>
                    <a:bodyPr/>
                    <a:lstStyle/>
                    <a:p>
                      <a:pPr marR="8255" algn="r">
                        <a:spcAft>
                          <a:spcPts val="0"/>
                        </a:spcAft>
                      </a:pPr>
                      <a:r>
                        <a:rPr lang="tr-TR" sz="1400" b="1" dirty="0">
                          <a:solidFill>
                            <a:schemeClr val="tx1"/>
                          </a:solidFill>
                          <a:effectLst/>
                          <a:latin typeface="Calibri" panose="020F0502020204030204" pitchFamily="34" charset="0"/>
                        </a:rPr>
                        <a:t>Füniküler</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400" b="1" i="0" u="none" strike="noStrike">
                          <a:solidFill>
                            <a:srgbClr val="000000"/>
                          </a:solidFill>
                          <a:effectLst/>
                          <a:latin typeface="Calibri" panose="020F0502020204030204" pitchFamily="34" charset="0"/>
                        </a:rPr>
                        <a:t>2,79</a:t>
                      </a:r>
                    </a:p>
                  </a:txBody>
                  <a:tcPr marL="9525" marR="9525" marT="9525"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400" b="1" i="0" u="none" strike="noStrike">
                          <a:solidFill>
                            <a:srgbClr val="000000"/>
                          </a:solidFill>
                          <a:effectLst/>
                          <a:latin typeface="Calibri" panose="020F0502020204030204" pitchFamily="34" charset="0"/>
                        </a:rPr>
                        <a:t>-</a:t>
                      </a:r>
                    </a:p>
                  </a:txBody>
                  <a:tcPr marL="9525" marR="9525" marT="9525"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tr-TR" sz="1400" b="1" i="0" u="none" strike="noStrike">
                          <a:solidFill>
                            <a:srgbClr val="000000"/>
                          </a:solidFill>
                          <a:effectLst/>
                          <a:latin typeface="Calibri" panose="020F0502020204030204" pitchFamily="34" charset="0"/>
                        </a:rPr>
                        <a:t>2,79</a:t>
                      </a:r>
                    </a:p>
                  </a:txBody>
                  <a:tcPr marL="9525" marR="9525" marT="9525" marB="0" anchor="b">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7037138"/>
                  </a:ext>
                </a:extLst>
              </a:tr>
              <a:tr h="345961">
                <a:tc>
                  <a:txBody>
                    <a:bodyPr/>
                    <a:lstStyle/>
                    <a:p>
                      <a:pPr marR="8255" algn="r">
                        <a:spcAft>
                          <a:spcPts val="0"/>
                        </a:spcAft>
                      </a:pPr>
                      <a:r>
                        <a:rPr lang="tr-TR" sz="1400" b="1" dirty="0">
                          <a:solidFill>
                            <a:schemeClr val="tx1"/>
                          </a:solidFill>
                          <a:effectLst/>
                          <a:latin typeface="Calibri" panose="020F0502020204030204" pitchFamily="34" charset="0"/>
                        </a:rPr>
                        <a:t>Teleferik</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400" b="1" i="0" u="none" strike="noStrike">
                          <a:solidFill>
                            <a:srgbClr val="000000"/>
                          </a:solidFill>
                          <a:effectLst/>
                          <a:latin typeface="Calibri" panose="020F0502020204030204" pitchFamily="34" charset="0"/>
                        </a:rPr>
                        <a:t>0,72</a:t>
                      </a:r>
                    </a:p>
                  </a:txBody>
                  <a:tcPr marL="9525" marR="9525" marT="9525"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400" b="1" i="0" u="none" strike="noStrike">
                          <a:solidFill>
                            <a:srgbClr val="000000"/>
                          </a:solidFill>
                          <a:effectLst/>
                          <a:latin typeface="Calibri" panose="020F0502020204030204" pitchFamily="34" charset="0"/>
                        </a:rPr>
                        <a:t>-</a:t>
                      </a:r>
                    </a:p>
                  </a:txBody>
                  <a:tcPr marL="9525" marR="9525" marT="9525"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tr-TR" sz="1400" b="1" i="0" u="none" strike="noStrike">
                          <a:solidFill>
                            <a:srgbClr val="000000"/>
                          </a:solidFill>
                          <a:effectLst/>
                          <a:latin typeface="Calibri" panose="020F0502020204030204" pitchFamily="34" charset="0"/>
                        </a:rPr>
                        <a:t>0,72</a:t>
                      </a:r>
                    </a:p>
                  </a:txBody>
                  <a:tcPr marL="9525" marR="9525" marT="9525" marB="0" anchor="b">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1932567"/>
                  </a:ext>
                </a:extLst>
              </a:tr>
              <a:tr h="345961">
                <a:tc>
                  <a:txBody>
                    <a:bodyPr/>
                    <a:lstStyle/>
                    <a:p>
                      <a:pPr marR="8255" algn="r">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Banliyö (Marmaray/Tren)</a:t>
                      </a: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400" b="1" i="0" u="none" strike="noStrike" dirty="0">
                          <a:solidFill>
                            <a:srgbClr val="000000"/>
                          </a:solidFill>
                          <a:effectLst/>
                          <a:latin typeface="Calibri" panose="020F0502020204030204" pitchFamily="34" charset="0"/>
                        </a:rPr>
                        <a:t>21,8</a:t>
                      </a:r>
                    </a:p>
                  </a:txBody>
                  <a:tcPr marL="9525" marR="9525" marT="9525"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400" b="1" i="0" u="none" strike="noStrike" dirty="0">
                          <a:solidFill>
                            <a:srgbClr val="000000"/>
                          </a:solidFill>
                          <a:effectLst/>
                          <a:latin typeface="Calibri" panose="020F0502020204030204" pitchFamily="34" charset="0"/>
                        </a:rPr>
                        <a:t>76,6</a:t>
                      </a:r>
                    </a:p>
                  </a:txBody>
                  <a:tcPr marL="9525" marR="9525" marT="9525"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tr-TR" sz="1400" b="1" i="0" u="none" strike="noStrike" dirty="0">
                          <a:solidFill>
                            <a:srgbClr val="000000"/>
                          </a:solidFill>
                          <a:effectLst/>
                          <a:latin typeface="Calibri" panose="020F0502020204030204" pitchFamily="34" charset="0"/>
                        </a:rPr>
                        <a:t>98,4</a:t>
                      </a:r>
                    </a:p>
                  </a:txBody>
                  <a:tcPr marL="9525" marR="9525" marT="9525" marB="0" anchor="b">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6472837"/>
                  </a:ext>
                </a:extLst>
              </a:tr>
              <a:tr h="384402">
                <a:tc>
                  <a:txBody>
                    <a:bodyPr/>
                    <a:lstStyle/>
                    <a:p>
                      <a:pPr marR="8255" algn="ctr">
                        <a:spcAft>
                          <a:spcPts val="0"/>
                        </a:spcAft>
                      </a:pPr>
                      <a:r>
                        <a:rPr lang="tr-TR" sz="1600" b="1" dirty="0">
                          <a:solidFill>
                            <a:srgbClr val="14213D"/>
                          </a:solidFill>
                          <a:effectLst/>
                          <a:latin typeface="Calibri" panose="020F0502020204030204" pitchFamily="34" charset="0"/>
                        </a:rPr>
                        <a:t>İnşaatı</a:t>
                      </a:r>
                      <a:r>
                        <a:rPr lang="tr-TR" sz="1600" b="1" baseline="0" dirty="0">
                          <a:solidFill>
                            <a:srgbClr val="14213D"/>
                          </a:solidFill>
                          <a:effectLst/>
                          <a:latin typeface="Calibri" panose="020F0502020204030204" pitchFamily="34" charset="0"/>
                        </a:rPr>
                        <a:t> Devam Eden </a:t>
                      </a:r>
                      <a:r>
                        <a:rPr lang="tr-TR" sz="1600" b="1" dirty="0">
                          <a:solidFill>
                            <a:srgbClr val="14213D"/>
                          </a:solidFill>
                          <a:effectLst/>
                          <a:latin typeface="Calibri" panose="020F0502020204030204" pitchFamily="34" charset="0"/>
                        </a:rPr>
                        <a:t>Raylı Sistemler</a:t>
                      </a:r>
                      <a:endParaRPr lang="tr-TR" sz="1600" b="1" dirty="0">
                        <a:solidFill>
                          <a:srgbClr val="14213D"/>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R="8255" algn="ctr">
                        <a:spcAft>
                          <a:spcPts val="0"/>
                        </a:spcAft>
                      </a:pPr>
                      <a:r>
                        <a:rPr lang="tr-TR" sz="1600" b="1" dirty="0">
                          <a:solidFill>
                            <a:srgbClr val="14213D"/>
                          </a:solidFill>
                          <a:effectLst/>
                          <a:latin typeface="Calibri" panose="020F0502020204030204" pitchFamily="34" charset="0"/>
                          <a:ea typeface="Times New Roman" panose="02020603050405020304" pitchFamily="18" charset="0"/>
                          <a:cs typeface="Times New Roman" panose="02020603050405020304" pitchFamily="18" charset="0"/>
                        </a:rPr>
                        <a:t>62,10</a:t>
                      </a: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L="0" marR="8255" algn="ctr" defTabSz="685800" rtl="0" eaLnBrk="1" latinLnBrk="0" hangingPunct="1">
                        <a:spcAft>
                          <a:spcPts val="0"/>
                        </a:spcAft>
                      </a:pPr>
                      <a:r>
                        <a:rPr lang="tr-TR" sz="1600" b="1" kern="1200" dirty="0">
                          <a:solidFill>
                            <a:srgbClr val="14213D"/>
                          </a:solidFill>
                          <a:effectLst/>
                          <a:latin typeface="Calibri" panose="020F0502020204030204" pitchFamily="34" charset="0"/>
                          <a:ea typeface="+mn-ea"/>
                          <a:cs typeface="+mn-cs"/>
                        </a:rPr>
                        <a:t>21,50</a:t>
                      </a:r>
                    </a:p>
                  </a:txBody>
                  <a:tcPr marL="68580" marR="6858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L="0" marR="8255" algn="ctr" defTabSz="685800" rtl="0" eaLnBrk="1" latinLnBrk="0" hangingPunct="1">
                        <a:spcAft>
                          <a:spcPts val="0"/>
                        </a:spcAft>
                      </a:pPr>
                      <a:r>
                        <a:rPr lang="tr-TR" sz="1600" b="1" kern="1200" dirty="0">
                          <a:solidFill>
                            <a:srgbClr val="14213D"/>
                          </a:solidFill>
                          <a:effectLst/>
                          <a:latin typeface="Calibri" panose="020F0502020204030204" pitchFamily="34" charset="0"/>
                          <a:ea typeface="+mn-ea"/>
                          <a:cs typeface="+mn-cs"/>
                        </a:rPr>
                        <a:t>83,60</a:t>
                      </a:r>
                    </a:p>
                  </a:txBody>
                  <a:tcPr marL="68580" marR="6858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extLst>
                  <a:ext uri="{0D108BD9-81ED-4DB2-BD59-A6C34878D82A}">
                    <a16:rowId xmlns:a16="http://schemas.microsoft.com/office/drawing/2014/main" val="1541833563"/>
                  </a:ext>
                </a:extLst>
              </a:tr>
              <a:tr h="345961">
                <a:tc>
                  <a:txBody>
                    <a:bodyPr/>
                    <a:lstStyle/>
                    <a:p>
                      <a:pPr marR="8255" algn="r">
                        <a:spcAft>
                          <a:spcPts val="0"/>
                        </a:spcAft>
                      </a:pPr>
                      <a:r>
                        <a:rPr lang="tr-TR" sz="1400" b="1" dirty="0">
                          <a:solidFill>
                            <a:schemeClr val="tx1"/>
                          </a:solidFill>
                          <a:effectLst/>
                          <a:latin typeface="Calibri" panose="020F0502020204030204" pitchFamily="34" charset="0"/>
                        </a:rPr>
                        <a:t>Metro</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58,90</a:t>
                      </a: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21.,50</a:t>
                      </a: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80,40</a:t>
                      </a: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3690784"/>
                  </a:ext>
                </a:extLst>
              </a:tr>
            </a:tbl>
          </a:graphicData>
        </a:graphic>
      </p:graphicFrame>
      <p:graphicFrame>
        <p:nvGraphicFramePr>
          <p:cNvPr id="6" name="Table 5">
            <a:extLst>
              <a:ext uri="{FF2B5EF4-FFF2-40B4-BE49-F238E27FC236}">
                <a16:creationId xmlns:a16="http://schemas.microsoft.com/office/drawing/2014/main" id="{97DEC55B-CF8E-4328-BCBB-35B847A9BAA3}"/>
              </a:ext>
            </a:extLst>
          </p:cNvPr>
          <p:cNvGraphicFramePr>
            <a:graphicFrameLocks noGrp="1"/>
          </p:cNvGraphicFramePr>
          <p:nvPr>
            <p:extLst>
              <p:ext uri="{D42A27DB-BD31-4B8C-83A1-F6EECF244321}">
                <p14:modId xmlns:p14="http://schemas.microsoft.com/office/powerpoint/2010/main" val="1247754349"/>
              </p:ext>
            </p:extLst>
          </p:nvPr>
        </p:nvGraphicFramePr>
        <p:xfrm>
          <a:off x="38100" y="1423225"/>
          <a:ext cx="6743700" cy="2659762"/>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154311">
                  <a:extLst>
                    <a:ext uri="{9D8B030D-6E8A-4147-A177-3AD203B41FA5}">
                      <a16:colId xmlns:a16="http://schemas.microsoft.com/office/drawing/2014/main" val="2725623072"/>
                    </a:ext>
                  </a:extLst>
                </a:gridCol>
                <a:gridCol w="1196463">
                  <a:extLst>
                    <a:ext uri="{9D8B030D-6E8A-4147-A177-3AD203B41FA5}">
                      <a16:colId xmlns:a16="http://schemas.microsoft.com/office/drawing/2014/main" val="3279183454"/>
                    </a:ext>
                  </a:extLst>
                </a:gridCol>
                <a:gridCol w="1196463">
                  <a:extLst>
                    <a:ext uri="{9D8B030D-6E8A-4147-A177-3AD203B41FA5}">
                      <a16:colId xmlns:a16="http://schemas.microsoft.com/office/drawing/2014/main" val="94105177"/>
                    </a:ext>
                  </a:extLst>
                </a:gridCol>
                <a:gridCol w="1196463">
                  <a:extLst>
                    <a:ext uri="{9D8B030D-6E8A-4147-A177-3AD203B41FA5}">
                      <a16:colId xmlns:a16="http://schemas.microsoft.com/office/drawing/2014/main" val="3861841649"/>
                    </a:ext>
                  </a:extLst>
                </a:gridCol>
              </a:tblGrid>
              <a:tr h="528964">
                <a:tc gridSpan="4">
                  <a:txBody>
                    <a:bodyPr/>
                    <a:lstStyle/>
                    <a:p>
                      <a:pPr marR="8255" algn="ctr">
                        <a:spcAft>
                          <a:spcPts val="0"/>
                        </a:spcAft>
                      </a:pPr>
                      <a:r>
                        <a:rPr lang="tr-TR" sz="2400" dirty="0">
                          <a:solidFill>
                            <a:schemeClr val="bg1"/>
                          </a:solidFill>
                          <a:effectLst/>
                          <a:latin typeface="+mn-lt"/>
                          <a:ea typeface="Times New Roman" panose="02020603050405020304" pitchFamily="18" charset="0"/>
                          <a:cs typeface="Times New Roman" panose="02020603050405020304" pitchFamily="18" charset="0"/>
                        </a:rPr>
                        <a:t>RAYLI</a:t>
                      </a:r>
                      <a:r>
                        <a:rPr lang="tr-TR" sz="2400" baseline="0" dirty="0">
                          <a:solidFill>
                            <a:schemeClr val="bg1"/>
                          </a:solidFill>
                          <a:effectLst/>
                          <a:latin typeface="+mn-lt"/>
                          <a:ea typeface="Times New Roman" panose="02020603050405020304" pitchFamily="18" charset="0"/>
                          <a:cs typeface="Times New Roman" panose="02020603050405020304" pitchFamily="18" charset="0"/>
                        </a:rPr>
                        <a:t> SİSTEM FAALİYETLERİ ÖZET TABLOSU</a:t>
                      </a:r>
                      <a:endParaRPr lang="tr-TR" sz="2400" dirty="0">
                        <a:solidFill>
                          <a:schemeClr val="bg1"/>
                        </a:solidFill>
                        <a:effectLst/>
                        <a:latin typeface="+mn-lt"/>
                        <a:ea typeface="Times New Roman" panose="02020603050405020304" pitchFamily="18" charset="0"/>
                        <a:cs typeface="Times New Roman" panose="02020603050405020304" pitchFamily="18" charset="0"/>
                      </a:endParaRPr>
                    </a:p>
                  </a:txBody>
                  <a:tcPr marL="55721" marR="55721" marT="0" marB="0" anchor="ctr">
                    <a:lnL w="12700" cmpd="sng">
                      <a:noFill/>
                    </a:lnL>
                    <a:lnR w="12700" cmpd="sng">
                      <a:noFill/>
                    </a:lnR>
                    <a:lnT w="38100" cmpd="sng">
                      <a:noFill/>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hMerge="1">
                  <a:txBody>
                    <a:bodyPr/>
                    <a:lstStyle/>
                    <a:p>
                      <a:pPr algn="ctr"/>
                      <a:endParaRPr lang="tr-TR" dirty="0"/>
                    </a:p>
                  </a:txBody>
                  <a:tcPr marL="55721" marR="55721"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28340344"/>
                  </a:ext>
                </a:extLst>
              </a:tr>
              <a:tr h="528964">
                <a:tc rowSpan="2">
                  <a:txBody>
                    <a:bodyPr/>
                    <a:lstStyle/>
                    <a:p>
                      <a:pPr marR="8255" algn="ctr">
                        <a:spcAft>
                          <a:spcPts val="0"/>
                        </a:spcAft>
                      </a:pPr>
                      <a:r>
                        <a:rPr lang="tr-TR" sz="1400" b="1" dirty="0">
                          <a:solidFill>
                            <a:srgbClr val="202C39"/>
                          </a:solidFill>
                          <a:effectLst/>
                          <a:latin typeface="+mn-lt"/>
                        </a:rPr>
                        <a:t>Raylı</a:t>
                      </a:r>
                      <a:r>
                        <a:rPr lang="tr-TR" sz="1400" b="1" baseline="0" dirty="0">
                          <a:solidFill>
                            <a:srgbClr val="202C39"/>
                          </a:solidFill>
                          <a:effectLst/>
                          <a:latin typeface="+mn-lt"/>
                        </a:rPr>
                        <a:t> Sistemlerin </a:t>
                      </a:r>
                      <a:r>
                        <a:rPr lang="tr-TR" sz="1400" b="1" dirty="0">
                          <a:solidFill>
                            <a:srgbClr val="202C39"/>
                          </a:solidFill>
                          <a:effectLst/>
                          <a:latin typeface="+mn-lt"/>
                        </a:rPr>
                        <a:t>Durumu</a:t>
                      </a:r>
                      <a:endParaRPr lang="tr-TR" sz="1400" b="1" dirty="0">
                        <a:solidFill>
                          <a:srgbClr val="202C39"/>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gridSpan="3">
                  <a:txBody>
                    <a:bodyPr/>
                    <a:lstStyle/>
                    <a:p>
                      <a:pPr algn="ctr"/>
                      <a:r>
                        <a:rPr lang="tr-TR" sz="1400" b="1" dirty="0">
                          <a:solidFill>
                            <a:srgbClr val="202C39"/>
                          </a:solidFill>
                          <a:latin typeface="+mn-lt"/>
                        </a:rPr>
                        <a:t>Uzunluk</a:t>
                      </a:r>
                      <a:r>
                        <a:rPr lang="tr-TR" sz="1400" b="1" baseline="0" dirty="0">
                          <a:solidFill>
                            <a:srgbClr val="202C39"/>
                          </a:solidFill>
                          <a:latin typeface="+mn-lt"/>
                        </a:rPr>
                        <a:t> (Km)</a:t>
                      </a:r>
                      <a:endParaRPr lang="tr-TR" sz="1400" b="1" dirty="0">
                        <a:solidFill>
                          <a:srgbClr val="202C39"/>
                        </a:solidFill>
                        <a:latin typeface="+mn-lt"/>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hMerge="1">
                  <a:txBody>
                    <a:bodyPr/>
                    <a:lstStyle/>
                    <a:p>
                      <a:endParaRPr lang="tr-TR"/>
                    </a:p>
                  </a:txBody>
                  <a:tcP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tc hMerge="1">
                  <a:txBody>
                    <a:bodyPr/>
                    <a:lstStyle/>
                    <a:p>
                      <a:endParaRPr lang="tr-TR"/>
                    </a:p>
                  </a:txBody>
                  <a:tcP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extLst>
                  <a:ext uri="{0D108BD9-81ED-4DB2-BD59-A6C34878D82A}">
                    <a16:rowId xmlns:a16="http://schemas.microsoft.com/office/drawing/2014/main" val="112222457"/>
                  </a:ext>
                </a:extLst>
              </a:tr>
              <a:tr h="528964">
                <a:tc vMerge="1">
                  <a:txBody>
                    <a:bodyPr/>
                    <a:lstStyle/>
                    <a:p>
                      <a:endParaRPr lang="tr-TR"/>
                    </a:p>
                  </a:txBody>
                  <a:tcP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tc>
                  <a:txBody>
                    <a:bodyPr/>
                    <a:lstStyle/>
                    <a:p>
                      <a:pPr marR="8255" algn="ctr">
                        <a:spcAft>
                          <a:spcPts val="0"/>
                        </a:spcAft>
                      </a:pPr>
                      <a:r>
                        <a:rPr lang="tr-TR" sz="1400" b="1" dirty="0">
                          <a:solidFill>
                            <a:srgbClr val="202C39"/>
                          </a:solidFill>
                          <a:effectLst/>
                          <a:latin typeface="+mn-lt"/>
                        </a:rPr>
                        <a:t>İBB</a:t>
                      </a:r>
                      <a:endParaRPr lang="tr-TR" sz="1400" b="1" dirty="0">
                        <a:solidFill>
                          <a:srgbClr val="202C39"/>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R="8255" algn="ctr">
                        <a:spcAft>
                          <a:spcPts val="0"/>
                        </a:spcAft>
                      </a:pPr>
                      <a:r>
                        <a:rPr lang="tr-TR" sz="1400" b="1" dirty="0">
                          <a:solidFill>
                            <a:srgbClr val="202C39"/>
                          </a:solidFill>
                          <a:effectLst/>
                          <a:latin typeface="+mn-lt"/>
                        </a:rPr>
                        <a:t>Ulaştırma ve Altyapı Bakanlığı</a:t>
                      </a:r>
                      <a:endParaRPr lang="tr-TR" sz="1400" b="1" dirty="0">
                        <a:solidFill>
                          <a:srgbClr val="202C39"/>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R="8255" algn="ctr">
                        <a:spcAft>
                          <a:spcPts val="0"/>
                        </a:spcAft>
                      </a:pPr>
                      <a:r>
                        <a:rPr lang="tr-TR" sz="1400" b="1" dirty="0">
                          <a:solidFill>
                            <a:srgbClr val="202C39"/>
                          </a:solidFill>
                          <a:effectLst/>
                          <a:latin typeface="+mn-lt"/>
                        </a:rPr>
                        <a:t>Toplam</a:t>
                      </a:r>
                      <a:endParaRPr lang="tr-TR" sz="1400" b="1" dirty="0">
                        <a:solidFill>
                          <a:srgbClr val="202C39"/>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extLst>
                  <a:ext uri="{0D108BD9-81ED-4DB2-BD59-A6C34878D82A}">
                    <a16:rowId xmlns:a16="http://schemas.microsoft.com/office/drawing/2014/main" val="2332067465"/>
                  </a:ext>
                </a:extLst>
              </a:tr>
              <a:tr h="480877">
                <a:tc>
                  <a:txBody>
                    <a:bodyPr/>
                    <a:lstStyle/>
                    <a:p>
                      <a:pPr marR="8255">
                        <a:spcAft>
                          <a:spcPts val="0"/>
                        </a:spcAft>
                      </a:pPr>
                      <a:r>
                        <a:rPr lang="tr-TR" sz="1400" b="1" dirty="0">
                          <a:solidFill>
                            <a:srgbClr val="14213D"/>
                          </a:solidFill>
                          <a:effectLst/>
                          <a:latin typeface="+mn-lt"/>
                        </a:rPr>
                        <a:t>Mevcut Raylı Sistemler</a:t>
                      </a:r>
                      <a:endParaRPr lang="tr-TR" sz="1400" b="1" dirty="0">
                        <a:solidFill>
                          <a:srgbClr val="14213D"/>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algn="ctr" defTabSz="685800" rtl="0" eaLnBrk="1" latinLnBrk="0" hangingPunct="1">
                        <a:spcAft>
                          <a:spcPts val="0"/>
                        </a:spcAft>
                      </a:pPr>
                      <a:r>
                        <a:rPr lang="tr-TR" sz="1400" b="1" kern="1200" dirty="0">
                          <a:solidFill>
                            <a:schemeClr val="tx1"/>
                          </a:solidFill>
                          <a:effectLst/>
                          <a:latin typeface="+mn-lt"/>
                          <a:ea typeface="+mn-ea"/>
                          <a:cs typeface="+mn-cs"/>
                        </a:rPr>
                        <a:t>266,10</a:t>
                      </a:r>
                    </a:p>
                  </a:txBody>
                  <a:tcPr marL="21699" marR="21699"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algn="ctr" defTabSz="685800" rtl="0" eaLnBrk="1" latinLnBrk="0" hangingPunct="1">
                        <a:spcAft>
                          <a:spcPts val="0"/>
                        </a:spcAft>
                      </a:pPr>
                      <a:r>
                        <a:rPr lang="tr-TR" sz="1400" b="1" kern="1200" dirty="0">
                          <a:solidFill>
                            <a:schemeClr val="tx1"/>
                          </a:solidFill>
                          <a:effectLst/>
                          <a:latin typeface="+mn-lt"/>
                          <a:ea typeface="+mn-ea"/>
                          <a:cs typeface="+mn-cs"/>
                        </a:rPr>
                        <a:t>128,10</a:t>
                      </a:r>
                    </a:p>
                  </a:txBody>
                  <a:tcPr marL="21699" marR="21699"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algn="ctr" defTabSz="685800" rtl="0" eaLnBrk="1" latinLnBrk="0" hangingPunct="1">
                        <a:spcAft>
                          <a:spcPts val="0"/>
                        </a:spcAft>
                      </a:pPr>
                      <a:r>
                        <a:rPr lang="tr-TR" sz="1400" b="1" kern="1200" dirty="0">
                          <a:solidFill>
                            <a:schemeClr val="tx1"/>
                          </a:solidFill>
                          <a:effectLst/>
                          <a:latin typeface="+mn-lt"/>
                          <a:ea typeface="+mn-ea"/>
                          <a:cs typeface="+mn-cs"/>
                        </a:rPr>
                        <a:t>394,20</a:t>
                      </a:r>
                    </a:p>
                  </a:txBody>
                  <a:tcPr marL="21699" marR="21699"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6117603"/>
                  </a:ext>
                </a:extLst>
              </a:tr>
              <a:tr h="480877">
                <a:tc>
                  <a:txBody>
                    <a:bodyPr/>
                    <a:lstStyle/>
                    <a:p>
                      <a:pPr marR="8255">
                        <a:spcAft>
                          <a:spcPts val="0"/>
                        </a:spcAft>
                      </a:pPr>
                      <a:r>
                        <a:rPr lang="tr-TR" sz="1400" b="1" dirty="0">
                          <a:solidFill>
                            <a:srgbClr val="14213D"/>
                          </a:solidFill>
                          <a:effectLst/>
                          <a:latin typeface="+mn-lt"/>
                        </a:rPr>
                        <a:t>İnşaatı Devam Eden Raylı Sistemler</a:t>
                      </a:r>
                      <a:endParaRPr lang="tr-TR" sz="1400" b="1" dirty="0">
                        <a:solidFill>
                          <a:srgbClr val="14213D"/>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algn="ctr" defTabSz="685800" rtl="0" eaLnBrk="1" latinLnBrk="0" hangingPunct="1">
                        <a:spcAft>
                          <a:spcPts val="0"/>
                        </a:spcAft>
                      </a:pPr>
                      <a:r>
                        <a:rPr lang="tr-TR" sz="1400" b="1" kern="1200" dirty="0">
                          <a:solidFill>
                            <a:schemeClr val="tx1"/>
                          </a:solidFill>
                          <a:effectLst/>
                          <a:latin typeface="+mn-lt"/>
                          <a:ea typeface="+mn-ea"/>
                          <a:cs typeface="+mn-cs"/>
                        </a:rPr>
                        <a:t>62,10</a:t>
                      </a:r>
                    </a:p>
                  </a:txBody>
                  <a:tcPr marL="38576" marR="38576"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algn="ctr" defTabSz="685800" rtl="0" eaLnBrk="1" latinLnBrk="0" hangingPunct="1">
                        <a:spcAft>
                          <a:spcPts val="0"/>
                        </a:spcAft>
                      </a:pPr>
                      <a:r>
                        <a:rPr lang="tr-TR" sz="1400" b="1" kern="1200" dirty="0">
                          <a:solidFill>
                            <a:schemeClr val="tx1"/>
                          </a:solidFill>
                          <a:effectLst/>
                          <a:latin typeface="+mn-lt"/>
                          <a:ea typeface="+mn-ea"/>
                          <a:cs typeface="+mn-cs"/>
                        </a:rPr>
                        <a:t>36</a:t>
                      </a:r>
                    </a:p>
                  </a:txBody>
                  <a:tcPr marL="38576" marR="38576"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algn="ctr" defTabSz="685800" rtl="0" eaLnBrk="1" latinLnBrk="0" hangingPunct="1">
                        <a:spcAft>
                          <a:spcPts val="0"/>
                        </a:spcAft>
                      </a:pPr>
                      <a:r>
                        <a:rPr lang="tr-TR" sz="1400" b="1" kern="1200" dirty="0">
                          <a:solidFill>
                            <a:schemeClr val="tx1"/>
                          </a:solidFill>
                          <a:effectLst/>
                          <a:latin typeface="+mn-lt"/>
                          <a:ea typeface="+mn-ea"/>
                          <a:cs typeface="+mn-cs"/>
                        </a:rPr>
                        <a:t>98,10</a:t>
                      </a:r>
                    </a:p>
                  </a:txBody>
                  <a:tcPr marL="38576" marR="38576"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9774594"/>
                  </a:ext>
                </a:extLst>
              </a:tr>
            </a:tbl>
          </a:graphicData>
        </a:graphic>
      </p:graphicFrame>
      <p:sp>
        <p:nvSpPr>
          <p:cNvPr id="5" name="Dikdörtgen 4"/>
          <p:cNvSpPr/>
          <p:nvPr/>
        </p:nvSpPr>
        <p:spPr>
          <a:xfrm>
            <a:off x="0" y="945950"/>
            <a:ext cx="6858000" cy="369332"/>
          </a:xfrm>
          <a:prstGeom prst="rect">
            <a:avLst/>
          </a:prstGeom>
        </p:spPr>
        <p:txBody>
          <a:bodyPr wrap="square">
            <a:spAutoFit/>
          </a:bodyPr>
          <a:lstStyle/>
          <a:p>
            <a:pPr marL="0" marR="0" lvl="0" indent="0" algn="ctr" defTabSz="914361" rtl="0" eaLnBrk="1" fontAlgn="b"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9E652E"/>
                </a:solidFill>
                <a:effectLst/>
                <a:uLnTx/>
                <a:uFillTx/>
                <a:latin typeface="Calibri" panose="020F0502020204030204" pitchFamily="34" charset="0"/>
                <a:ea typeface="+mn-ea"/>
                <a:cs typeface="Arial" pitchFamily="34" charset="0"/>
              </a:rPr>
              <a:t>MEVCUT ve İNŞAATI  DEVAM EDEN RAYLI SİSTEMLER</a:t>
            </a:r>
          </a:p>
        </p:txBody>
      </p:sp>
      <p:sp>
        <p:nvSpPr>
          <p:cNvPr id="8" name="Dikdörtgen 7"/>
          <p:cNvSpPr/>
          <p:nvPr/>
        </p:nvSpPr>
        <p:spPr>
          <a:xfrm>
            <a:off x="151189" y="49378"/>
            <a:ext cx="343267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RAYLI SİSTEMLER</a:t>
            </a:r>
            <a:endParaRPr kumimoji="0" lang="tr-TR" sz="36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layt Numarası Yer Tutucusu 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548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210537"/>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MEVCUT RAYLI SİSTEMLER</a:t>
            </a:r>
          </a:p>
        </p:txBody>
      </p:sp>
      <p:graphicFrame>
        <p:nvGraphicFramePr>
          <p:cNvPr id="4" name="Tablo 3"/>
          <p:cNvGraphicFramePr>
            <a:graphicFrameLocks noGrp="1"/>
          </p:cNvGraphicFramePr>
          <p:nvPr>
            <p:extLst>
              <p:ext uri="{D42A27DB-BD31-4B8C-83A1-F6EECF244321}">
                <p14:modId xmlns:p14="http://schemas.microsoft.com/office/powerpoint/2010/main" val="1079983158"/>
              </p:ext>
            </p:extLst>
          </p:nvPr>
        </p:nvGraphicFramePr>
        <p:xfrm>
          <a:off x="133350" y="820148"/>
          <a:ext cx="6419850" cy="8610875"/>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1200460">
                  <a:extLst>
                    <a:ext uri="{9D8B030D-6E8A-4147-A177-3AD203B41FA5}">
                      <a16:colId xmlns:a16="http://schemas.microsoft.com/office/drawing/2014/main" val="378181733"/>
                    </a:ext>
                  </a:extLst>
                </a:gridCol>
                <a:gridCol w="4233912">
                  <a:extLst>
                    <a:ext uri="{9D8B030D-6E8A-4147-A177-3AD203B41FA5}">
                      <a16:colId xmlns:a16="http://schemas.microsoft.com/office/drawing/2014/main" val="1445438227"/>
                    </a:ext>
                  </a:extLst>
                </a:gridCol>
                <a:gridCol w="985478">
                  <a:extLst>
                    <a:ext uri="{9D8B030D-6E8A-4147-A177-3AD203B41FA5}">
                      <a16:colId xmlns:a16="http://schemas.microsoft.com/office/drawing/2014/main" val="94245840"/>
                    </a:ext>
                  </a:extLst>
                </a:gridCol>
              </a:tblGrid>
              <a:tr h="412335">
                <a:tc>
                  <a:txBody>
                    <a:bodyPr/>
                    <a:lstStyle/>
                    <a:p>
                      <a:pPr algn="ctr">
                        <a:spcAft>
                          <a:spcPts val="0"/>
                        </a:spcAft>
                      </a:pPr>
                      <a:r>
                        <a:rPr lang="tr-TR" sz="1400" dirty="0">
                          <a:solidFill>
                            <a:schemeClr val="bg1"/>
                          </a:solidFill>
                          <a:effectLst/>
                          <a:latin typeface="Calibri" panose="020F0502020204030204" pitchFamily="34" charset="0"/>
                        </a:rPr>
                        <a:t>Raylı Sistem Türü</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188" marR="10188"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F4858"/>
                    </a:solidFill>
                  </a:tcPr>
                </a:tc>
                <a:tc>
                  <a:txBody>
                    <a:bodyPr/>
                    <a:lstStyle/>
                    <a:p>
                      <a:pPr algn="ctr">
                        <a:spcAft>
                          <a:spcPts val="0"/>
                        </a:spcAft>
                      </a:pPr>
                      <a:r>
                        <a:rPr lang="tr-TR" sz="1400" dirty="0">
                          <a:solidFill>
                            <a:schemeClr val="bg1"/>
                          </a:solidFill>
                          <a:effectLst/>
                          <a:latin typeface="Calibri" panose="020F0502020204030204" pitchFamily="34" charset="0"/>
                        </a:rPr>
                        <a:t>Güzergah</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188" marR="10188"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F4858"/>
                    </a:solidFill>
                  </a:tcPr>
                </a:tc>
                <a:tc>
                  <a:txBody>
                    <a:bodyPr/>
                    <a:lstStyle/>
                    <a:p>
                      <a:pPr algn="ctr">
                        <a:spcAft>
                          <a:spcPts val="0"/>
                        </a:spcAft>
                      </a:pPr>
                      <a:r>
                        <a:rPr lang="tr-TR" sz="1400" dirty="0">
                          <a:solidFill>
                            <a:schemeClr val="bg1"/>
                          </a:solidFill>
                          <a:effectLst/>
                          <a:latin typeface="Calibri" panose="020F0502020204030204" pitchFamily="34" charset="0"/>
                        </a:rPr>
                        <a:t> Uzunluk </a:t>
                      </a:r>
                    </a:p>
                    <a:p>
                      <a:pPr algn="ctr">
                        <a:spcAft>
                          <a:spcPts val="0"/>
                        </a:spcAft>
                      </a:pPr>
                      <a:r>
                        <a:rPr lang="tr-TR" sz="1200" dirty="0">
                          <a:solidFill>
                            <a:schemeClr val="bg1"/>
                          </a:solidFill>
                          <a:effectLst/>
                          <a:latin typeface="Calibri" panose="020F0502020204030204" pitchFamily="34" charset="0"/>
                        </a:rPr>
                        <a:t>(km)</a:t>
                      </a:r>
                      <a:endParaRPr lang="tr-TR"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188" marR="10188"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125061424"/>
                  </a:ext>
                </a:extLst>
              </a:tr>
              <a:tr h="268808">
                <a:tc rowSpan="12">
                  <a:txBody>
                    <a:bodyPr/>
                    <a:lstStyle/>
                    <a:p>
                      <a:pPr algn="ctr">
                        <a:spcAft>
                          <a:spcPts val="0"/>
                        </a:spcAft>
                      </a:pPr>
                      <a:r>
                        <a:rPr lang="tr-TR" sz="1200" b="1" dirty="0">
                          <a:solidFill>
                            <a:srgbClr val="14213D"/>
                          </a:solidFill>
                          <a:effectLst/>
                          <a:latin typeface="Calibri" panose="020F0502020204030204" pitchFamily="34" charset="0"/>
                        </a:rPr>
                        <a:t>Metro</a:t>
                      </a:r>
                      <a:endParaRPr lang="tr-TR" sz="1200" b="1" dirty="0">
                        <a:solidFill>
                          <a:srgbClr val="14213D"/>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188" marR="10188"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algn="l" fontAlgn="b"/>
                      <a:r>
                        <a:rPr lang="tr-TR" sz="1200" b="0" i="0" u="none" strike="noStrike" dirty="0">
                          <a:solidFill>
                            <a:schemeClr val="tx1"/>
                          </a:solidFill>
                          <a:effectLst/>
                          <a:latin typeface="+mn-lt"/>
                        </a:rPr>
                        <a:t>Kadıköy</a:t>
                      </a:r>
                      <a:r>
                        <a:rPr lang="tr-TR" sz="1200" b="0" i="0" u="none" strike="noStrike" baseline="0" dirty="0">
                          <a:solidFill>
                            <a:schemeClr val="tx1"/>
                          </a:solidFill>
                          <a:effectLst/>
                          <a:latin typeface="+mn-lt"/>
                        </a:rPr>
                        <a:t> – Sabiha Gökçen Havalimanı Metro Hattı</a:t>
                      </a:r>
                      <a:endParaRPr lang="tr-TR" sz="1200" b="0" i="0" u="none" strike="noStrike" dirty="0">
                        <a:solidFill>
                          <a:schemeClr val="tx1"/>
                        </a:solidFill>
                        <a:effectLst/>
                        <a:latin typeface="+mn-lt"/>
                      </a:endParaRP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chemeClr val="tx1"/>
                          </a:solidFill>
                          <a:effectLst/>
                          <a:latin typeface="+mn-lt"/>
                        </a:rPr>
                        <a:t>33,6</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509984347"/>
                  </a:ext>
                </a:extLst>
              </a:tr>
              <a:tr h="268808">
                <a:tc vMerge="1">
                  <a:txBody>
                    <a:bodyPr/>
                    <a:lstStyle/>
                    <a:p>
                      <a:endParaRPr lang="tr-TR"/>
                    </a:p>
                  </a:txBody>
                  <a:tcPr/>
                </a:tc>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tr-TR" sz="1200" b="0" i="0" u="none" strike="noStrike" dirty="0">
                          <a:solidFill>
                            <a:schemeClr val="tx1"/>
                          </a:solidFill>
                          <a:effectLst/>
                          <a:latin typeface="+mn-lt"/>
                        </a:rPr>
                        <a:t>Yenikapı-Seyrantepe-</a:t>
                      </a:r>
                      <a:r>
                        <a:rPr lang="tr-TR" sz="1200" b="0" i="0" u="none" strike="noStrike" dirty="0" err="1">
                          <a:solidFill>
                            <a:schemeClr val="tx1"/>
                          </a:solidFill>
                          <a:effectLst/>
                          <a:latin typeface="+mn-lt"/>
                        </a:rPr>
                        <a:t>Hacıosman</a:t>
                      </a:r>
                      <a:r>
                        <a:rPr lang="tr-TR" sz="1200" b="0" i="0" u="none" strike="noStrike" baseline="0" dirty="0">
                          <a:solidFill>
                            <a:schemeClr val="tx1"/>
                          </a:solidFill>
                          <a:effectLst/>
                          <a:latin typeface="+mn-lt"/>
                        </a:rPr>
                        <a:t> Metro Hattı</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chemeClr val="tx1"/>
                          </a:solidFill>
                          <a:effectLst/>
                          <a:latin typeface="+mn-lt"/>
                        </a:rPr>
                        <a:t>23,49</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576278985"/>
                  </a:ext>
                </a:extLst>
              </a:tr>
              <a:tr h="268808">
                <a:tc vMerge="1">
                  <a:txBody>
                    <a:bodyPr/>
                    <a:lstStyle/>
                    <a:p>
                      <a:endParaRPr lang="tr-TR"/>
                    </a:p>
                  </a:txBody>
                  <a:tcPr/>
                </a:tc>
                <a:tc>
                  <a:txBody>
                    <a:bodyPr/>
                    <a:lstStyle/>
                    <a:p>
                      <a:pPr algn="l" fontAlgn="b"/>
                      <a:r>
                        <a:rPr lang="tr-TR" sz="1200" b="0" i="0" u="none" strike="noStrike" dirty="0">
                          <a:solidFill>
                            <a:schemeClr val="tx1"/>
                          </a:solidFill>
                          <a:effectLst/>
                          <a:latin typeface="+mn-lt"/>
                        </a:rPr>
                        <a:t>Kirazlı – Olimpiyat – </a:t>
                      </a:r>
                      <a:r>
                        <a:rPr lang="tr-TR" sz="1200" b="0" i="0" u="none" strike="noStrike" dirty="0" err="1">
                          <a:solidFill>
                            <a:schemeClr val="tx1"/>
                          </a:solidFill>
                          <a:effectLst/>
                          <a:latin typeface="+mn-lt"/>
                        </a:rPr>
                        <a:t>Başakşehir</a:t>
                      </a:r>
                      <a:r>
                        <a:rPr lang="tr-TR" sz="1200" b="0" i="0" u="none" strike="noStrike" dirty="0">
                          <a:solidFill>
                            <a:schemeClr val="tx1"/>
                          </a:solidFill>
                          <a:effectLst/>
                          <a:latin typeface="+mn-lt"/>
                        </a:rPr>
                        <a:t> Metro Hattı</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chemeClr val="tx1"/>
                          </a:solidFill>
                          <a:effectLst/>
                          <a:latin typeface="+mn-lt"/>
                        </a:rPr>
                        <a:t>15,9</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543324370"/>
                  </a:ext>
                </a:extLst>
              </a:tr>
              <a:tr h="268808">
                <a:tc vMerge="1">
                  <a:txBody>
                    <a:bodyPr/>
                    <a:lstStyle/>
                    <a:p>
                      <a:endParaRPr lang="tr-TR"/>
                    </a:p>
                  </a:txBody>
                  <a:tcPr/>
                </a:tc>
                <a:tc>
                  <a:txBody>
                    <a:bodyPr/>
                    <a:lstStyle/>
                    <a:p>
                      <a:pPr algn="l" fontAlgn="b"/>
                      <a:r>
                        <a:rPr lang="tr-TR" sz="1200" b="0" i="0" u="none" strike="noStrike" dirty="0">
                          <a:solidFill>
                            <a:schemeClr val="tx1"/>
                          </a:solidFill>
                          <a:effectLst/>
                          <a:latin typeface="+mn-lt"/>
                        </a:rPr>
                        <a:t>Üsküdar –Ümraniye</a:t>
                      </a:r>
                      <a:r>
                        <a:rPr lang="tr-TR" sz="1200" b="0" i="0" u="none" strike="noStrike" baseline="0" dirty="0">
                          <a:solidFill>
                            <a:schemeClr val="tx1"/>
                          </a:solidFill>
                          <a:effectLst/>
                          <a:latin typeface="+mn-lt"/>
                        </a:rPr>
                        <a:t> – </a:t>
                      </a:r>
                      <a:r>
                        <a:rPr lang="tr-TR" sz="1200" b="0" i="0" u="none" strike="noStrike" baseline="0" dirty="0" err="1">
                          <a:solidFill>
                            <a:schemeClr val="tx1"/>
                          </a:solidFill>
                          <a:effectLst/>
                          <a:latin typeface="+mn-lt"/>
                        </a:rPr>
                        <a:t>Samandıra</a:t>
                      </a:r>
                      <a:r>
                        <a:rPr lang="tr-TR" sz="1200" b="0" i="0" u="none" strike="noStrike" baseline="0" dirty="0">
                          <a:solidFill>
                            <a:schemeClr val="tx1"/>
                          </a:solidFill>
                          <a:effectLst/>
                          <a:latin typeface="+mn-lt"/>
                        </a:rPr>
                        <a:t> Metro Hattı</a:t>
                      </a:r>
                      <a:endParaRPr lang="tr-TR" sz="1200" b="0" i="0" u="none" strike="noStrike" dirty="0">
                        <a:solidFill>
                          <a:schemeClr val="tx1"/>
                        </a:solidFill>
                        <a:effectLst/>
                        <a:latin typeface="+mn-lt"/>
                      </a:endParaRP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rgbClr val="000000"/>
                          </a:solidFill>
                          <a:effectLst/>
                          <a:latin typeface="+mn-lt"/>
                        </a:rPr>
                        <a:t>26,50</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744685330"/>
                  </a:ext>
                </a:extLst>
              </a:tr>
              <a:tr h="360908">
                <a:tc vMerge="1">
                  <a:txBody>
                    <a:bodyPr/>
                    <a:lstStyle/>
                    <a:p>
                      <a:endParaRPr lang="tr-TR"/>
                    </a:p>
                  </a:txBody>
                  <a:tcPr/>
                </a:tc>
                <a:tc>
                  <a:txBody>
                    <a:bodyPr/>
                    <a:lstStyle/>
                    <a:p>
                      <a:pPr algn="l" fontAlgn="b"/>
                      <a:r>
                        <a:rPr lang="tr-TR" sz="1200" b="0" i="0" u="none" strike="noStrike" dirty="0">
                          <a:solidFill>
                            <a:schemeClr val="tx1"/>
                          </a:solidFill>
                          <a:effectLst/>
                          <a:latin typeface="+mn-lt"/>
                        </a:rPr>
                        <a:t>Kabataş</a:t>
                      </a:r>
                      <a:r>
                        <a:rPr lang="tr-TR" sz="1200" b="0" i="0" u="none" strike="noStrike" baseline="0" dirty="0">
                          <a:solidFill>
                            <a:schemeClr val="tx1"/>
                          </a:solidFill>
                          <a:effectLst/>
                          <a:latin typeface="+mn-lt"/>
                        </a:rPr>
                        <a:t> – </a:t>
                      </a:r>
                      <a:r>
                        <a:rPr lang="tr-TR" sz="1200" b="0" i="0" u="none" strike="noStrike" baseline="0" dirty="0" err="1">
                          <a:solidFill>
                            <a:schemeClr val="tx1"/>
                          </a:solidFill>
                          <a:effectLst/>
                          <a:latin typeface="+mn-lt"/>
                        </a:rPr>
                        <a:t>Meciidiyeköy</a:t>
                      </a:r>
                      <a:r>
                        <a:rPr lang="tr-TR" sz="1200" b="0" i="0" u="none" strike="noStrike" baseline="0" dirty="0">
                          <a:solidFill>
                            <a:schemeClr val="tx1"/>
                          </a:solidFill>
                          <a:effectLst/>
                          <a:latin typeface="+mn-lt"/>
                        </a:rPr>
                        <a:t> – Mahmutbey Metro Hattı (Yıldız-Mahmutbey arası kesim)</a:t>
                      </a:r>
                      <a:endParaRPr lang="tr-TR" sz="1200" b="0" i="0" u="none" strike="noStrike" dirty="0">
                        <a:solidFill>
                          <a:schemeClr val="tx1"/>
                        </a:solidFill>
                        <a:effectLst/>
                        <a:latin typeface="+mn-lt"/>
                      </a:endParaRP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rgbClr val="000000"/>
                          </a:solidFill>
                          <a:effectLst/>
                          <a:latin typeface="+mn-lt"/>
                        </a:rPr>
                        <a:t>20</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563360006"/>
                  </a:ext>
                </a:extLst>
              </a:tr>
              <a:tr h="268808">
                <a:tc vMerge="1">
                  <a:txBody>
                    <a:bodyPr/>
                    <a:lstStyle/>
                    <a:p>
                      <a:endParaRPr lang="tr-TR"/>
                    </a:p>
                  </a:txBody>
                  <a:tcPr/>
                </a:tc>
                <a:tc>
                  <a:txBody>
                    <a:bodyPr/>
                    <a:lstStyle/>
                    <a:p>
                      <a:pPr algn="l" fontAlgn="b"/>
                      <a:r>
                        <a:rPr lang="tr-TR" sz="1200" b="0" i="0" u="none" strike="noStrike" dirty="0">
                          <a:solidFill>
                            <a:schemeClr val="tx1"/>
                          </a:solidFill>
                          <a:effectLst/>
                          <a:latin typeface="+mn-lt"/>
                        </a:rPr>
                        <a:t>İkitelli – Ataköy Metro Hattı</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rgbClr val="000000"/>
                          </a:solidFill>
                          <a:effectLst/>
                          <a:latin typeface="+mn-lt"/>
                        </a:rPr>
                        <a:t>13,40</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786001929"/>
                  </a:ext>
                </a:extLst>
              </a:tr>
              <a:tr h="268808">
                <a:tc vMerge="1">
                  <a:txBody>
                    <a:bodyPr/>
                    <a:lstStyle/>
                    <a:p>
                      <a:endParaRPr lang="tr-TR"/>
                    </a:p>
                  </a:txBody>
                  <a:tcPr/>
                </a:tc>
                <a:tc>
                  <a:txBody>
                    <a:bodyPr/>
                    <a:lstStyle/>
                    <a:p>
                      <a:pPr algn="l" fontAlgn="b"/>
                      <a:r>
                        <a:rPr lang="tr-TR" sz="1200" b="0" i="0" u="none" strike="noStrike" kern="1200" baseline="0" dirty="0">
                          <a:solidFill>
                            <a:schemeClr val="tx1"/>
                          </a:solidFill>
                          <a:effectLst/>
                          <a:latin typeface="+mn-lt"/>
                          <a:ea typeface="+mn-ea"/>
                          <a:cs typeface="+mn-cs"/>
                        </a:rPr>
                        <a:t>Bostancı- </a:t>
                      </a:r>
                      <a:r>
                        <a:rPr lang="tr-TR" sz="1200" b="0" i="0" u="none" strike="noStrike" kern="1200" baseline="0" dirty="0" err="1">
                          <a:solidFill>
                            <a:schemeClr val="tx1"/>
                          </a:solidFill>
                          <a:effectLst/>
                          <a:latin typeface="+mn-lt"/>
                          <a:ea typeface="+mn-ea"/>
                          <a:cs typeface="+mn-cs"/>
                        </a:rPr>
                        <a:t>Dudullu</a:t>
                      </a:r>
                      <a:r>
                        <a:rPr lang="tr-TR" sz="1200" b="0" i="0" u="none" strike="noStrike" kern="1200" baseline="0" dirty="0">
                          <a:solidFill>
                            <a:schemeClr val="tx1"/>
                          </a:solidFill>
                          <a:effectLst/>
                          <a:latin typeface="+mn-lt"/>
                          <a:ea typeface="+mn-ea"/>
                          <a:cs typeface="+mn-cs"/>
                        </a:rPr>
                        <a:t> Metro Hattı </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rgbClr val="000000"/>
                          </a:solidFill>
                          <a:effectLst/>
                          <a:latin typeface="+mn-lt"/>
                        </a:rPr>
                        <a:t>14,3</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285333380"/>
                  </a:ext>
                </a:extLst>
              </a:tr>
              <a:tr h="268808">
                <a:tc vMerge="1">
                  <a:txBody>
                    <a:bodyPr/>
                    <a:lstStyle/>
                    <a:p>
                      <a:endParaRPr lang="tr-TR"/>
                    </a:p>
                  </a:txBody>
                  <a:tcPr/>
                </a:tc>
                <a:tc>
                  <a:txBody>
                    <a:bodyPr/>
                    <a:lstStyle/>
                    <a:p>
                      <a:pPr algn="l" fontAlgn="b"/>
                      <a:r>
                        <a:rPr lang="tr-TR" sz="1200" b="0" i="0" u="none" strike="noStrike" dirty="0">
                          <a:solidFill>
                            <a:schemeClr val="tx1"/>
                          </a:solidFill>
                          <a:effectLst/>
                          <a:latin typeface="+mn-lt"/>
                        </a:rPr>
                        <a:t>Levent – Boğaziçi Üniversitesi / </a:t>
                      </a:r>
                      <a:r>
                        <a:rPr lang="tr-TR" sz="1200" b="0" i="0" u="none" strike="noStrike" dirty="0" err="1">
                          <a:solidFill>
                            <a:schemeClr val="tx1"/>
                          </a:solidFill>
                          <a:effectLst/>
                          <a:latin typeface="+mn-lt"/>
                        </a:rPr>
                        <a:t>Hisarüstü</a:t>
                      </a:r>
                      <a:r>
                        <a:rPr lang="tr-TR" sz="1200" b="0" i="0" u="none" strike="noStrike" baseline="0" dirty="0">
                          <a:solidFill>
                            <a:schemeClr val="tx1"/>
                          </a:solidFill>
                          <a:effectLst/>
                          <a:latin typeface="+mn-lt"/>
                        </a:rPr>
                        <a:t> Metro Hattı</a:t>
                      </a:r>
                      <a:endParaRPr lang="tr-TR" sz="1200" b="0" i="0" u="none" strike="noStrike" dirty="0">
                        <a:solidFill>
                          <a:schemeClr val="tx1"/>
                        </a:solidFill>
                        <a:effectLst/>
                        <a:latin typeface="+mn-lt"/>
                      </a:endParaRP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rgbClr val="000000"/>
                          </a:solidFill>
                          <a:effectLst/>
                          <a:latin typeface="+mn-lt"/>
                        </a:rPr>
                        <a:t>3,3</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446324542"/>
                  </a:ext>
                </a:extLst>
              </a:tr>
              <a:tr h="286370">
                <a:tc vMerge="1">
                  <a:txBody>
                    <a:bodyPr/>
                    <a:lstStyle/>
                    <a:p>
                      <a:pPr algn="ctr">
                        <a:spcAft>
                          <a:spcPts val="0"/>
                        </a:spcAft>
                      </a:pPr>
                      <a:endParaRPr lang="tr-TR" sz="1200" b="1" dirty="0">
                        <a:solidFill>
                          <a:srgbClr val="14213D"/>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188" marR="10188"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algn="l" fontAlgn="b"/>
                      <a:r>
                        <a:rPr lang="tr-TR" sz="1200" b="0" i="0" u="none" strike="noStrike" dirty="0">
                          <a:solidFill>
                            <a:schemeClr val="tx1"/>
                          </a:solidFill>
                          <a:effectLst/>
                          <a:latin typeface="+mn-lt"/>
                        </a:rPr>
                        <a:t>Başakşehir</a:t>
                      </a:r>
                      <a:r>
                        <a:rPr lang="tr-TR" sz="1200" b="0" i="0" u="none" strike="noStrike" baseline="0" dirty="0">
                          <a:solidFill>
                            <a:schemeClr val="tx1"/>
                          </a:solidFill>
                          <a:effectLst/>
                          <a:latin typeface="+mn-lt"/>
                        </a:rPr>
                        <a:t> – </a:t>
                      </a:r>
                      <a:r>
                        <a:rPr lang="tr-TR" sz="1200" b="0" i="0" u="none" strike="noStrike" baseline="0" dirty="0" err="1">
                          <a:solidFill>
                            <a:schemeClr val="tx1"/>
                          </a:solidFill>
                          <a:effectLst/>
                          <a:latin typeface="+mn-lt"/>
                        </a:rPr>
                        <a:t>Kayaşehir</a:t>
                      </a:r>
                      <a:r>
                        <a:rPr lang="tr-TR" sz="1200" b="0" i="0" u="none" strike="noStrike" baseline="0" dirty="0">
                          <a:solidFill>
                            <a:schemeClr val="tx1"/>
                          </a:solidFill>
                          <a:effectLst/>
                          <a:latin typeface="+mn-lt"/>
                        </a:rPr>
                        <a:t> Metro Hattı </a:t>
                      </a:r>
                      <a:endParaRPr lang="tr-TR" sz="1200" b="0" i="0" u="none" strike="noStrike" dirty="0">
                        <a:solidFill>
                          <a:schemeClr val="tx1"/>
                        </a:solidFill>
                        <a:effectLst/>
                        <a:latin typeface="+mn-lt"/>
                      </a:endParaRP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rgbClr val="000000"/>
                          </a:solidFill>
                          <a:effectLst/>
                          <a:latin typeface="+mn-lt"/>
                        </a:rPr>
                        <a:t>6,2</a:t>
                      </a:r>
                      <a:r>
                        <a:rPr lang="tr-TR" sz="1200" b="1" i="0" u="none" strike="noStrike" baseline="0" dirty="0">
                          <a:solidFill>
                            <a:srgbClr val="000000"/>
                          </a:solidFill>
                          <a:effectLst/>
                          <a:latin typeface="+mn-lt"/>
                        </a:rPr>
                        <a:t> </a:t>
                      </a:r>
                      <a:endParaRPr lang="tr-TR" sz="1200" b="1" i="0" u="none" strike="noStrike" dirty="0">
                        <a:solidFill>
                          <a:srgbClr val="000000"/>
                        </a:solidFill>
                        <a:effectLst/>
                        <a:latin typeface="+mn-lt"/>
                      </a:endParaRP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232588554"/>
                  </a:ext>
                </a:extLst>
              </a:tr>
              <a:tr h="251100">
                <a:tc vMerge="1">
                  <a:txBody>
                    <a:bodyPr/>
                    <a:lstStyle/>
                    <a:p>
                      <a:endParaRPr lang="tr-TR"/>
                    </a:p>
                  </a:txBody>
                  <a:tcPr/>
                </a:tc>
                <a:tc>
                  <a:txBody>
                    <a:bodyPr/>
                    <a:lstStyle/>
                    <a:p>
                      <a:pPr algn="l" fontAlgn="b"/>
                      <a:r>
                        <a:rPr lang="tr-TR" sz="1200" b="0" i="0" u="none" strike="noStrike" dirty="0">
                          <a:solidFill>
                            <a:schemeClr val="tx1"/>
                          </a:solidFill>
                          <a:effectLst/>
                          <a:latin typeface="+mn-lt"/>
                        </a:rPr>
                        <a:t>Gayrettepe-İstanbul Havalimanı Metro Hattı</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rgbClr val="000000"/>
                          </a:solidFill>
                          <a:effectLst/>
                          <a:latin typeface="+mn-lt"/>
                        </a:rPr>
                        <a:t>37,5</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520282557"/>
                  </a:ext>
                </a:extLst>
              </a:tr>
              <a:tr h="251100">
                <a:tc vMerge="1">
                  <a:txBody>
                    <a:bodyPr/>
                    <a:lstStyle/>
                    <a:p>
                      <a:pPr algn="ctr">
                        <a:spcAft>
                          <a:spcPts val="0"/>
                        </a:spcAft>
                      </a:pPr>
                      <a:endParaRPr lang="tr-TR" sz="1200" b="1" dirty="0">
                        <a:solidFill>
                          <a:srgbClr val="14213D"/>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188" marR="10188"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algn="l" fontAlgn="b"/>
                      <a:r>
                        <a:rPr lang="tr-TR" sz="1200" b="0" i="0" u="none" strike="noStrike" dirty="0">
                          <a:solidFill>
                            <a:schemeClr val="tx1"/>
                          </a:solidFill>
                          <a:effectLst/>
                          <a:latin typeface="+mn-lt"/>
                        </a:rPr>
                        <a:t>Bakırköy (İDO)- Bağcılar (Kirazlı) Metro Hattı</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rgbClr val="000000"/>
                          </a:solidFill>
                          <a:effectLst/>
                          <a:latin typeface="+mn-lt"/>
                        </a:rPr>
                        <a:t>8,4</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118282098"/>
                  </a:ext>
                </a:extLst>
              </a:tr>
              <a:tr h="251100">
                <a:tc vMerge="1">
                  <a:txBody>
                    <a:bodyPr/>
                    <a:lstStyle/>
                    <a:p>
                      <a:pPr algn="ctr">
                        <a:spcAft>
                          <a:spcPts val="0"/>
                        </a:spcAft>
                      </a:pPr>
                      <a:endParaRPr lang="tr-TR" sz="1200" b="1" dirty="0">
                        <a:solidFill>
                          <a:srgbClr val="14213D"/>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188" marR="10188"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algn="l" fontAlgn="b"/>
                      <a:r>
                        <a:rPr lang="tr-TR" sz="1200" b="0" i="0" u="none" strike="noStrike" dirty="0">
                          <a:solidFill>
                            <a:schemeClr val="tx1"/>
                          </a:solidFill>
                          <a:effectLst/>
                          <a:latin typeface="+mn-lt"/>
                        </a:rPr>
                        <a:t>Halkalı-İstanbul</a:t>
                      </a:r>
                      <a:r>
                        <a:rPr lang="tr-TR" sz="1200" b="0" i="0" u="none" strike="noStrike" baseline="0" dirty="0">
                          <a:solidFill>
                            <a:schemeClr val="tx1"/>
                          </a:solidFill>
                          <a:effectLst/>
                          <a:latin typeface="+mn-lt"/>
                        </a:rPr>
                        <a:t> Havalimanı Metro Hattı</a:t>
                      </a:r>
                      <a:endParaRPr lang="tr-TR" sz="1200" b="0" i="0" u="none" strike="noStrike" dirty="0">
                        <a:solidFill>
                          <a:schemeClr val="tx1"/>
                        </a:solidFill>
                        <a:effectLst/>
                        <a:latin typeface="+mn-lt"/>
                      </a:endParaRP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rgbClr val="000000"/>
                          </a:solidFill>
                          <a:effectLst/>
                          <a:latin typeface="+mn-lt"/>
                        </a:rPr>
                        <a:t>14</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299885236"/>
                  </a:ext>
                </a:extLst>
              </a:tr>
              <a:tr h="268808">
                <a:tc rowSpan="2">
                  <a:txBody>
                    <a:bodyPr/>
                    <a:lstStyle/>
                    <a:p>
                      <a:pPr algn="ctr">
                        <a:spcAft>
                          <a:spcPts val="0"/>
                        </a:spcAft>
                      </a:pPr>
                      <a:r>
                        <a:rPr lang="tr-TR" sz="1200" b="1" dirty="0">
                          <a:solidFill>
                            <a:srgbClr val="14213D"/>
                          </a:solidFill>
                          <a:effectLst/>
                          <a:latin typeface="Calibri" panose="020F0502020204030204" pitchFamily="34" charset="0"/>
                          <a:ea typeface="Times New Roman" panose="02020603050405020304" pitchFamily="18" charset="0"/>
                          <a:cs typeface="Times New Roman" panose="02020603050405020304" pitchFamily="18" charset="0"/>
                        </a:rPr>
                        <a:t>Hafif</a:t>
                      </a:r>
                      <a:r>
                        <a:rPr lang="tr-TR" sz="1200" b="1" baseline="0" dirty="0">
                          <a:solidFill>
                            <a:srgbClr val="14213D"/>
                          </a:solidFill>
                          <a:effectLst/>
                          <a:latin typeface="Calibri" panose="020F0502020204030204" pitchFamily="34" charset="0"/>
                          <a:ea typeface="Times New Roman" panose="02020603050405020304" pitchFamily="18" charset="0"/>
                          <a:cs typeface="Times New Roman" panose="02020603050405020304" pitchFamily="18" charset="0"/>
                        </a:rPr>
                        <a:t> Metro</a:t>
                      </a:r>
                    </a:p>
                  </a:txBody>
                  <a:tcPr marL="10188" marR="10188"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effectLst/>
                          <a:latin typeface="+mn-lt"/>
                          <a:ea typeface="+mn-ea"/>
                          <a:cs typeface="+mn-cs"/>
                        </a:rPr>
                        <a:t>Yenikapı-Atatürk Havalimanı Metro Hattı</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rgbClr val="000000"/>
                          </a:solidFill>
                          <a:effectLst/>
                          <a:latin typeface="+mn-lt"/>
                        </a:rPr>
                        <a:t>21</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942680097"/>
                  </a:ext>
                </a:extLst>
              </a:tr>
              <a:tr h="537623">
                <a:tc vMerge="1">
                  <a:txBody>
                    <a:bodyPr/>
                    <a:lstStyle/>
                    <a:p>
                      <a:pPr algn="ctr">
                        <a:spcAft>
                          <a:spcPts val="0"/>
                        </a:spcAft>
                      </a:pPr>
                      <a:endParaRPr lang="tr-TR" sz="1200" b="1" dirty="0">
                        <a:solidFill>
                          <a:srgbClr val="14213D"/>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188" marR="10188"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marL="0" marR="0" indent="0" algn="l" defTabSz="685800" rtl="0" eaLnBrk="1" fontAlgn="b" latinLnBrk="0" hangingPunct="1">
                        <a:lnSpc>
                          <a:spcPct val="100000"/>
                        </a:lnSpc>
                        <a:spcBef>
                          <a:spcPts val="0"/>
                        </a:spcBef>
                        <a:spcAft>
                          <a:spcPts val="0"/>
                        </a:spcAft>
                        <a:buClrTx/>
                        <a:buSzTx/>
                        <a:buFontTx/>
                        <a:buNone/>
                        <a:tabLst/>
                        <a:defRPr/>
                      </a:pPr>
                      <a:endParaRPr lang="tr-TR" sz="1200" b="0" i="0" u="none" strike="noStrike" kern="1200" dirty="0">
                        <a:solidFill>
                          <a:schemeClr val="tx1"/>
                        </a:solidFill>
                        <a:effectLst/>
                        <a:latin typeface="+mn-lt"/>
                        <a:ea typeface="+mn-ea"/>
                        <a:cs typeface="+mn-cs"/>
                      </a:endParaRPr>
                    </a:p>
                    <a:p>
                      <a:pPr marL="0" marR="0" indent="0" algn="l" defTabSz="6858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effectLst/>
                          <a:latin typeface="+mn-lt"/>
                          <a:ea typeface="+mn-ea"/>
                          <a:cs typeface="+mn-cs"/>
                        </a:rPr>
                        <a:t>Otogar – Bağcılar (Kirazlı) Metro Hattı </a:t>
                      </a:r>
                    </a:p>
                    <a:p>
                      <a:pPr marL="0" marR="0" indent="0" algn="l" defTabSz="685800" rtl="0" eaLnBrk="1" fontAlgn="b" latinLnBrk="0" hangingPunct="1">
                        <a:lnSpc>
                          <a:spcPct val="100000"/>
                        </a:lnSpc>
                        <a:spcBef>
                          <a:spcPts val="0"/>
                        </a:spcBef>
                        <a:spcAft>
                          <a:spcPts val="0"/>
                        </a:spcAft>
                        <a:buClrTx/>
                        <a:buSzTx/>
                        <a:buFontTx/>
                        <a:buNone/>
                        <a:tabLst/>
                        <a:defRPr/>
                      </a:pPr>
                      <a:endParaRPr lang="tr-TR" sz="1200" b="0" i="0" u="none" strike="noStrike" kern="1200" dirty="0">
                        <a:solidFill>
                          <a:schemeClr val="tx1"/>
                        </a:solidFill>
                        <a:effectLst/>
                        <a:latin typeface="+mn-lt"/>
                        <a:ea typeface="+mn-ea"/>
                        <a:cs typeface="+mn-cs"/>
                      </a:endParaRP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rgbClr val="000000"/>
                          </a:solidFill>
                          <a:effectLst/>
                          <a:latin typeface="+mn-lt"/>
                        </a:rPr>
                        <a:t>5,80</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4107766093"/>
                  </a:ext>
                </a:extLst>
              </a:tr>
              <a:tr h="268808">
                <a:tc rowSpan="5">
                  <a:txBody>
                    <a:bodyPr/>
                    <a:lstStyle/>
                    <a:p>
                      <a:pPr algn="ctr">
                        <a:spcAft>
                          <a:spcPts val="0"/>
                        </a:spcAft>
                      </a:pPr>
                      <a:r>
                        <a:rPr lang="tr-TR" sz="1200" b="1" dirty="0">
                          <a:solidFill>
                            <a:srgbClr val="14213D"/>
                          </a:solidFill>
                          <a:effectLst/>
                          <a:latin typeface="Calibri" panose="020F0502020204030204" pitchFamily="34" charset="0"/>
                        </a:rPr>
                        <a:t>Tramvay</a:t>
                      </a:r>
                      <a:endParaRPr lang="tr-TR" sz="1200" b="1" dirty="0">
                        <a:solidFill>
                          <a:srgbClr val="14213D"/>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188" marR="10188"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algn="l" fontAlgn="b"/>
                      <a:r>
                        <a:rPr lang="tr-TR" sz="1200" b="0" i="0" u="none" strike="noStrike" dirty="0">
                          <a:solidFill>
                            <a:schemeClr val="tx1"/>
                          </a:solidFill>
                          <a:effectLst/>
                          <a:latin typeface="+mn-lt"/>
                        </a:rPr>
                        <a:t>Tünel – Taksim  Nostaljik Tramvay </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rgbClr val="000000"/>
                          </a:solidFill>
                          <a:effectLst/>
                          <a:latin typeface="+mn-lt"/>
                        </a:rPr>
                        <a:t>1,6</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463372311"/>
                  </a:ext>
                </a:extLst>
              </a:tr>
              <a:tr h="268808">
                <a:tc vMerge="1">
                  <a:txBody>
                    <a:bodyPr/>
                    <a:lstStyle/>
                    <a:p>
                      <a:endParaRPr lang="tr-TR"/>
                    </a:p>
                  </a:txBody>
                  <a:tcPr/>
                </a:tc>
                <a:tc>
                  <a:txBody>
                    <a:bodyPr/>
                    <a:lstStyle/>
                    <a:p>
                      <a:pPr algn="l" fontAlgn="b"/>
                      <a:r>
                        <a:rPr lang="tr-TR" sz="1200" b="0" i="0" u="none" strike="noStrike" dirty="0">
                          <a:solidFill>
                            <a:schemeClr val="tx1"/>
                          </a:solidFill>
                          <a:effectLst/>
                          <a:latin typeface="+mn-lt"/>
                        </a:rPr>
                        <a:t>Kadıköy – Moda Nostaljik Tramvay </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rgbClr val="000000"/>
                          </a:solidFill>
                          <a:effectLst/>
                          <a:latin typeface="+mn-lt"/>
                        </a:rPr>
                        <a:t>2,6</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013336450"/>
                  </a:ext>
                </a:extLst>
              </a:tr>
              <a:tr h="268808">
                <a:tc vMerge="1">
                  <a:txBody>
                    <a:bodyPr/>
                    <a:lstStyle/>
                    <a:p>
                      <a:endParaRPr lang="tr-TR"/>
                    </a:p>
                  </a:txBody>
                  <a:tcPr/>
                </a:tc>
                <a:tc>
                  <a:txBody>
                    <a:bodyPr/>
                    <a:lstStyle/>
                    <a:p>
                      <a:pPr algn="l" fontAlgn="b"/>
                      <a:r>
                        <a:rPr lang="tr-TR" sz="1200" b="0" i="0" u="none" strike="noStrike" dirty="0">
                          <a:solidFill>
                            <a:schemeClr val="tx1"/>
                          </a:solidFill>
                          <a:effectLst/>
                          <a:latin typeface="+mn-lt"/>
                        </a:rPr>
                        <a:t>Kabataş</a:t>
                      </a:r>
                      <a:r>
                        <a:rPr lang="tr-TR" sz="1200" b="0" i="0" u="none" strike="noStrike" baseline="0" dirty="0">
                          <a:solidFill>
                            <a:schemeClr val="tx1"/>
                          </a:solidFill>
                          <a:effectLst/>
                          <a:latin typeface="+mn-lt"/>
                        </a:rPr>
                        <a:t> – Bağcılar Tramvay Hattı</a:t>
                      </a:r>
                      <a:endParaRPr lang="tr-TR" sz="1200" b="0" i="0" u="none" strike="noStrike" dirty="0">
                        <a:solidFill>
                          <a:schemeClr val="tx1"/>
                        </a:solidFill>
                        <a:effectLst/>
                        <a:latin typeface="+mn-lt"/>
                      </a:endParaRP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rgbClr val="000000"/>
                          </a:solidFill>
                          <a:effectLst/>
                          <a:latin typeface="+mn-lt"/>
                        </a:rPr>
                        <a:t>19,3</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679122977"/>
                  </a:ext>
                </a:extLst>
              </a:tr>
              <a:tr h="268808">
                <a:tc vMerge="1">
                  <a:txBody>
                    <a:bodyPr/>
                    <a:lstStyle/>
                    <a:p>
                      <a:endParaRPr lang="tr-TR"/>
                    </a:p>
                  </a:txBody>
                  <a:tcPr/>
                </a:tc>
                <a:tc>
                  <a:txBody>
                    <a:bodyPr/>
                    <a:lstStyle/>
                    <a:p>
                      <a:pPr algn="l" fontAlgn="b"/>
                      <a:r>
                        <a:rPr lang="tr-TR" sz="1200" b="0" i="0" u="none" strike="noStrike" dirty="0">
                          <a:solidFill>
                            <a:schemeClr val="tx1"/>
                          </a:solidFill>
                          <a:effectLst/>
                          <a:latin typeface="+mn-lt"/>
                        </a:rPr>
                        <a:t>Topkapı</a:t>
                      </a:r>
                      <a:r>
                        <a:rPr lang="tr-TR" sz="1200" b="0" i="0" u="none" strike="noStrike" baseline="0" dirty="0">
                          <a:solidFill>
                            <a:schemeClr val="tx1"/>
                          </a:solidFill>
                          <a:effectLst/>
                          <a:latin typeface="+mn-lt"/>
                        </a:rPr>
                        <a:t> – </a:t>
                      </a:r>
                      <a:r>
                        <a:rPr lang="tr-TR" sz="1200" b="0" i="0" u="none" strike="noStrike" baseline="0" dirty="0" err="1">
                          <a:solidFill>
                            <a:schemeClr val="tx1"/>
                          </a:solidFill>
                          <a:effectLst/>
                          <a:latin typeface="+mn-lt"/>
                        </a:rPr>
                        <a:t>Mescid</a:t>
                      </a:r>
                      <a:r>
                        <a:rPr lang="tr-TR" sz="1200" b="0" i="0" u="none" strike="noStrike" baseline="0" dirty="0">
                          <a:solidFill>
                            <a:schemeClr val="tx1"/>
                          </a:solidFill>
                          <a:effectLst/>
                          <a:latin typeface="+mn-lt"/>
                        </a:rPr>
                        <a:t>-i Selam Tramvay Hattı </a:t>
                      </a:r>
                      <a:endParaRPr lang="tr-TR" sz="1200" b="0" i="0" u="none" strike="noStrike" dirty="0">
                        <a:solidFill>
                          <a:schemeClr val="tx1"/>
                        </a:solidFill>
                        <a:effectLst/>
                        <a:latin typeface="+mn-lt"/>
                      </a:endParaRP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rgbClr val="000000"/>
                          </a:solidFill>
                          <a:effectLst/>
                          <a:latin typeface="+mn-lt"/>
                        </a:rPr>
                        <a:t>15,3</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727974226"/>
                  </a:ext>
                </a:extLst>
              </a:tr>
              <a:tr h="268808">
                <a:tc vMerge="1">
                  <a:txBody>
                    <a:bodyPr/>
                    <a:lstStyle/>
                    <a:p>
                      <a:endParaRPr lang="tr-TR"/>
                    </a:p>
                  </a:txBody>
                  <a:tcPr/>
                </a:tc>
                <a:tc>
                  <a:txBody>
                    <a:bodyPr/>
                    <a:lstStyle/>
                    <a:p>
                      <a:pPr algn="l" fontAlgn="b"/>
                      <a:r>
                        <a:rPr lang="tr-TR" sz="1200" b="0" i="0" u="none" strike="noStrike" dirty="0">
                          <a:solidFill>
                            <a:schemeClr val="tx1"/>
                          </a:solidFill>
                          <a:effectLst/>
                          <a:latin typeface="+mn-lt"/>
                        </a:rPr>
                        <a:t>Eminönü – Alibeyköy Cep</a:t>
                      </a:r>
                      <a:r>
                        <a:rPr lang="tr-TR" sz="1200" b="0" i="0" u="none" strike="noStrike" baseline="0" dirty="0">
                          <a:solidFill>
                            <a:schemeClr val="tx1"/>
                          </a:solidFill>
                          <a:effectLst/>
                          <a:latin typeface="+mn-lt"/>
                        </a:rPr>
                        <a:t> Otogarı Tramvay Hattı </a:t>
                      </a:r>
                      <a:endParaRPr lang="tr-TR" sz="1200" b="0" i="0" u="none" strike="noStrike" dirty="0">
                        <a:solidFill>
                          <a:schemeClr val="tx1"/>
                        </a:solidFill>
                        <a:effectLst/>
                        <a:latin typeface="+mn-lt"/>
                      </a:endParaRP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rgbClr val="000000"/>
                          </a:solidFill>
                          <a:effectLst/>
                          <a:latin typeface="+mn-lt"/>
                        </a:rPr>
                        <a:t>10,10</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654167048"/>
                  </a:ext>
                </a:extLst>
              </a:tr>
              <a:tr h="268808">
                <a:tc rowSpan="4">
                  <a:txBody>
                    <a:bodyPr/>
                    <a:lstStyle/>
                    <a:p>
                      <a:pPr indent="-90170" algn="ctr">
                        <a:spcAft>
                          <a:spcPts val="0"/>
                        </a:spcAft>
                      </a:pPr>
                      <a:r>
                        <a:rPr lang="tr-TR" sz="1200" b="1" dirty="0">
                          <a:solidFill>
                            <a:srgbClr val="14213D"/>
                          </a:solidFill>
                          <a:effectLst/>
                          <a:latin typeface="Calibri" panose="020F0502020204030204" pitchFamily="34" charset="0"/>
                        </a:rPr>
                        <a:t> Füniküler</a:t>
                      </a:r>
                      <a:endParaRPr lang="tr-TR" sz="1200" b="1" dirty="0">
                        <a:solidFill>
                          <a:srgbClr val="14213D"/>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188" marR="10188"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algn="l" fontAlgn="b"/>
                      <a:r>
                        <a:rPr lang="tr-TR" sz="1200" b="0" i="0" u="none" strike="noStrike" dirty="0">
                          <a:solidFill>
                            <a:schemeClr val="tx1"/>
                          </a:solidFill>
                          <a:effectLst/>
                          <a:latin typeface="+mn-lt"/>
                        </a:rPr>
                        <a:t>Taksim - Kabataş </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chemeClr val="tx1"/>
                          </a:solidFill>
                          <a:effectLst/>
                          <a:latin typeface="+mn-lt"/>
                        </a:rPr>
                        <a:t>0,64</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577186802"/>
                  </a:ext>
                </a:extLst>
              </a:tr>
              <a:tr h="268808">
                <a:tc vMerge="1">
                  <a:txBody>
                    <a:bodyPr/>
                    <a:lstStyle/>
                    <a:p>
                      <a:endParaRPr lang="tr-TR"/>
                    </a:p>
                  </a:txBody>
                  <a:tcPr/>
                </a:tc>
                <a:tc>
                  <a:txBody>
                    <a:bodyPr/>
                    <a:lstStyle/>
                    <a:p>
                      <a:pPr algn="l" fontAlgn="b"/>
                      <a:r>
                        <a:rPr lang="tr-TR" sz="1200" b="0" i="0" u="none" strike="noStrike" dirty="0">
                          <a:solidFill>
                            <a:schemeClr val="tx1"/>
                          </a:solidFill>
                          <a:effectLst/>
                          <a:latin typeface="+mn-lt"/>
                        </a:rPr>
                        <a:t>Tünel – Karaköy  </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chemeClr val="tx1"/>
                          </a:solidFill>
                          <a:effectLst/>
                          <a:latin typeface="+mn-lt"/>
                        </a:rPr>
                        <a:t>0,60</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838390569"/>
                  </a:ext>
                </a:extLst>
              </a:tr>
              <a:tr h="268808">
                <a:tc vMerge="1">
                  <a:txBody>
                    <a:bodyPr/>
                    <a:lstStyle/>
                    <a:p>
                      <a:pPr indent="-90170" algn="ctr">
                        <a:spcAft>
                          <a:spcPts val="0"/>
                        </a:spcAft>
                      </a:pPr>
                      <a:endParaRPr lang="tr-TR" sz="1200" b="1" dirty="0">
                        <a:solidFill>
                          <a:srgbClr val="14213D"/>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188" marR="10188"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algn="l" fontAlgn="b"/>
                      <a:r>
                        <a:rPr lang="tr-TR" sz="1200" b="0" i="0" u="none" strike="noStrike" dirty="0">
                          <a:solidFill>
                            <a:schemeClr val="tx1"/>
                          </a:solidFill>
                          <a:effectLst/>
                          <a:latin typeface="+mn-lt"/>
                        </a:rPr>
                        <a:t>Rumeli </a:t>
                      </a:r>
                      <a:r>
                        <a:rPr lang="tr-TR" sz="1200" b="0" i="0" u="none" strike="noStrike" dirty="0" err="1">
                          <a:solidFill>
                            <a:schemeClr val="tx1"/>
                          </a:solidFill>
                          <a:effectLst/>
                          <a:latin typeface="+mn-lt"/>
                        </a:rPr>
                        <a:t>Hisarüstü</a:t>
                      </a:r>
                      <a:r>
                        <a:rPr lang="tr-TR" sz="1200" b="0" i="0" u="none" strike="noStrike" dirty="0">
                          <a:solidFill>
                            <a:schemeClr val="tx1"/>
                          </a:solidFill>
                          <a:effectLst/>
                          <a:latin typeface="+mn-lt"/>
                        </a:rPr>
                        <a:t> – Aşiyan</a:t>
                      </a:r>
                      <a:r>
                        <a:rPr lang="tr-TR" sz="1200" b="0" i="0" u="none" strike="noStrike" baseline="0" dirty="0">
                          <a:solidFill>
                            <a:schemeClr val="tx1"/>
                          </a:solidFill>
                          <a:effectLst/>
                          <a:latin typeface="+mn-lt"/>
                        </a:rPr>
                        <a:t>   </a:t>
                      </a:r>
                      <a:endParaRPr lang="tr-TR" sz="1200" b="0" i="0" u="none" strike="noStrike" dirty="0">
                        <a:solidFill>
                          <a:schemeClr val="tx1"/>
                        </a:solidFill>
                        <a:effectLst/>
                        <a:latin typeface="+mn-lt"/>
                      </a:endParaRP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chemeClr val="tx1"/>
                          </a:solidFill>
                          <a:effectLst/>
                          <a:latin typeface="+mn-lt"/>
                        </a:rPr>
                        <a:t>0,80</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503148695"/>
                  </a:ext>
                </a:extLst>
              </a:tr>
              <a:tr h="268808">
                <a:tc vMerge="1">
                  <a:txBody>
                    <a:bodyPr/>
                    <a:lstStyle/>
                    <a:p>
                      <a:pPr indent="-90170" algn="ctr">
                        <a:spcAft>
                          <a:spcPts val="0"/>
                        </a:spcAft>
                      </a:pPr>
                      <a:endParaRPr lang="tr-TR" sz="1200" b="1" dirty="0">
                        <a:solidFill>
                          <a:srgbClr val="14213D"/>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188" marR="10188"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algn="l" fontAlgn="b"/>
                      <a:r>
                        <a:rPr lang="tr-TR" sz="1200" b="0" i="0" u="none" strike="noStrike" dirty="0">
                          <a:solidFill>
                            <a:schemeClr val="tx1"/>
                          </a:solidFill>
                          <a:effectLst/>
                          <a:latin typeface="+mn-lt"/>
                        </a:rPr>
                        <a:t>Seyrantepe –</a:t>
                      </a:r>
                      <a:r>
                        <a:rPr lang="tr-TR" sz="1200" b="0" i="0" u="none" strike="noStrike" dirty="0" err="1">
                          <a:solidFill>
                            <a:schemeClr val="tx1"/>
                          </a:solidFill>
                          <a:effectLst/>
                          <a:latin typeface="+mn-lt"/>
                        </a:rPr>
                        <a:t>Vadistanbul</a:t>
                      </a:r>
                      <a:r>
                        <a:rPr lang="tr-TR" sz="1200" b="0" i="0" u="none" strike="noStrike" baseline="0" dirty="0">
                          <a:solidFill>
                            <a:schemeClr val="tx1"/>
                          </a:solidFill>
                          <a:effectLst/>
                          <a:latin typeface="+mn-lt"/>
                        </a:rPr>
                        <a:t> </a:t>
                      </a:r>
                      <a:endParaRPr lang="tr-TR" sz="1200" b="0" i="0" u="none" strike="noStrike" dirty="0">
                        <a:solidFill>
                          <a:schemeClr val="tx1"/>
                        </a:solidFill>
                        <a:effectLst/>
                        <a:latin typeface="+mn-lt"/>
                      </a:endParaRP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chemeClr val="tx1"/>
                          </a:solidFill>
                          <a:effectLst/>
                          <a:latin typeface="+mn-lt"/>
                        </a:rPr>
                        <a:t>0,75</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305053536"/>
                  </a:ext>
                </a:extLst>
              </a:tr>
              <a:tr h="268808">
                <a:tc rowSpan="2">
                  <a:txBody>
                    <a:bodyPr/>
                    <a:lstStyle/>
                    <a:p>
                      <a:pPr algn="ctr">
                        <a:spcAft>
                          <a:spcPts val="0"/>
                        </a:spcAft>
                      </a:pPr>
                      <a:r>
                        <a:rPr lang="tr-TR" sz="1200" b="1" dirty="0">
                          <a:solidFill>
                            <a:srgbClr val="14213D"/>
                          </a:solidFill>
                          <a:effectLst/>
                          <a:latin typeface="Calibri" panose="020F0502020204030204" pitchFamily="34" charset="0"/>
                        </a:rPr>
                        <a:t>Teleferik</a:t>
                      </a:r>
                      <a:endParaRPr lang="tr-TR" sz="1200" b="1" dirty="0">
                        <a:solidFill>
                          <a:srgbClr val="14213D"/>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0188" marR="10188"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algn="l" fontAlgn="b"/>
                      <a:r>
                        <a:rPr lang="tr-TR" sz="1200" b="0" i="0" u="none" strike="noStrike" dirty="0">
                          <a:solidFill>
                            <a:schemeClr val="tx1"/>
                          </a:solidFill>
                          <a:effectLst/>
                          <a:latin typeface="+mn-lt"/>
                        </a:rPr>
                        <a:t>Eyüpsultan – Piyer   </a:t>
                      </a:r>
                      <a:r>
                        <a:rPr lang="tr-TR" sz="1200" b="0" i="0" u="none" strike="noStrike" dirty="0" err="1">
                          <a:solidFill>
                            <a:schemeClr val="tx1"/>
                          </a:solidFill>
                          <a:effectLst/>
                          <a:latin typeface="+mn-lt"/>
                        </a:rPr>
                        <a:t>Loti</a:t>
                      </a:r>
                      <a:r>
                        <a:rPr lang="tr-TR" sz="1200" b="0" i="0" u="none" strike="noStrike" dirty="0">
                          <a:solidFill>
                            <a:schemeClr val="tx1"/>
                          </a:solidFill>
                          <a:effectLst/>
                          <a:latin typeface="+mn-lt"/>
                        </a:rPr>
                        <a:t> </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chemeClr val="tx1"/>
                          </a:solidFill>
                          <a:effectLst/>
                          <a:latin typeface="+mn-lt"/>
                        </a:rPr>
                        <a:t>0,42</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95874458"/>
                  </a:ext>
                </a:extLst>
              </a:tr>
              <a:tr h="268808">
                <a:tc vMerge="1">
                  <a:txBody>
                    <a:bodyPr/>
                    <a:lstStyle/>
                    <a:p>
                      <a:endParaRPr lang="tr-TR"/>
                    </a:p>
                  </a:txBody>
                  <a:tcPr/>
                </a:tc>
                <a:tc>
                  <a:txBody>
                    <a:bodyPr/>
                    <a:lstStyle/>
                    <a:p>
                      <a:pPr algn="l" fontAlgn="b"/>
                      <a:r>
                        <a:rPr lang="tr-TR" sz="1200" b="0" i="0" u="none" strike="noStrike" dirty="0">
                          <a:solidFill>
                            <a:schemeClr val="tx1"/>
                          </a:solidFill>
                          <a:effectLst/>
                          <a:latin typeface="+mn-lt"/>
                        </a:rPr>
                        <a:t>Maçka –Taşkışla</a:t>
                      </a:r>
                      <a:r>
                        <a:rPr lang="tr-TR" sz="1200" b="0" i="0" u="none" strike="noStrike" baseline="0" dirty="0">
                          <a:solidFill>
                            <a:schemeClr val="tx1"/>
                          </a:solidFill>
                          <a:effectLst/>
                          <a:latin typeface="+mn-lt"/>
                        </a:rPr>
                        <a:t> </a:t>
                      </a:r>
                      <a:endParaRPr lang="tr-TR" sz="1200" b="0" i="0" u="none" strike="noStrike" dirty="0">
                        <a:solidFill>
                          <a:schemeClr val="tx1"/>
                        </a:solidFill>
                        <a:effectLst/>
                        <a:latin typeface="+mn-lt"/>
                      </a:endParaRP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chemeClr val="tx1"/>
                          </a:solidFill>
                          <a:effectLst/>
                          <a:latin typeface="+mn-lt"/>
                        </a:rPr>
                        <a:t>0,3</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684228203"/>
                  </a:ext>
                </a:extLst>
              </a:tr>
              <a:tr h="268808">
                <a:tc rowSpan="3">
                  <a:txBody>
                    <a:bodyPr/>
                    <a:lstStyle/>
                    <a:p>
                      <a:pPr marL="0" algn="ctr" defTabSz="914400" rtl="0" eaLnBrk="1" latinLnBrk="0" hangingPunct="1">
                        <a:spcAft>
                          <a:spcPts val="0"/>
                        </a:spcAft>
                      </a:pPr>
                      <a:r>
                        <a:rPr lang="tr-TR" sz="1200" b="1" kern="1200" dirty="0">
                          <a:solidFill>
                            <a:srgbClr val="14213D"/>
                          </a:solidFill>
                          <a:effectLst/>
                          <a:latin typeface="Calibri" panose="020F0502020204030204" pitchFamily="34" charset="0"/>
                          <a:ea typeface="+mn-ea"/>
                          <a:cs typeface="+mn-cs"/>
                        </a:rPr>
                        <a:t>Tren</a:t>
                      </a:r>
                    </a:p>
                  </a:txBody>
                  <a:tcPr marL="10188" marR="10188"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algn="l" fontAlgn="b"/>
                      <a:r>
                        <a:rPr lang="tr-TR" sz="1200" b="0" i="0" u="none" strike="noStrike" dirty="0">
                          <a:solidFill>
                            <a:schemeClr val="tx1"/>
                          </a:solidFill>
                          <a:effectLst/>
                          <a:latin typeface="+mn-lt"/>
                        </a:rPr>
                        <a:t>MARMARAY (</a:t>
                      </a:r>
                      <a:r>
                        <a:rPr lang="en-US" sz="1200" b="0" i="0" u="none" strike="noStrike" dirty="0" err="1">
                          <a:solidFill>
                            <a:schemeClr val="tx1"/>
                          </a:solidFill>
                          <a:effectLst/>
                          <a:latin typeface="+mn-lt"/>
                        </a:rPr>
                        <a:t>Gebze</a:t>
                      </a:r>
                      <a:r>
                        <a:rPr lang="en-US" sz="1200" b="0" i="0" u="none" strike="noStrike" dirty="0">
                          <a:solidFill>
                            <a:schemeClr val="tx1"/>
                          </a:solidFill>
                          <a:effectLst/>
                          <a:latin typeface="+mn-lt"/>
                        </a:rPr>
                        <a:t> - </a:t>
                      </a:r>
                      <a:r>
                        <a:rPr lang="en-US" sz="1200" b="0" i="0" u="none" strike="noStrike" dirty="0" err="1">
                          <a:solidFill>
                            <a:schemeClr val="tx1"/>
                          </a:solidFill>
                          <a:effectLst/>
                          <a:latin typeface="+mn-lt"/>
                        </a:rPr>
                        <a:t>Halkalı</a:t>
                      </a:r>
                      <a:r>
                        <a:rPr lang="en-US" sz="1200" b="0" i="0" u="none" strike="noStrike" dirty="0">
                          <a:solidFill>
                            <a:schemeClr val="tx1"/>
                          </a:solidFill>
                          <a:effectLst/>
                          <a:latin typeface="+mn-lt"/>
                        </a:rPr>
                        <a:t> </a:t>
                      </a:r>
                      <a:r>
                        <a:rPr lang="en-US" sz="1200" b="0" i="0" u="none" strike="noStrike" dirty="0" err="1">
                          <a:solidFill>
                            <a:schemeClr val="tx1"/>
                          </a:solidFill>
                          <a:effectLst/>
                          <a:latin typeface="+mn-lt"/>
                        </a:rPr>
                        <a:t>Marmaray</a:t>
                      </a:r>
                      <a:r>
                        <a:rPr lang="en-US" sz="1200" b="0" i="0" u="none" strike="noStrike" dirty="0">
                          <a:solidFill>
                            <a:schemeClr val="tx1"/>
                          </a:solidFill>
                          <a:effectLst/>
                          <a:latin typeface="+mn-lt"/>
                        </a:rPr>
                        <a:t> </a:t>
                      </a:r>
                      <a:r>
                        <a:rPr lang="en-US" sz="1200" b="0" i="0" u="none" strike="noStrike" dirty="0" err="1">
                          <a:solidFill>
                            <a:schemeClr val="tx1"/>
                          </a:solidFill>
                          <a:effectLst/>
                          <a:latin typeface="+mn-lt"/>
                        </a:rPr>
                        <a:t>Banliyo</a:t>
                      </a:r>
                      <a:r>
                        <a:rPr lang="en-US" sz="1200" b="0" i="0" u="none" strike="noStrike" dirty="0">
                          <a:solidFill>
                            <a:schemeClr val="tx1"/>
                          </a:solidFill>
                          <a:effectLst/>
                          <a:latin typeface="+mn-lt"/>
                        </a:rPr>
                        <a:t> Hattı</a:t>
                      </a:r>
                      <a:r>
                        <a:rPr lang="tr-TR" sz="1200" b="0" i="0" u="none" strike="noStrike" dirty="0">
                          <a:solidFill>
                            <a:schemeClr val="tx1"/>
                          </a:solidFill>
                          <a:effectLst/>
                          <a:latin typeface="+mn-lt"/>
                        </a:rPr>
                        <a:t>)</a:t>
                      </a:r>
                      <a:endParaRPr lang="en-US" sz="1200" b="0" i="0" u="none" strike="noStrike" dirty="0">
                        <a:solidFill>
                          <a:schemeClr val="tx1"/>
                        </a:solidFill>
                        <a:effectLst/>
                        <a:latin typeface="+mn-lt"/>
                      </a:endParaRP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chemeClr val="tx1"/>
                          </a:solidFill>
                          <a:effectLst/>
                          <a:latin typeface="+mn-lt"/>
                        </a:rPr>
                        <a:t>76,6</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005164140"/>
                  </a:ext>
                </a:extLst>
              </a:tr>
              <a:tr h="268808">
                <a:tc vMerge="1">
                  <a:txBody>
                    <a:bodyPr/>
                    <a:lstStyle/>
                    <a:p>
                      <a:pPr marL="0" algn="ctr" defTabSz="914400" rtl="0" eaLnBrk="1" latinLnBrk="0" hangingPunct="1">
                        <a:spcAft>
                          <a:spcPts val="0"/>
                        </a:spcAft>
                      </a:pPr>
                      <a:endParaRPr lang="tr-TR" sz="1200" b="1" kern="1200" dirty="0">
                        <a:solidFill>
                          <a:srgbClr val="14213D"/>
                        </a:solidFill>
                        <a:effectLst/>
                        <a:latin typeface="Calibri" panose="020F0502020204030204" pitchFamily="34" charset="0"/>
                        <a:ea typeface="+mn-ea"/>
                        <a:cs typeface="+mn-cs"/>
                      </a:endParaRPr>
                    </a:p>
                  </a:txBody>
                  <a:tcPr marL="10188" marR="10188"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algn="l" fontAlgn="b"/>
                      <a:r>
                        <a:rPr lang="tr-TR" sz="1200" b="0" i="0" u="none" strike="noStrike" dirty="0">
                          <a:solidFill>
                            <a:schemeClr val="tx1"/>
                          </a:solidFill>
                          <a:effectLst/>
                          <a:latin typeface="+mn-lt"/>
                        </a:rPr>
                        <a:t>Halkalı-</a:t>
                      </a:r>
                      <a:r>
                        <a:rPr lang="tr-TR" sz="1200" b="0" i="0" u="none" strike="noStrike" dirty="0" err="1">
                          <a:solidFill>
                            <a:schemeClr val="tx1"/>
                          </a:solidFill>
                          <a:effectLst/>
                          <a:latin typeface="+mn-lt"/>
                        </a:rPr>
                        <a:t>Bahçeşehir</a:t>
                      </a:r>
                      <a:r>
                        <a:rPr lang="tr-TR" sz="1200" b="0" i="0" u="none" strike="noStrike" dirty="0">
                          <a:solidFill>
                            <a:schemeClr val="tx1"/>
                          </a:solidFill>
                          <a:effectLst/>
                          <a:latin typeface="+mn-lt"/>
                        </a:rPr>
                        <a:t> </a:t>
                      </a:r>
                      <a:r>
                        <a:rPr lang="tr-TR" sz="1200" b="0" i="0" u="none" strike="noStrike" dirty="0" err="1">
                          <a:solidFill>
                            <a:schemeClr val="tx1"/>
                          </a:solidFill>
                          <a:effectLst/>
                          <a:latin typeface="+mn-lt"/>
                        </a:rPr>
                        <a:t>Banliyo</a:t>
                      </a:r>
                      <a:r>
                        <a:rPr lang="tr-TR" sz="1200" b="0" i="0" u="none" strike="noStrike" dirty="0">
                          <a:solidFill>
                            <a:schemeClr val="tx1"/>
                          </a:solidFill>
                          <a:effectLst/>
                          <a:latin typeface="+mn-lt"/>
                        </a:rPr>
                        <a:t> Hattı</a:t>
                      </a:r>
                      <a:endParaRPr lang="en-US" sz="1200" b="0" i="0" u="none" strike="noStrike" dirty="0">
                        <a:solidFill>
                          <a:schemeClr val="tx1"/>
                        </a:solidFill>
                        <a:effectLst/>
                        <a:latin typeface="+mn-lt"/>
                      </a:endParaRP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chemeClr val="tx1"/>
                          </a:solidFill>
                          <a:effectLst/>
                          <a:latin typeface="+mn-lt"/>
                        </a:rPr>
                        <a:t>13,5</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4131250243"/>
                  </a:ext>
                </a:extLst>
              </a:tr>
              <a:tr h="300831">
                <a:tc vMerge="1">
                  <a:txBody>
                    <a:bodyPr/>
                    <a:lstStyle/>
                    <a:p>
                      <a:pPr marL="0" algn="ctr" defTabSz="914400" rtl="0" eaLnBrk="1" latinLnBrk="0" hangingPunct="1">
                        <a:spcAft>
                          <a:spcPts val="0"/>
                        </a:spcAft>
                      </a:pPr>
                      <a:endParaRPr lang="tr-TR" sz="1200" b="1" kern="1200" dirty="0">
                        <a:solidFill>
                          <a:srgbClr val="14213D"/>
                        </a:solidFill>
                        <a:effectLst/>
                        <a:latin typeface="Calibri" panose="020F0502020204030204" pitchFamily="34" charset="0"/>
                        <a:ea typeface="+mn-ea"/>
                        <a:cs typeface="+mn-cs"/>
                      </a:endParaRPr>
                    </a:p>
                  </a:txBody>
                  <a:tcPr marL="10188" marR="10188"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algn="l" fontAlgn="b"/>
                      <a:r>
                        <a:rPr lang="tr-TR" sz="1200" b="0" i="0" u="none" strike="noStrike" dirty="0">
                          <a:solidFill>
                            <a:schemeClr val="tx1"/>
                          </a:solidFill>
                          <a:effectLst/>
                          <a:latin typeface="+mn-lt"/>
                        </a:rPr>
                        <a:t>Sirkeci</a:t>
                      </a:r>
                      <a:r>
                        <a:rPr lang="tr-TR" sz="1200" b="0" i="0" u="none" strike="noStrike" baseline="0" dirty="0">
                          <a:solidFill>
                            <a:schemeClr val="tx1"/>
                          </a:solidFill>
                          <a:effectLst/>
                          <a:latin typeface="+mn-lt"/>
                        </a:rPr>
                        <a:t> </a:t>
                      </a:r>
                      <a:r>
                        <a:rPr lang="tr-TR" sz="1200" b="0" i="0" u="none" strike="noStrike" baseline="0" dirty="0" err="1">
                          <a:solidFill>
                            <a:schemeClr val="tx1"/>
                          </a:solidFill>
                          <a:effectLst/>
                          <a:latin typeface="+mn-lt"/>
                        </a:rPr>
                        <a:t>Kazlıçeşme</a:t>
                      </a:r>
                      <a:r>
                        <a:rPr lang="tr-TR" sz="1200" b="0" i="0" u="none" strike="noStrike" baseline="0" dirty="0">
                          <a:solidFill>
                            <a:schemeClr val="tx1"/>
                          </a:solidFill>
                          <a:effectLst/>
                          <a:latin typeface="+mn-lt"/>
                        </a:rPr>
                        <a:t> Tren Hattı</a:t>
                      </a:r>
                      <a:endParaRPr lang="en-US" sz="1200" b="0" i="0" u="none" strike="noStrike" dirty="0">
                        <a:solidFill>
                          <a:schemeClr val="tx1"/>
                        </a:solidFill>
                        <a:effectLst/>
                        <a:latin typeface="+mn-lt"/>
                      </a:endParaRP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20000"/>
                        <a:lumOff val="80000"/>
                      </a:schemeClr>
                    </a:solidFill>
                  </a:tcPr>
                </a:tc>
                <a:tc>
                  <a:txBody>
                    <a:bodyPr/>
                    <a:lstStyle/>
                    <a:p>
                      <a:pPr algn="ctr" fontAlgn="b"/>
                      <a:r>
                        <a:rPr lang="tr-TR" sz="1200" b="1" i="0" u="none" strike="noStrike" dirty="0">
                          <a:solidFill>
                            <a:schemeClr val="tx1"/>
                          </a:solidFill>
                          <a:effectLst/>
                          <a:latin typeface="+mn-lt"/>
                        </a:rPr>
                        <a:t>8,3</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457203646"/>
                  </a:ext>
                </a:extLst>
              </a:tr>
              <a:tr h="268808">
                <a:tc gridSpan="2">
                  <a:txBody>
                    <a:bodyPr/>
                    <a:lstStyle/>
                    <a:p>
                      <a:pPr marL="0" algn="ctr" defTabSz="914400" rtl="0" eaLnBrk="1" latinLnBrk="0" hangingPunct="1">
                        <a:spcAft>
                          <a:spcPts val="0"/>
                        </a:spcAft>
                      </a:pPr>
                      <a:r>
                        <a:rPr lang="tr-TR" sz="1300" b="1" kern="1200" dirty="0">
                          <a:solidFill>
                            <a:schemeClr val="tx1"/>
                          </a:solidFill>
                          <a:effectLst/>
                          <a:latin typeface="+mn-lt"/>
                          <a:ea typeface="+mn-ea"/>
                          <a:cs typeface="+mn-cs"/>
                        </a:rPr>
                        <a:t>Toplam Uzunluk</a:t>
                      </a:r>
                    </a:p>
                  </a:txBody>
                  <a:tcPr marL="10188" marR="10188"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60000"/>
                        <a:lumOff val="40000"/>
                      </a:schemeClr>
                    </a:solidFill>
                  </a:tcPr>
                </a:tc>
                <a:tc hMerge="1">
                  <a:txBody>
                    <a:bodyPr/>
                    <a:lstStyle/>
                    <a:p>
                      <a:pPr algn="l" fontAlgn="b"/>
                      <a:endParaRPr lang="en-US" sz="1200" b="0" i="0" u="none" strike="noStrike" dirty="0">
                        <a:solidFill>
                          <a:schemeClr val="tx1"/>
                        </a:solidFill>
                        <a:effectLst/>
                        <a:latin typeface="+mn-lt"/>
                      </a:endParaRP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300" b="1" i="0" u="none" strike="noStrike" dirty="0">
                          <a:solidFill>
                            <a:schemeClr val="tx1"/>
                          </a:solidFill>
                          <a:effectLst/>
                          <a:latin typeface="+mn-lt"/>
                        </a:rPr>
                        <a:t>394,20</a:t>
                      </a:r>
                    </a:p>
                  </a:txBody>
                  <a:tcPr marL="7739" marR="7739" marT="773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216607058"/>
                  </a:ext>
                </a:extLst>
              </a:tr>
            </a:tbl>
          </a:graphicData>
        </a:graphic>
      </p:graphicFrame>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511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5 Tablo"/>
          <p:cNvGraphicFramePr>
            <a:graphicFrameLocks noGrp="1"/>
          </p:cNvGraphicFramePr>
          <p:nvPr>
            <p:extLst/>
          </p:nvPr>
        </p:nvGraphicFramePr>
        <p:xfrm>
          <a:off x="106016" y="729595"/>
          <a:ext cx="6639341" cy="8191223"/>
        </p:xfrm>
        <a:graphic>
          <a:graphicData uri="http://schemas.openxmlformats.org/drawingml/2006/table">
            <a:tbl>
              <a:tblPr>
                <a:effectLst>
                  <a:outerShdw blurRad="50800" dist="38100" dir="5400000" algn="t" rotWithShape="0">
                    <a:prstClr val="black">
                      <a:alpha val="40000"/>
                    </a:prstClr>
                  </a:outerShdw>
                </a:effectLst>
              </a:tblPr>
              <a:tblGrid>
                <a:gridCol w="2163961">
                  <a:extLst>
                    <a:ext uri="{9D8B030D-6E8A-4147-A177-3AD203B41FA5}">
                      <a16:colId xmlns:a16="http://schemas.microsoft.com/office/drawing/2014/main" val="20000"/>
                    </a:ext>
                  </a:extLst>
                </a:gridCol>
                <a:gridCol w="895076">
                  <a:extLst>
                    <a:ext uri="{9D8B030D-6E8A-4147-A177-3AD203B41FA5}">
                      <a16:colId xmlns:a16="http://schemas.microsoft.com/office/drawing/2014/main" val="20002"/>
                    </a:ext>
                  </a:extLst>
                </a:gridCol>
                <a:gridCol w="895076">
                  <a:extLst>
                    <a:ext uri="{9D8B030D-6E8A-4147-A177-3AD203B41FA5}">
                      <a16:colId xmlns:a16="http://schemas.microsoft.com/office/drawing/2014/main" val="20003"/>
                    </a:ext>
                  </a:extLst>
                </a:gridCol>
                <a:gridCol w="895076">
                  <a:extLst>
                    <a:ext uri="{9D8B030D-6E8A-4147-A177-3AD203B41FA5}">
                      <a16:colId xmlns:a16="http://schemas.microsoft.com/office/drawing/2014/main" val="20004"/>
                    </a:ext>
                  </a:extLst>
                </a:gridCol>
                <a:gridCol w="895076">
                  <a:extLst>
                    <a:ext uri="{9D8B030D-6E8A-4147-A177-3AD203B41FA5}">
                      <a16:colId xmlns:a16="http://schemas.microsoft.com/office/drawing/2014/main" val="4028208638"/>
                    </a:ext>
                  </a:extLst>
                </a:gridCol>
                <a:gridCol w="895076">
                  <a:extLst>
                    <a:ext uri="{9D8B030D-6E8A-4147-A177-3AD203B41FA5}">
                      <a16:colId xmlns:a16="http://schemas.microsoft.com/office/drawing/2014/main" val="20005"/>
                    </a:ext>
                  </a:extLst>
                </a:gridCol>
              </a:tblGrid>
              <a:tr h="620009">
                <a:tc>
                  <a:txBody>
                    <a:bodyPr/>
                    <a:lstStyle/>
                    <a:p>
                      <a:pPr algn="ctr" fontAlgn="b"/>
                      <a:r>
                        <a:rPr lang="tr-TR" sz="1600" b="1" u="none" strike="noStrike" dirty="0">
                          <a:solidFill>
                            <a:schemeClr val="bg1"/>
                          </a:solidFill>
                        </a:rPr>
                        <a:t>SAĞLIK*</a:t>
                      </a:r>
                      <a:endParaRPr lang="tr-TR" sz="1600" b="1" i="0" u="none" strike="noStrike" dirty="0">
                        <a:solidFill>
                          <a:schemeClr val="bg1"/>
                        </a:solidFill>
                        <a:latin typeface="Calibri" panose="020F0502020204030204" pitchFamily="34" charset="0"/>
                        <a:cs typeface="Arial" pitchFamily="34" charset="0"/>
                      </a:endParaRPr>
                    </a:p>
                  </a:txBody>
                  <a:tcPr marL="5025" marR="5025" marT="50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600" b="1" u="none" strike="noStrike" kern="1200" baseline="0" dirty="0">
                          <a:solidFill>
                            <a:schemeClr val="bg1"/>
                          </a:solidFill>
                        </a:rPr>
                        <a:t>2020</a:t>
                      </a:r>
                      <a:endParaRPr lang="tr-TR" sz="1600" b="1" i="0" u="none" strike="noStrike" kern="1200" baseline="0" dirty="0">
                        <a:solidFill>
                          <a:schemeClr val="bg1"/>
                        </a:solidFill>
                        <a:latin typeface="Calibri" panose="020F0502020204030204" pitchFamily="34" charset="0"/>
                        <a:ea typeface="+mn-ea"/>
                        <a:cs typeface="Arial" pitchFamily="34" charset="0"/>
                      </a:endParaRPr>
                    </a:p>
                  </a:txBody>
                  <a:tcPr marL="5025" marR="5025" marT="50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600" b="1" u="none" strike="noStrike" kern="1200" baseline="0" dirty="0">
                          <a:solidFill>
                            <a:schemeClr val="bg1"/>
                          </a:solidFill>
                        </a:rPr>
                        <a:t>2021</a:t>
                      </a:r>
                    </a:p>
                  </a:txBody>
                  <a:tcPr marL="5025" marR="5025" marT="50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600" b="1" u="none" strike="noStrike" kern="1200" baseline="0" dirty="0">
                          <a:solidFill>
                            <a:schemeClr val="bg1"/>
                          </a:solidFill>
                        </a:rPr>
                        <a:t>2022</a:t>
                      </a:r>
                    </a:p>
                  </a:txBody>
                  <a:tcPr marL="5025" marR="5025" marT="50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600" b="1" u="none" strike="noStrike" kern="1200" baseline="0" dirty="0">
                          <a:solidFill>
                            <a:schemeClr val="bg1"/>
                          </a:solidFill>
                          <a:latin typeface="+mn-lt"/>
                          <a:ea typeface="+mn-ea"/>
                          <a:cs typeface="+mn-cs"/>
                        </a:rPr>
                        <a:t>2023</a:t>
                      </a:r>
                    </a:p>
                  </a:txBody>
                  <a:tcPr marL="5025" marR="5025" marT="50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600" b="1" u="none" strike="noStrike" kern="1200" baseline="0" dirty="0">
                          <a:solidFill>
                            <a:schemeClr val="bg1"/>
                          </a:solidFill>
                          <a:latin typeface="+mn-lt"/>
                          <a:ea typeface="+mn-ea"/>
                          <a:cs typeface="+mn-cs"/>
                        </a:rPr>
                        <a:t>2024 </a:t>
                      </a:r>
                    </a:p>
                  </a:txBody>
                  <a:tcPr marL="5025" marR="5025" marT="50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369794">
                <a:tc>
                  <a:txBody>
                    <a:bodyPr/>
                    <a:lstStyle/>
                    <a:p>
                      <a:pPr algn="just" fontAlgn="b"/>
                      <a:r>
                        <a:rPr lang="tr-TR" sz="1100" b="1" u="none" strike="noStrike" dirty="0">
                          <a:latin typeface="+mn-lt"/>
                        </a:rPr>
                        <a:t>HASTANE</a:t>
                      </a:r>
                      <a:r>
                        <a:rPr lang="tr-TR" sz="1100" b="1" u="none" strike="noStrike" baseline="0" dirty="0">
                          <a:latin typeface="+mn-lt"/>
                        </a:rPr>
                        <a:t> SAYISI</a:t>
                      </a:r>
                      <a:endParaRPr lang="tr-TR" sz="11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a:r>
                        <a:rPr lang="tr-TR" sz="1100" dirty="0">
                          <a:latin typeface="+mn-lt"/>
                        </a:rPr>
                        <a:t>237</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239</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238</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latinLnBrk="0" hangingPunct="1"/>
                      <a:r>
                        <a:rPr lang="tr-TR" sz="1100" kern="1200" dirty="0">
                          <a:solidFill>
                            <a:schemeClr val="tx1"/>
                          </a:solidFill>
                          <a:latin typeface="+mn-lt"/>
                          <a:ea typeface="+mn-ea"/>
                          <a:cs typeface="+mn-cs"/>
                        </a:rPr>
                        <a:t>234</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0" i="0" u="none" strike="noStrike" kern="1200" dirty="0">
                          <a:solidFill>
                            <a:schemeClr val="tx1"/>
                          </a:solidFill>
                          <a:effectLst/>
                          <a:latin typeface="+mn-lt"/>
                          <a:ea typeface="+mn-ea"/>
                          <a:cs typeface="+mn-cs"/>
                        </a:rPr>
                        <a:t>223</a:t>
                      </a:r>
                      <a:r>
                        <a:rPr lang="tr-TR" sz="1400" b="0" i="0" u="none" strike="noStrike" kern="1200" dirty="0">
                          <a:solidFill>
                            <a:srgbClr val="FF0000"/>
                          </a:solidFill>
                          <a:effectLst/>
                          <a:latin typeface="+mn-lt"/>
                          <a:ea typeface="+mn-ea"/>
                          <a:cs typeface="+mn-cs"/>
                        </a:rPr>
                        <a:t>*</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9794">
                <a:tc>
                  <a:txBody>
                    <a:bodyPr/>
                    <a:lstStyle/>
                    <a:p>
                      <a:pPr algn="just" rtl="0" fontAlgn="ctr"/>
                      <a:r>
                        <a:rPr lang="tr-TR" sz="1100" b="1" u="none" strike="noStrike" kern="1200" dirty="0">
                          <a:latin typeface="+mn-lt"/>
                        </a:rPr>
                        <a:t>HASTA YATAK SAYISI</a:t>
                      </a:r>
                      <a:endParaRPr lang="tr-TR" sz="1100" b="1" i="0" u="none" strike="noStrike" dirty="0">
                        <a:solidFill>
                          <a:schemeClr val="tx1"/>
                        </a:solidFill>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a:r>
                        <a:rPr lang="tr-TR" sz="1100" dirty="0">
                          <a:latin typeface="+mn-lt"/>
                        </a:rPr>
                        <a:t>46.443</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47.012</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48.113</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47.015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0" i="0" u="none" strike="noStrike" kern="1200" dirty="0">
                          <a:solidFill>
                            <a:schemeClr val="tx1"/>
                          </a:solidFill>
                          <a:effectLst/>
                          <a:latin typeface="+mn-lt"/>
                          <a:ea typeface="+mn-ea"/>
                          <a:cs typeface="+mn-cs"/>
                        </a:rPr>
                        <a:t>45.896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04565">
                <a:tc>
                  <a:txBody>
                    <a:bodyPr/>
                    <a:lstStyle/>
                    <a:p>
                      <a:pPr algn="just" fontAlgn="b"/>
                      <a:r>
                        <a:rPr lang="tr-TR" sz="1100" b="1" u="none" strike="noStrike" dirty="0">
                          <a:latin typeface="+mn-lt"/>
                        </a:rPr>
                        <a:t>HEKİM SAYISI</a:t>
                      </a:r>
                    </a:p>
                    <a:p>
                      <a:pPr algn="just" fontAlgn="b"/>
                      <a:r>
                        <a:rPr lang="tr-TR" sz="1100" b="1" u="none" strike="noStrike" dirty="0">
                          <a:latin typeface="+mn-lt"/>
                        </a:rPr>
                        <a:t> </a:t>
                      </a:r>
                      <a:r>
                        <a:rPr lang="tr-TR" sz="1100" b="1" u="none" strike="noStrike" baseline="0" dirty="0">
                          <a:latin typeface="+mn-lt"/>
                        </a:rPr>
                        <a:t>(Asistan, Diş Hekimi dâhil)</a:t>
                      </a:r>
                      <a:endParaRPr lang="tr-TR" sz="11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a:r>
                        <a:rPr lang="tr-TR" sz="1100" dirty="0">
                          <a:latin typeface="+mn-lt"/>
                        </a:rPr>
                        <a:t>43.871</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43.472</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54.626</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56.532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0" i="0" u="none" strike="noStrike" kern="1200" dirty="0">
                          <a:solidFill>
                            <a:schemeClr val="tx1"/>
                          </a:solidFill>
                          <a:effectLst/>
                          <a:latin typeface="+mn-lt"/>
                          <a:ea typeface="+mn-ea"/>
                          <a:cs typeface="+mn-cs"/>
                        </a:rPr>
                        <a:t>56.715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9794">
                <a:tc>
                  <a:txBody>
                    <a:bodyPr/>
                    <a:lstStyle/>
                    <a:p>
                      <a:pPr algn="just" fontAlgn="b"/>
                      <a:r>
                        <a:rPr lang="tr-TR" sz="1100" b="1" u="none" strike="noStrike" dirty="0">
                          <a:latin typeface="+mn-lt"/>
                        </a:rPr>
                        <a:t>YATARAK TEDAVİ GÖREN </a:t>
                      </a:r>
                      <a:r>
                        <a:rPr lang="tr-TR" sz="1100" b="1" u="none" strike="noStrike" dirty="0">
                          <a:solidFill>
                            <a:schemeClr val="tx1"/>
                          </a:solidFill>
                          <a:latin typeface="+mn-lt"/>
                        </a:rPr>
                        <a:t>HASTA* </a:t>
                      </a:r>
                      <a:endParaRPr lang="tr-TR" sz="1100" b="1" i="0" u="none" strike="noStrike" dirty="0">
                        <a:solidFill>
                          <a:schemeClr val="tx1"/>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a:r>
                        <a:rPr lang="tr-TR" sz="1100" dirty="0">
                          <a:latin typeface="+mn-lt"/>
                        </a:rPr>
                        <a:t>1.829.518</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2.105.409</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2.307.823</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0" i="0" u="none" strike="noStrike" dirty="0">
                          <a:effectLst/>
                          <a:latin typeface="+mn-lt"/>
                        </a:rPr>
                        <a:t>1.106.400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0" i="0" u="none" strike="noStrike" kern="1200" dirty="0">
                          <a:solidFill>
                            <a:schemeClr val="tx1"/>
                          </a:solidFill>
                          <a:effectLst/>
                          <a:latin typeface="+mn-lt"/>
                          <a:ea typeface="+mn-ea"/>
                          <a:cs typeface="+mn-cs"/>
                        </a:rPr>
                        <a:t>1.125.782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01544">
                <a:tc gridSpan="6">
                  <a:txBody>
                    <a:bodyPr/>
                    <a:lstStyle/>
                    <a:p>
                      <a:pPr marL="0" algn="l" defTabSz="685800" rtl="0" eaLnBrk="1" fontAlgn="b" latinLnBrk="0" hangingPunct="1"/>
                      <a:r>
                        <a:rPr lang="tr-TR" sz="1100" kern="1200" dirty="0">
                          <a:solidFill>
                            <a:schemeClr val="tx1"/>
                          </a:solidFill>
                          <a:latin typeface="+mn-lt"/>
                          <a:ea typeface="+mn-ea"/>
                          <a:cs typeface="+mn-cs"/>
                        </a:rPr>
                        <a:t>*Birinci basamak sağlık kuruluşlarından (Aile Hekimliğinden) ikinci basamak sağlık kuruluşlarına (Hastanelere) (doğrudan veya sevk yoluyla gelen) hasta sevkine dair istatistiki bilgi bulunmamaktadır.</a:t>
                      </a:r>
                    </a:p>
                    <a:p>
                      <a:pPr marL="0" algn="l" defTabSz="685800" rtl="0" eaLnBrk="1" fontAlgn="b" latinLnBrk="0" hangingPunct="1"/>
                      <a:r>
                        <a:rPr lang="tr-TR" sz="1200" kern="1200" dirty="0">
                          <a:solidFill>
                            <a:srgbClr val="FF0000"/>
                          </a:solidFill>
                          <a:latin typeface="+mn-lt"/>
                          <a:ea typeface="+mn-ea"/>
                          <a:cs typeface="+mn-cs"/>
                        </a:rPr>
                        <a:t>* Ruhsatları iptal edilen özel hastaneler</a:t>
                      </a:r>
                      <a:r>
                        <a:rPr lang="tr-TR" sz="1200" kern="1200" baseline="0" dirty="0">
                          <a:solidFill>
                            <a:srgbClr val="FF0000"/>
                          </a:solidFill>
                          <a:latin typeface="+mn-lt"/>
                          <a:ea typeface="+mn-ea"/>
                          <a:cs typeface="+mn-cs"/>
                        </a:rPr>
                        <a:t> dolayısıyla, </a:t>
                      </a:r>
                      <a:r>
                        <a:rPr lang="tr-TR" sz="1200" kern="1200" dirty="0">
                          <a:solidFill>
                            <a:srgbClr val="FF0000"/>
                          </a:solidFill>
                          <a:latin typeface="+mn-lt"/>
                          <a:ea typeface="+mn-ea"/>
                          <a:cs typeface="+mn-cs"/>
                        </a:rPr>
                        <a:t>2024 yılında</a:t>
                      </a:r>
                      <a:r>
                        <a:rPr lang="tr-TR" sz="1200" kern="1200" baseline="0" dirty="0">
                          <a:solidFill>
                            <a:srgbClr val="FF0000"/>
                          </a:solidFill>
                          <a:latin typeface="+mn-lt"/>
                          <a:ea typeface="+mn-ea"/>
                          <a:cs typeface="+mn-cs"/>
                        </a:rPr>
                        <a:t> h</a:t>
                      </a:r>
                      <a:r>
                        <a:rPr lang="tr-TR" sz="1200" kern="1200" dirty="0">
                          <a:solidFill>
                            <a:srgbClr val="FF0000"/>
                          </a:solidFill>
                          <a:latin typeface="+mn-lt"/>
                          <a:ea typeface="+mn-ea"/>
                          <a:cs typeface="+mn-cs"/>
                        </a:rPr>
                        <a:t>astane sayısında</a:t>
                      </a:r>
                      <a:r>
                        <a:rPr lang="tr-TR" sz="1200" kern="1200" baseline="0" dirty="0">
                          <a:solidFill>
                            <a:srgbClr val="FF0000"/>
                          </a:solidFill>
                          <a:latin typeface="+mn-lt"/>
                          <a:ea typeface="+mn-ea"/>
                          <a:cs typeface="+mn-cs"/>
                        </a:rPr>
                        <a:t> azalış olmuştur.</a:t>
                      </a:r>
                      <a:endParaRPr lang="tr-TR" sz="1100" kern="1200" dirty="0">
                        <a:solidFill>
                          <a:schemeClr val="tx1"/>
                        </a:solidFill>
                        <a:latin typeface="+mn-lt"/>
                        <a:ea typeface="+mn-ea"/>
                        <a:cs typeface="+mn-cs"/>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hMerge="1">
                  <a:txBody>
                    <a:bodyPr/>
                    <a:lstStyle/>
                    <a:p>
                      <a:pPr marL="0" algn="ctr" defTabSz="914400" rtl="0" eaLnBrk="1" fontAlgn="ctr" latinLnBrk="0" hangingPunct="1"/>
                      <a:endParaRPr lang="tr-TR" sz="1100" b="1"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ctr"/>
                      <a:endParaRPr lang="tr-TR" sz="1100" b="1" dirty="0">
                        <a:latin typeface="Calibri" panose="020F0502020204030204"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ctr"/>
                      <a:endParaRPr lang="tr-TR" sz="1100" b="1" dirty="0">
                        <a:latin typeface="Calibri" panose="020F0502020204030204"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endParaRPr lang="tr-TR"/>
                    </a:p>
                  </a:txBody>
                  <a:tcPr/>
                </a:tc>
                <a:tc hMerge="1">
                  <a:txBody>
                    <a:bodyPr/>
                    <a:lstStyle/>
                    <a:p>
                      <a:pPr algn="ctr"/>
                      <a:endParaRPr lang="tr-TR" sz="1100" dirty="0"/>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3391471716"/>
                  </a:ext>
                </a:extLst>
              </a:tr>
              <a:tr h="435493">
                <a:tc>
                  <a:txBody>
                    <a:bodyPr/>
                    <a:lstStyle/>
                    <a:p>
                      <a:pPr algn="just" fontAlgn="b"/>
                      <a:r>
                        <a:rPr lang="tr-TR" sz="1100" b="1" u="none" strike="noStrike" dirty="0">
                          <a:latin typeface="+mn-lt"/>
                        </a:rPr>
                        <a:t>TOPLAM AMELİYAT </a:t>
                      </a:r>
                      <a:endParaRPr lang="tr-TR" sz="1100" b="1" i="0" u="none" strike="noStrike" dirty="0">
                        <a:solidFill>
                          <a:srgbClr val="FF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a:r>
                        <a:rPr lang="tr-TR" sz="1100" dirty="0">
                          <a:latin typeface="+mn-lt"/>
                        </a:rPr>
                        <a:t>1.631.120</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latinLnBrk="0" hangingPunct="1"/>
                      <a:r>
                        <a:rPr lang="tr-TR" sz="1100" kern="1200" dirty="0">
                          <a:solidFill>
                            <a:schemeClr val="tx1"/>
                          </a:solidFill>
                          <a:latin typeface="+mn-lt"/>
                          <a:ea typeface="+mn-ea"/>
                          <a:cs typeface="+mn-cs"/>
                        </a:rPr>
                        <a:t>2.016.381</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latinLnBrk="0" hangingPunct="1"/>
                      <a:r>
                        <a:rPr lang="tr-TR" sz="1100" kern="1200" dirty="0">
                          <a:solidFill>
                            <a:schemeClr val="tx1"/>
                          </a:solidFill>
                          <a:latin typeface="+mn-lt"/>
                          <a:ea typeface="+mn-ea"/>
                          <a:cs typeface="+mn-cs"/>
                        </a:rPr>
                        <a:t>2.197.544</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0" i="0" u="none" strike="noStrike" dirty="0">
                          <a:effectLst/>
                          <a:latin typeface="+mn-lt"/>
                        </a:rPr>
                        <a:t>2.441.623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0" i="0" u="none" strike="noStrike" kern="1200" dirty="0">
                          <a:solidFill>
                            <a:schemeClr val="tx1"/>
                          </a:solidFill>
                          <a:effectLst/>
                          <a:latin typeface="+mn-lt"/>
                          <a:ea typeface="+mn-ea"/>
                          <a:cs typeface="+mn-cs"/>
                        </a:rPr>
                        <a:t>1.402.038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04565">
                <a:tc>
                  <a:txBody>
                    <a:bodyPr/>
                    <a:lstStyle/>
                    <a:p>
                      <a:pPr algn="l" fontAlgn="b"/>
                      <a:r>
                        <a:rPr lang="tr-TR" sz="1100" b="1" u="none" strike="noStrike" dirty="0">
                          <a:latin typeface="+mn-lt"/>
                        </a:rPr>
                        <a:t> BEBEK ÖLÜM HIZI (1000'DE)  (0-1 YAŞ) </a:t>
                      </a:r>
                      <a:r>
                        <a:rPr lang="tr-TR" sz="1100" b="1" u="none" strike="noStrike" dirty="0">
                          <a:solidFill>
                            <a:srgbClr val="FF0000"/>
                          </a:solidFill>
                          <a:latin typeface="+mn-lt"/>
                        </a:rPr>
                        <a:t>(İSTANBUL) (TÜİK</a:t>
                      </a:r>
                      <a:r>
                        <a:rPr lang="tr-TR" sz="1100" b="1" u="none" strike="noStrike" baseline="0" dirty="0">
                          <a:solidFill>
                            <a:srgbClr val="FF0000"/>
                          </a:solidFill>
                          <a:latin typeface="+mn-lt"/>
                        </a:rPr>
                        <a:t>)</a:t>
                      </a:r>
                      <a:endParaRPr lang="tr-TR" sz="1100" b="1" i="0" u="none" strike="noStrike" baseline="30000" dirty="0">
                        <a:solidFill>
                          <a:srgbClr val="FF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a:r>
                        <a:rPr lang="tr-TR" sz="1100" b="1" dirty="0">
                          <a:latin typeface="+mn-lt"/>
                        </a:rPr>
                        <a:t>6,7</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b="1" dirty="0">
                          <a:latin typeface="+mn-lt"/>
                        </a:rPr>
                        <a:t>6,9</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b="1" dirty="0">
                          <a:latin typeface="+mn-lt"/>
                        </a:rPr>
                        <a:t>6,9</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a:ln>
                            <a:noFill/>
                          </a:ln>
                          <a:solidFill>
                            <a:prstClr val="black"/>
                          </a:solidFill>
                          <a:effectLst/>
                          <a:uLnTx/>
                          <a:uFillTx/>
                          <a:latin typeface="+mn-lt"/>
                          <a:ea typeface="+mn-ea"/>
                          <a:cs typeface="+mn-cs"/>
                        </a:rPr>
                        <a:t>7,1</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dirty="0">
                          <a:ln>
                            <a:noFill/>
                          </a:ln>
                          <a:solidFill>
                            <a:srgbClr val="FF0000"/>
                          </a:solidFill>
                          <a:effectLst/>
                          <a:uLnTx/>
                          <a:uFillTx/>
                          <a:latin typeface="+mn-lt"/>
                          <a:ea typeface="+mn-ea"/>
                          <a:cs typeface="+mn-cs"/>
                        </a:rPr>
                        <a:t>Haziran 2025’ de yayımlanacaktır.</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2751336534"/>
                  </a:ext>
                </a:extLst>
              </a:tr>
              <a:tr h="504565">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tr-TR" sz="1100" b="1" u="none" strike="noStrike" dirty="0">
                          <a:latin typeface="+mn-lt"/>
                        </a:rPr>
                        <a:t> BEBEK ÖLÜM HIZI (1000'DE)  (0-1 YAŞ)</a:t>
                      </a:r>
                      <a:r>
                        <a:rPr lang="tr-TR" sz="1100" b="1" u="none" strike="noStrike" baseline="0" dirty="0">
                          <a:latin typeface="+mn-lt"/>
                        </a:rPr>
                        <a:t> </a:t>
                      </a:r>
                      <a:r>
                        <a:rPr lang="tr-TR" sz="1100" b="1" u="none" strike="noStrike" dirty="0">
                          <a:solidFill>
                            <a:srgbClr val="FF0000"/>
                          </a:solidFill>
                          <a:latin typeface="+mn-lt"/>
                        </a:rPr>
                        <a:t>( TÜRKİYE) (TÜİK)</a:t>
                      </a:r>
                      <a:endParaRPr lang="tr-TR" sz="1100" b="1" i="0" u="none" strike="noStrike" baseline="30000" dirty="0">
                        <a:solidFill>
                          <a:srgbClr val="FF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a:r>
                        <a:rPr lang="tr-TR" sz="1100" b="1" dirty="0">
                          <a:latin typeface="+mn-lt"/>
                        </a:rPr>
                        <a:t>8,7</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b="1" dirty="0">
                          <a:latin typeface="+mn-lt"/>
                        </a:rPr>
                        <a:t>9,3</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b="1" dirty="0">
                          <a:latin typeface="+mn-lt"/>
                        </a:rPr>
                        <a:t>9,2</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1100" b="1" i="0" u="none" strike="noStrike" kern="1200" cap="none" spc="0" normalizeH="0" baseline="0" noProof="0" dirty="0">
                          <a:ln>
                            <a:noFill/>
                          </a:ln>
                          <a:solidFill>
                            <a:prstClr val="black"/>
                          </a:solidFill>
                          <a:effectLst/>
                          <a:uLnTx/>
                          <a:uFillTx/>
                          <a:latin typeface="+mn-lt"/>
                          <a:ea typeface="+mn-ea"/>
                          <a:cs typeface="+mn-cs"/>
                        </a:rPr>
                        <a:t>10</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900" dirty="0">
                          <a:solidFill>
                            <a:srgbClr val="FF0000"/>
                          </a:solidFill>
                        </a:rPr>
                        <a:t>Haziran 2025’ de yayımlanacaktır.</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2922660963"/>
                  </a:ext>
                </a:extLst>
              </a:tr>
              <a:tr h="757146">
                <a:tc>
                  <a:txBody>
                    <a:bodyPr/>
                    <a:lstStyle/>
                    <a:p>
                      <a:pPr algn="l" fontAlgn="b"/>
                      <a:r>
                        <a:rPr lang="tr-TR" sz="1100" b="1" u="none" strike="noStrike" dirty="0">
                          <a:latin typeface="+mn-lt"/>
                        </a:rPr>
                        <a:t>ÖLEN BEBEK  / BEBEK ÖLÜM HIZI (1000'DE) </a:t>
                      </a:r>
                      <a:r>
                        <a:rPr lang="tr-TR" sz="1100" b="1" u="none" strike="noStrike" baseline="0" dirty="0">
                          <a:latin typeface="+mn-lt"/>
                        </a:rPr>
                        <a:t> </a:t>
                      </a:r>
                      <a:r>
                        <a:rPr lang="tr-TR" sz="1100" b="1" u="none" strike="noStrike" dirty="0">
                          <a:solidFill>
                            <a:srgbClr val="FF0000"/>
                          </a:solidFill>
                          <a:latin typeface="+mn-lt"/>
                        </a:rPr>
                        <a:t>(İSTANBUL) (SAĞLIK</a:t>
                      </a:r>
                      <a:r>
                        <a:rPr lang="tr-TR" sz="1100" b="1" u="none" strike="noStrike" baseline="0" dirty="0">
                          <a:solidFill>
                            <a:srgbClr val="FF0000"/>
                          </a:solidFill>
                          <a:latin typeface="+mn-lt"/>
                        </a:rPr>
                        <a:t> BAKANLIĞI)</a:t>
                      </a:r>
                      <a:endParaRPr lang="tr-TR" sz="1100" b="1" i="0" u="none" strike="noStrike" baseline="30000" dirty="0">
                        <a:solidFill>
                          <a:srgbClr val="FF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a:r>
                        <a:rPr lang="tr-TR" sz="1100" dirty="0">
                          <a:latin typeface="+mn-lt"/>
                        </a:rPr>
                        <a:t>28 hafta ve üzeri  </a:t>
                      </a:r>
                    </a:p>
                    <a:p>
                      <a:pPr algn="ctr"/>
                      <a:r>
                        <a:rPr lang="tr-TR" sz="1100" dirty="0">
                          <a:latin typeface="+mn-lt"/>
                        </a:rPr>
                        <a:t>874/</a:t>
                      </a:r>
                      <a:r>
                        <a:rPr lang="tr-TR" sz="1100" baseline="0" dirty="0">
                          <a:latin typeface="+mn-lt"/>
                        </a:rPr>
                        <a:t> </a:t>
                      </a:r>
                      <a:r>
                        <a:rPr lang="tr-TR" sz="1100" dirty="0">
                          <a:latin typeface="+mn-lt"/>
                        </a:rPr>
                        <a:t>binde 4,6</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28 hafta ve üzeri  </a:t>
                      </a:r>
                    </a:p>
                    <a:p>
                      <a:pPr algn="ctr"/>
                      <a:r>
                        <a:rPr lang="tr-TR" sz="1100" baseline="0" dirty="0">
                          <a:latin typeface="+mn-lt"/>
                        </a:rPr>
                        <a:t>802/ </a:t>
                      </a:r>
                      <a:r>
                        <a:rPr lang="tr-TR" sz="1100" dirty="0">
                          <a:latin typeface="+mn-lt"/>
                        </a:rPr>
                        <a:t>binde 4,5</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28 hafta ve üzeri  </a:t>
                      </a:r>
                    </a:p>
                    <a:p>
                      <a:pPr algn="ctr"/>
                      <a:r>
                        <a:rPr lang="tr-TR" sz="1100" baseline="0" dirty="0">
                          <a:latin typeface="+mn-lt"/>
                        </a:rPr>
                        <a:t>801/ </a:t>
                      </a:r>
                      <a:r>
                        <a:rPr lang="tr-TR" sz="1100" dirty="0">
                          <a:latin typeface="+mn-lt"/>
                        </a:rPr>
                        <a:t>binde 4,7</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28 hafta ve  üzeri 697</a:t>
                      </a:r>
                    </a:p>
                    <a:p>
                      <a:pPr algn="ctr"/>
                      <a:r>
                        <a:rPr lang="tr-TR" sz="1100" dirty="0">
                          <a:latin typeface="+mn-lt"/>
                        </a:rPr>
                        <a:t> /  binde 4,4</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t>28 hafta ve  üzeri 622 /  binde 4</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706818">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tr-TR" sz="1100" b="1" u="none" strike="noStrike" dirty="0">
                          <a:latin typeface="+mn-lt"/>
                        </a:rPr>
                        <a:t>ÖLEN ANNE SAYISI / ANNE ÖLÜM ORANI (100.000’DE)</a:t>
                      </a:r>
                      <a:r>
                        <a:rPr lang="tr-TR" sz="1100" b="1" u="none" strike="noStrike" baseline="30000" dirty="0">
                          <a:latin typeface="+mn-lt"/>
                        </a:rPr>
                        <a:t> </a:t>
                      </a:r>
                      <a:r>
                        <a:rPr lang="tr-TR" sz="1100" b="1" u="none" strike="noStrike" dirty="0">
                          <a:solidFill>
                            <a:srgbClr val="FF0000"/>
                          </a:solidFill>
                          <a:latin typeface="+mn-lt"/>
                        </a:rPr>
                        <a:t>(İSTANBUL) (SAĞLIK</a:t>
                      </a:r>
                      <a:r>
                        <a:rPr lang="tr-TR" sz="1100" b="1" u="none" strike="noStrike" baseline="0" dirty="0">
                          <a:solidFill>
                            <a:srgbClr val="FF0000"/>
                          </a:solidFill>
                          <a:latin typeface="+mn-lt"/>
                        </a:rPr>
                        <a:t> BAKANLIĞI)</a:t>
                      </a:r>
                      <a:endParaRPr lang="tr-TR" sz="1100" b="1" i="0" u="none" strike="noStrike" baseline="30000" dirty="0">
                        <a:solidFill>
                          <a:srgbClr val="FF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a:r>
                        <a:rPr lang="tr-TR" sz="1100" dirty="0">
                          <a:latin typeface="+mn-lt"/>
                        </a:rPr>
                        <a:t>22 / yüz binde 11,5</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20 / yüz binde 11,1</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b="0" dirty="0">
                          <a:latin typeface="+mn-lt"/>
                        </a:rPr>
                        <a:t>16 / yüz binde 9,4</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b="0" dirty="0">
                          <a:latin typeface="+mn-lt"/>
                        </a:rPr>
                        <a:t>19 /  yüz binde 11,2</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t>19 / yüz binde 12.1</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62681">
                <a:tc>
                  <a:txBody>
                    <a:bodyPr/>
                    <a:lstStyle/>
                    <a:p>
                      <a:pPr algn="l" fontAlgn="b"/>
                      <a:r>
                        <a:rPr lang="tr-TR" sz="1100" b="1" u="none" strike="noStrike" dirty="0">
                          <a:latin typeface="+mn-lt"/>
                        </a:rPr>
                        <a:t>NORMAL DOĞUM</a:t>
                      </a:r>
                      <a:endParaRPr lang="tr-TR" sz="11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a:r>
                        <a:rPr lang="tr-TR" sz="1100" dirty="0">
                          <a:latin typeface="+mn-lt"/>
                        </a:rPr>
                        <a:t>86.512</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80.895</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0" kern="1200" dirty="0">
                          <a:solidFill>
                            <a:schemeClr val="tx1"/>
                          </a:solidFill>
                          <a:latin typeface="+mn-lt"/>
                          <a:ea typeface="+mn-ea"/>
                          <a:cs typeface="+mn-cs"/>
                        </a:rPr>
                        <a:t>73.869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mn-lt"/>
                        </a:rPr>
                        <a:t>64.587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t>59.364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94185">
                <a:tc>
                  <a:txBody>
                    <a:bodyPr/>
                    <a:lstStyle/>
                    <a:p>
                      <a:pPr algn="l" fontAlgn="b"/>
                      <a:r>
                        <a:rPr lang="tr-TR" sz="1100" b="1" u="none" strike="noStrike" dirty="0">
                          <a:latin typeface="+mn-lt"/>
                        </a:rPr>
                        <a:t>SEZARYEN DOĞUM</a:t>
                      </a:r>
                      <a:endParaRPr lang="tr-TR" sz="11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a:r>
                        <a:rPr lang="tr-TR" sz="1100" dirty="0">
                          <a:latin typeface="+mn-lt"/>
                        </a:rPr>
                        <a:t>129.847</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b="0" dirty="0">
                          <a:latin typeface="+mn-lt"/>
                        </a:rPr>
                        <a:t>124.622</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0" kern="1200" dirty="0">
                          <a:solidFill>
                            <a:schemeClr val="tx1"/>
                          </a:solidFill>
                          <a:latin typeface="+mn-lt"/>
                          <a:ea typeface="+mn-ea"/>
                          <a:cs typeface="+mn-cs"/>
                        </a:rPr>
                        <a:t>124.621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100" b="0" i="0" u="none" strike="noStrike" dirty="0">
                          <a:effectLst/>
                          <a:latin typeface="+mn-lt"/>
                        </a:rPr>
                        <a:t>116.618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t>110.303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1147">
                <a:tc>
                  <a:txBody>
                    <a:bodyPr/>
                    <a:lstStyle/>
                    <a:p>
                      <a:pPr algn="l" fontAlgn="b"/>
                      <a:r>
                        <a:rPr lang="tr-TR" sz="1100" b="1" u="none" strike="noStrike" dirty="0">
                          <a:latin typeface="+mn-lt"/>
                        </a:rPr>
                        <a:t>SEZARYEN DIŞI MÜDAHALELİ DOĞUM</a:t>
                      </a:r>
                      <a:endParaRPr lang="tr-TR" sz="11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a:r>
                        <a:rPr lang="tr-TR" sz="1100" dirty="0">
                          <a:latin typeface="+mn-lt"/>
                        </a:rPr>
                        <a:t>772</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802</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0" kern="1200" dirty="0">
                          <a:solidFill>
                            <a:schemeClr val="tx1"/>
                          </a:solidFill>
                          <a:latin typeface="+mn-lt"/>
                          <a:ea typeface="+mn-ea"/>
                          <a:cs typeface="+mn-cs"/>
                        </a:rPr>
                        <a:t>867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latinLnBrk="0" hangingPunct="1"/>
                      <a:r>
                        <a:rPr lang="tr-TR" sz="1100" kern="1200" dirty="0">
                          <a:solidFill>
                            <a:schemeClr val="tx1"/>
                          </a:solidFill>
                          <a:latin typeface="+mn-lt"/>
                          <a:ea typeface="+mn-ea"/>
                          <a:cs typeface="+mn-cs"/>
                        </a:rPr>
                        <a:t>855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t>660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753123">
                <a:tc>
                  <a:txBody>
                    <a:bodyPr/>
                    <a:lstStyle/>
                    <a:p>
                      <a:pPr algn="l" fontAlgn="b"/>
                      <a:r>
                        <a:rPr lang="tr-TR" sz="1100" b="1" u="none" strike="noStrike" dirty="0">
                          <a:latin typeface="+mn-lt"/>
                        </a:rPr>
                        <a:t>HASTANEDE TOPLAM DOĞUM SAYISI</a:t>
                      </a:r>
                    </a:p>
                    <a:p>
                      <a:pPr algn="l" fontAlgn="b"/>
                      <a:r>
                        <a:rPr lang="tr-TR" sz="1100" b="1" i="0" u="none" strike="noStrike" dirty="0">
                          <a:solidFill>
                            <a:srgbClr val="000000"/>
                          </a:solidFill>
                          <a:latin typeface="+mn-lt"/>
                          <a:cs typeface="Arial" pitchFamily="34" charset="0"/>
                        </a:rPr>
                        <a:t>(Tıp Merkezlerinde yapılan doğumlar dahil)</a:t>
                      </a: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a:r>
                        <a:rPr lang="tr-TR" sz="1100" dirty="0" smtClean="0">
                          <a:latin typeface="+mn-lt"/>
                        </a:rPr>
                        <a:t>222.131</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latin typeface="+mn-lt"/>
                        </a:rPr>
                        <a:t>206.319</a:t>
                      </a:r>
                      <a:endParaRPr lang="tr-TR" sz="11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0" kern="1200" dirty="0">
                          <a:solidFill>
                            <a:schemeClr val="tx1"/>
                          </a:solidFill>
                          <a:latin typeface="+mn-lt"/>
                          <a:ea typeface="+mn-ea"/>
                          <a:cs typeface="+mn-cs"/>
                        </a:rPr>
                        <a:t>199.357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kern="1200" dirty="0">
                          <a:solidFill>
                            <a:schemeClr val="tx1"/>
                          </a:solidFill>
                          <a:latin typeface="+mn-lt"/>
                          <a:ea typeface="+mn-ea"/>
                          <a:cs typeface="+mn-cs"/>
                        </a:rPr>
                        <a:t>182.060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kern="1200" dirty="0">
                          <a:solidFill>
                            <a:schemeClr val="tx1"/>
                          </a:solidFill>
                          <a:latin typeface="+mn-lt"/>
                          <a:ea typeface="+mn-ea"/>
                          <a:cs typeface="+mn-cs"/>
                        </a:rPr>
                        <a:t>170.327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504565">
                <a:tc>
                  <a:txBody>
                    <a:bodyPr/>
                    <a:lstStyle/>
                    <a:p>
                      <a:pPr algn="l" fontAlgn="b"/>
                      <a:r>
                        <a:rPr lang="tr-TR" sz="1100" b="1" u="none" strike="noStrike" dirty="0">
                          <a:latin typeface="+mn-lt"/>
                        </a:rPr>
                        <a:t>TESPİT EDİLEN BULAŞICI HASTALIK SAYISI**</a:t>
                      </a:r>
                      <a:endParaRPr lang="tr-TR" sz="1100" b="1" i="0" u="none" strike="noStrike" dirty="0">
                        <a:solidFill>
                          <a:srgbClr val="C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algn="ctr"/>
                      <a:r>
                        <a:rPr lang="tr-TR" sz="1100" dirty="0">
                          <a:solidFill>
                            <a:schemeClr val="tx1"/>
                          </a:solidFill>
                          <a:latin typeface="+mn-lt"/>
                        </a:rPr>
                        <a:t>29.105</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solidFill>
                            <a:schemeClr val="tx1"/>
                          </a:solidFill>
                          <a:latin typeface="+mn-lt"/>
                        </a:rPr>
                        <a:t>16.035</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solidFill>
                            <a:schemeClr val="tx1"/>
                          </a:solidFill>
                          <a:latin typeface="+mn-lt"/>
                        </a:rPr>
                        <a:t>30.900</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latinLnBrk="0" hangingPunct="1"/>
                      <a:r>
                        <a:rPr lang="tr-TR" sz="1100" kern="1200" dirty="0">
                          <a:solidFill>
                            <a:schemeClr val="tx1"/>
                          </a:solidFill>
                          <a:latin typeface="+mn-lt"/>
                          <a:ea typeface="+mn-ea"/>
                          <a:cs typeface="+mn-cs"/>
                        </a:rPr>
                        <a:t>39.906</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latinLnBrk="0" hangingPunct="1"/>
                      <a:r>
                        <a:rPr lang="tr-TR" sz="1100" kern="1200" dirty="0">
                          <a:solidFill>
                            <a:schemeClr val="tx1"/>
                          </a:solidFill>
                          <a:latin typeface="+mn-lt"/>
                          <a:ea typeface="+mn-ea"/>
                          <a:cs typeface="+mn-cs"/>
                        </a:rPr>
                        <a:t>25.778</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69794">
                <a:tc>
                  <a:txBody>
                    <a:bodyPr/>
                    <a:lstStyle/>
                    <a:p>
                      <a:pPr algn="l" fontAlgn="b"/>
                      <a:r>
                        <a:rPr lang="tr-TR" sz="1100" b="1" u="none" strike="noStrike" dirty="0">
                          <a:latin typeface="+mn-lt"/>
                        </a:rPr>
                        <a:t>YAPILAN AŞILAMA SAYISI***</a:t>
                      </a:r>
                      <a:endParaRPr lang="tr-TR" sz="1100" b="1" i="0" u="none" strike="noStrike" dirty="0">
                        <a:solidFill>
                          <a:srgbClr val="C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1100" kern="1200" dirty="0">
                          <a:solidFill>
                            <a:schemeClr val="tx1"/>
                          </a:solidFill>
                          <a:latin typeface="+mn-lt"/>
                          <a:ea typeface="+mn-ea"/>
                          <a:cs typeface="+mn-cs"/>
                        </a:rPr>
                        <a:t>3.263.281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kern="1200" dirty="0">
                          <a:solidFill>
                            <a:schemeClr val="tx1"/>
                          </a:solidFill>
                          <a:latin typeface="+mn-lt"/>
                          <a:ea typeface="+mn-ea"/>
                          <a:cs typeface="+mn-cs"/>
                        </a:rPr>
                        <a:t>5.218.453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kern="1200" dirty="0">
                          <a:solidFill>
                            <a:schemeClr val="tx1"/>
                          </a:solidFill>
                          <a:latin typeface="+mn-lt"/>
                          <a:ea typeface="+mn-ea"/>
                          <a:cs typeface="+mn-cs"/>
                        </a:rPr>
                        <a:t>5.021.143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kern="1200" dirty="0">
                          <a:solidFill>
                            <a:schemeClr val="tx1"/>
                          </a:solidFill>
                          <a:latin typeface="+mn-lt"/>
                          <a:ea typeface="+mn-ea"/>
                          <a:cs typeface="+mn-cs"/>
                        </a:rPr>
                        <a:t>4.818.137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100" dirty="0"/>
                        <a:t>4.155.534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SAĞLIK GENEL BİLGİLER</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5 Metin kutusu"/>
          <p:cNvSpPr txBox="1"/>
          <p:nvPr/>
        </p:nvSpPr>
        <p:spPr>
          <a:xfrm>
            <a:off x="106016" y="9124688"/>
            <a:ext cx="67788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 Sağlık Bakanlığı, Özel ve Üniversite Hastanelerinin sayıları toplamıdır.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 Bulaşıcı hastalıklar sayısına  COVİD-19’lu Hasta sayısı dahil edilmemiştir.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Covid-19 ile ilgili Aşılama sayıları hariçtir.</a:t>
            </a:r>
          </a:p>
        </p:txBody>
      </p:sp>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32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5 Tablo"/>
          <p:cNvGraphicFramePr>
            <a:graphicFrameLocks noGrp="1"/>
          </p:cNvGraphicFramePr>
          <p:nvPr>
            <p:extLst/>
          </p:nvPr>
        </p:nvGraphicFramePr>
        <p:xfrm>
          <a:off x="82149" y="960551"/>
          <a:ext cx="6747994" cy="8286473"/>
        </p:xfrm>
        <a:graphic>
          <a:graphicData uri="http://schemas.openxmlformats.org/drawingml/2006/table">
            <a:tbl>
              <a:tblPr>
                <a:effectLst>
                  <a:outerShdw blurRad="50800" dist="38100" dir="5400000" algn="t" rotWithShape="0">
                    <a:prstClr val="black">
                      <a:alpha val="40000"/>
                    </a:prstClr>
                  </a:outerShdw>
                </a:effectLst>
              </a:tblPr>
              <a:tblGrid>
                <a:gridCol w="4199051">
                  <a:extLst>
                    <a:ext uri="{9D8B030D-6E8A-4147-A177-3AD203B41FA5}">
                      <a16:colId xmlns:a16="http://schemas.microsoft.com/office/drawing/2014/main" val="20000"/>
                    </a:ext>
                  </a:extLst>
                </a:gridCol>
                <a:gridCol w="2548943">
                  <a:extLst>
                    <a:ext uri="{9D8B030D-6E8A-4147-A177-3AD203B41FA5}">
                      <a16:colId xmlns:a16="http://schemas.microsoft.com/office/drawing/2014/main" val="20001"/>
                    </a:ext>
                  </a:extLst>
                </a:gridCol>
              </a:tblGrid>
              <a:tr h="400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bg1"/>
                          </a:solidFill>
                          <a:effectLst/>
                          <a:latin typeface="+mn-lt"/>
                          <a:cs typeface="Arial" pitchFamily="34" charset="0"/>
                        </a:rPr>
                        <a:t>MERKEZ ADI*</a:t>
                      </a:r>
                      <a:endParaRPr kumimoji="0" lang="tr-TR" sz="1800" b="0" i="0" u="none" strike="noStrike" cap="none" normalizeH="0" baseline="0" dirty="0">
                        <a:ln>
                          <a:noFill/>
                        </a:ln>
                        <a:solidFill>
                          <a:schemeClr val="bg1"/>
                        </a:solidFill>
                        <a:effectLst/>
                        <a:latin typeface="+mn-lt"/>
                        <a:cs typeface="Arial" pitchFamily="34" charset="0"/>
                      </a:endParaRPr>
                    </a:p>
                  </a:txBody>
                  <a:tcPr marL="55721" marR="55721"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bg1"/>
                          </a:solidFill>
                          <a:effectLst/>
                          <a:latin typeface="+mn-lt"/>
                          <a:cs typeface="Arial" pitchFamily="34" charset="0"/>
                        </a:rPr>
                        <a:t>2024</a:t>
                      </a:r>
                      <a:endParaRPr kumimoji="0" lang="tr-TR" sz="1800" b="0" i="0" u="none" strike="noStrike" cap="none" normalizeH="0" baseline="0" dirty="0">
                        <a:ln>
                          <a:noFill/>
                        </a:ln>
                        <a:solidFill>
                          <a:schemeClr val="bg1"/>
                        </a:solidFill>
                        <a:effectLst/>
                        <a:latin typeface="+mn-lt"/>
                        <a:cs typeface="Arial" pitchFamily="34" charset="0"/>
                      </a:endParaRPr>
                    </a:p>
                  </a:txBody>
                  <a:tcPr marL="55721" marR="55721"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723898">
                <a:tc>
                  <a:txBody>
                    <a:bodyPr/>
                    <a:lstStyle/>
                    <a:p>
                      <a:pPr algn="l" rtl="0" fontAlgn="ctr"/>
                      <a:r>
                        <a:rPr lang="tr-TR" sz="1100" b="1" i="0" u="none" strike="noStrike" dirty="0">
                          <a:solidFill>
                            <a:srgbClr val="000000"/>
                          </a:solidFill>
                          <a:effectLst/>
                          <a:latin typeface="Arial" panose="020B0604020202020204" pitchFamily="34" charset="0"/>
                        </a:rPr>
                        <a:t>DİYALİZ MERKEZİ</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dirty="0">
                          <a:solidFill>
                            <a:srgbClr val="000000"/>
                          </a:solidFill>
                          <a:effectLst/>
                          <a:latin typeface="Arial" panose="020B0604020202020204" pitchFamily="34" charset="0"/>
                        </a:rPr>
                        <a:t>98                                     </a:t>
                      </a:r>
                    </a:p>
                    <a:p>
                      <a:pPr algn="ctr" fontAlgn="ctr"/>
                      <a:r>
                        <a:rPr lang="tr-TR" sz="1100" b="1" i="0" u="none" strike="noStrike" dirty="0">
                          <a:solidFill>
                            <a:srgbClr val="000000"/>
                          </a:solidFill>
                          <a:effectLst/>
                          <a:latin typeface="Arial" panose="020B0604020202020204" pitchFamily="34" charset="0"/>
                        </a:rPr>
                        <a:t>(60 özel - 32 kamu -  6 üniversite)</a:t>
                      </a:r>
                      <a:br>
                        <a:rPr lang="tr-TR" sz="1100" b="1" i="0" u="none" strike="noStrike" dirty="0">
                          <a:solidFill>
                            <a:srgbClr val="000000"/>
                          </a:solidFill>
                          <a:effectLst/>
                          <a:latin typeface="Arial" panose="020B0604020202020204" pitchFamily="34" charset="0"/>
                        </a:rPr>
                      </a:br>
                      <a:endParaRPr lang="tr-TR" sz="11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17817835"/>
                  </a:ext>
                </a:extLst>
              </a:tr>
              <a:tr h="1053181">
                <a:tc>
                  <a:txBody>
                    <a:bodyPr/>
                    <a:lstStyle/>
                    <a:p>
                      <a:pPr algn="l" rtl="0" fontAlgn="ctr"/>
                      <a:r>
                        <a:rPr lang="tr-TR" sz="1100" b="1" i="0" u="none" strike="noStrike">
                          <a:solidFill>
                            <a:srgbClr val="000000"/>
                          </a:solidFill>
                          <a:effectLst/>
                          <a:latin typeface="Arial" panose="020B0604020202020204" pitchFamily="34" charset="0"/>
                        </a:rPr>
                        <a:t>KAN MERKEZİ</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AE5"/>
                    </a:solidFill>
                  </a:tcPr>
                </a:tc>
                <a:tc>
                  <a:txBody>
                    <a:bodyPr/>
                    <a:lstStyle/>
                    <a:p>
                      <a:pPr marL="228600" indent="-228600" algn="ctr" rtl="0" fontAlgn="ctr">
                        <a:buAutoNum type="arabicPlain" startAt="2"/>
                      </a:pPr>
                      <a:r>
                        <a:rPr lang="tr-TR" sz="1100" b="1" i="0" u="none" strike="noStrike" dirty="0">
                          <a:solidFill>
                            <a:srgbClr val="000000"/>
                          </a:solidFill>
                          <a:effectLst/>
                          <a:latin typeface="Arial" panose="020B0604020202020204" pitchFamily="34" charset="0"/>
                        </a:rPr>
                        <a:t>(Kızılay bölge Kan merkezi)</a:t>
                      </a:r>
                      <a:br>
                        <a:rPr lang="tr-TR" sz="1100" b="1" i="0" u="none" strike="noStrike" dirty="0">
                          <a:solidFill>
                            <a:srgbClr val="000000"/>
                          </a:solidFill>
                          <a:effectLst/>
                          <a:latin typeface="Arial" panose="020B0604020202020204" pitchFamily="34" charset="0"/>
                        </a:rPr>
                      </a:br>
                      <a:r>
                        <a:rPr lang="tr-TR" sz="1100" b="1" i="0" u="none" strike="noStrike" dirty="0">
                          <a:solidFill>
                            <a:srgbClr val="000000"/>
                          </a:solidFill>
                          <a:effectLst/>
                          <a:latin typeface="Arial" panose="020B0604020202020204" pitchFamily="34" charset="0"/>
                        </a:rPr>
                        <a:t>3    (Süreli Bölge Kan Merkezi) </a:t>
                      </a:r>
                    </a:p>
                    <a:p>
                      <a:pPr marL="0" indent="0" algn="ctr" rtl="0" fontAlgn="ctr">
                        <a:buNone/>
                      </a:pPr>
                      <a:r>
                        <a:rPr lang="tr-TR" sz="1100" b="1" i="0" u="none" strike="noStrike" dirty="0">
                          <a:solidFill>
                            <a:srgbClr val="000000"/>
                          </a:solidFill>
                          <a:effectLst/>
                          <a:latin typeface="Arial" panose="020B0604020202020204" pitchFamily="34" charset="0"/>
                        </a:rPr>
                        <a:t>227 (</a:t>
                      </a:r>
                      <a:r>
                        <a:rPr lang="tr-TR" sz="1100" b="1" i="0" u="none" strike="noStrike" dirty="0" err="1">
                          <a:solidFill>
                            <a:srgbClr val="000000"/>
                          </a:solidFill>
                          <a:effectLst/>
                          <a:latin typeface="Arial" panose="020B0604020202020204" pitchFamily="34" charset="0"/>
                        </a:rPr>
                        <a:t>Transfizyon</a:t>
                      </a:r>
                      <a:r>
                        <a:rPr lang="tr-TR" sz="1100" b="1" i="0" u="none" strike="noStrike" dirty="0">
                          <a:solidFill>
                            <a:srgbClr val="000000"/>
                          </a:solidFill>
                          <a:effectLst/>
                          <a:latin typeface="Arial" panose="020B0604020202020204" pitchFamily="34" charset="0"/>
                        </a:rPr>
                        <a:t> merkezi ) </a:t>
                      </a:r>
                      <a:br>
                        <a:rPr lang="tr-TR" sz="1100" b="1" i="0" u="none" strike="noStrike" dirty="0">
                          <a:solidFill>
                            <a:srgbClr val="000000"/>
                          </a:solidFill>
                          <a:effectLst/>
                          <a:latin typeface="Arial" panose="020B0604020202020204" pitchFamily="34" charset="0"/>
                        </a:rPr>
                      </a:br>
                      <a:r>
                        <a:rPr lang="tr-TR" sz="1100" b="1" i="0" u="none" strike="noStrike" dirty="0">
                          <a:solidFill>
                            <a:srgbClr val="000000"/>
                          </a:solidFill>
                          <a:effectLst/>
                          <a:latin typeface="Arial" panose="020B0604020202020204" pitchFamily="34" charset="0"/>
                        </a:rPr>
                        <a:t>27  (</a:t>
                      </a:r>
                      <a:r>
                        <a:rPr lang="tr-TR" sz="1100" b="1" i="0" u="none" strike="noStrike" dirty="0" err="1">
                          <a:solidFill>
                            <a:srgbClr val="000000"/>
                          </a:solidFill>
                          <a:effectLst/>
                          <a:latin typeface="Arial" panose="020B0604020202020204" pitchFamily="34" charset="0"/>
                        </a:rPr>
                        <a:t>Terapötik</a:t>
                      </a:r>
                      <a:r>
                        <a:rPr lang="tr-TR" sz="1100" b="1" i="0" u="none" strike="noStrike" dirty="0">
                          <a:solidFill>
                            <a:srgbClr val="000000"/>
                          </a:solidFill>
                          <a:effectLst/>
                          <a:latin typeface="Arial" panose="020B0604020202020204" pitchFamily="34" charset="0"/>
                        </a:rPr>
                        <a:t> </a:t>
                      </a:r>
                      <a:r>
                        <a:rPr lang="tr-TR" sz="1100" b="1" i="0" u="none" strike="noStrike" dirty="0" err="1">
                          <a:solidFill>
                            <a:srgbClr val="000000"/>
                          </a:solidFill>
                          <a:effectLst/>
                          <a:latin typeface="Arial" panose="020B0604020202020204" pitchFamily="34" charset="0"/>
                        </a:rPr>
                        <a:t>Aferez</a:t>
                      </a:r>
                      <a:r>
                        <a:rPr lang="tr-TR" sz="1100" b="1" i="0" u="none" strike="noStrike" dirty="0">
                          <a:solidFill>
                            <a:srgbClr val="000000"/>
                          </a:solidFill>
                          <a:effectLst/>
                          <a:latin typeface="Arial" panose="020B0604020202020204" pitchFamily="34" charset="0"/>
                        </a:rPr>
                        <a:t> merkezi ) </a:t>
                      </a:r>
                      <a:br>
                        <a:rPr lang="tr-TR" sz="1100" b="1" i="0" u="none" strike="noStrike" dirty="0">
                          <a:solidFill>
                            <a:srgbClr val="000000"/>
                          </a:solidFill>
                          <a:effectLst/>
                          <a:latin typeface="Arial" panose="020B0604020202020204" pitchFamily="34" charset="0"/>
                        </a:rPr>
                      </a:br>
                      <a:r>
                        <a:rPr lang="tr-TR" sz="1100" b="1" i="0" u="none" strike="noStrike" dirty="0">
                          <a:solidFill>
                            <a:srgbClr val="000000"/>
                          </a:solidFill>
                          <a:effectLst/>
                          <a:latin typeface="Arial" panose="020B0604020202020204" pitchFamily="34" charset="0"/>
                        </a:rPr>
                        <a:t> 5    (Kan Bağış Merkezi)</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74831871"/>
                  </a:ext>
                </a:extLst>
              </a:tr>
              <a:tr h="364171">
                <a:tc>
                  <a:txBody>
                    <a:bodyPr/>
                    <a:lstStyle/>
                    <a:p>
                      <a:pPr algn="l" rtl="0" fontAlgn="ctr"/>
                      <a:r>
                        <a:rPr lang="tr-TR" sz="1100" b="1" i="0" u="none" strike="noStrike">
                          <a:solidFill>
                            <a:srgbClr val="000000"/>
                          </a:solidFill>
                          <a:effectLst/>
                          <a:latin typeface="Arial" panose="020B0604020202020204" pitchFamily="34" charset="0"/>
                        </a:rPr>
                        <a:t>ÖZEL HEKİM MUAYENEHANESİ</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100" b="1" i="0" u="none" strike="noStrike" dirty="0">
                          <a:solidFill>
                            <a:srgbClr val="000000"/>
                          </a:solidFill>
                          <a:effectLst/>
                          <a:latin typeface="Arial" panose="020B0604020202020204" pitchFamily="34" charset="0"/>
                        </a:rPr>
                        <a:t>3.977 (Diş Hekimleri Hariç)</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19335038"/>
                  </a:ext>
                </a:extLst>
              </a:tr>
              <a:tr h="226691">
                <a:tc>
                  <a:txBody>
                    <a:bodyPr/>
                    <a:lstStyle/>
                    <a:p>
                      <a:pPr algn="l" rtl="0" fontAlgn="ctr"/>
                      <a:r>
                        <a:rPr lang="tr-TR" sz="1100" b="1" i="0" u="none" strike="noStrike">
                          <a:solidFill>
                            <a:srgbClr val="000000"/>
                          </a:solidFill>
                          <a:effectLst/>
                          <a:latin typeface="Arial" panose="020B0604020202020204" pitchFamily="34" charset="0"/>
                        </a:rPr>
                        <a:t>DİŞ HEKİMİ MUAYENEHANESİ</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100" b="1" i="0" u="none" strike="noStrike" dirty="0">
                          <a:solidFill>
                            <a:srgbClr val="000000"/>
                          </a:solidFill>
                          <a:effectLst/>
                          <a:latin typeface="Arial" panose="020B0604020202020204" pitchFamily="34" charset="0"/>
                        </a:rPr>
                        <a:t>2.927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21944774"/>
                  </a:ext>
                </a:extLst>
              </a:tr>
              <a:tr h="226691">
                <a:tc>
                  <a:txBody>
                    <a:bodyPr/>
                    <a:lstStyle/>
                    <a:p>
                      <a:pPr algn="l" rtl="0" fontAlgn="ctr"/>
                      <a:r>
                        <a:rPr lang="tr-TR" sz="1100" b="1" i="0" u="none" strike="noStrike">
                          <a:effectLst/>
                          <a:latin typeface="Arial" panose="020B0604020202020204" pitchFamily="34" charset="0"/>
                        </a:rPr>
                        <a:t>SAĞLIK KABİNİ</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100" b="1" i="0" u="none" strike="noStrike" dirty="0">
                          <a:effectLst/>
                          <a:latin typeface="Arial" panose="020B0604020202020204" pitchFamily="34" charset="0"/>
                        </a:rPr>
                        <a:t>118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811629126"/>
                  </a:ext>
                </a:extLst>
              </a:tr>
              <a:tr h="395894">
                <a:tc>
                  <a:txBody>
                    <a:bodyPr/>
                    <a:lstStyle/>
                    <a:p>
                      <a:pPr algn="l" rtl="0" fontAlgn="ctr"/>
                      <a:r>
                        <a:rPr lang="tr-TR" sz="1100" b="1" i="0" u="none" strike="noStrike">
                          <a:solidFill>
                            <a:srgbClr val="000000"/>
                          </a:solidFill>
                          <a:effectLst/>
                          <a:latin typeface="Arial" panose="020B0604020202020204" pitchFamily="34" charset="0"/>
                        </a:rPr>
                        <a:t>HİPERBARİK OKSİJEN TEDAVİ MERKEZİ</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a:solidFill>
                            <a:srgbClr val="000000"/>
                          </a:solidFill>
                          <a:effectLst/>
                          <a:latin typeface="Arial" panose="020B0604020202020204" pitchFamily="34" charset="0"/>
                        </a:rPr>
                        <a:t>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14959209"/>
                  </a:ext>
                </a:extLst>
              </a:tr>
              <a:tr h="505573">
                <a:tc>
                  <a:txBody>
                    <a:bodyPr/>
                    <a:lstStyle/>
                    <a:p>
                      <a:pPr algn="l" rtl="0" fontAlgn="ctr"/>
                      <a:r>
                        <a:rPr lang="tr-TR" sz="1100" b="1" i="0" u="none" strike="noStrike">
                          <a:solidFill>
                            <a:srgbClr val="000000"/>
                          </a:solidFill>
                          <a:effectLst/>
                          <a:latin typeface="Arial" panose="020B0604020202020204" pitchFamily="34" charset="0"/>
                        </a:rPr>
                        <a:t>ECZANE</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100" b="1" i="0" u="none" strike="noStrike" dirty="0">
                          <a:solidFill>
                            <a:srgbClr val="000000"/>
                          </a:solidFill>
                          <a:effectLst/>
                          <a:latin typeface="Arial" panose="020B0604020202020204" pitchFamily="34" charset="0"/>
                        </a:rPr>
                        <a:t>5.778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74743611"/>
                  </a:ext>
                </a:extLst>
              </a:tr>
              <a:tr h="395894">
                <a:tc>
                  <a:txBody>
                    <a:bodyPr/>
                    <a:lstStyle/>
                    <a:p>
                      <a:pPr algn="l" rtl="0" fontAlgn="ctr"/>
                      <a:r>
                        <a:rPr lang="tr-TR" sz="1100" b="1" i="0" u="none" strike="noStrike">
                          <a:solidFill>
                            <a:srgbClr val="000000"/>
                          </a:solidFill>
                          <a:effectLst/>
                          <a:latin typeface="Arial" panose="020B0604020202020204" pitchFamily="34" charset="0"/>
                        </a:rPr>
                        <a:t>ÖZEL HASTANE ECZANESİ</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100" b="1" i="0" u="none" strike="noStrike" dirty="0">
                          <a:solidFill>
                            <a:srgbClr val="000000"/>
                          </a:solidFill>
                          <a:effectLst/>
                          <a:latin typeface="Arial" panose="020B0604020202020204" pitchFamily="34" charset="0"/>
                        </a:rPr>
                        <a:t>179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49839699"/>
                  </a:ext>
                </a:extLst>
              </a:tr>
              <a:tr h="226691">
                <a:tc>
                  <a:txBody>
                    <a:bodyPr/>
                    <a:lstStyle/>
                    <a:p>
                      <a:pPr algn="l" rtl="0" fontAlgn="ctr"/>
                      <a:r>
                        <a:rPr lang="tr-TR" sz="1100" b="1" i="0" u="none" strike="noStrike">
                          <a:solidFill>
                            <a:srgbClr val="000000"/>
                          </a:solidFill>
                          <a:effectLst/>
                          <a:latin typeface="Arial" panose="020B0604020202020204" pitchFamily="34" charset="0"/>
                        </a:rPr>
                        <a:t>ECZA DEPOSU</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100" b="1" i="0" u="none" strike="noStrike" dirty="0">
                          <a:solidFill>
                            <a:srgbClr val="000000"/>
                          </a:solidFill>
                          <a:effectLst/>
                          <a:latin typeface="Arial" panose="020B0604020202020204" pitchFamily="34" charset="0"/>
                        </a:rPr>
                        <a:t>218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47128051"/>
                  </a:ext>
                </a:extLst>
              </a:tr>
              <a:tr h="226691">
                <a:tc>
                  <a:txBody>
                    <a:bodyPr/>
                    <a:lstStyle/>
                    <a:p>
                      <a:pPr algn="l" rtl="0" fontAlgn="ctr"/>
                      <a:r>
                        <a:rPr lang="tr-TR" sz="1100" b="1" i="0" u="none" strike="noStrike">
                          <a:solidFill>
                            <a:srgbClr val="000000"/>
                          </a:solidFill>
                          <a:effectLst/>
                          <a:latin typeface="Arial" panose="020B0604020202020204" pitchFamily="34" charset="0"/>
                        </a:rPr>
                        <a:t>İLAÇ ÜRETİM YERİ + SEKONDER</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100" b="1" i="0" u="none" strike="noStrike" dirty="0">
                          <a:solidFill>
                            <a:srgbClr val="000000"/>
                          </a:solidFill>
                          <a:effectLst/>
                          <a:latin typeface="Arial" panose="020B0604020202020204" pitchFamily="34" charset="0"/>
                        </a:rPr>
                        <a:t>415+84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73088753"/>
                  </a:ext>
                </a:extLst>
              </a:tr>
              <a:tr h="226691">
                <a:tc>
                  <a:txBody>
                    <a:bodyPr/>
                    <a:lstStyle/>
                    <a:p>
                      <a:pPr algn="l" rtl="0" fontAlgn="ctr"/>
                      <a:r>
                        <a:rPr lang="tr-TR" sz="1100" b="1" i="0" u="none" strike="noStrike">
                          <a:solidFill>
                            <a:srgbClr val="000000"/>
                          </a:solidFill>
                          <a:effectLst/>
                          <a:latin typeface="Arial" panose="020B0604020202020204" pitchFamily="34" charset="0"/>
                        </a:rPr>
                        <a:t>ÖZEL POLİKLİNİK</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100" b="1" i="0" u="none" strike="noStrike" dirty="0">
                          <a:solidFill>
                            <a:srgbClr val="000000"/>
                          </a:solidFill>
                          <a:effectLst/>
                          <a:latin typeface="Arial" panose="020B0604020202020204" pitchFamily="34" charset="0"/>
                        </a:rPr>
                        <a:t>171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39342878"/>
                  </a:ext>
                </a:extLst>
              </a:tr>
              <a:tr h="226691">
                <a:tc>
                  <a:txBody>
                    <a:bodyPr/>
                    <a:lstStyle/>
                    <a:p>
                      <a:pPr algn="l" rtl="0" fontAlgn="ctr"/>
                      <a:r>
                        <a:rPr lang="tr-TR" sz="1100" b="1" i="0" u="none" strike="noStrike">
                          <a:solidFill>
                            <a:srgbClr val="000000"/>
                          </a:solidFill>
                          <a:effectLst/>
                          <a:latin typeface="Arial" panose="020B0604020202020204" pitchFamily="34" charset="0"/>
                        </a:rPr>
                        <a:t>ÖZEL DAL TIP MERKEZİ</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100" b="1" i="0" u="none" strike="noStrike" dirty="0">
                          <a:solidFill>
                            <a:srgbClr val="000000"/>
                          </a:solidFill>
                          <a:effectLst/>
                          <a:latin typeface="Arial" panose="020B0604020202020204" pitchFamily="34" charset="0"/>
                        </a:rPr>
                        <a:t>210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80351210"/>
                  </a:ext>
                </a:extLst>
              </a:tr>
              <a:tr h="226691">
                <a:tc>
                  <a:txBody>
                    <a:bodyPr/>
                    <a:lstStyle/>
                    <a:p>
                      <a:pPr algn="l" rtl="0" fontAlgn="ctr"/>
                      <a:r>
                        <a:rPr lang="tr-TR" sz="1100" b="1" i="0" u="none" strike="noStrike" dirty="0">
                          <a:effectLst/>
                          <a:latin typeface="Arial" panose="020B0604020202020204" pitchFamily="34" charset="0"/>
                        </a:rPr>
                        <a:t>AİLE SAĞLIĞI MERKEZİ (ASM)</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100" b="1" i="0" u="none" strike="noStrike" dirty="0">
                          <a:effectLst/>
                          <a:latin typeface="Arial" panose="020B0604020202020204" pitchFamily="34" charset="0"/>
                        </a:rPr>
                        <a:t>1.081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41144001"/>
                  </a:ext>
                </a:extLst>
              </a:tr>
              <a:tr h="226691">
                <a:tc>
                  <a:txBody>
                    <a:bodyPr/>
                    <a:lstStyle/>
                    <a:p>
                      <a:pPr algn="l" rtl="0" fontAlgn="ctr"/>
                      <a:r>
                        <a:rPr lang="tr-TR" sz="1100" b="1" i="0" u="none" strike="noStrike">
                          <a:effectLst/>
                          <a:latin typeface="Arial" panose="020B0604020202020204" pitchFamily="34" charset="0"/>
                        </a:rPr>
                        <a:t>SAĞLIKLI HAYAT MERKEZİ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100" b="1" i="0" u="none" strike="noStrike">
                          <a:effectLst/>
                          <a:latin typeface="Arial" panose="020B0604020202020204" pitchFamily="34" charset="0"/>
                        </a:rPr>
                        <a:t>26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32009117"/>
                  </a:ext>
                </a:extLst>
              </a:tr>
              <a:tr h="226691">
                <a:tc>
                  <a:txBody>
                    <a:bodyPr/>
                    <a:lstStyle/>
                    <a:p>
                      <a:pPr algn="l" rtl="0" fontAlgn="ctr"/>
                      <a:r>
                        <a:rPr lang="tr-TR" sz="1100" b="1" i="0" u="none" strike="noStrike">
                          <a:effectLst/>
                          <a:latin typeface="Arial" panose="020B0604020202020204" pitchFamily="34" charset="0"/>
                        </a:rPr>
                        <a:t>TOPLUM RUH SAĞLIĞI MERKEZİ(TRSM)</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100" b="1" i="0" u="none" strike="noStrike">
                          <a:effectLst/>
                          <a:latin typeface="Arial" panose="020B0604020202020204" pitchFamily="34" charset="0"/>
                        </a:rPr>
                        <a:t>27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6151333"/>
                  </a:ext>
                </a:extLst>
              </a:tr>
              <a:tr h="226691">
                <a:tc>
                  <a:txBody>
                    <a:bodyPr/>
                    <a:lstStyle/>
                    <a:p>
                      <a:pPr algn="l" rtl="0" fontAlgn="ctr"/>
                      <a:r>
                        <a:rPr lang="tr-TR" sz="1100" b="1" i="0" u="none" strike="noStrike">
                          <a:effectLst/>
                          <a:latin typeface="Arial" panose="020B0604020202020204" pitchFamily="34" charset="0"/>
                        </a:rPr>
                        <a:t>GÖÇMEN RUH SAĞLIĞI MERKEZİ</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100" b="1" i="0" u="none" strike="noStrike">
                          <a:effectLst/>
                          <a:latin typeface="Arial" panose="020B0604020202020204" pitchFamily="34" charset="0"/>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36189336"/>
                  </a:ext>
                </a:extLst>
              </a:tr>
              <a:tr h="226691">
                <a:tc>
                  <a:txBody>
                    <a:bodyPr/>
                    <a:lstStyle/>
                    <a:p>
                      <a:pPr algn="l" rtl="0" fontAlgn="ctr"/>
                      <a:r>
                        <a:rPr lang="tr-TR" sz="1100" b="1" i="0" u="none" strike="noStrike">
                          <a:effectLst/>
                          <a:latin typeface="Arial" panose="020B0604020202020204" pitchFamily="34" charset="0"/>
                        </a:rPr>
                        <a:t>SAĞLIK EVİ</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100" b="1" i="0" u="none" strike="noStrike" dirty="0">
                          <a:effectLst/>
                          <a:latin typeface="Arial" panose="020B0604020202020204" pitchFamily="34" charset="0"/>
                        </a:rPr>
                        <a:t>24 (20 aktif)</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01167259"/>
                  </a:ext>
                </a:extLst>
              </a:tr>
              <a:tr h="226691">
                <a:tc>
                  <a:txBody>
                    <a:bodyPr/>
                    <a:lstStyle/>
                    <a:p>
                      <a:pPr algn="l" rtl="0" fontAlgn="ctr"/>
                      <a:r>
                        <a:rPr lang="tr-TR" sz="1100" b="1" i="0" u="none" strike="noStrike" dirty="0">
                          <a:effectLst/>
                          <a:latin typeface="Arial" panose="020B0604020202020204" pitchFamily="34" charset="0"/>
                        </a:rPr>
                        <a:t>AÇSAP MERKEZİ</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100" b="1" i="0" u="none" strike="noStrike">
                          <a:effectLst/>
                          <a:latin typeface="Arial" panose="020B0604020202020204" pitchFamily="34" charset="0"/>
                        </a:rPr>
                        <a:t>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35879152"/>
                  </a:ext>
                </a:extLst>
              </a:tr>
              <a:tr h="226691">
                <a:tc>
                  <a:txBody>
                    <a:bodyPr/>
                    <a:lstStyle/>
                    <a:p>
                      <a:pPr algn="l" rtl="0" fontAlgn="ctr"/>
                      <a:r>
                        <a:rPr lang="tr-TR" sz="1100" b="1" i="0" u="none" strike="noStrike">
                          <a:effectLst/>
                          <a:latin typeface="Arial" panose="020B0604020202020204" pitchFamily="34" charset="0"/>
                        </a:rPr>
                        <a:t>SEMT POLİKLİNİĞİ</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100" b="1" i="0" u="none" strike="noStrike" dirty="0">
                          <a:effectLst/>
                          <a:latin typeface="Arial" panose="020B0604020202020204" pitchFamily="34" charset="0"/>
                        </a:rPr>
                        <a:t>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20195458"/>
                  </a:ext>
                </a:extLst>
              </a:tr>
              <a:tr h="226691">
                <a:tc>
                  <a:txBody>
                    <a:bodyPr/>
                    <a:lstStyle/>
                    <a:p>
                      <a:pPr algn="l" rtl="0" fontAlgn="ctr"/>
                      <a:r>
                        <a:rPr lang="tr-TR" sz="1100" b="1" i="0" u="none" strike="noStrike">
                          <a:effectLst/>
                          <a:latin typeface="Arial" panose="020B0604020202020204" pitchFamily="34" charset="0"/>
                        </a:rPr>
                        <a:t>VEREM SAVAŞ DİSPANSERİ  ( KAMU + DERNEK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100" b="1" i="0" u="none" strike="noStrike" dirty="0">
                          <a:effectLst/>
                          <a:latin typeface="Arial" panose="020B0604020202020204" pitchFamily="34" charset="0"/>
                        </a:rPr>
                        <a:t>26 (19+7)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65304324"/>
                  </a:ext>
                </a:extLst>
              </a:tr>
              <a:tr h="226691">
                <a:tc>
                  <a:txBody>
                    <a:bodyPr/>
                    <a:lstStyle/>
                    <a:p>
                      <a:pPr algn="l" rtl="0" fontAlgn="ctr"/>
                      <a:r>
                        <a:rPr lang="tr-TR" sz="1100" b="1" i="0" u="none" strike="noStrike">
                          <a:effectLst/>
                          <a:latin typeface="Arial" panose="020B0604020202020204" pitchFamily="34" charset="0"/>
                        </a:rPr>
                        <a:t>SITMA SAVAŞ DİSPANSERİ</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100" b="1" i="0" u="none" strike="noStrike">
                          <a:effectLst/>
                          <a:latin typeface="Arial" panose="020B0604020202020204" pitchFamily="34" charset="0"/>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65012564"/>
                  </a:ext>
                </a:extLst>
              </a:tr>
              <a:tr h="367018">
                <a:tc>
                  <a:txBody>
                    <a:bodyPr/>
                    <a:lstStyle/>
                    <a:p>
                      <a:pPr algn="l" rtl="0" fontAlgn="ctr"/>
                      <a:r>
                        <a:rPr lang="tr-TR" sz="1100" b="1" i="0" u="none" strike="noStrike" dirty="0">
                          <a:effectLst/>
                          <a:latin typeface="Arial" panose="020B0604020202020204" pitchFamily="34" charset="0"/>
                        </a:rPr>
                        <a:t>AĞIZ-DİŞ SAĞLIĞI MERKEZİ                                                </a:t>
                      </a:r>
                    </a:p>
                    <a:p>
                      <a:pPr algn="l" rtl="0" fontAlgn="ctr"/>
                      <a:r>
                        <a:rPr lang="tr-TR" sz="1100" b="1" i="0" u="none" strike="noStrike" dirty="0">
                          <a:effectLst/>
                          <a:latin typeface="Arial" panose="020B0604020202020204" pitchFamily="34" charset="0"/>
                        </a:rPr>
                        <a:t>(Özel+ </a:t>
                      </a:r>
                      <a:r>
                        <a:rPr lang="tr-TR" sz="1100" b="1" i="0" u="none" strike="noStrike" dirty="0" err="1">
                          <a:effectLst/>
                          <a:latin typeface="Arial" panose="020B0604020202020204" pitchFamily="34" charset="0"/>
                        </a:rPr>
                        <a:t>Kamu+Ünv+Belediye</a:t>
                      </a:r>
                      <a:r>
                        <a:rPr lang="tr-TR" sz="1100" b="1" i="0" u="none" strike="noStrike" dirty="0">
                          <a:effectLst/>
                          <a:latin typeface="Arial" panose="020B0604020202020204" pitchFamily="34" charset="0"/>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100" b="1" i="0" u="none" strike="noStrike" dirty="0">
                          <a:effectLst/>
                          <a:latin typeface="Arial" panose="020B0604020202020204" pitchFamily="34" charset="0"/>
                        </a:rPr>
                        <a:t>77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28077120"/>
                  </a:ext>
                </a:extLst>
              </a:tr>
              <a:tr h="226691">
                <a:tc>
                  <a:txBody>
                    <a:bodyPr/>
                    <a:lstStyle/>
                    <a:p>
                      <a:pPr algn="l" rtl="0" fontAlgn="ctr"/>
                      <a:r>
                        <a:rPr lang="tr-TR" sz="1100" b="1" i="0" u="none" strike="noStrike">
                          <a:effectLst/>
                          <a:latin typeface="Arial" panose="020B0604020202020204" pitchFamily="34" charset="0"/>
                        </a:rPr>
                        <a:t>ÖZEL AĞIZ-DİŞ SAĞLIĞI POLİKLİNİĞİ</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100" b="1" i="0" u="none" strike="noStrike" dirty="0">
                          <a:effectLst/>
                          <a:latin typeface="Arial" panose="020B0604020202020204" pitchFamily="34" charset="0"/>
                        </a:rPr>
                        <a:t>1.652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48422330"/>
                  </a:ext>
                </a:extLst>
              </a:tr>
              <a:tr h="226691">
                <a:tc>
                  <a:txBody>
                    <a:bodyPr/>
                    <a:lstStyle/>
                    <a:p>
                      <a:pPr algn="l" rtl="0" fontAlgn="ctr"/>
                      <a:r>
                        <a:rPr lang="tr-TR" sz="1100" b="1" i="0" u="none" strike="noStrike">
                          <a:effectLst/>
                          <a:latin typeface="Arial" panose="020B0604020202020204" pitchFamily="34" charset="0"/>
                        </a:rPr>
                        <a:t>ÖZEL DİŞ PROTEZ  LABORATUVARI</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100" b="1" i="0" u="none" strike="noStrike" dirty="0">
                          <a:effectLst/>
                          <a:latin typeface="Arial" panose="020B0604020202020204" pitchFamily="34" charset="0"/>
                        </a:rPr>
                        <a:t>311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86940348"/>
                  </a:ext>
                </a:extLst>
              </a:tr>
              <a:tr h="226691">
                <a:tc>
                  <a:txBody>
                    <a:bodyPr/>
                    <a:lstStyle/>
                    <a:p>
                      <a:pPr algn="l" rtl="0" fontAlgn="ctr"/>
                      <a:r>
                        <a:rPr lang="tr-TR" sz="1100" b="1" i="0" u="none" strike="noStrike">
                          <a:effectLst/>
                          <a:latin typeface="Arial" panose="020B0604020202020204" pitchFamily="34" charset="0"/>
                        </a:rPr>
                        <a:t>HALK SAĞLIĞI LABORATUVARI</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100" b="1" i="0" u="none" strike="noStrike" dirty="0">
                          <a:effectLst/>
                          <a:latin typeface="Arial" panose="020B0604020202020204" pitchFamily="34" charset="0"/>
                        </a:rPr>
                        <a:t>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28570990"/>
                  </a:ext>
                </a:extLst>
              </a:tr>
            </a:tbl>
          </a:graphicData>
        </a:graphic>
      </p:graphicFrame>
      <p:sp>
        <p:nvSpPr>
          <p:cNvPr id="4" name="Dikdörtgen 3"/>
          <p:cNvSpPr/>
          <p:nvPr/>
        </p:nvSpPr>
        <p:spPr>
          <a:xfrm>
            <a:off x="0" y="182966"/>
            <a:ext cx="6830143" cy="461665"/>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DİĞER SAĞLIK KURULUŞLARI</a:t>
            </a:r>
            <a:endParaRPr kumimoji="0" lang="tr-TR" sz="2400" b="0"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Dikdörtgen 1"/>
          <p:cNvSpPr/>
          <p:nvPr/>
        </p:nvSpPr>
        <p:spPr>
          <a:xfrm>
            <a:off x="37672" y="9247028"/>
            <a:ext cx="703493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mn-cs"/>
              </a:rPr>
              <a:t>*Halk Sağlığı Başkanlığı, Ağız Diş Sağlığı Şubesi, Özel Tanı ve Tedavi Şubesi, İlaç ve Eczacılık Şubesinden  alınan verilerdir. </a:t>
            </a:r>
          </a:p>
        </p:txBody>
      </p:sp>
    </p:spTree>
    <p:extLst>
      <p:ext uri="{BB962C8B-B14F-4D97-AF65-F5344CB8AC3E}">
        <p14:creationId xmlns:p14="http://schemas.microsoft.com/office/powerpoint/2010/main" val="3458955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nvPr>
        </p:nvGraphicFramePr>
        <p:xfrm>
          <a:off x="1" y="791563"/>
          <a:ext cx="6714697" cy="8649106"/>
        </p:xfrm>
        <a:graphic>
          <a:graphicData uri="http://schemas.openxmlformats.org/drawingml/2006/table">
            <a:tbl>
              <a:tblPr>
                <a:effectLst>
                  <a:outerShdw blurRad="50800" dist="38100" dir="5400000" algn="t" rotWithShape="0">
                    <a:prstClr val="black">
                      <a:alpha val="40000"/>
                    </a:prstClr>
                  </a:outerShdw>
                </a:effectLst>
              </a:tblPr>
              <a:tblGrid>
                <a:gridCol w="3860952">
                  <a:extLst>
                    <a:ext uri="{9D8B030D-6E8A-4147-A177-3AD203B41FA5}">
                      <a16:colId xmlns:a16="http://schemas.microsoft.com/office/drawing/2014/main" val="20000"/>
                    </a:ext>
                  </a:extLst>
                </a:gridCol>
                <a:gridCol w="1355427">
                  <a:extLst>
                    <a:ext uri="{9D8B030D-6E8A-4147-A177-3AD203B41FA5}">
                      <a16:colId xmlns:a16="http://schemas.microsoft.com/office/drawing/2014/main" val="20001"/>
                    </a:ext>
                  </a:extLst>
                </a:gridCol>
                <a:gridCol w="1498318">
                  <a:extLst>
                    <a:ext uri="{9D8B030D-6E8A-4147-A177-3AD203B41FA5}">
                      <a16:colId xmlns:a16="http://schemas.microsoft.com/office/drawing/2014/main" val="20002"/>
                    </a:ext>
                  </a:extLst>
                </a:gridCol>
              </a:tblGrid>
              <a:tr h="5535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bg1"/>
                          </a:solidFill>
                          <a:effectLst/>
                          <a:latin typeface="+mn-lt"/>
                          <a:ea typeface="+mn-ea"/>
                          <a:cs typeface="Arial" pitchFamily="34" charset="0"/>
                        </a:rPr>
                        <a:t>YARDIM TÜRÜ</a:t>
                      </a:r>
                    </a:p>
                  </a:txBody>
                  <a:tcPr marL="53306" marR="5330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chemeClr val="bg1"/>
                          </a:solidFill>
                          <a:effectLst/>
                        </a:rPr>
                        <a:t>KİŞİ SAYISI</a:t>
                      </a:r>
                      <a:endParaRPr kumimoji="0" lang="tr-TR" sz="1400" b="1" i="0" u="none" strike="noStrike" kern="1200" cap="none" normalizeH="0" baseline="0" dirty="0">
                        <a:ln>
                          <a:noFill/>
                        </a:ln>
                        <a:solidFill>
                          <a:schemeClr val="bg1"/>
                        </a:solidFill>
                        <a:effectLst/>
                        <a:latin typeface="Bookman Old Style" pitchFamily="18" charset="0"/>
                        <a:ea typeface="+mn-ea"/>
                        <a:cs typeface="Arial" pitchFamily="34" charset="0"/>
                      </a:endParaRPr>
                    </a:p>
                  </a:txBody>
                  <a:tcPr marL="53306" marR="5330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chemeClr val="bg1"/>
                          </a:solidFill>
                          <a:effectLst/>
                        </a:rPr>
                        <a:t>YARDIM MİKTARI (TL)</a:t>
                      </a:r>
                      <a:endParaRPr kumimoji="0" lang="tr-TR" sz="1400" b="1" i="0" u="none" strike="noStrike" kern="1200" cap="none" normalizeH="0" baseline="0" dirty="0">
                        <a:ln>
                          <a:noFill/>
                        </a:ln>
                        <a:solidFill>
                          <a:schemeClr val="bg1"/>
                        </a:solidFill>
                        <a:effectLst/>
                        <a:latin typeface="Bookman Old Style" pitchFamily="18" charset="0"/>
                        <a:ea typeface="+mn-ea"/>
                        <a:cs typeface="Arial" pitchFamily="34" charset="0"/>
                      </a:endParaRPr>
                    </a:p>
                  </a:txBody>
                  <a:tcPr marL="53306" marR="5330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1"/>
                  </a:ext>
                </a:extLst>
              </a:tr>
              <a:tr h="302206">
                <a:tc>
                  <a:txBody>
                    <a:bodyPr/>
                    <a:lstStyle/>
                    <a:p>
                      <a:pPr algn="l" fontAlgn="ctr"/>
                      <a:r>
                        <a:rPr lang="tr-TR" sz="1400" b="1" i="0" u="none" strike="noStrike" dirty="0">
                          <a:solidFill>
                            <a:srgbClr val="000000"/>
                          </a:solidFill>
                          <a:effectLst/>
                          <a:latin typeface="+mn-lt"/>
                        </a:rPr>
                        <a:t>Şartlı</a:t>
                      </a:r>
                      <a:r>
                        <a:rPr lang="tr-TR" sz="1400" b="1" i="0" u="none" strike="noStrike" baseline="0" dirty="0">
                          <a:solidFill>
                            <a:srgbClr val="000000"/>
                          </a:solidFill>
                          <a:effectLst/>
                          <a:latin typeface="+mn-lt"/>
                        </a:rPr>
                        <a:t> Eğitim Yardımı</a:t>
                      </a:r>
                      <a:endParaRPr lang="tr-TR" sz="14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181.690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192.510.945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206">
                <a:tc>
                  <a:txBody>
                    <a:bodyPr/>
                    <a:lstStyle/>
                    <a:p>
                      <a:pPr algn="l" fontAlgn="ctr"/>
                      <a:r>
                        <a:rPr lang="tr-TR" sz="1400" b="1" i="0" u="none" strike="noStrike" dirty="0">
                          <a:solidFill>
                            <a:srgbClr val="000000"/>
                          </a:solidFill>
                          <a:effectLst/>
                          <a:latin typeface="+mn-lt"/>
                        </a:rPr>
                        <a:t>Şartlı Sağlık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40.574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36.696.200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206">
                <a:tc>
                  <a:txBody>
                    <a:bodyPr/>
                    <a:lstStyle/>
                    <a:p>
                      <a:pPr algn="l" fontAlgn="ctr"/>
                      <a:r>
                        <a:rPr lang="tr-TR" sz="1400" b="1" i="0" u="none" strike="noStrike" dirty="0">
                          <a:solidFill>
                            <a:srgbClr val="000000"/>
                          </a:solidFill>
                          <a:effectLst/>
                          <a:latin typeface="+mn-lt"/>
                        </a:rPr>
                        <a:t>Şartlı Gebelik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821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981.900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79135">
                <a:tc>
                  <a:txBody>
                    <a:bodyPr/>
                    <a:lstStyle/>
                    <a:p>
                      <a:pPr algn="l" fontAlgn="ctr"/>
                      <a:r>
                        <a:rPr lang="tr-TR" sz="1400" b="1" i="0" u="none" strike="noStrike" dirty="0">
                          <a:solidFill>
                            <a:srgbClr val="000000"/>
                          </a:solidFill>
                          <a:effectLst/>
                          <a:latin typeface="+mn-lt"/>
                        </a:rPr>
                        <a:t>Elektrik</a:t>
                      </a:r>
                      <a:r>
                        <a:rPr lang="tr-TR" sz="1400" b="1" i="0" u="none" strike="noStrike" baseline="0" dirty="0">
                          <a:solidFill>
                            <a:srgbClr val="000000"/>
                          </a:solidFill>
                          <a:effectLst/>
                          <a:latin typeface="+mn-lt"/>
                        </a:rPr>
                        <a:t> Tüketim Desteği Programı</a:t>
                      </a:r>
                      <a:endParaRPr lang="tr-TR" sz="14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254.323</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436.989.257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19732">
                <a:tc>
                  <a:txBody>
                    <a:bodyPr/>
                    <a:lstStyle/>
                    <a:p>
                      <a:pPr algn="l" fontAlgn="ctr"/>
                      <a:r>
                        <a:rPr lang="tr-TR" sz="1400" b="1" i="0" u="none" strike="noStrike" dirty="0">
                          <a:solidFill>
                            <a:srgbClr val="000000"/>
                          </a:solidFill>
                          <a:effectLst/>
                          <a:latin typeface="+mn-lt"/>
                        </a:rPr>
                        <a:t>Gıda Yardımı (Aile</a:t>
                      </a:r>
                      <a:r>
                        <a:rPr lang="tr-TR" sz="1400" b="1" i="0" u="none" strike="noStrike" baseline="0" dirty="0">
                          <a:solidFill>
                            <a:srgbClr val="000000"/>
                          </a:solidFill>
                          <a:effectLst/>
                          <a:latin typeface="+mn-lt"/>
                        </a:rPr>
                        <a:t> Yardımları</a:t>
                      </a:r>
                      <a:r>
                        <a:rPr lang="tr-TR" sz="1400" b="1" i="0" u="none" strike="noStrike" dirty="0">
                          <a:solidFill>
                            <a:srgbClr val="000000"/>
                          </a:solidFill>
                          <a:effectLst/>
                          <a:latin typeface="+mn-lt"/>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799.662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610.218.491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4447">
                <a:tc>
                  <a:txBody>
                    <a:bodyPr/>
                    <a:lstStyle/>
                    <a:p>
                      <a:pPr algn="l" fontAlgn="ctr"/>
                      <a:r>
                        <a:rPr lang="tr-TR" sz="1400" b="1" i="0" u="none" strike="noStrike" dirty="0">
                          <a:solidFill>
                            <a:srgbClr val="000000"/>
                          </a:solidFill>
                          <a:effectLst/>
                          <a:latin typeface="+mn-lt"/>
                        </a:rPr>
                        <a:t>TKİ Kömür Yardımı (Yakacak</a:t>
                      </a:r>
                      <a:r>
                        <a:rPr lang="tr-TR" sz="1400" b="1" i="0" u="none" strike="noStrike" baseline="0" dirty="0">
                          <a:solidFill>
                            <a:srgbClr val="000000"/>
                          </a:solidFill>
                          <a:effectLst/>
                          <a:latin typeface="+mn-lt"/>
                        </a:rPr>
                        <a:t> Yardımı</a:t>
                      </a:r>
                      <a:r>
                        <a:rPr lang="tr-TR" sz="1400" b="1" i="0" u="none" strike="noStrike" dirty="0">
                          <a:solidFill>
                            <a:srgbClr val="000000"/>
                          </a:solidFill>
                          <a:effectLst/>
                          <a:latin typeface="+mn-lt"/>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88.426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92.730.337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206">
                <a:tc>
                  <a:txBody>
                    <a:bodyPr/>
                    <a:lstStyle/>
                    <a:p>
                      <a:pPr algn="l" fontAlgn="ctr"/>
                      <a:r>
                        <a:rPr lang="tr-TR" sz="1400" b="1" i="0" u="none" strike="noStrike" dirty="0">
                          <a:solidFill>
                            <a:srgbClr val="000000"/>
                          </a:solidFill>
                          <a:effectLst/>
                          <a:latin typeface="+mn-lt"/>
                        </a:rPr>
                        <a:t>Diğer Aile Yardımı (Aile Yardımları)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474.356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377.648.030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206">
                <a:tc>
                  <a:txBody>
                    <a:bodyPr/>
                    <a:lstStyle/>
                    <a:p>
                      <a:pPr algn="l" fontAlgn="ctr"/>
                      <a:r>
                        <a:rPr lang="tr-TR" sz="1400" b="1" i="0" u="none" strike="noStrike" dirty="0">
                          <a:solidFill>
                            <a:srgbClr val="000000"/>
                          </a:solidFill>
                          <a:effectLst/>
                          <a:latin typeface="+mn-lt"/>
                        </a:rPr>
                        <a:t>Eşi Vefat Etmiş Kadınlara Yöneli</a:t>
                      </a:r>
                      <a:r>
                        <a:rPr lang="tr-TR" sz="1400" b="1" i="0" u="none" strike="noStrike" baseline="0" dirty="0">
                          <a:solidFill>
                            <a:srgbClr val="000000"/>
                          </a:solidFill>
                          <a:effectLst/>
                          <a:latin typeface="+mn-lt"/>
                        </a:rPr>
                        <a:t>k Yardım Programı</a:t>
                      </a:r>
                      <a:endParaRPr lang="tr-TR" sz="14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4.700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43.696.000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02206">
                <a:tc>
                  <a:txBody>
                    <a:bodyPr/>
                    <a:lstStyle/>
                    <a:p>
                      <a:pPr algn="l" fontAlgn="ctr"/>
                      <a:r>
                        <a:rPr lang="tr-TR" sz="1400" b="1" i="0" u="none" strike="noStrike" dirty="0">
                          <a:solidFill>
                            <a:srgbClr val="000000"/>
                          </a:solidFill>
                          <a:effectLst/>
                          <a:latin typeface="+mn-lt"/>
                        </a:rPr>
                        <a:t>Engelli Yakını Aylığı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8.414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244.566.348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206">
                <a:tc>
                  <a:txBody>
                    <a:bodyPr/>
                    <a:lstStyle/>
                    <a:p>
                      <a:pPr algn="l" fontAlgn="ctr"/>
                      <a:r>
                        <a:rPr lang="tr-TR" sz="1400" b="1" i="0" u="none" strike="noStrike" dirty="0">
                          <a:solidFill>
                            <a:srgbClr val="000000"/>
                          </a:solidFill>
                          <a:effectLst/>
                          <a:latin typeface="+mn-lt"/>
                        </a:rPr>
                        <a:t>Engelli Aylığı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46.021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1.823.506.664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206">
                <a:tc>
                  <a:txBody>
                    <a:bodyPr/>
                    <a:lstStyle/>
                    <a:p>
                      <a:pPr algn="l" fontAlgn="ctr"/>
                      <a:r>
                        <a:rPr lang="tr-TR" sz="1400" b="1" i="0" u="none" strike="noStrike" dirty="0">
                          <a:solidFill>
                            <a:schemeClr val="tx1"/>
                          </a:solidFill>
                          <a:effectLst/>
                          <a:latin typeface="+mn-lt"/>
                        </a:rPr>
                        <a:t>Eğitim Materyali</a:t>
                      </a:r>
                      <a:r>
                        <a:rPr lang="tr-TR" sz="1400" b="1" i="0" u="none" strike="noStrike" baseline="0" dirty="0">
                          <a:solidFill>
                            <a:schemeClr val="tx1"/>
                          </a:solidFill>
                          <a:effectLst/>
                          <a:latin typeface="+mn-lt"/>
                        </a:rPr>
                        <a:t> Yardımı (Eğitim Yardımları)</a:t>
                      </a:r>
                      <a:endParaRPr lang="tr-TR" sz="1400" b="1" i="0" u="none" strike="noStrike" dirty="0">
                        <a:solidFill>
                          <a:schemeClr val="tx1"/>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29.269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38.063.531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206">
                <a:tc>
                  <a:txBody>
                    <a:bodyPr/>
                    <a:lstStyle/>
                    <a:p>
                      <a:pPr algn="l" fontAlgn="ctr"/>
                      <a:r>
                        <a:rPr lang="tr-TR" sz="1400" b="1" i="0" u="none" strike="noStrike" dirty="0">
                          <a:solidFill>
                            <a:srgbClr val="000000"/>
                          </a:solidFill>
                          <a:effectLst/>
                          <a:latin typeface="+mn-lt"/>
                        </a:rPr>
                        <a:t>Türkiye Aile Destekleri Programı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285.922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3.318.268.500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02206">
                <a:tc>
                  <a:txBody>
                    <a:bodyPr/>
                    <a:lstStyle/>
                    <a:p>
                      <a:pPr algn="l" fontAlgn="ctr"/>
                      <a:r>
                        <a:rPr lang="tr-TR" sz="1400" b="1" i="0" u="none" strike="noStrike" dirty="0">
                          <a:solidFill>
                            <a:srgbClr val="000000"/>
                          </a:solidFill>
                          <a:effectLst/>
                          <a:latin typeface="+mn-lt"/>
                        </a:rPr>
                        <a:t>Yaşlı Aylığı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52.574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2.160.200.153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02206">
                <a:tc>
                  <a:txBody>
                    <a:bodyPr/>
                    <a:lstStyle/>
                    <a:p>
                      <a:pPr algn="l" fontAlgn="ctr"/>
                      <a:r>
                        <a:rPr lang="tr-TR" sz="1400" b="1" i="0" u="none" strike="noStrike" dirty="0">
                          <a:solidFill>
                            <a:srgbClr val="000000"/>
                          </a:solidFill>
                          <a:effectLst/>
                          <a:latin typeface="+mn-lt"/>
                        </a:rPr>
                        <a:t>Vefat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1.175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4.260.802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02206">
                <a:tc>
                  <a:txBody>
                    <a:bodyPr/>
                    <a:lstStyle/>
                    <a:p>
                      <a:pPr algn="l" fontAlgn="ctr"/>
                      <a:r>
                        <a:rPr lang="tr-TR" sz="1400" b="1" i="0" u="none" strike="noStrike" dirty="0">
                          <a:solidFill>
                            <a:srgbClr val="000000"/>
                          </a:solidFill>
                          <a:effectLst/>
                          <a:latin typeface="+mn-lt"/>
                        </a:rPr>
                        <a:t>Öksüz Yetim Yardımı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1.490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6.127.800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02206">
                <a:tc>
                  <a:txBody>
                    <a:bodyPr/>
                    <a:lstStyle/>
                    <a:p>
                      <a:pPr algn="l" fontAlgn="ctr"/>
                      <a:r>
                        <a:rPr lang="tr-TR" sz="1400" b="1" i="0" u="none" strike="noStrike" dirty="0">
                          <a:solidFill>
                            <a:srgbClr val="000000"/>
                          </a:solidFill>
                          <a:effectLst/>
                          <a:latin typeface="+mn-lt"/>
                        </a:rPr>
                        <a:t>Muhtaç</a:t>
                      </a:r>
                      <a:r>
                        <a:rPr lang="tr-TR" sz="1400" b="1" i="0" u="none" strike="noStrike" baseline="0" dirty="0">
                          <a:solidFill>
                            <a:srgbClr val="000000"/>
                          </a:solidFill>
                          <a:effectLst/>
                          <a:latin typeface="+mn-lt"/>
                        </a:rPr>
                        <a:t> Asker Çocuğu Yardımı</a:t>
                      </a:r>
                      <a:endParaRPr lang="tr-TR" sz="14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100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161.650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02206">
                <a:tc>
                  <a:txBody>
                    <a:bodyPr/>
                    <a:lstStyle/>
                    <a:p>
                      <a:pPr algn="l" fontAlgn="ctr"/>
                      <a:r>
                        <a:rPr lang="tr-TR" sz="1400" b="1" i="0" u="none" strike="noStrike" dirty="0">
                          <a:solidFill>
                            <a:srgbClr val="000000"/>
                          </a:solidFill>
                          <a:effectLst/>
                          <a:latin typeface="+mn-lt"/>
                        </a:rPr>
                        <a:t>Şartlı Bağışlardan Yapılan</a:t>
                      </a:r>
                      <a:r>
                        <a:rPr lang="tr-TR" sz="1400" b="1" i="0" u="none" strike="noStrike" baseline="0" dirty="0">
                          <a:solidFill>
                            <a:srgbClr val="000000"/>
                          </a:solidFill>
                          <a:effectLst/>
                          <a:latin typeface="+mn-lt"/>
                        </a:rPr>
                        <a:t> Eğitim Yardımı</a:t>
                      </a:r>
                      <a:endParaRPr lang="tr-TR" sz="14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3.099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12.708.075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98335112"/>
                  </a:ext>
                </a:extLst>
              </a:tr>
              <a:tr h="479135">
                <a:tc>
                  <a:txBody>
                    <a:bodyPr/>
                    <a:lstStyle/>
                    <a:p>
                      <a:pPr algn="l" fontAlgn="ctr"/>
                      <a:r>
                        <a:rPr lang="tr-TR" sz="1400" b="1" i="0" u="none" strike="noStrike" dirty="0">
                          <a:solidFill>
                            <a:srgbClr val="000000"/>
                          </a:solidFill>
                          <a:effectLst/>
                          <a:latin typeface="+mn-lt"/>
                        </a:rPr>
                        <a:t>Katılım</a:t>
                      </a:r>
                      <a:r>
                        <a:rPr lang="tr-TR" sz="1400" b="1" i="0" u="none" strike="noStrike" baseline="0" dirty="0">
                          <a:solidFill>
                            <a:srgbClr val="000000"/>
                          </a:solidFill>
                          <a:effectLst/>
                          <a:latin typeface="+mn-lt"/>
                        </a:rPr>
                        <a:t> Payı Yardımı</a:t>
                      </a:r>
                      <a:endParaRPr lang="tr-TR" sz="14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11.030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6.700.317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10169032"/>
                  </a:ext>
                </a:extLst>
              </a:tr>
              <a:tr h="302206">
                <a:tc>
                  <a:txBody>
                    <a:bodyPr/>
                    <a:lstStyle/>
                    <a:p>
                      <a:pPr algn="l" fontAlgn="ctr"/>
                      <a:r>
                        <a:rPr lang="tr-TR" sz="1400" b="1" i="0" u="none" strike="noStrike" dirty="0">
                          <a:solidFill>
                            <a:srgbClr val="000000"/>
                          </a:solidFill>
                          <a:effectLst/>
                          <a:latin typeface="+mn-lt"/>
                        </a:rPr>
                        <a:t>Diğer Özel</a:t>
                      </a:r>
                      <a:r>
                        <a:rPr lang="tr-TR" sz="1400" b="1" i="0" u="none" strike="noStrike" baseline="0" dirty="0">
                          <a:solidFill>
                            <a:srgbClr val="000000"/>
                          </a:solidFill>
                          <a:effectLst/>
                          <a:latin typeface="+mn-lt"/>
                        </a:rPr>
                        <a:t> Amaçlı Yardım </a:t>
                      </a:r>
                      <a:endParaRPr lang="tr-TR" sz="14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4.173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12.259.574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153290042"/>
                  </a:ext>
                </a:extLst>
              </a:tr>
              <a:tr h="439016">
                <a:tc>
                  <a:txBody>
                    <a:bodyPr/>
                    <a:lstStyle/>
                    <a:p>
                      <a:pPr algn="l" fontAlgn="ctr"/>
                      <a:r>
                        <a:rPr lang="tr-TR" sz="1400" b="1" i="0" u="none" strike="noStrike" dirty="0">
                          <a:solidFill>
                            <a:srgbClr val="000000"/>
                          </a:solidFill>
                          <a:effectLst/>
                          <a:latin typeface="+mn-lt"/>
                        </a:rPr>
                        <a:t>Ayni temizli</a:t>
                      </a:r>
                      <a:r>
                        <a:rPr lang="tr-TR" sz="1400" b="1" i="0" u="none" strike="noStrike" baseline="0" dirty="0">
                          <a:solidFill>
                            <a:srgbClr val="000000"/>
                          </a:solidFill>
                          <a:effectLst/>
                          <a:latin typeface="+mn-lt"/>
                        </a:rPr>
                        <a:t>k Malzemesi Yardımları (Aile Yardımları)</a:t>
                      </a:r>
                      <a:endParaRPr lang="tr-TR" sz="14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104.648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4.519.795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85175954"/>
                  </a:ext>
                </a:extLst>
              </a:tr>
              <a:tr h="302206">
                <a:tc>
                  <a:txBody>
                    <a:bodyPr/>
                    <a:lstStyle/>
                    <a:p>
                      <a:pPr algn="l" fontAlgn="ctr"/>
                      <a:r>
                        <a:rPr lang="tr-TR" sz="1400" b="1" i="0" u="none" strike="noStrike" dirty="0">
                          <a:solidFill>
                            <a:srgbClr val="000000"/>
                          </a:solidFill>
                          <a:effectLst/>
                          <a:latin typeface="+mn-lt"/>
                        </a:rPr>
                        <a:t>Yabancılara Yönelik Sosyal Uyum</a:t>
                      </a:r>
                      <a:r>
                        <a:rPr lang="tr-TR" sz="1400" b="1" i="0" u="none" strike="noStrike" baseline="0" dirty="0">
                          <a:solidFill>
                            <a:srgbClr val="000000"/>
                          </a:solidFill>
                          <a:effectLst/>
                          <a:latin typeface="+mn-lt"/>
                        </a:rPr>
                        <a:t> Yardımı</a:t>
                      </a:r>
                      <a:endParaRPr lang="tr-TR" sz="14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52.186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1.380.625.250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581475575"/>
                  </a:ext>
                </a:extLst>
              </a:tr>
              <a:tr h="302206">
                <a:tc>
                  <a:txBody>
                    <a:bodyPr/>
                    <a:lstStyle/>
                    <a:p>
                      <a:pPr algn="l" fontAlgn="ctr"/>
                      <a:r>
                        <a:rPr lang="tr-TR" sz="1400" b="1" i="0" u="none" strike="noStrike" dirty="0">
                          <a:solidFill>
                            <a:srgbClr val="000000"/>
                          </a:solidFill>
                          <a:effectLst/>
                          <a:latin typeface="+mn-lt"/>
                        </a:rPr>
                        <a:t>Diğer Sağlık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1.124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3.431.933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94788988"/>
                  </a:ext>
                </a:extLst>
              </a:tr>
              <a:tr h="302206">
                <a:tc>
                  <a:txBody>
                    <a:bodyPr/>
                    <a:lstStyle/>
                    <a:p>
                      <a:pPr algn="l" fontAlgn="ctr"/>
                      <a:r>
                        <a:rPr lang="tr-TR" sz="1400" b="1" i="0" u="none" strike="noStrike" dirty="0">
                          <a:solidFill>
                            <a:srgbClr val="000000"/>
                          </a:solidFill>
                          <a:effectLst/>
                          <a:latin typeface="+mn-lt"/>
                        </a:rPr>
                        <a:t>Muhtaç Asker Ailesi</a:t>
                      </a:r>
                      <a:r>
                        <a:rPr lang="tr-TR" sz="1400" b="1" i="0" u="none" strike="noStrike" baseline="0" dirty="0">
                          <a:solidFill>
                            <a:srgbClr val="000000"/>
                          </a:solidFill>
                          <a:effectLst/>
                          <a:latin typeface="+mn-lt"/>
                        </a:rPr>
                        <a:t> Yardımı</a:t>
                      </a:r>
                      <a:endParaRPr lang="tr-TR" sz="14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1.387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4.080.800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584411677"/>
                  </a:ext>
                </a:extLst>
              </a:tr>
              <a:tr h="302206">
                <a:tc>
                  <a:txBody>
                    <a:bodyPr/>
                    <a:lstStyle/>
                    <a:p>
                      <a:pPr algn="l" fontAlgn="ctr"/>
                      <a:r>
                        <a:rPr lang="tr-TR" sz="1400" b="1" i="0" u="none" strike="noStrike" dirty="0">
                          <a:solidFill>
                            <a:srgbClr val="000000"/>
                          </a:solidFill>
                          <a:effectLst/>
                          <a:latin typeface="+mn-lt"/>
                        </a:rPr>
                        <a:t>Şehit Yakınlarına Yönelik Yardımlar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1.815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5.146.123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01787577"/>
                  </a:ext>
                </a:extLst>
              </a:tr>
              <a:tr h="302206">
                <a:tc>
                  <a:txBody>
                    <a:bodyPr/>
                    <a:lstStyle/>
                    <a:p>
                      <a:pPr algn="l" fontAlgn="ctr"/>
                      <a:r>
                        <a:rPr lang="tr-TR" sz="1400" b="1" i="0" u="none" strike="noStrike" dirty="0">
                          <a:solidFill>
                            <a:srgbClr val="000000"/>
                          </a:solidFill>
                          <a:effectLst/>
                          <a:latin typeface="+mn-lt"/>
                        </a:rPr>
                        <a:t>Gazilere</a:t>
                      </a:r>
                      <a:r>
                        <a:rPr lang="tr-TR" sz="1400" b="1" i="0" u="none" strike="noStrike" baseline="0" dirty="0">
                          <a:solidFill>
                            <a:srgbClr val="000000"/>
                          </a:solidFill>
                          <a:effectLst/>
                          <a:latin typeface="+mn-lt"/>
                        </a:rPr>
                        <a:t> Yönelik Diğer Yardımlar</a:t>
                      </a:r>
                      <a:endParaRPr lang="tr-TR" sz="14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5.351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12.106.409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893163407"/>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SOSYAL YARDIMLAR </a:t>
            </a:r>
            <a:endPar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407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nvPr>
        </p:nvGraphicFramePr>
        <p:xfrm>
          <a:off x="101599" y="883539"/>
          <a:ext cx="6451601" cy="8137210"/>
        </p:xfrm>
        <a:graphic>
          <a:graphicData uri="http://schemas.openxmlformats.org/drawingml/2006/table">
            <a:tbl>
              <a:tblPr>
                <a:effectLst>
                  <a:outerShdw blurRad="50800" dist="38100" dir="5400000" algn="t" rotWithShape="0">
                    <a:prstClr val="black">
                      <a:alpha val="40000"/>
                    </a:prstClr>
                  </a:outerShdw>
                </a:effectLst>
              </a:tblPr>
              <a:tblGrid>
                <a:gridCol w="3643749">
                  <a:extLst>
                    <a:ext uri="{9D8B030D-6E8A-4147-A177-3AD203B41FA5}">
                      <a16:colId xmlns:a16="http://schemas.microsoft.com/office/drawing/2014/main" val="20000"/>
                    </a:ext>
                  </a:extLst>
                </a:gridCol>
                <a:gridCol w="1605027">
                  <a:extLst>
                    <a:ext uri="{9D8B030D-6E8A-4147-A177-3AD203B41FA5}">
                      <a16:colId xmlns:a16="http://schemas.microsoft.com/office/drawing/2014/main" val="20001"/>
                    </a:ext>
                  </a:extLst>
                </a:gridCol>
                <a:gridCol w="1202825">
                  <a:extLst>
                    <a:ext uri="{9D8B030D-6E8A-4147-A177-3AD203B41FA5}">
                      <a16:colId xmlns:a16="http://schemas.microsoft.com/office/drawing/2014/main" val="20002"/>
                    </a:ext>
                  </a:extLst>
                </a:gridCol>
              </a:tblGrid>
              <a:tr h="6663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chemeClr val="bg1"/>
                          </a:solidFill>
                          <a:effectLst/>
                          <a:latin typeface="+mn-lt"/>
                          <a:ea typeface="+mn-ea"/>
                          <a:cs typeface="+mn-cs"/>
                        </a:rPr>
                        <a:t>YARDIM TÜRÜ</a:t>
                      </a:r>
                    </a:p>
                  </a:txBody>
                  <a:tcPr marL="53306" marR="5330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chemeClr val="bg1"/>
                          </a:solidFill>
                          <a:effectLst/>
                          <a:latin typeface="+mn-lt"/>
                          <a:ea typeface="+mn-ea"/>
                          <a:cs typeface="+mn-cs"/>
                        </a:rPr>
                        <a:t>KİŞİ SAYISI</a:t>
                      </a:r>
                    </a:p>
                  </a:txBody>
                  <a:tcPr marL="53306" marR="5330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chemeClr val="bg1"/>
                          </a:solidFill>
                          <a:effectLst/>
                          <a:latin typeface="+mn-lt"/>
                          <a:ea typeface="+mn-ea"/>
                          <a:cs typeface="+mn-cs"/>
                        </a:rPr>
                        <a:t>YARDIM MİKTARI (TL)</a:t>
                      </a:r>
                    </a:p>
                  </a:txBody>
                  <a:tcPr marL="53306" marR="5330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1"/>
                  </a:ext>
                </a:extLst>
              </a:tr>
              <a:tr h="363816">
                <a:tc>
                  <a:txBody>
                    <a:bodyPr/>
                    <a:lstStyle/>
                    <a:p>
                      <a:pPr marL="0" algn="l" defTabSz="685800" rtl="0" eaLnBrk="1" fontAlgn="ctr" latinLnBrk="0" hangingPunct="1"/>
                      <a:r>
                        <a:rPr lang="tr-TR" sz="1400" b="1" i="0" u="none" strike="noStrike" kern="1200" dirty="0">
                          <a:solidFill>
                            <a:srgbClr val="000000"/>
                          </a:solidFill>
                          <a:effectLst/>
                          <a:latin typeface="+mn-lt"/>
                          <a:ea typeface="+mn-ea"/>
                          <a:cs typeface="+mn-cs"/>
                        </a:rPr>
                        <a:t>Acil Temel İhtiyaç Yardımı (Yangın)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1.598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4.458.500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3816">
                <a:tc>
                  <a:txBody>
                    <a:bodyPr/>
                    <a:lstStyle/>
                    <a:p>
                      <a:pPr marL="0" algn="l" defTabSz="685800" rtl="0" eaLnBrk="1" fontAlgn="ctr" latinLnBrk="0" hangingPunct="1"/>
                      <a:r>
                        <a:rPr lang="tr-TR" sz="1400" b="1" i="0" u="none" strike="noStrike" kern="1200" dirty="0">
                          <a:solidFill>
                            <a:srgbClr val="000000"/>
                          </a:solidFill>
                          <a:effectLst/>
                          <a:latin typeface="+mn-lt"/>
                          <a:ea typeface="+mn-ea"/>
                          <a:cs typeface="+mn-cs"/>
                        </a:rPr>
                        <a:t>Diğer Eğitim Yardım (Eğitim </a:t>
                      </a:r>
                      <a:r>
                        <a:rPr lang="tr-TR" sz="1400" b="1" i="0" u="none" strike="noStrike" kern="1200" dirty="0" err="1">
                          <a:solidFill>
                            <a:srgbClr val="000000"/>
                          </a:solidFill>
                          <a:effectLst/>
                          <a:latin typeface="+mn-lt"/>
                          <a:ea typeface="+mn-ea"/>
                          <a:cs typeface="+mn-cs"/>
                        </a:rPr>
                        <a:t>Yardımlrı</a:t>
                      </a:r>
                      <a:r>
                        <a:rPr lang="tr-TR" sz="1400" b="1" i="0" u="none" strike="noStrike" kern="1200" dirty="0">
                          <a:solidFill>
                            <a:srgbClr val="000000"/>
                          </a:solidFill>
                          <a:effectLst/>
                          <a:latin typeface="+mn-lt"/>
                          <a:ea typeface="+mn-ea"/>
                          <a:cs typeface="+mn-cs"/>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50.383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82.742.942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3816">
                <a:tc>
                  <a:txBody>
                    <a:bodyPr/>
                    <a:lstStyle/>
                    <a:p>
                      <a:pPr marL="0" algn="l" defTabSz="685800" rtl="0" eaLnBrk="1" fontAlgn="ctr" latinLnBrk="0" hangingPunct="1"/>
                      <a:r>
                        <a:rPr lang="tr-TR" sz="1400" b="1" i="0" u="none" strike="noStrike" kern="1200" dirty="0">
                          <a:solidFill>
                            <a:srgbClr val="000000"/>
                          </a:solidFill>
                          <a:effectLst/>
                          <a:latin typeface="+mn-lt"/>
                          <a:ea typeface="+mn-ea"/>
                          <a:cs typeface="+mn-cs"/>
                        </a:rPr>
                        <a:t>Düzenli Doğalgaz Tüketim Desteği Yardımı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95.821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160.883.333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76814">
                <a:tc>
                  <a:txBody>
                    <a:bodyPr/>
                    <a:lstStyle/>
                    <a:p>
                      <a:pPr marL="0" algn="l" defTabSz="685800" rtl="0" eaLnBrk="1" fontAlgn="ctr" latinLnBrk="0" hangingPunct="1"/>
                      <a:r>
                        <a:rPr lang="tr-TR" sz="1400" b="1" i="0" u="none" strike="noStrike" kern="1200" dirty="0">
                          <a:solidFill>
                            <a:srgbClr val="000000"/>
                          </a:solidFill>
                          <a:effectLst/>
                          <a:latin typeface="+mn-lt"/>
                          <a:ea typeface="+mn-ea"/>
                          <a:cs typeface="+mn-cs"/>
                        </a:rPr>
                        <a:t>Giyim Yardımı (Aile Yardımları)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28.502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6.210.737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84916">
                <a:tc>
                  <a:txBody>
                    <a:bodyPr/>
                    <a:lstStyle/>
                    <a:p>
                      <a:pPr marL="0" algn="l" defTabSz="685800" rtl="0" eaLnBrk="1" fontAlgn="ctr" latinLnBrk="0" hangingPunct="1"/>
                      <a:r>
                        <a:rPr lang="tr-TR" sz="1400" b="1" i="0" u="none" strike="noStrike" kern="1200" dirty="0">
                          <a:solidFill>
                            <a:srgbClr val="000000"/>
                          </a:solidFill>
                          <a:effectLst/>
                          <a:latin typeface="+mn-lt"/>
                          <a:ea typeface="+mn-ea"/>
                          <a:cs typeface="+mn-cs"/>
                        </a:rPr>
                        <a:t>Doğalgaz Tüketim Desteği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52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27.597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2631">
                <a:tc>
                  <a:txBody>
                    <a:bodyPr/>
                    <a:lstStyle/>
                    <a:p>
                      <a:pPr marL="0" algn="l" defTabSz="685800" rtl="0" eaLnBrk="1" fontAlgn="ctr" latinLnBrk="0" hangingPunct="1"/>
                      <a:r>
                        <a:rPr lang="tr-TR" sz="1400" b="1" i="0" u="none" strike="noStrike" kern="1200" dirty="0">
                          <a:solidFill>
                            <a:srgbClr val="000000"/>
                          </a:solidFill>
                          <a:effectLst/>
                          <a:latin typeface="+mn-lt"/>
                          <a:ea typeface="+mn-ea"/>
                          <a:cs typeface="+mn-cs"/>
                        </a:rPr>
                        <a:t>ADEM/SODAM Teşvik Ödemesi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677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mn-lt"/>
                          <a:ea typeface="+mn-ea"/>
                          <a:cs typeface="+mn-cs"/>
                        </a:rPr>
                        <a:t>1.222.100</a:t>
                      </a:r>
                      <a:endParaRPr lang="tr-TR" sz="12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63816">
                <a:tc>
                  <a:txBody>
                    <a:bodyPr/>
                    <a:lstStyle/>
                    <a:p>
                      <a:pPr marL="0" algn="l" defTabSz="685800" rtl="0" eaLnBrk="1" fontAlgn="ctr" latinLnBrk="0" hangingPunct="1"/>
                      <a:r>
                        <a:rPr lang="tr-TR" sz="1400" b="1" i="0" u="none" strike="noStrike" kern="1200" dirty="0" err="1">
                          <a:solidFill>
                            <a:srgbClr val="000000"/>
                          </a:solidFill>
                          <a:effectLst/>
                          <a:latin typeface="+mn-lt"/>
                          <a:ea typeface="+mn-ea"/>
                          <a:cs typeface="+mn-cs"/>
                        </a:rPr>
                        <a:t>Silikozis</a:t>
                      </a:r>
                      <a:r>
                        <a:rPr lang="tr-TR" sz="1400" b="1" i="0" u="none" strike="noStrike" kern="1200" dirty="0">
                          <a:solidFill>
                            <a:srgbClr val="000000"/>
                          </a:solidFill>
                          <a:effectLst/>
                          <a:latin typeface="+mn-lt"/>
                          <a:ea typeface="+mn-ea"/>
                          <a:cs typeface="+mn-cs"/>
                        </a:rPr>
                        <a:t> Aylığı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40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3.047.758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63816">
                <a:tc>
                  <a:txBody>
                    <a:bodyPr/>
                    <a:lstStyle/>
                    <a:p>
                      <a:pPr marL="0" algn="l" defTabSz="685800" rtl="0" eaLnBrk="1" fontAlgn="ctr" latinLnBrk="0" hangingPunct="1"/>
                      <a:r>
                        <a:rPr lang="tr-TR" sz="1400" b="1" i="0" u="none" strike="noStrike" kern="1200" dirty="0">
                          <a:solidFill>
                            <a:srgbClr val="000000"/>
                          </a:solidFill>
                          <a:effectLst/>
                          <a:latin typeface="+mn-lt"/>
                          <a:ea typeface="+mn-ea"/>
                          <a:cs typeface="+mn-cs"/>
                        </a:rPr>
                        <a:t>Ulaşım Giderleri Destek Programı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1.636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2.798.237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63816">
                <a:tc>
                  <a:txBody>
                    <a:bodyPr/>
                    <a:lstStyle/>
                    <a:p>
                      <a:pPr marL="0" algn="l" defTabSz="685800" rtl="0" eaLnBrk="1" fontAlgn="ctr" latinLnBrk="0" hangingPunct="1"/>
                      <a:r>
                        <a:rPr lang="tr-TR" sz="1400" b="1" i="0" u="none" strike="noStrike" kern="1200" dirty="0">
                          <a:solidFill>
                            <a:srgbClr val="000000"/>
                          </a:solidFill>
                          <a:effectLst/>
                          <a:latin typeface="+mn-lt"/>
                          <a:ea typeface="+mn-ea"/>
                          <a:cs typeface="+mn-cs"/>
                        </a:rPr>
                        <a:t>Devreden </a:t>
                      </a:r>
                      <a:r>
                        <a:rPr lang="tr-TR" sz="1400" b="1" i="0" u="none" strike="noStrike" kern="1200" dirty="0" err="1">
                          <a:solidFill>
                            <a:srgbClr val="000000"/>
                          </a:solidFill>
                          <a:effectLst/>
                          <a:latin typeface="+mn-lt"/>
                          <a:ea typeface="+mn-ea"/>
                          <a:cs typeface="+mn-cs"/>
                        </a:rPr>
                        <a:t>Silikozis</a:t>
                      </a:r>
                      <a:r>
                        <a:rPr lang="tr-TR" sz="1400" b="1" i="0" u="none" strike="noStrike" kern="1200" dirty="0">
                          <a:solidFill>
                            <a:srgbClr val="000000"/>
                          </a:solidFill>
                          <a:effectLst/>
                          <a:latin typeface="+mn-lt"/>
                          <a:ea typeface="+mn-ea"/>
                          <a:cs typeface="+mn-cs"/>
                        </a:rPr>
                        <a:t> Aylığı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509.506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430781">
                <a:tc>
                  <a:txBody>
                    <a:bodyPr/>
                    <a:lstStyle/>
                    <a:p>
                      <a:pPr marL="0" algn="l" defTabSz="685800" rtl="0" eaLnBrk="1" fontAlgn="ctr" latinLnBrk="0" hangingPunct="1"/>
                      <a:r>
                        <a:rPr lang="tr-TR" sz="1400" b="1" i="0" u="none" strike="noStrike" kern="1200" dirty="0">
                          <a:solidFill>
                            <a:srgbClr val="000000"/>
                          </a:solidFill>
                          <a:effectLst/>
                          <a:latin typeface="+mn-lt"/>
                          <a:ea typeface="+mn-ea"/>
                          <a:cs typeface="+mn-cs"/>
                        </a:rPr>
                        <a:t>Acil Temel İhtiyaç Yardımı (Aşırı Yağış, Sel, SU baskını)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1.182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2.026.000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63816">
                <a:tc>
                  <a:txBody>
                    <a:bodyPr/>
                    <a:lstStyle/>
                    <a:p>
                      <a:pPr marL="0" algn="l" defTabSz="685800" rtl="0" eaLnBrk="1" fontAlgn="ctr" latinLnBrk="0" hangingPunct="1"/>
                      <a:r>
                        <a:rPr lang="tr-TR" sz="1400" b="1" i="0" u="none" strike="noStrike" kern="1200" dirty="0">
                          <a:solidFill>
                            <a:srgbClr val="000000"/>
                          </a:solidFill>
                          <a:effectLst/>
                          <a:latin typeface="+mn-lt"/>
                          <a:ea typeface="+mn-ea"/>
                          <a:cs typeface="+mn-cs"/>
                        </a:rPr>
                        <a:t>Kronik Hastalık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681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32.673.741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63816">
                <a:tc>
                  <a:txBody>
                    <a:bodyPr/>
                    <a:lstStyle/>
                    <a:p>
                      <a:pPr marL="0" algn="l" defTabSz="685800" rtl="0" eaLnBrk="1" fontAlgn="ctr" latinLnBrk="0" hangingPunct="1"/>
                      <a:r>
                        <a:rPr lang="tr-TR" sz="1400" b="1" i="0" u="none" strike="noStrike" kern="1200" dirty="0">
                          <a:solidFill>
                            <a:srgbClr val="000000"/>
                          </a:solidFill>
                          <a:effectLst/>
                          <a:latin typeface="+mn-lt"/>
                          <a:ea typeface="+mn-ea"/>
                          <a:cs typeface="+mn-cs"/>
                        </a:rPr>
                        <a:t>Kira Yardımı (Barınma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1.945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6.681.062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63816">
                <a:tc>
                  <a:txBody>
                    <a:bodyPr/>
                    <a:lstStyle/>
                    <a:p>
                      <a:pPr marL="0" algn="l" defTabSz="685800" rtl="0" eaLnBrk="1" fontAlgn="ctr" latinLnBrk="0" hangingPunct="1"/>
                      <a:r>
                        <a:rPr lang="tr-TR" sz="1400" b="1" i="0" u="none" strike="noStrike" kern="1200" dirty="0">
                          <a:solidFill>
                            <a:srgbClr val="000000"/>
                          </a:solidFill>
                          <a:effectLst/>
                          <a:latin typeface="+mn-lt"/>
                          <a:ea typeface="+mn-ea"/>
                          <a:cs typeface="+mn-cs"/>
                        </a:rPr>
                        <a:t>Tıbbı Malzeme- Cihaz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163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3.117.340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63816">
                <a:tc>
                  <a:txBody>
                    <a:bodyPr/>
                    <a:lstStyle/>
                    <a:p>
                      <a:pPr marL="0" algn="l" defTabSz="685800" rtl="0" eaLnBrk="1" fontAlgn="ctr" latinLnBrk="0" hangingPunct="1"/>
                      <a:r>
                        <a:rPr lang="tr-TR" sz="1400" b="1" i="0" u="none" strike="noStrike" kern="1200" dirty="0">
                          <a:solidFill>
                            <a:srgbClr val="000000"/>
                          </a:solidFill>
                          <a:effectLst/>
                          <a:latin typeface="+mn-lt"/>
                          <a:ea typeface="+mn-ea"/>
                          <a:cs typeface="+mn-cs"/>
                        </a:rPr>
                        <a:t>Basit Düzey Ev Onarımı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647.235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63816">
                <a:tc>
                  <a:txBody>
                    <a:bodyPr/>
                    <a:lstStyle/>
                    <a:p>
                      <a:pPr marL="0" algn="l" defTabSz="685800" rtl="0" eaLnBrk="1" fontAlgn="ctr" latinLnBrk="0" hangingPunct="1"/>
                      <a:r>
                        <a:rPr lang="tr-TR" sz="1400" b="1" i="0" u="none" strike="noStrike" kern="1200" dirty="0">
                          <a:solidFill>
                            <a:srgbClr val="000000"/>
                          </a:solidFill>
                          <a:effectLst/>
                          <a:latin typeface="+mn-lt"/>
                          <a:ea typeface="+mn-ea"/>
                          <a:cs typeface="+mn-cs"/>
                        </a:rPr>
                        <a:t>Afet Durumunda Tek Seferlik Yardım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494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26.403.763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63816">
                <a:tc>
                  <a:txBody>
                    <a:bodyPr/>
                    <a:lstStyle/>
                    <a:p>
                      <a:pPr marL="0" algn="l" defTabSz="685800" rtl="0" eaLnBrk="1" fontAlgn="ctr" latinLnBrk="0" hangingPunct="1"/>
                      <a:r>
                        <a:rPr lang="tr-TR" sz="1400" b="1" i="0" u="none" strike="noStrike" kern="1200" dirty="0">
                          <a:solidFill>
                            <a:srgbClr val="000000"/>
                          </a:solidFill>
                          <a:effectLst/>
                          <a:latin typeface="+mn-lt"/>
                          <a:ea typeface="+mn-ea"/>
                          <a:cs typeface="+mn-cs"/>
                        </a:rPr>
                        <a:t>Tek Seferlik Diğer Eğitim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645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2.844.031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63816">
                <a:tc>
                  <a:txBody>
                    <a:bodyPr/>
                    <a:lstStyle/>
                    <a:p>
                      <a:pPr marL="0" algn="l" defTabSz="685800" rtl="0" eaLnBrk="1" fontAlgn="ctr" latinLnBrk="0" hangingPunct="1"/>
                      <a:r>
                        <a:rPr lang="tr-TR" sz="1400" b="1" i="0" u="none" strike="noStrike" kern="1200" dirty="0">
                          <a:solidFill>
                            <a:srgbClr val="000000"/>
                          </a:solidFill>
                          <a:effectLst/>
                          <a:latin typeface="+mn-lt"/>
                          <a:ea typeface="+mn-ea"/>
                          <a:cs typeface="+mn-cs"/>
                        </a:rPr>
                        <a:t>Tek Seferlik Yardım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6.243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228.150.494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98335112"/>
                  </a:ext>
                </a:extLst>
              </a:tr>
              <a:tr h="576814">
                <a:tc>
                  <a:txBody>
                    <a:bodyPr/>
                    <a:lstStyle/>
                    <a:p>
                      <a:pPr marL="0" algn="l" defTabSz="685800" rtl="0" eaLnBrk="1" fontAlgn="ctr" latinLnBrk="0" hangingPunct="1"/>
                      <a:r>
                        <a:rPr lang="tr-TR" sz="1400" b="1" i="0" u="none" strike="noStrike" kern="1200" dirty="0">
                          <a:solidFill>
                            <a:srgbClr val="000000"/>
                          </a:solidFill>
                          <a:effectLst/>
                          <a:latin typeface="+mn-lt"/>
                          <a:ea typeface="+mn-ea"/>
                          <a:cs typeface="+mn-cs"/>
                        </a:rPr>
                        <a:t>Hasta ve Refakatçilerine Yönelik Tek Seferlik Yardım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150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mn-lt"/>
                          <a:ea typeface="+mn-ea"/>
                          <a:cs typeface="+mn-cs"/>
                        </a:rPr>
                        <a:t>591.850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10169032"/>
                  </a:ext>
                </a:extLst>
              </a:tr>
              <a:tr h="363816">
                <a:tc>
                  <a:txBody>
                    <a:bodyPr/>
                    <a:lstStyle/>
                    <a:p>
                      <a:pPr marL="0" marR="0" lvl="0" indent="0" algn="ctr" defTabSz="685800" rtl="0" eaLnBrk="1" fontAlgn="ctr" latinLnBrk="0" hangingPunct="1">
                        <a:lnSpc>
                          <a:spcPct val="100000"/>
                        </a:lnSpc>
                        <a:spcBef>
                          <a:spcPct val="0"/>
                        </a:spcBef>
                        <a:spcAft>
                          <a:spcPct val="0"/>
                        </a:spcAft>
                        <a:buClrTx/>
                        <a:buSzTx/>
                        <a:buFontTx/>
                        <a:buNone/>
                        <a:tabLst/>
                      </a:pPr>
                      <a:r>
                        <a:rPr lang="tr-TR" sz="1200" b="1" i="0" u="none" strike="noStrike" kern="1200" dirty="0">
                          <a:solidFill>
                            <a:schemeClr val="tx1"/>
                          </a:solidFill>
                          <a:effectLst/>
                          <a:latin typeface="+mn-lt"/>
                          <a:ea typeface="+mn-ea"/>
                          <a:cs typeface="+mn-cs"/>
                        </a:rPr>
                        <a:t>TOPLAM</a:t>
                      </a:r>
                    </a:p>
                  </a:txBody>
                  <a:tcPr marL="55721" marR="5572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1200" b="1" i="0" u="none" strike="noStrike" kern="1200" dirty="0">
                          <a:solidFill>
                            <a:schemeClr val="tx1"/>
                          </a:solidFill>
                          <a:effectLst/>
                          <a:latin typeface="+mn-lt"/>
                          <a:ea typeface="+mn-ea"/>
                          <a:cs typeface="+mn-cs"/>
                        </a:rPr>
                        <a:t>2.644.638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1200" b="1" i="0" u="none" strike="noStrike" kern="1200" dirty="0">
                          <a:solidFill>
                            <a:schemeClr val="tx1"/>
                          </a:solidFill>
                          <a:effectLst/>
                          <a:latin typeface="+mn-lt"/>
                          <a:ea typeface="+mn-ea"/>
                          <a:cs typeface="+mn-cs"/>
                        </a:rPr>
                        <a:t>11.393.236.110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036220925"/>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SOSYAL YARDIMLAR </a:t>
            </a:r>
            <a:endPar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820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nvPr>
        </p:nvGraphicFramePr>
        <p:xfrm>
          <a:off x="178669" y="772399"/>
          <a:ext cx="6172199" cy="8720851"/>
        </p:xfrm>
        <a:graphic>
          <a:graphicData uri="http://schemas.openxmlformats.org/drawingml/2006/table">
            <a:tbl>
              <a:tblPr>
                <a:effectLst>
                  <a:outerShdw blurRad="50800" dist="38100" dir="5400000" algn="t" rotWithShape="0">
                    <a:prstClr val="black">
                      <a:alpha val="40000"/>
                    </a:prstClr>
                  </a:outerShdw>
                </a:effectLst>
              </a:tblPr>
              <a:tblGrid>
                <a:gridCol w="27051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841499">
                  <a:extLst>
                    <a:ext uri="{9D8B030D-6E8A-4147-A177-3AD203B41FA5}">
                      <a16:colId xmlns:a16="http://schemas.microsoft.com/office/drawing/2014/main" val="20002"/>
                    </a:ext>
                  </a:extLst>
                </a:gridCol>
              </a:tblGrid>
              <a:tr h="4866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bg1"/>
                          </a:solidFill>
                          <a:effectLst/>
                          <a:latin typeface="+mn-lt"/>
                          <a:ea typeface="+mn-ea"/>
                          <a:cs typeface="Arial" pitchFamily="34" charset="0"/>
                        </a:rPr>
                        <a:t>İL VE İLÇE SYDV</a:t>
                      </a:r>
                    </a:p>
                  </a:txBody>
                  <a:tcPr marL="53306" marR="5330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chemeClr val="bg1"/>
                          </a:solidFill>
                          <a:effectLst/>
                        </a:rPr>
                        <a:t>KİŞİ SAYISI</a:t>
                      </a:r>
                      <a:endParaRPr kumimoji="0" lang="tr-TR" sz="1400" b="1" i="0" u="none" strike="noStrike" kern="1200" cap="none" normalizeH="0" baseline="0" dirty="0">
                        <a:ln>
                          <a:noFill/>
                        </a:ln>
                        <a:solidFill>
                          <a:schemeClr val="bg1"/>
                        </a:solidFill>
                        <a:effectLst/>
                        <a:latin typeface="Bookman Old Style" pitchFamily="18" charset="0"/>
                        <a:ea typeface="+mn-ea"/>
                        <a:cs typeface="Arial" pitchFamily="34" charset="0"/>
                      </a:endParaRPr>
                    </a:p>
                  </a:txBody>
                  <a:tcPr marL="53306" marR="5330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chemeClr val="bg1"/>
                          </a:solidFill>
                          <a:effectLst/>
                        </a:rPr>
                        <a:t>YARDIM MİKTARI (TL)</a:t>
                      </a:r>
                      <a:endParaRPr kumimoji="0" lang="tr-TR" sz="1400" b="1" i="0" u="none" strike="noStrike" kern="1200" cap="none" normalizeH="0" baseline="0" dirty="0">
                        <a:ln>
                          <a:noFill/>
                        </a:ln>
                        <a:solidFill>
                          <a:schemeClr val="bg1"/>
                        </a:solidFill>
                        <a:effectLst/>
                        <a:latin typeface="Bookman Old Style" pitchFamily="18" charset="0"/>
                        <a:ea typeface="+mn-ea"/>
                        <a:cs typeface="Arial" pitchFamily="34" charset="0"/>
                      </a:endParaRPr>
                    </a:p>
                  </a:txBody>
                  <a:tcPr marL="53306" marR="5330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1"/>
                  </a:ext>
                </a:extLst>
              </a:tr>
              <a:tr h="214187">
                <a:tc>
                  <a:txBody>
                    <a:bodyPr/>
                    <a:lstStyle/>
                    <a:p>
                      <a:pPr algn="l" fontAlgn="ctr"/>
                      <a:r>
                        <a:rPr lang="tr-TR" sz="1400" b="1" i="0" u="none" strike="noStrike" dirty="0">
                          <a:solidFill>
                            <a:srgbClr val="000000"/>
                          </a:solidFill>
                          <a:effectLst/>
                          <a:latin typeface="+mn-lt"/>
                        </a:rPr>
                        <a:t>İL SYDV</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4.493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248.536.177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5235">
                <a:tc>
                  <a:txBody>
                    <a:bodyPr/>
                    <a:lstStyle/>
                    <a:p>
                      <a:pPr algn="l" fontAlgn="ctr"/>
                      <a:r>
                        <a:rPr lang="tr-TR" sz="1200" b="1" i="0" u="none" strike="noStrike" dirty="0">
                          <a:solidFill>
                            <a:srgbClr val="000000"/>
                          </a:solidFill>
                          <a:effectLst/>
                          <a:latin typeface="+mn-lt"/>
                        </a:rPr>
                        <a:t>ADALAR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2.091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12.552.925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049347559"/>
                  </a:ext>
                </a:extLst>
              </a:tr>
              <a:tr h="195235">
                <a:tc>
                  <a:txBody>
                    <a:bodyPr/>
                    <a:lstStyle/>
                    <a:p>
                      <a:pPr algn="l" fontAlgn="ctr"/>
                      <a:r>
                        <a:rPr lang="tr-TR" sz="1200" b="1" i="0" u="none" strike="noStrike" dirty="0">
                          <a:solidFill>
                            <a:srgbClr val="000000"/>
                          </a:solidFill>
                          <a:effectLst/>
                          <a:latin typeface="+mn-lt"/>
                        </a:rPr>
                        <a:t>ARNAVUTKÖY</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86.152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348.805.836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5235">
                <a:tc>
                  <a:txBody>
                    <a:bodyPr/>
                    <a:lstStyle/>
                    <a:p>
                      <a:pPr algn="l" fontAlgn="ctr"/>
                      <a:r>
                        <a:rPr lang="tr-TR" sz="1200" b="1" i="0" u="none" strike="noStrike" dirty="0">
                          <a:solidFill>
                            <a:srgbClr val="000000"/>
                          </a:solidFill>
                          <a:effectLst/>
                          <a:latin typeface="+mn-lt"/>
                        </a:rPr>
                        <a:t>ATAŞEHİR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66.523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275.976.861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84896">
                <a:tc>
                  <a:txBody>
                    <a:bodyPr/>
                    <a:lstStyle/>
                    <a:p>
                      <a:pPr algn="l" fontAlgn="ctr"/>
                      <a:r>
                        <a:rPr lang="tr-TR" sz="1200" b="1" i="0" u="none" strike="noStrike" dirty="0">
                          <a:solidFill>
                            <a:srgbClr val="000000"/>
                          </a:solidFill>
                          <a:effectLst/>
                          <a:latin typeface="+mn-lt"/>
                        </a:rPr>
                        <a:t>AVCILAR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69.886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283.759.012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95235">
                <a:tc>
                  <a:txBody>
                    <a:bodyPr/>
                    <a:lstStyle/>
                    <a:p>
                      <a:pPr algn="l" fontAlgn="ctr"/>
                      <a:r>
                        <a:rPr lang="tr-TR" sz="1200" b="1" i="0" u="none" strike="noStrike" dirty="0">
                          <a:solidFill>
                            <a:srgbClr val="000000"/>
                          </a:solidFill>
                          <a:effectLst/>
                          <a:latin typeface="+mn-lt"/>
                        </a:rPr>
                        <a:t>BAĞCILAR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192.942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697.799.574,54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5235">
                <a:tc>
                  <a:txBody>
                    <a:bodyPr/>
                    <a:lstStyle/>
                    <a:p>
                      <a:pPr algn="l" fontAlgn="ctr"/>
                      <a:r>
                        <a:rPr lang="tr-TR" sz="1200" b="1" i="0" u="none" strike="noStrike" dirty="0">
                          <a:solidFill>
                            <a:srgbClr val="000000"/>
                          </a:solidFill>
                          <a:effectLst/>
                          <a:latin typeface="+mn-lt"/>
                        </a:rPr>
                        <a:t>BAHÇELİEVLER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84.070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413.150.792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14154">
                <a:tc>
                  <a:txBody>
                    <a:bodyPr/>
                    <a:lstStyle/>
                    <a:p>
                      <a:pPr algn="l" fontAlgn="ctr"/>
                      <a:r>
                        <a:rPr lang="tr-TR" sz="1200" b="1" i="0" u="none" strike="noStrike" dirty="0">
                          <a:solidFill>
                            <a:srgbClr val="000000"/>
                          </a:solidFill>
                          <a:effectLst/>
                          <a:latin typeface="+mn-lt"/>
                        </a:rPr>
                        <a:t>BAKIRKÖY</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5.385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30.656.075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95235">
                <a:tc>
                  <a:txBody>
                    <a:bodyPr/>
                    <a:lstStyle/>
                    <a:p>
                      <a:pPr algn="l" fontAlgn="ctr"/>
                      <a:r>
                        <a:rPr lang="tr-TR" sz="1200" b="1" i="0" u="none" strike="noStrike" dirty="0">
                          <a:solidFill>
                            <a:srgbClr val="000000"/>
                          </a:solidFill>
                          <a:effectLst/>
                          <a:latin typeface="+mn-lt"/>
                        </a:rPr>
                        <a:t>BAŞAKŞEHİR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62.340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246.741.482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95235">
                <a:tc>
                  <a:txBody>
                    <a:bodyPr/>
                    <a:lstStyle/>
                    <a:p>
                      <a:pPr algn="l" fontAlgn="ctr"/>
                      <a:r>
                        <a:rPr lang="tr-TR" sz="1200" b="1" i="0" u="none" strike="noStrike" dirty="0">
                          <a:solidFill>
                            <a:srgbClr val="000000"/>
                          </a:solidFill>
                          <a:effectLst/>
                          <a:latin typeface="+mn-lt"/>
                        </a:rPr>
                        <a:t>BAYRAMPAŞA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40.212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154.415.638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95235">
                <a:tc>
                  <a:txBody>
                    <a:bodyPr/>
                    <a:lstStyle/>
                    <a:p>
                      <a:pPr algn="l" fontAlgn="ctr"/>
                      <a:r>
                        <a:rPr lang="tr-TR" sz="1200" b="1" i="0" u="none" strike="noStrike" dirty="0">
                          <a:solidFill>
                            <a:srgbClr val="000000"/>
                          </a:solidFill>
                          <a:effectLst/>
                          <a:latin typeface="+mn-lt"/>
                        </a:rPr>
                        <a:t>BEŞİKTAŞ</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2.753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24.596.065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95235">
                <a:tc>
                  <a:txBody>
                    <a:bodyPr/>
                    <a:lstStyle/>
                    <a:p>
                      <a:pPr algn="l" fontAlgn="ctr"/>
                      <a:r>
                        <a:rPr lang="tr-TR" sz="1200" b="1" i="0" u="none" strike="noStrike" dirty="0">
                          <a:solidFill>
                            <a:srgbClr val="000000"/>
                          </a:solidFill>
                          <a:effectLst/>
                          <a:latin typeface="+mn-lt"/>
                        </a:rPr>
                        <a:t>BEYKOZ</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25.140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152.111.873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95235">
                <a:tc>
                  <a:txBody>
                    <a:bodyPr/>
                    <a:lstStyle/>
                    <a:p>
                      <a:pPr algn="l" fontAlgn="ctr"/>
                      <a:r>
                        <a:rPr lang="tr-TR" sz="1200" b="1" i="0" u="none" strike="noStrike" dirty="0">
                          <a:solidFill>
                            <a:srgbClr val="000000"/>
                          </a:solidFill>
                          <a:effectLst/>
                          <a:latin typeface="+mn-lt"/>
                        </a:rPr>
                        <a:t>BEYLİKDÜZÜ</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43.584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197.193.045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95235">
                <a:tc>
                  <a:txBody>
                    <a:bodyPr/>
                    <a:lstStyle/>
                    <a:p>
                      <a:pPr algn="l" fontAlgn="ctr"/>
                      <a:r>
                        <a:rPr lang="tr-TR" sz="1200" b="1" i="0" u="none" strike="noStrike" dirty="0">
                          <a:solidFill>
                            <a:srgbClr val="000000"/>
                          </a:solidFill>
                          <a:effectLst/>
                          <a:latin typeface="+mn-lt"/>
                        </a:rPr>
                        <a:t>BEYOĞLU</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46.736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221.004.938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95235">
                <a:tc>
                  <a:txBody>
                    <a:bodyPr/>
                    <a:lstStyle/>
                    <a:p>
                      <a:pPr algn="l" fontAlgn="ctr"/>
                      <a:r>
                        <a:rPr lang="tr-TR" sz="1200" b="1" i="0" u="none" strike="noStrike" dirty="0">
                          <a:solidFill>
                            <a:srgbClr val="000000"/>
                          </a:solidFill>
                          <a:effectLst/>
                          <a:latin typeface="+mn-lt"/>
                        </a:rPr>
                        <a:t>BÜYÜKÇEKMECE</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29.537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125.604.780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95235">
                <a:tc>
                  <a:txBody>
                    <a:bodyPr/>
                    <a:lstStyle/>
                    <a:p>
                      <a:pPr algn="l" fontAlgn="ctr"/>
                      <a:r>
                        <a:rPr lang="tr-TR" sz="1200" b="1" i="0" u="none" strike="noStrike" dirty="0">
                          <a:solidFill>
                            <a:srgbClr val="000000"/>
                          </a:solidFill>
                          <a:effectLst/>
                          <a:latin typeface="+mn-lt"/>
                        </a:rPr>
                        <a:t>ÇATALCA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14.114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81.268.531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52042">
                <a:tc>
                  <a:txBody>
                    <a:bodyPr/>
                    <a:lstStyle/>
                    <a:p>
                      <a:pPr algn="l" fontAlgn="ctr"/>
                      <a:r>
                        <a:rPr lang="tr-TR" sz="1200" b="1" i="0" u="none" strike="noStrike" dirty="0">
                          <a:solidFill>
                            <a:srgbClr val="000000"/>
                          </a:solidFill>
                          <a:effectLst/>
                          <a:latin typeface="+mn-lt"/>
                        </a:rPr>
                        <a:t>ÇEKMEKÖY</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39.516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136.869.273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95235">
                <a:tc>
                  <a:txBody>
                    <a:bodyPr/>
                    <a:lstStyle/>
                    <a:p>
                      <a:pPr algn="l" fontAlgn="ctr"/>
                      <a:r>
                        <a:rPr lang="tr-TR" sz="1200" b="1" i="0" u="none" strike="noStrike" dirty="0">
                          <a:solidFill>
                            <a:srgbClr val="000000"/>
                          </a:solidFill>
                          <a:effectLst/>
                          <a:latin typeface="+mn-lt"/>
                        </a:rPr>
                        <a:t>ESENLER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107.698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542.993.659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95235">
                <a:tc>
                  <a:txBody>
                    <a:bodyPr/>
                    <a:lstStyle/>
                    <a:p>
                      <a:pPr algn="l" fontAlgn="ctr"/>
                      <a:r>
                        <a:rPr lang="tr-TR" sz="1200" b="1" i="0" u="none" strike="noStrike" dirty="0">
                          <a:solidFill>
                            <a:srgbClr val="000000"/>
                          </a:solidFill>
                          <a:effectLst/>
                          <a:latin typeface="+mn-lt"/>
                        </a:rPr>
                        <a:t>ESENYURT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250.709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916.723.319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98335112"/>
                  </a:ext>
                </a:extLst>
              </a:tr>
              <a:tr h="195235">
                <a:tc>
                  <a:txBody>
                    <a:bodyPr/>
                    <a:lstStyle/>
                    <a:p>
                      <a:pPr algn="l" fontAlgn="ctr"/>
                      <a:r>
                        <a:rPr lang="tr-TR" sz="1200" b="1" i="0" u="none" strike="noStrike" dirty="0">
                          <a:solidFill>
                            <a:srgbClr val="000000"/>
                          </a:solidFill>
                          <a:effectLst/>
                          <a:latin typeface="+mn-lt"/>
                        </a:rPr>
                        <a:t>EYÜPSULTAN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56.125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290.712.508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10169032"/>
                  </a:ext>
                </a:extLst>
              </a:tr>
              <a:tr h="195235">
                <a:tc>
                  <a:txBody>
                    <a:bodyPr/>
                    <a:lstStyle/>
                    <a:p>
                      <a:pPr algn="l" fontAlgn="ctr"/>
                      <a:r>
                        <a:rPr lang="tr-TR" sz="1200" b="1" i="0" u="none" strike="noStrike" dirty="0">
                          <a:solidFill>
                            <a:srgbClr val="000000"/>
                          </a:solidFill>
                          <a:effectLst/>
                          <a:latin typeface="+mn-lt"/>
                        </a:rPr>
                        <a:t>FATİH</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71.702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368.925.737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153290042"/>
                  </a:ext>
                </a:extLst>
              </a:tr>
              <a:tr h="195235">
                <a:tc>
                  <a:txBody>
                    <a:bodyPr/>
                    <a:lstStyle/>
                    <a:p>
                      <a:pPr algn="l" fontAlgn="ctr"/>
                      <a:r>
                        <a:rPr lang="tr-TR" sz="1200" b="1" i="0" u="none" strike="noStrike" dirty="0">
                          <a:solidFill>
                            <a:srgbClr val="000000"/>
                          </a:solidFill>
                          <a:effectLst/>
                          <a:latin typeface="+mn-lt"/>
                        </a:rPr>
                        <a:t>GAZİOSMANPAŞA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122.412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477.231.289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85175954"/>
                  </a:ext>
                </a:extLst>
              </a:tr>
              <a:tr h="244580">
                <a:tc>
                  <a:txBody>
                    <a:bodyPr/>
                    <a:lstStyle/>
                    <a:p>
                      <a:pPr algn="l" fontAlgn="ctr"/>
                      <a:r>
                        <a:rPr lang="tr-TR" sz="1200" b="1" i="0" u="none" strike="noStrike" dirty="0">
                          <a:solidFill>
                            <a:srgbClr val="000000"/>
                          </a:solidFill>
                          <a:effectLst/>
                          <a:latin typeface="+mn-lt"/>
                        </a:rPr>
                        <a:t>GÜNGÖREN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50.036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187.856.812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581475575"/>
                  </a:ext>
                </a:extLst>
              </a:tr>
              <a:tr h="195235">
                <a:tc>
                  <a:txBody>
                    <a:bodyPr/>
                    <a:lstStyle/>
                    <a:p>
                      <a:pPr algn="l" fontAlgn="ctr"/>
                      <a:r>
                        <a:rPr lang="tr-TR" sz="1200" b="1" i="0" u="none" strike="noStrike" dirty="0">
                          <a:solidFill>
                            <a:srgbClr val="000000"/>
                          </a:solidFill>
                          <a:effectLst/>
                          <a:latin typeface="+mn-lt"/>
                        </a:rPr>
                        <a:t>KADIKÖY</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18.972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74.311.322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94788988"/>
                  </a:ext>
                </a:extLst>
              </a:tr>
              <a:tr h="195235">
                <a:tc>
                  <a:txBody>
                    <a:bodyPr/>
                    <a:lstStyle/>
                    <a:p>
                      <a:pPr algn="l" fontAlgn="ctr"/>
                      <a:r>
                        <a:rPr lang="tr-TR" sz="1200" b="1" i="0" u="none" strike="noStrike" dirty="0">
                          <a:solidFill>
                            <a:srgbClr val="000000"/>
                          </a:solidFill>
                          <a:effectLst/>
                          <a:latin typeface="+mn-lt"/>
                        </a:rPr>
                        <a:t>KAĞITHANE</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69.177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346.653.694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570799605"/>
                  </a:ext>
                </a:extLst>
              </a:tr>
              <a:tr h="195235">
                <a:tc>
                  <a:txBody>
                    <a:bodyPr/>
                    <a:lstStyle/>
                    <a:p>
                      <a:pPr algn="l" fontAlgn="ctr"/>
                      <a:r>
                        <a:rPr lang="tr-TR" sz="1200" b="1" i="0" u="none" strike="noStrike" dirty="0">
                          <a:solidFill>
                            <a:srgbClr val="000000"/>
                          </a:solidFill>
                          <a:effectLst/>
                          <a:latin typeface="+mn-lt"/>
                        </a:rPr>
                        <a:t>KARTAL</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42.196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163.013.705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40003816"/>
                  </a:ext>
                </a:extLst>
              </a:tr>
              <a:tr h="195235">
                <a:tc>
                  <a:txBody>
                    <a:bodyPr/>
                    <a:lstStyle/>
                    <a:p>
                      <a:pPr algn="l" fontAlgn="ctr"/>
                      <a:r>
                        <a:rPr lang="tr-TR" sz="1200" b="1" i="0" u="none" strike="noStrike" dirty="0">
                          <a:solidFill>
                            <a:srgbClr val="000000"/>
                          </a:solidFill>
                          <a:effectLst/>
                          <a:latin typeface="+mn-lt"/>
                        </a:rPr>
                        <a:t>KÜÇÜKÇEKMECE</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134.782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636.394.314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53436441"/>
                  </a:ext>
                </a:extLst>
              </a:tr>
              <a:tr h="195235">
                <a:tc>
                  <a:txBody>
                    <a:bodyPr/>
                    <a:lstStyle/>
                    <a:p>
                      <a:pPr algn="l" fontAlgn="ctr"/>
                      <a:r>
                        <a:rPr lang="tr-TR" sz="1200" b="1" i="0" u="none" strike="noStrike" dirty="0">
                          <a:solidFill>
                            <a:srgbClr val="000000"/>
                          </a:solidFill>
                          <a:effectLst/>
                          <a:latin typeface="+mn-lt"/>
                        </a:rPr>
                        <a:t>MALTEPE</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87.684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308.760.072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740995384"/>
                  </a:ext>
                </a:extLst>
              </a:tr>
              <a:tr h="195235">
                <a:tc>
                  <a:txBody>
                    <a:bodyPr/>
                    <a:lstStyle/>
                    <a:p>
                      <a:pPr algn="l" fontAlgn="ctr"/>
                      <a:r>
                        <a:rPr lang="tr-TR" sz="1200" b="1" i="0" u="none" strike="noStrike" dirty="0">
                          <a:solidFill>
                            <a:srgbClr val="000000"/>
                          </a:solidFill>
                          <a:effectLst/>
                          <a:latin typeface="+mn-lt"/>
                        </a:rPr>
                        <a:t>PENDİK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60.983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271.582.939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525975011"/>
                  </a:ext>
                </a:extLst>
              </a:tr>
              <a:tr h="195235">
                <a:tc>
                  <a:txBody>
                    <a:bodyPr/>
                    <a:lstStyle/>
                    <a:p>
                      <a:pPr algn="l" fontAlgn="ctr"/>
                      <a:r>
                        <a:rPr lang="tr-TR" sz="1200" b="1" i="0" u="none" strike="noStrike" dirty="0">
                          <a:solidFill>
                            <a:srgbClr val="000000"/>
                          </a:solidFill>
                          <a:effectLst/>
                          <a:latin typeface="+mn-lt"/>
                        </a:rPr>
                        <a:t>SANCAKTEPE</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95.453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426.973.562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915988906"/>
                  </a:ext>
                </a:extLst>
              </a:tr>
              <a:tr h="195235">
                <a:tc>
                  <a:txBody>
                    <a:bodyPr/>
                    <a:lstStyle/>
                    <a:p>
                      <a:pPr algn="l" fontAlgn="ctr"/>
                      <a:r>
                        <a:rPr lang="tr-TR" sz="1200" b="1" i="0" u="none" strike="noStrike" dirty="0">
                          <a:solidFill>
                            <a:srgbClr val="000000"/>
                          </a:solidFill>
                          <a:effectLst/>
                          <a:latin typeface="+mn-lt"/>
                        </a:rPr>
                        <a:t>SARIYER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41.671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169.703.642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220991275"/>
                  </a:ext>
                </a:extLst>
              </a:tr>
              <a:tr h="195235">
                <a:tc>
                  <a:txBody>
                    <a:bodyPr/>
                    <a:lstStyle/>
                    <a:p>
                      <a:pPr algn="l" fontAlgn="ctr"/>
                      <a:r>
                        <a:rPr lang="tr-TR" sz="1200" b="1" i="0" u="none" strike="noStrike" dirty="0">
                          <a:solidFill>
                            <a:srgbClr val="000000"/>
                          </a:solidFill>
                          <a:effectLst/>
                          <a:latin typeface="+mn-lt"/>
                        </a:rPr>
                        <a:t>SİLİVRİ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24.025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108.648.455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38416361"/>
                  </a:ext>
                </a:extLst>
              </a:tr>
              <a:tr h="195235">
                <a:tc>
                  <a:txBody>
                    <a:bodyPr/>
                    <a:lstStyle/>
                    <a:p>
                      <a:pPr algn="l" fontAlgn="ctr"/>
                      <a:r>
                        <a:rPr lang="tr-TR" sz="1200" b="1" i="0" u="none" strike="noStrike" dirty="0">
                          <a:solidFill>
                            <a:srgbClr val="000000"/>
                          </a:solidFill>
                          <a:effectLst/>
                          <a:latin typeface="+mn-lt"/>
                        </a:rPr>
                        <a:t>SULTANBEYLİ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102.315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455.440.707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775146216"/>
                  </a:ext>
                </a:extLst>
              </a:tr>
              <a:tr h="195235">
                <a:tc>
                  <a:txBody>
                    <a:bodyPr/>
                    <a:lstStyle/>
                    <a:p>
                      <a:pPr algn="l" fontAlgn="ctr"/>
                      <a:r>
                        <a:rPr lang="tr-TR" sz="1200" b="1" i="0" u="none" strike="noStrike" dirty="0">
                          <a:solidFill>
                            <a:srgbClr val="000000"/>
                          </a:solidFill>
                          <a:effectLst/>
                          <a:latin typeface="+mn-lt"/>
                        </a:rPr>
                        <a:t>SULTANGAZİ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159.513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667.138.033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737487425"/>
                  </a:ext>
                </a:extLst>
              </a:tr>
              <a:tr h="195235">
                <a:tc>
                  <a:txBody>
                    <a:bodyPr/>
                    <a:lstStyle/>
                    <a:p>
                      <a:pPr algn="l" fontAlgn="ctr"/>
                      <a:r>
                        <a:rPr lang="tr-TR" sz="1200" b="1" i="0" u="none" strike="noStrike" dirty="0">
                          <a:solidFill>
                            <a:srgbClr val="000000"/>
                          </a:solidFill>
                          <a:effectLst/>
                          <a:latin typeface="+mn-lt"/>
                        </a:rPr>
                        <a:t>ŞİLE</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4.720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23.494.290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839658449"/>
                  </a:ext>
                </a:extLst>
              </a:tr>
              <a:tr h="195235">
                <a:tc>
                  <a:txBody>
                    <a:bodyPr/>
                    <a:lstStyle/>
                    <a:p>
                      <a:pPr algn="l" fontAlgn="ctr"/>
                      <a:r>
                        <a:rPr lang="tr-TR" sz="1200" b="1" i="0" u="none" strike="noStrike" dirty="0">
                          <a:solidFill>
                            <a:srgbClr val="000000"/>
                          </a:solidFill>
                          <a:effectLst/>
                          <a:latin typeface="+mn-lt"/>
                        </a:rPr>
                        <a:t>ŞİŞLİ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32.140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150.238.202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79976092"/>
                  </a:ext>
                </a:extLst>
              </a:tr>
              <a:tr h="195235">
                <a:tc>
                  <a:txBody>
                    <a:bodyPr/>
                    <a:lstStyle/>
                    <a:p>
                      <a:pPr algn="l" fontAlgn="ctr"/>
                      <a:r>
                        <a:rPr lang="tr-TR" sz="1200" b="1" i="0" u="none" strike="noStrike" dirty="0">
                          <a:solidFill>
                            <a:srgbClr val="000000"/>
                          </a:solidFill>
                          <a:effectLst/>
                          <a:latin typeface="+mn-lt"/>
                        </a:rPr>
                        <a:t>TUZLA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29.715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106.858.342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858455066"/>
                  </a:ext>
                </a:extLst>
              </a:tr>
              <a:tr h="195235">
                <a:tc>
                  <a:txBody>
                    <a:bodyPr/>
                    <a:lstStyle/>
                    <a:p>
                      <a:pPr algn="l" fontAlgn="ctr"/>
                      <a:r>
                        <a:rPr lang="tr-TR" sz="1200" b="1" i="0" u="none" strike="noStrike" dirty="0">
                          <a:solidFill>
                            <a:srgbClr val="000000"/>
                          </a:solidFill>
                          <a:effectLst/>
                          <a:latin typeface="+mn-lt"/>
                        </a:rPr>
                        <a:t>ÜMRANİYE</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137.204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520.532.440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40853737"/>
                  </a:ext>
                </a:extLst>
              </a:tr>
              <a:tr h="226627">
                <a:tc>
                  <a:txBody>
                    <a:bodyPr/>
                    <a:lstStyle/>
                    <a:p>
                      <a:pPr algn="l" fontAlgn="ctr"/>
                      <a:r>
                        <a:rPr lang="tr-TR" sz="1200" b="1" i="0" u="none" strike="noStrike" dirty="0">
                          <a:solidFill>
                            <a:srgbClr val="000000"/>
                          </a:solidFill>
                          <a:effectLst/>
                          <a:latin typeface="+mn-lt"/>
                        </a:rPr>
                        <a:t>ÜSKÜDAR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81.036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321.947.208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351966777"/>
                  </a:ext>
                </a:extLst>
              </a:tr>
              <a:tr h="195235">
                <a:tc>
                  <a:txBody>
                    <a:bodyPr/>
                    <a:lstStyle/>
                    <a:p>
                      <a:pPr algn="l" fontAlgn="ctr"/>
                      <a:r>
                        <a:rPr lang="tr-TR" sz="1200" b="1" i="0" u="none" strike="noStrike" dirty="0">
                          <a:solidFill>
                            <a:srgbClr val="000000"/>
                          </a:solidFill>
                          <a:effectLst/>
                          <a:latin typeface="+mn-lt"/>
                        </a:rPr>
                        <a:t>ZEYTİNBURNU</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48.896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chemeClr val="tx1"/>
                          </a:solidFill>
                          <a:effectLst/>
                          <a:latin typeface="Times New Roman" panose="02020603050405020304" pitchFamily="18" charset="0"/>
                        </a:rPr>
                        <a:t>206.058.983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382067501"/>
                  </a:ext>
                </a:extLst>
              </a:tr>
              <a:tr h="2434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rgbClr val="14213D"/>
                          </a:solidFill>
                          <a:effectLst/>
                          <a:latin typeface="+mn-lt"/>
                        </a:rPr>
                        <a:t>TOPLAM</a:t>
                      </a:r>
                      <a:endParaRPr kumimoji="0" lang="tr-TR" sz="1400" b="1" i="0" u="none" strike="noStrike" kern="1200" cap="none" normalizeH="0" baseline="0" dirty="0">
                        <a:ln>
                          <a:noFill/>
                        </a:ln>
                        <a:solidFill>
                          <a:srgbClr val="14213D"/>
                        </a:solidFill>
                        <a:effectLst/>
                        <a:latin typeface="+mn-lt"/>
                        <a:ea typeface="+mn-ea"/>
                        <a:cs typeface="Arial" pitchFamily="34" charset="0"/>
                      </a:endParaRPr>
                    </a:p>
                  </a:txBody>
                  <a:tcPr marL="55721" marR="5572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b"/>
                      <a:r>
                        <a:rPr lang="tr-TR" sz="1200" b="1" i="0" u="none" strike="noStrike" dirty="0">
                          <a:solidFill>
                            <a:srgbClr val="000000"/>
                          </a:solidFill>
                          <a:effectLst/>
                          <a:latin typeface="Arimo"/>
                        </a:rPr>
                        <a:t>2.644.638</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b"/>
                      <a:r>
                        <a:rPr lang="tr-TR" sz="1200" b="1" i="0" u="none" strike="noStrike" dirty="0">
                          <a:solidFill>
                            <a:srgbClr val="000000"/>
                          </a:solidFill>
                          <a:effectLst/>
                          <a:latin typeface="Arimo"/>
                        </a:rPr>
                        <a:t>11.393.236.110</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036220925"/>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SOSYAL YARDIMLAR </a:t>
            </a:r>
            <a:endPar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221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SOSYAL HİZMET KURULUŞLARI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2 Tablo"/>
          <p:cNvGraphicFramePr>
            <a:graphicFrameLocks noGrp="1"/>
          </p:cNvGraphicFramePr>
          <p:nvPr>
            <p:extLst/>
          </p:nvPr>
        </p:nvGraphicFramePr>
        <p:xfrm>
          <a:off x="67237" y="857851"/>
          <a:ext cx="6638363" cy="8489669"/>
        </p:xfrm>
        <a:graphic>
          <a:graphicData uri="http://schemas.openxmlformats.org/drawingml/2006/table">
            <a:tbl>
              <a:tblPr>
                <a:effectLst>
                  <a:outerShdw blurRad="50800" dist="38100" dir="5400000" algn="t" rotWithShape="0">
                    <a:prstClr val="black">
                      <a:alpha val="40000"/>
                    </a:prstClr>
                  </a:outerShdw>
                </a:effectLst>
              </a:tblPr>
              <a:tblGrid>
                <a:gridCol w="2448576">
                  <a:extLst>
                    <a:ext uri="{9D8B030D-6E8A-4147-A177-3AD203B41FA5}">
                      <a16:colId xmlns:a16="http://schemas.microsoft.com/office/drawing/2014/main" val="20000"/>
                    </a:ext>
                  </a:extLst>
                </a:gridCol>
                <a:gridCol w="2192882">
                  <a:extLst>
                    <a:ext uri="{9D8B030D-6E8A-4147-A177-3AD203B41FA5}">
                      <a16:colId xmlns:a16="http://schemas.microsoft.com/office/drawing/2014/main" val="20001"/>
                    </a:ext>
                  </a:extLst>
                </a:gridCol>
                <a:gridCol w="531759">
                  <a:extLst>
                    <a:ext uri="{9D8B030D-6E8A-4147-A177-3AD203B41FA5}">
                      <a16:colId xmlns:a16="http://schemas.microsoft.com/office/drawing/2014/main" val="20002"/>
                    </a:ext>
                  </a:extLst>
                </a:gridCol>
                <a:gridCol w="639012">
                  <a:extLst>
                    <a:ext uri="{9D8B030D-6E8A-4147-A177-3AD203B41FA5}">
                      <a16:colId xmlns:a16="http://schemas.microsoft.com/office/drawing/2014/main" val="20003"/>
                    </a:ext>
                  </a:extLst>
                </a:gridCol>
                <a:gridCol w="826134">
                  <a:extLst>
                    <a:ext uri="{9D8B030D-6E8A-4147-A177-3AD203B41FA5}">
                      <a16:colId xmlns:a16="http://schemas.microsoft.com/office/drawing/2014/main" val="20004"/>
                    </a:ext>
                  </a:extLst>
                </a:gridCol>
              </a:tblGrid>
              <a:tr h="49335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bg1"/>
                          </a:solidFill>
                          <a:latin typeface="Calibri" panose="020F0502020204030204" pitchFamily="34" charset="0"/>
                          <a:ea typeface="+mn-ea"/>
                          <a:cs typeface="Arial" pitchFamily="34" charset="0"/>
                        </a:rPr>
                        <a:t>293</a:t>
                      </a:r>
                    </a:p>
                  </a:txBody>
                  <a:tcPr marL="11842" marR="11842"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bg1"/>
                          </a:solidFill>
                          <a:latin typeface="Calibri" panose="020F0502020204030204" pitchFamily="34" charset="0"/>
                          <a:ea typeface="+mn-ea"/>
                          <a:cs typeface="Arial" pitchFamily="34" charset="0"/>
                        </a:rPr>
                        <a:t>KURUM</a:t>
                      </a:r>
                    </a:p>
                  </a:txBody>
                  <a:tcPr marL="11842" marR="11842"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bg1"/>
                          </a:solidFill>
                          <a:latin typeface="Calibri" panose="020F0502020204030204" pitchFamily="34" charset="0"/>
                          <a:ea typeface="+mn-ea"/>
                          <a:cs typeface="Arial" pitchFamily="34" charset="0"/>
                        </a:rPr>
                        <a:t>SAYI</a:t>
                      </a:r>
                    </a:p>
                  </a:txBody>
                  <a:tcPr marL="11842" marR="11842"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bg1"/>
                          </a:solidFill>
                          <a:latin typeface="Calibri" panose="020F0502020204030204" pitchFamily="34" charset="0"/>
                          <a:ea typeface="+mn-ea"/>
                          <a:cs typeface="Arial" pitchFamily="34" charset="0"/>
                        </a:rPr>
                        <a:t>KAPASİTE</a:t>
                      </a:r>
                    </a:p>
                  </a:txBody>
                  <a:tcPr marL="11842" marR="11842"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000" b="1" i="0" u="none" strike="noStrike" kern="1200" dirty="0">
                          <a:solidFill>
                            <a:schemeClr val="bg1"/>
                          </a:solidFill>
                          <a:latin typeface="Calibri" panose="020F0502020204030204" pitchFamily="34" charset="0"/>
                          <a:ea typeface="+mn-ea"/>
                          <a:cs typeface="Arial" pitchFamily="34" charset="0"/>
                        </a:rPr>
                        <a:t>YARARLANAN</a:t>
                      </a:r>
                      <a:br>
                        <a:rPr lang="tr-TR" sz="1000" b="1" i="0" u="none" strike="noStrike" kern="1200" dirty="0">
                          <a:solidFill>
                            <a:schemeClr val="bg1"/>
                          </a:solidFill>
                          <a:latin typeface="Calibri" panose="020F0502020204030204" pitchFamily="34" charset="0"/>
                          <a:ea typeface="+mn-ea"/>
                          <a:cs typeface="Arial" pitchFamily="34" charset="0"/>
                        </a:rPr>
                      </a:br>
                      <a:r>
                        <a:rPr lang="tr-TR" sz="1000" b="1" i="0" u="none" strike="noStrike" kern="1200" dirty="0">
                          <a:solidFill>
                            <a:schemeClr val="bg1"/>
                          </a:solidFill>
                          <a:latin typeface="Calibri" panose="020F0502020204030204" pitchFamily="34" charset="0"/>
                          <a:ea typeface="+mn-ea"/>
                          <a:cs typeface="Arial" pitchFamily="34" charset="0"/>
                        </a:rPr>
                        <a:t>SAYISI</a:t>
                      </a:r>
                    </a:p>
                  </a:txBody>
                  <a:tcPr marL="11842" marR="11842"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extLst>
                  <a:ext uri="{0D108BD9-81ED-4DB2-BD59-A6C34878D82A}">
                    <a16:rowId xmlns:a16="http://schemas.microsoft.com/office/drawing/2014/main" val="10000"/>
                  </a:ext>
                </a:extLst>
              </a:tr>
              <a:tr h="39468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a:solidFill>
                            <a:schemeClr val="tx1"/>
                          </a:solidFill>
                          <a:effectLst/>
                          <a:latin typeface="Calibri" panose="020F0502020204030204" pitchFamily="34" charset="0"/>
                          <a:ea typeface="+mn-ea"/>
                          <a:cs typeface="+mn-cs"/>
                        </a:rPr>
                        <a:t>Engelli Rehabilitasyon Merkezi (Resmi)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a:solidFill>
                            <a:schemeClr val="tx1"/>
                          </a:solidFill>
                          <a:effectLst/>
                          <a:latin typeface="Calibri" panose="020F0502020204030204" pitchFamily="34" charset="0"/>
                          <a:ea typeface="+mn-ea"/>
                          <a:cs typeface="+mn-cs"/>
                        </a:rPr>
                        <a:t>726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305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5518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a:solidFill>
                            <a:schemeClr val="tx1"/>
                          </a:solidFill>
                          <a:effectLst/>
                          <a:latin typeface="Calibri" panose="020F0502020204030204" pitchFamily="34" charset="0"/>
                          <a:ea typeface="+mn-ea"/>
                          <a:cs typeface="+mn-cs"/>
                        </a:rPr>
                        <a:t>Çocuk Destek Merkezi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258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402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5518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a:solidFill>
                            <a:schemeClr val="tx1"/>
                          </a:solidFill>
                          <a:effectLst/>
                          <a:latin typeface="Calibri" panose="020F0502020204030204" pitchFamily="34" charset="0"/>
                          <a:ea typeface="+mn-ea"/>
                          <a:cs typeface="+mn-cs"/>
                        </a:rPr>
                        <a:t>Çocuk Evleri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102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540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563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654370"/>
                  </a:ext>
                </a:extLst>
              </a:tr>
              <a:tr h="39468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a:solidFill>
                            <a:schemeClr val="tx1"/>
                          </a:solidFill>
                          <a:effectLst/>
                          <a:latin typeface="Calibri" panose="020F0502020204030204" pitchFamily="34" charset="0"/>
                          <a:ea typeface="+mn-ea"/>
                          <a:cs typeface="+mn-cs"/>
                        </a:rPr>
                        <a:t>Çocuk Evleri Sitesi ve Çocuk Evleri Sitesi Alt Birimi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10+2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944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1.293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9"/>
                  </a:ext>
                </a:extLst>
              </a:tr>
              <a:tr h="35518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a:solidFill>
                            <a:schemeClr val="tx1"/>
                          </a:solidFill>
                          <a:effectLst/>
                          <a:latin typeface="Calibri" panose="020F0502020204030204" pitchFamily="34" charset="0"/>
                          <a:ea typeface="+mn-ea"/>
                          <a:cs typeface="+mn-cs"/>
                        </a:rPr>
                        <a:t>Kreş ve Gündüz Bakımevi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152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9.983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5.515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551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İlk Kabul İstasyonu</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122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293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6005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Sosyal Hizmet Merkezi Sayısı</a:t>
                      </a:r>
                      <a:endParaRPr kumimoji="0" lang="tr-TR" sz="1200" b="1" i="0" u="none" strike="noStrike" kern="1200" cap="none" normalizeH="0" baseline="0" dirty="0">
                        <a:ln>
                          <a:noFill/>
                        </a:ln>
                        <a:solidFill>
                          <a:srgbClr val="FF0000"/>
                        </a:solidFill>
                        <a:effectLst/>
                        <a:latin typeface="Calibri" panose="020F0502020204030204" pitchFamily="34" charset="0"/>
                        <a:ea typeface="+mn-ea"/>
                        <a:cs typeface="Arial" pitchFamily="34" charset="0"/>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213.512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80424">
                <a:tc rowSpan="6">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lang="tr-TR" sz="1200" b="1" kern="1200" dirty="0">
                          <a:solidFill>
                            <a:schemeClr val="tx1"/>
                          </a:solidFill>
                          <a:latin typeface="+mn-lt"/>
                          <a:ea typeface="+mn-ea"/>
                          <a:cs typeface="+mn-cs"/>
                        </a:rPr>
                        <a:t>Huzurevi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p>
                      <a:pPr marL="0" marR="0" lvl="0" indent="0" algn="l" defTabSz="914400" rtl="0" eaLnBrk="1" fontAlgn="b" latinLnBrk="0" hangingPunct="1">
                        <a:lnSpc>
                          <a:spcPct val="100000"/>
                        </a:lnSpc>
                        <a:spcBef>
                          <a:spcPct val="0"/>
                        </a:spcBef>
                        <a:spcAft>
                          <a:spcPct val="0"/>
                        </a:spcAft>
                        <a:buClrTx/>
                        <a:buSzTx/>
                        <a:buFontTx/>
                        <a:buNone/>
                        <a:tabLst/>
                      </a:pP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1.499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1.374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44194">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Derneklere Bağlı</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a:solidFill>
                            <a:schemeClr val="tx1"/>
                          </a:solidFill>
                          <a:effectLst/>
                          <a:latin typeface="Calibri" panose="020F0502020204030204" pitchFamily="34" charset="0"/>
                          <a:ea typeface="+mn-ea"/>
                          <a:cs typeface="+mn-cs"/>
                        </a:rPr>
                        <a:t>748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a:solidFill>
                            <a:schemeClr val="tx1"/>
                          </a:solidFill>
                          <a:effectLst/>
                          <a:latin typeface="Calibri" panose="020F0502020204030204" pitchFamily="34" charset="0"/>
                          <a:ea typeface="+mn-ea"/>
                          <a:cs typeface="+mn-cs"/>
                        </a:rPr>
                        <a:t>426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44194">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Vakıflara Bağlı</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380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301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3973171"/>
                  </a:ext>
                </a:extLst>
              </a:tr>
              <a:tr h="344194">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Diğer Kamu Kurumları</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486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229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93162">
                <a:tc vMerge="1">
                  <a:txBody>
                    <a:bodyPr/>
                    <a:lstStyle/>
                    <a:p>
                      <a:endParaRPr lang="tr-TR"/>
                    </a:p>
                  </a:txBody>
                  <a:tcPr/>
                </a:tc>
                <a:tc>
                  <a:txBody>
                    <a:bodyPr/>
                    <a:lstStyle/>
                    <a:p>
                      <a:pPr marL="0" algn="l" defTabSz="685800" rtl="0" eaLnBrk="1" latinLnBrk="0" hangingPunct="1"/>
                      <a:r>
                        <a:rPr lang="tr-TR" sz="1200" kern="1200" dirty="0">
                          <a:solidFill>
                            <a:schemeClr val="tx1"/>
                          </a:solidFill>
                          <a:latin typeface="+mn-lt"/>
                          <a:ea typeface="+mn-ea"/>
                          <a:cs typeface="+mn-cs"/>
                        </a:rPr>
                        <a:t>Özel Şahıslar</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9529208"/>
                  </a:ext>
                </a:extLst>
              </a:tr>
              <a:tr h="365596">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Gündüzlü Yaşlı Hizmet Merkezi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5.969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4.299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6792880"/>
                  </a:ext>
                </a:extLst>
              </a:tr>
              <a:tr h="3898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Darülaceze</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Aile ve Sosyal Hizmetler Bakanlığı</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510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476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344194">
                <a:tc row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Kadın Konukevleri </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321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5.882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344194">
                <a:tc vMerge="1">
                  <a:txBody>
                    <a:bodyPr/>
                    <a:lstStyle/>
                    <a:p>
                      <a:endParaRPr lang="tr-TR"/>
                    </a:p>
                  </a:txBody>
                  <a:tcPr/>
                </a:tc>
                <a:tc>
                  <a:txBody>
                    <a:bodyPr/>
                    <a:lstStyle/>
                    <a:p>
                      <a:pPr algn="l" fontAlgn="ctr"/>
                      <a:r>
                        <a:rPr lang="tr-TR" sz="1200" b="0" i="0" u="none" strike="noStrike" dirty="0">
                          <a:effectLst/>
                          <a:latin typeface="+mn-lt"/>
                        </a:rPr>
                        <a:t>Küçükçekmece Belediyesi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282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344194">
                <a:tc vMerge="1">
                  <a:txBody>
                    <a:bodyPr/>
                    <a:lstStyle/>
                    <a:p>
                      <a:endParaRPr lang="tr-TR"/>
                    </a:p>
                  </a:txBody>
                  <a:tcPr/>
                </a:tc>
                <a:tc>
                  <a:txBody>
                    <a:bodyPr/>
                    <a:lstStyle/>
                    <a:p>
                      <a:pPr algn="l" fontAlgn="ctr"/>
                      <a:r>
                        <a:rPr lang="tr-TR" sz="1200" b="0" i="0" u="none" strike="noStrike" dirty="0">
                          <a:effectLst/>
                          <a:latin typeface="+mn-lt"/>
                        </a:rPr>
                        <a:t>Kadıköy Belediyesi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26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47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344194">
                <a:tc vMerge="1">
                  <a:txBody>
                    <a:bodyPr/>
                    <a:lstStyle/>
                    <a:p>
                      <a:endParaRPr lang="tr-TR"/>
                    </a:p>
                  </a:txBody>
                  <a:tcPr/>
                </a:tc>
                <a:tc>
                  <a:txBody>
                    <a:bodyPr/>
                    <a:lstStyle/>
                    <a:p>
                      <a:pPr algn="l" fontAlgn="ctr"/>
                      <a:r>
                        <a:rPr lang="tr-TR" sz="1200" b="0" i="0" u="none" strike="noStrike" dirty="0">
                          <a:effectLst/>
                          <a:latin typeface="+mn-lt"/>
                        </a:rPr>
                        <a:t>Üsküdar Belediyesi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77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r h="344194">
                <a:tc vMerge="1">
                  <a:txBody>
                    <a:bodyPr/>
                    <a:lstStyle/>
                    <a:p>
                      <a:endParaRPr lang="tr-TR"/>
                    </a:p>
                  </a:txBody>
                  <a:tcPr/>
                </a:tc>
                <a:tc>
                  <a:txBody>
                    <a:bodyPr/>
                    <a:lstStyle/>
                    <a:p>
                      <a:pPr algn="l" fontAlgn="ctr"/>
                      <a:r>
                        <a:rPr lang="tr-TR" sz="1200" b="0" i="0" u="none" strike="noStrike" dirty="0">
                          <a:effectLst/>
                          <a:latin typeface="+mn-lt"/>
                        </a:rPr>
                        <a:t>Ümraniye  Belediyesi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3"/>
                  </a:ext>
                </a:extLst>
              </a:tr>
              <a:tr h="344194">
                <a:tc vMerge="1">
                  <a:txBody>
                    <a:bodyPr/>
                    <a:lstStyle/>
                    <a:p>
                      <a:endParaRPr lang="tr-TR"/>
                    </a:p>
                  </a:txBody>
                  <a:tcPr/>
                </a:tc>
                <a:tc>
                  <a:txBody>
                    <a:bodyPr/>
                    <a:lstStyle/>
                    <a:p>
                      <a:pPr algn="l" fontAlgn="ctr"/>
                      <a:r>
                        <a:rPr lang="tr-TR" sz="1200" b="0" i="0" u="none" strike="noStrike" dirty="0">
                          <a:effectLst/>
                          <a:latin typeface="+mn-lt"/>
                        </a:rPr>
                        <a:t>Gaziosmanpaşa Belediyesi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20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204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4"/>
                  </a:ext>
                </a:extLst>
              </a:tr>
              <a:tr h="344194">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tr-TR" sz="1200" b="0" i="0" u="none" strike="noStrike" dirty="0">
                          <a:effectLst/>
                          <a:latin typeface="+mn-lt"/>
                        </a:rPr>
                        <a:t>İstanbul Büyükşehir Belediyesi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40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1355807"/>
                  </a:ext>
                </a:extLst>
              </a:tr>
              <a:tr h="21473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1" i="0" u="none" strike="noStrike" kern="1200" dirty="0">
                          <a:solidFill>
                            <a:schemeClr val="tx1"/>
                          </a:solidFill>
                          <a:latin typeface="Calibri" panose="020F0502020204030204" pitchFamily="34" charset="0"/>
                          <a:ea typeface="+mn-ea"/>
                          <a:cs typeface="Arial" pitchFamily="34" charset="0"/>
                        </a:rPr>
                        <a:t>TOPLAM </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tr-TR" sz="1200" b="1" i="0" u="none" strike="noStrike" kern="1200" dirty="0">
                        <a:solidFill>
                          <a:srgbClr val="000099"/>
                        </a:solidFill>
                        <a:latin typeface="Bookman Old Style" pitchFamily="18" charset="0"/>
                        <a:ea typeface="+mn-ea"/>
                        <a:cs typeface="Arial" pitchFamily="34" charset="0"/>
                      </a:endParaRPr>
                    </a:p>
                  </a:txBody>
                  <a:tcPr marL="14575" marR="14575" marT="0" marB="0" anchor="ctr">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200" b="1" i="0" u="none" strike="noStrike">
                          <a:solidFill>
                            <a:schemeClr val="tx1"/>
                          </a:solidFill>
                          <a:effectLst/>
                          <a:latin typeface="Arial Tur" panose="020B0604020202020204" pitchFamily="34" charset="0"/>
                        </a:rPr>
                        <a:t>469</a:t>
                      </a:r>
                      <a:endParaRPr lang="tr-TR" sz="1200" b="1" i="0" u="none" strike="noStrike" dirty="0">
                        <a:solidFill>
                          <a:schemeClr val="tx1"/>
                        </a:solidFill>
                        <a:effectLst/>
                        <a:latin typeface="Arial Tur" panose="020B060402020202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a:txBody>
                    <a:bodyPr/>
                    <a:lstStyle/>
                    <a:p>
                      <a:pPr algn="ctr" fontAlgn="ctr"/>
                      <a:r>
                        <a:rPr lang="tr-TR" sz="1200" b="1" i="0" u="none" strike="noStrike" dirty="0">
                          <a:solidFill>
                            <a:schemeClr val="tx1"/>
                          </a:solidFill>
                          <a:effectLst/>
                          <a:latin typeface="Arial Tur" panose="020B0604020202020204" pitchFamily="34" charset="0"/>
                        </a:rPr>
                        <a:t>22.688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a:txBody>
                    <a:bodyPr/>
                    <a:lstStyle/>
                    <a:p>
                      <a:pPr marL="0" algn="ctr" defTabSz="685800" rtl="0" eaLnBrk="1" fontAlgn="ctr" latinLnBrk="0" hangingPunct="1"/>
                      <a:r>
                        <a:rPr lang="tr-TR" sz="1200" b="1" i="0" u="none" strike="noStrike" kern="1200" dirty="0">
                          <a:solidFill>
                            <a:schemeClr val="tx1"/>
                          </a:solidFill>
                          <a:effectLst/>
                          <a:latin typeface="Arial Tur" panose="020B0604020202020204" pitchFamily="34" charset="0"/>
                          <a:ea typeface="+mn-ea"/>
                          <a:cs typeface="+mn-cs"/>
                        </a:rPr>
                        <a:t>22.075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extLst>
                  <a:ext uri="{0D108BD9-81ED-4DB2-BD59-A6C34878D82A}">
                    <a16:rowId xmlns:a16="http://schemas.microsoft.com/office/drawing/2014/main" val="10028"/>
                  </a:ext>
                </a:extLst>
              </a:tr>
            </a:tbl>
          </a:graphicData>
        </a:graphic>
      </p:graphicFrame>
      <p:sp>
        <p:nvSpPr>
          <p:cNvPr id="2" name="Metin kutusu 1"/>
          <p:cNvSpPr txBox="1"/>
          <p:nvPr/>
        </p:nvSpPr>
        <p:spPr>
          <a:xfrm>
            <a:off x="5981700" y="9551131"/>
            <a:ext cx="7239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smtClean="0">
                <a:solidFill>
                  <a:prstClr val="white"/>
                </a:solidFill>
                <a:latin typeface="Calibri" panose="020F0502020204030204"/>
              </a:rPr>
              <a:t>  99</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010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3 Tablo"/>
          <p:cNvGraphicFramePr>
            <a:graphicFrameLocks noGrp="1"/>
          </p:cNvGraphicFramePr>
          <p:nvPr>
            <p:extLst/>
          </p:nvPr>
        </p:nvGraphicFramePr>
        <p:xfrm>
          <a:off x="134785" y="856221"/>
          <a:ext cx="6548402" cy="3881859"/>
        </p:xfrm>
        <a:graphic>
          <a:graphicData uri="http://schemas.openxmlformats.org/drawingml/2006/table">
            <a:tbl>
              <a:tblPr>
                <a:effectLst>
                  <a:outerShdw blurRad="50800" dist="38100" dir="5400000" algn="t" rotWithShape="0">
                    <a:prstClr val="black">
                      <a:alpha val="40000"/>
                    </a:prstClr>
                  </a:outerShdw>
                </a:effectLst>
              </a:tblPr>
              <a:tblGrid>
                <a:gridCol w="2329370">
                  <a:extLst>
                    <a:ext uri="{9D8B030D-6E8A-4147-A177-3AD203B41FA5}">
                      <a16:colId xmlns:a16="http://schemas.microsoft.com/office/drawing/2014/main" val="20000"/>
                    </a:ext>
                  </a:extLst>
                </a:gridCol>
                <a:gridCol w="765423">
                  <a:extLst>
                    <a:ext uri="{9D8B030D-6E8A-4147-A177-3AD203B41FA5}">
                      <a16:colId xmlns:a16="http://schemas.microsoft.com/office/drawing/2014/main" val="20002"/>
                    </a:ext>
                  </a:extLst>
                </a:gridCol>
                <a:gridCol w="852190">
                  <a:extLst>
                    <a:ext uri="{9D8B030D-6E8A-4147-A177-3AD203B41FA5}">
                      <a16:colId xmlns:a16="http://schemas.microsoft.com/office/drawing/2014/main" val="20003"/>
                    </a:ext>
                  </a:extLst>
                </a:gridCol>
                <a:gridCol w="807337">
                  <a:extLst>
                    <a:ext uri="{9D8B030D-6E8A-4147-A177-3AD203B41FA5}">
                      <a16:colId xmlns:a16="http://schemas.microsoft.com/office/drawing/2014/main" val="20004"/>
                    </a:ext>
                  </a:extLst>
                </a:gridCol>
                <a:gridCol w="897041">
                  <a:extLst>
                    <a:ext uri="{9D8B030D-6E8A-4147-A177-3AD203B41FA5}">
                      <a16:colId xmlns:a16="http://schemas.microsoft.com/office/drawing/2014/main" val="2801467038"/>
                    </a:ext>
                  </a:extLst>
                </a:gridCol>
                <a:gridCol w="897041">
                  <a:extLst>
                    <a:ext uri="{9D8B030D-6E8A-4147-A177-3AD203B41FA5}">
                      <a16:colId xmlns:a16="http://schemas.microsoft.com/office/drawing/2014/main" val="1968064085"/>
                    </a:ext>
                  </a:extLst>
                </a:gridCol>
              </a:tblGrid>
              <a:tr h="421488">
                <a:tc>
                  <a:txBody>
                    <a:bodyPr/>
                    <a:lstStyle/>
                    <a:p>
                      <a:pPr algn="ctr" fontAlgn="b"/>
                      <a:r>
                        <a:rPr lang="tr-TR" sz="1800" b="1" i="0" u="none" strike="noStrike" dirty="0">
                          <a:solidFill>
                            <a:schemeClr val="bg1"/>
                          </a:solidFill>
                          <a:latin typeface="Calibri" panose="020F0502020204030204" pitchFamily="34" charset="0"/>
                          <a:cs typeface="Arial" pitchFamily="34" charset="0"/>
                        </a:rPr>
                        <a:t>SOSYAL HİZMET</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a:r>
                        <a:rPr lang="tr-TR" sz="1800" b="1" i="0" u="none" strike="noStrike" kern="1200" dirty="0">
                          <a:solidFill>
                            <a:schemeClr val="bg1"/>
                          </a:solidFill>
                          <a:latin typeface="Calibri" panose="020F0502020204030204" pitchFamily="34" charset="0"/>
                          <a:ea typeface="+mn-ea"/>
                          <a:cs typeface="Arial" pitchFamily="34" charset="0"/>
                        </a:rPr>
                        <a:t>2020</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a:r>
                        <a:rPr lang="tr-TR" sz="1800" b="1" i="0" u="none" strike="noStrike" kern="1200" dirty="0">
                          <a:solidFill>
                            <a:schemeClr val="bg1"/>
                          </a:solidFill>
                          <a:latin typeface="Calibri" panose="020F0502020204030204" pitchFamily="34" charset="0"/>
                          <a:ea typeface="+mn-ea"/>
                          <a:cs typeface="Arial" pitchFamily="34" charset="0"/>
                        </a:rPr>
                        <a:t>2021</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a:r>
                        <a:rPr lang="tr-TR" sz="1800" b="1" i="0" u="none" strike="noStrike" kern="1200" dirty="0">
                          <a:solidFill>
                            <a:schemeClr val="bg1"/>
                          </a:solidFill>
                          <a:latin typeface="Calibri" panose="020F0502020204030204" pitchFamily="34" charset="0"/>
                          <a:ea typeface="+mn-ea"/>
                          <a:cs typeface="Arial" pitchFamily="34" charset="0"/>
                        </a:rPr>
                        <a:t>2022</a:t>
                      </a:r>
                      <a:r>
                        <a:rPr lang="tr-TR" sz="1800" b="1" i="0" u="none" strike="noStrike" kern="1200" baseline="0" dirty="0">
                          <a:solidFill>
                            <a:schemeClr val="bg1"/>
                          </a:solidFill>
                          <a:latin typeface="Calibri" panose="020F0502020204030204" pitchFamily="34" charset="0"/>
                          <a:ea typeface="+mn-ea"/>
                          <a:cs typeface="Arial" pitchFamily="34" charset="0"/>
                        </a:rPr>
                        <a:t> </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a:r>
                        <a:rPr lang="tr-TR" sz="1800" b="1" i="0" u="none" strike="noStrike" kern="1200" dirty="0">
                          <a:solidFill>
                            <a:schemeClr val="bg1"/>
                          </a:solidFill>
                          <a:latin typeface="Calibri" panose="020F0502020204030204" pitchFamily="34" charset="0"/>
                          <a:ea typeface="+mn-ea"/>
                          <a:cs typeface="Arial" pitchFamily="34" charset="0"/>
                        </a:rPr>
                        <a:t>2023</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a:r>
                        <a:rPr lang="tr-TR" sz="1800" b="1" i="0" u="none" strike="noStrike" kern="1200" dirty="0">
                          <a:solidFill>
                            <a:schemeClr val="bg1"/>
                          </a:solidFill>
                          <a:latin typeface="Calibri" panose="020F0502020204030204" pitchFamily="34" charset="0"/>
                          <a:ea typeface="+mn-ea"/>
                          <a:cs typeface="Arial" pitchFamily="34" charset="0"/>
                        </a:rPr>
                        <a:t>2024</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480157">
                <a:tc>
                  <a:txBody>
                    <a:bodyPr/>
                    <a:lstStyle/>
                    <a:p>
                      <a:pPr algn="l" fontAlgn="b"/>
                      <a:r>
                        <a:rPr lang="tr-TR" sz="1200" b="1" i="0" u="none" strike="noStrike" dirty="0">
                          <a:solidFill>
                            <a:schemeClr val="tx1"/>
                          </a:solidFill>
                          <a:latin typeface="Calibri" panose="020F0502020204030204" pitchFamily="34" charset="0"/>
                          <a:cs typeface="Arial" pitchFamily="34" charset="0"/>
                        </a:rPr>
                        <a:t>Huzurevlerinde Fiili</a:t>
                      </a:r>
                      <a:r>
                        <a:rPr lang="tr-TR" sz="1200" b="1" i="0" u="none" strike="noStrike" baseline="0" dirty="0">
                          <a:solidFill>
                            <a:schemeClr val="tx1"/>
                          </a:solidFill>
                          <a:latin typeface="Calibri" panose="020F0502020204030204" pitchFamily="34" charset="0"/>
                          <a:cs typeface="Arial" pitchFamily="34" charset="0"/>
                        </a:rPr>
                        <a:t> Olarak </a:t>
                      </a:r>
                      <a:r>
                        <a:rPr lang="tr-TR" sz="1200" b="1" i="0" u="none" strike="noStrike" dirty="0">
                          <a:solidFill>
                            <a:schemeClr val="tx1"/>
                          </a:solidFill>
                          <a:latin typeface="Calibri" panose="020F0502020204030204" pitchFamily="34" charset="0"/>
                          <a:cs typeface="Arial" pitchFamily="34" charset="0"/>
                        </a:rPr>
                        <a:t>Kalan</a:t>
                      </a:r>
                      <a:r>
                        <a:rPr lang="tr-TR" sz="1200" b="1" i="0" u="none" strike="noStrike" baseline="0" dirty="0">
                          <a:solidFill>
                            <a:schemeClr val="tx1"/>
                          </a:solidFill>
                          <a:latin typeface="Calibri" panose="020F0502020204030204" pitchFamily="34" charset="0"/>
                          <a:cs typeface="Arial" pitchFamily="34" charset="0"/>
                        </a:rPr>
                        <a:t> (Darülaceze dahil edilmiştir.)</a:t>
                      </a:r>
                      <a:endParaRPr lang="tr-TR" sz="1200" b="1" i="0" u="none" strike="noStrike" dirty="0">
                        <a:solidFill>
                          <a:schemeClr val="tx1"/>
                        </a:solidFill>
                        <a:latin typeface="Calibri" panose="020F0502020204030204" pitchFamily="34" charset="0"/>
                        <a:cs typeface="Arial" pitchFamily="34" charset="0"/>
                      </a:endParaRP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6.910</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5.479</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7.672</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7.991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7.119</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7190">
                <a:tc>
                  <a:txBody>
                    <a:bodyPr/>
                    <a:lstStyle/>
                    <a:p>
                      <a:pPr algn="l" fontAlgn="b"/>
                      <a:r>
                        <a:rPr lang="tr-TR" sz="1200" b="1" i="0" u="none" strike="noStrike" dirty="0">
                          <a:solidFill>
                            <a:schemeClr val="tx1"/>
                          </a:solidFill>
                          <a:latin typeface="Calibri" panose="020F0502020204030204" pitchFamily="34" charset="0"/>
                          <a:cs typeface="Arial" pitchFamily="34" charset="0"/>
                        </a:rPr>
                        <a:t>Çocuk Yuvalarında Kalan </a:t>
                      </a: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857</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957</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2.591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2.566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2.089</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7190">
                <a:tc>
                  <a:txBody>
                    <a:bodyPr/>
                    <a:lstStyle/>
                    <a:p>
                      <a:pPr algn="l" fontAlgn="b"/>
                      <a:r>
                        <a:rPr lang="tr-TR" sz="1200" b="1" i="0" u="none" strike="noStrike" dirty="0">
                          <a:solidFill>
                            <a:schemeClr val="tx1"/>
                          </a:solidFill>
                          <a:latin typeface="Calibri" panose="020F0502020204030204" pitchFamily="34" charset="0"/>
                          <a:cs typeface="Arial" pitchFamily="34" charset="0"/>
                        </a:rPr>
                        <a:t>Kadın Konuk Evlerinden</a:t>
                      </a:r>
                      <a:r>
                        <a:rPr lang="tr-TR" sz="1200" b="1" i="0" u="none" strike="noStrike" baseline="0" dirty="0">
                          <a:solidFill>
                            <a:schemeClr val="tx1"/>
                          </a:solidFill>
                          <a:latin typeface="Calibri" panose="020F0502020204030204" pitchFamily="34" charset="0"/>
                          <a:cs typeface="Arial" pitchFamily="34" charset="0"/>
                        </a:rPr>
                        <a:t> Hizmet Alan Kadın Sayısı</a:t>
                      </a:r>
                      <a:endParaRPr lang="tr-TR" sz="1200" b="1" i="0" u="none" strike="noStrike" dirty="0">
                        <a:solidFill>
                          <a:schemeClr val="tx1"/>
                        </a:solidFill>
                        <a:latin typeface="Calibri" panose="020F0502020204030204" pitchFamily="34" charset="0"/>
                        <a:cs typeface="Arial" pitchFamily="34" charset="0"/>
                      </a:endParaRP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4.206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2.775</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4.320</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7.339</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4.661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96067">
                <a:tc>
                  <a:txBody>
                    <a:bodyPr/>
                    <a:lstStyle/>
                    <a:p>
                      <a:pPr algn="l" fontAlgn="b"/>
                      <a:r>
                        <a:rPr lang="tr-TR" sz="1200" b="1" i="0" u="none" strike="noStrike" dirty="0">
                          <a:solidFill>
                            <a:schemeClr val="tx1"/>
                          </a:solidFill>
                          <a:latin typeface="Calibri" panose="020F0502020204030204" pitchFamily="34" charset="0"/>
                          <a:cs typeface="Arial" pitchFamily="34" charset="0"/>
                        </a:rPr>
                        <a:t>Engelli Rehabilitasyon Merkezlerinden  Hizmet Alan (</a:t>
                      </a:r>
                      <a:r>
                        <a:rPr lang="tr-TR" sz="1200" b="1" i="0" u="none" strike="noStrike" baseline="0" dirty="0">
                          <a:solidFill>
                            <a:schemeClr val="tx1"/>
                          </a:solidFill>
                          <a:latin typeface="Calibri" panose="020F0502020204030204" pitchFamily="34" charset="0"/>
                          <a:cs typeface="Arial" pitchFamily="34" charset="0"/>
                        </a:rPr>
                        <a:t> Özel Engelli Bakım Merkezleri)</a:t>
                      </a:r>
                      <a:endParaRPr lang="tr-TR" sz="1200" b="1" i="0" u="none" strike="noStrike" dirty="0">
                        <a:solidFill>
                          <a:schemeClr val="tx1"/>
                        </a:solidFill>
                        <a:latin typeface="Calibri" panose="020F0502020204030204" pitchFamily="34" charset="0"/>
                        <a:cs typeface="Arial" pitchFamily="34" charset="0"/>
                      </a:endParaRP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547</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336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3.283</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3.691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3.865</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7190">
                <a:tc>
                  <a:txBody>
                    <a:bodyPr/>
                    <a:lstStyle/>
                    <a:p>
                      <a:pPr algn="l" fontAlgn="b"/>
                      <a:r>
                        <a:rPr lang="tr-TR" sz="1200" b="1" i="0" u="none" strike="noStrike" dirty="0">
                          <a:solidFill>
                            <a:schemeClr val="tx1"/>
                          </a:solidFill>
                          <a:latin typeface="Calibri" panose="020F0502020204030204" pitchFamily="34" charset="0"/>
                          <a:cs typeface="Arial" pitchFamily="34" charset="0"/>
                        </a:rPr>
                        <a:t>Engelli Evde Bakım Ücreti Alan (Fiilen)</a:t>
                      </a: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65.500</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66.825</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71.626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74.586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71.993</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44945">
                <a:tc>
                  <a:txBody>
                    <a:bodyPr/>
                    <a:lstStyle/>
                    <a:p>
                      <a:pPr marL="0" algn="l" defTabSz="914400" rtl="0" eaLnBrk="1" fontAlgn="b" latinLnBrk="0" hangingPunct="1">
                        <a:lnSpc>
                          <a:spcPct val="115000"/>
                        </a:lnSpc>
                        <a:spcAft>
                          <a:spcPts val="0"/>
                        </a:spcAft>
                      </a:pPr>
                      <a:r>
                        <a:rPr lang="tr-TR" sz="1200" b="1" i="0" u="none" strike="noStrike" kern="1200" dirty="0">
                          <a:solidFill>
                            <a:schemeClr val="tx1"/>
                          </a:solidFill>
                          <a:latin typeface="Calibri" panose="020F0502020204030204" pitchFamily="34" charset="0"/>
                          <a:ea typeface="+mn-ea"/>
                          <a:cs typeface="Arial" pitchFamily="34" charset="0"/>
                        </a:rPr>
                        <a:t>Şiddet Nedeniyle 6284 Sayılı Yasa Kapsamında Alınan Tedbir Kararları</a:t>
                      </a:r>
                    </a:p>
                  </a:txBody>
                  <a:tcPr marL="36116" marR="3611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47.736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54.471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62.144</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65.080</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66.685</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80157">
                <a:tc>
                  <a:txBody>
                    <a:bodyPr/>
                    <a:lstStyle/>
                    <a:p>
                      <a:pPr algn="l" fontAlgn="b"/>
                      <a:r>
                        <a:rPr lang="tr-TR" sz="1200" b="1" i="0" u="none" strike="noStrike" dirty="0">
                          <a:solidFill>
                            <a:schemeClr val="tx1"/>
                          </a:solidFill>
                          <a:latin typeface="Calibri" panose="020F0502020204030204" pitchFamily="34" charset="0"/>
                          <a:cs typeface="Arial" pitchFamily="34" charset="0"/>
                        </a:rPr>
                        <a:t>Sosyal</a:t>
                      </a:r>
                      <a:r>
                        <a:rPr lang="tr-TR" sz="1200" b="1" i="0" u="none" strike="noStrike" baseline="0" dirty="0">
                          <a:solidFill>
                            <a:schemeClr val="tx1"/>
                          </a:solidFill>
                          <a:latin typeface="Calibri" panose="020F0502020204030204" pitchFamily="34" charset="0"/>
                          <a:cs typeface="Arial" pitchFamily="34" charset="0"/>
                        </a:rPr>
                        <a:t> Hizmet Merkezi ve Yardımlarından Faydalanan Kişi Sayısı</a:t>
                      </a:r>
                      <a:endParaRPr lang="tr-TR" sz="1200" b="1" i="0" u="none" strike="noStrike" dirty="0">
                        <a:solidFill>
                          <a:schemeClr val="tx1"/>
                        </a:solidFill>
                        <a:latin typeface="Calibri" panose="020F0502020204030204" pitchFamily="34" charset="0"/>
                        <a:cs typeface="Arial" pitchFamily="34" charset="0"/>
                      </a:endParaRP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354.201</a:t>
                      </a:r>
                    </a:p>
                  </a:txBody>
                  <a:tcPr marL="36116" marR="3611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403.074</a:t>
                      </a:r>
                    </a:p>
                  </a:txBody>
                  <a:tcPr marL="36116" marR="3611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541.389</a:t>
                      </a:r>
                    </a:p>
                  </a:txBody>
                  <a:tcPr marL="36116" marR="3611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387.326</a:t>
                      </a:r>
                    </a:p>
                  </a:txBody>
                  <a:tcPr marL="36116" marR="3611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540.553</a:t>
                      </a:r>
                    </a:p>
                  </a:txBody>
                  <a:tcPr marL="36116" marR="3611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graphicFrame>
        <p:nvGraphicFramePr>
          <p:cNvPr id="4" name="Tablo 3"/>
          <p:cNvGraphicFramePr>
            <a:graphicFrameLocks noGrp="1"/>
          </p:cNvGraphicFramePr>
          <p:nvPr>
            <p:extLst/>
          </p:nvPr>
        </p:nvGraphicFramePr>
        <p:xfrm>
          <a:off x="134784" y="5023488"/>
          <a:ext cx="6548403" cy="390756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4965873">
                  <a:extLst>
                    <a:ext uri="{9D8B030D-6E8A-4147-A177-3AD203B41FA5}">
                      <a16:colId xmlns:a16="http://schemas.microsoft.com/office/drawing/2014/main" val="20000"/>
                    </a:ext>
                  </a:extLst>
                </a:gridCol>
                <a:gridCol w="1582530">
                  <a:extLst>
                    <a:ext uri="{9D8B030D-6E8A-4147-A177-3AD203B41FA5}">
                      <a16:colId xmlns:a16="http://schemas.microsoft.com/office/drawing/2014/main" val="20001"/>
                    </a:ext>
                  </a:extLst>
                </a:gridCol>
              </a:tblGrid>
              <a:tr h="575459">
                <a:tc>
                  <a:txBody>
                    <a:bodyPr/>
                    <a:lstStyle/>
                    <a:p>
                      <a:pPr marL="0" algn="ctr" defTabSz="914400" rtl="0" eaLnBrk="1" fontAlgn="b" latinLnBrk="0" hangingPunct="1"/>
                      <a:r>
                        <a:rPr lang="tr-TR" sz="1800" b="1" i="0" u="none" strike="noStrike" kern="1200" dirty="0">
                          <a:solidFill>
                            <a:schemeClr val="bg1"/>
                          </a:solidFill>
                          <a:latin typeface="Calibri" panose="020F0502020204030204" pitchFamily="34" charset="0"/>
                          <a:ea typeface="+mn-ea"/>
                          <a:cs typeface="Arial" pitchFamily="34" charset="0"/>
                        </a:rPr>
                        <a:t>ŞEHİT</a:t>
                      </a:r>
                      <a:r>
                        <a:rPr lang="tr-TR" sz="1800" b="1" i="0" u="none" strike="noStrike" kern="1200" baseline="0" dirty="0">
                          <a:solidFill>
                            <a:schemeClr val="bg1"/>
                          </a:solidFill>
                          <a:latin typeface="Calibri" panose="020F0502020204030204" pitchFamily="34" charset="0"/>
                          <a:ea typeface="+mn-ea"/>
                          <a:cs typeface="Arial" pitchFamily="34" charset="0"/>
                        </a:rPr>
                        <a:t> VE GAZİ HİZMETLERİ</a:t>
                      </a:r>
                      <a:endParaRPr lang="tr-TR" sz="1800" b="1" i="0" u="none" strike="noStrike" kern="1200" dirty="0">
                        <a:solidFill>
                          <a:schemeClr val="bg1"/>
                        </a:solidFill>
                        <a:latin typeface="Calibri" panose="020F0502020204030204" pitchFamily="34" charset="0"/>
                        <a:ea typeface="+mn-ea"/>
                        <a:cs typeface="Arial" pitchFamily="34" charset="0"/>
                      </a:endParaRPr>
                    </a:p>
                  </a:txBody>
                  <a:tcPr marL="74295" marR="74295" marT="37148" marB="3714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800" b="1" i="0" u="none" strike="noStrike" kern="1200" dirty="0">
                          <a:solidFill>
                            <a:schemeClr val="bg1"/>
                          </a:solidFill>
                          <a:latin typeface="Calibri" panose="020F0502020204030204" pitchFamily="34" charset="0"/>
                          <a:ea typeface="+mn-ea"/>
                          <a:cs typeface="Arial" pitchFamily="34" charset="0"/>
                        </a:rPr>
                        <a:t>2024</a:t>
                      </a:r>
                    </a:p>
                  </a:txBody>
                  <a:tcPr marL="74295" marR="74295" marT="37148" marB="3714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333211">
                <a:tc>
                  <a:txBody>
                    <a:bodyPr/>
                    <a:lstStyle/>
                    <a:p>
                      <a:pPr marL="0" algn="l" defTabSz="914400" rtl="0" eaLnBrk="1" fontAlgn="b" latinLnBrk="0" hangingPunct="1"/>
                      <a:r>
                        <a:rPr lang="tr-TR" sz="1200" b="1" i="0" u="none" strike="noStrike" kern="1200" dirty="0">
                          <a:solidFill>
                            <a:schemeClr val="tx1"/>
                          </a:solidFill>
                          <a:latin typeface="Calibri" panose="020F0502020204030204" pitchFamily="34" charset="0"/>
                          <a:ea typeface="+mn-ea"/>
                          <a:cs typeface="Arial" pitchFamily="34" charset="0"/>
                        </a:rPr>
                        <a:t>TSK  ŞEHİT</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1.155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3211">
                <a:tc>
                  <a:txBody>
                    <a:bodyPr/>
                    <a:lstStyle/>
                    <a:p>
                      <a:pPr marL="0" algn="l" defTabSz="914400" rtl="0" eaLnBrk="1" fontAlgn="b" latinLnBrk="0" hangingPunct="1"/>
                      <a:r>
                        <a:rPr lang="tr-TR" sz="1200" b="1" i="0" u="none" strike="noStrike" kern="1200" dirty="0">
                          <a:solidFill>
                            <a:schemeClr val="tx1"/>
                          </a:solidFill>
                          <a:latin typeface="Calibri" panose="020F0502020204030204" pitchFamily="34" charset="0"/>
                          <a:ea typeface="+mn-ea"/>
                          <a:cs typeface="Arial" pitchFamily="34" charset="0"/>
                        </a:rPr>
                        <a:t>EMNİYET  ŞEHİT</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276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321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TSK  GAZİ</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1.023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321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EMNİYET GAZİ</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121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321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Yardım Alan Gazi Sayısı (TSK+EMNİYET)</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23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87114363"/>
                  </a:ext>
                </a:extLst>
              </a:tr>
              <a:tr h="33321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Yardım Alan Şehit Ailesi Sayısı (TSK+EMNİYET)</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19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342381548"/>
                  </a:ext>
                </a:extLst>
              </a:tr>
              <a:tr h="33321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Sosyo-</a:t>
                      </a:r>
                      <a:r>
                        <a:rPr lang="tr-TR" sz="1200" b="1" i="0" u="none" strike="noStrike" baseline="0" dirty="0">
                          <a:solidFill>
                            <a:schemeClr val="tx1"/>
                          </a:solidFill>
                          <a:latin typeface="Calibri" panose="020F0502020204030204" pitchFamily="34" charset="0"/>
                          <a:cs typeface="Arial" pitchFamily="34" charset="0"/>
                        </a:rPr>
                        <a:t>Ekonomik Destek (SED) Bağlanan 15 Temmuz Gazi Sayısı</a:t>
                      </a:r>
                      <a:endParaRPr lang="tr-TR" sz="1200" b="1" i="0" u="none" strike="noStrike" dirty="0">
                        <a:solidFill>
                          <a:schemeClr val="tx1"/>
                        </a:solidFill>
                        <a:latin typeface="Calibri" panose="020F0502020204030204" pitchFamily="34" charset="0"/>
                        <a:cs typeface="Arial" pitchFamily="34" charset="0"/>
                      </a:endParaRP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01126480"/>
                  </a:ext>
                </a:extLst>
              </a:tr>
              <a:tr h="33321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Sosyo-Ekonomik  Destek (SED) Bağlanan</a:t>
                      </a:r>
                      <a:r>
                        <a:rPr lang="tr-TR" sz="1200" b="1" i="0" u="none" strike="noStrike" baseline="0" dirty="0">
                          <a:solidFill>
                            <a:schemeClr val="tx1"/>
                          </a:solidFill>
                          <a:latin typeface="Calibri" panose="020F0502020204030204" pitchFamily="34" charset="0"/>
                          <a:cs typeface="Arial" pitchFamily="34" charset="0"/>
                        </a:rPr>
                        <a:t> 15 Temmuz Şehit Ailesi Sayısı</a:t>
                      </a:r>
                      <a:endParaRPr lang="tr-TR" sz="1200" b="1" i="0" u="none" strike="noStrike" dirty="0">
                        <a:solidFill>
                          <a:schemeClr val="tx1"/>
                        </a:solidFill>
                        <a:latin typeface="Calibri" panose="020F0502020204030204" pitchFamily="34" charset="0"/>
                        <a:cs typeface="Arial" pitchFamily="34" charset="0"/>
                      </a:endParaRP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857910627"/>
                  </a:ext>
                </a:extLst>
              </a:tr>
              <a:tr h="33321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baseline="0" dirty="0">
                          <a:solidFill>
                            <a:schemeClr val="tx1"/>
                          </a:solidFill>
                          <a:latin typeface="Calibri" panose="020F0502020204030204" pitchFamily="34" charset="0"/>
                          <a:cs typeface="Arial" pitchFamily="34" charset="0"/>
                        </a:rPr>
                        <a:t>15 Temmuz Gazi Sayısı</a:t>
                      </a:r>
                      <a:endParaRPr lang="tr-TR" sz="1200" b="1" i="0" u="none" strike="noStrike" dirty="0">
                        <a:solidFill>
                          <a:schemeClr val="tx1"/>
                        </a:solidFill>
                        <a:latin typeface="Calibri" panose="020F0502020204030204" pitchFamily="34" charset="0"/>
                        <a:cs typeface="Arial" pitchFamily="34" charset="0"/>
                      </a:endParaRP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947</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3321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baseline="0" dirty="0">
                          <a:solidFill>
                            <a:schemeClr val="tx1"/>
                          </a:solidFill>
                          <a:latin typeface="Calibri" panose="020F0502020204030204" pitchFamily="34" charset="0"/>
                          <a:cs typeface="Arial" pitchFamily="34" charset="0"/>
                        </a:rPr>
                        <a:t>15 Temmuz Şehit Sayısı</a:t>
                      </a:r>
                      <a:endParaRPr lang="tr-TR" sz="1200" b="1" i="0" u="none" strike="noStrike" dirty="0">
                        <a:solidFill>
                          <a:schemeClr val="tx1"/>
                        </a:solidFill>
                        <a:latin typeface="Calibri" panose="020F0502020204030204" pitchFamily="34" charset="0"/>
                        <a:cs typeface="Arial" pitchFamily="34" charset="0"/>
                      </a:endParaRP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82</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5" name="Dikdörtgen 4"/>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SOSYAL HİZMETLER</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Metin kutusu 5"/>
          <p:cNvSpPr txBox="1"/>
          <p:nvPr/>
        </p:nvSpPr>
        <p:spPr>
          <a:xfrm>
            <a:off x="97207" y="9082029"/>
            <a:ext cx="605351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NOT: Şehit yakınları ve gazi sayıları, adres değişiklikleri ve vefatlar sebebiyle değişebilmektedir</a:t>
            </a:r>
            <a:r>
              <a:rPr kumimoji="0" lang="tr-TR" sz="9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4112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4014085323"/>
              </p:ext>
            </p:extLst>
          </p:nvPr>
        </p:nvGraphicFramePr>
        <p:xfrm>
          <a:off x="394635" y="986606"/>
          <a:ext cx="6059953" cy="6185722"/>
        </p:xfrm>
        <a:graphic>
          <a:graphicData uri="http://schemas.openxmlformats.org/drawingml/2006/table">
            <a:tbl>
              <a:tblPr>
                <a:effectLst>
                  <a:outerShdw blurRad="50800" dist="38100" dir="5400000" algn="t" rotWithShape="0">
                    <a:prstClr val="black">
                      <a:alpha val="40000"/>
                    </a:prstClr>
                  </a:outerShdw>
                </a:effectLst>
              </a:tblPr>
              <a:tblGrid>
                <a:gridCol w="3749953">
                  <a:extLst>
                    <a:ext uri="{9D8B030D-6E8A-4147-A177-3AD203B41FA5}">
                      <a16:colId xmlns:a16="http://schemas.microsoft.com/office/drawing/2014/main" val="20000"/>
                    </a:ext>
                  </a:extLst>
                </a:gridCol>
                <a:gridCol w="2310000">
                  <a:extLst>
                    <a:ext uri="{9D8B030D-6E8A-4147-A177-3AD203B41FA5}">
                      <a16:colId xmlns:a16="http://schemas.microsoft.com/office/drawing/2014/main" val="20001"/>
                    </a:ext>
                  </a:extLst>
                </a:gridCol>
              </a:tblGrid>
              <a:tr h="36386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MİLLİ SARAYLAR İDARESİ BAŞKANLIĞI</a:t>
                      </a:r>
                    </a:p>
                  </a:txBody>
                  <a:tcPr marL="23756" marR="2375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1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31675" marR="3167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3592351111"/>
                  </a:ext>
                </a:extLst>
              </a:tr>
              <a:tr h="36386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MÜZE-SARAY-KÖŞK-KASIR ADI</a:t>
                      </a:r>
                    </a:p>
                  </a:txBody>
                  <a:tcPr marL="23756" marR="2375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2024 </a:t>
                      </a:r>
                      <a:r>
                        <a:rPr kumimoji="0" lang="tr-TR" sz="18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YILI</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3756" marR="2375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extLst>
                  <a:ext uri="{0D108BD9-81ED-4DB2-BD59-A6C34878D82A}">
                    <a16:rowId xmlns:a16="http://schemas.microsoft.com/office/drawing/2014/main" val="10000"/>
                  </a:ext>
                </a:extLst>
              </a:tr>
              <a:tr h="3638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1" kern="1200" dirty="0">
                          <a:solidFill>
                            <a:schemeClr val="tx1"/>
                          </a:solidFill>
                          <a:latin typeface="Calibri" panose="020F0502020204030204" pitchFamily="34" charset="0"/>
                          <a:ea typeface="Times New Roman"/>
                          <a:cs typeface="Arial" pitchFamily="34" charset="0"/>
                        </a:rPr>
                        <a:t>TOPKAPI SARAYI (</a:t>
                      </a:r>
                      <a:r>
                        <a:rPr lang="tr-TR" sz="1400" b="1" kern="1200" baseline="0" dirty="0">
                          <a:solidFill>
                            <a:schemeClr val="tx1"/>
                          </a:solidFill>
                          <a:latin typeface="Calibri" panose="020F0502020204030204" pitchFamily="34" charset="0"/>
                          <a:ea typeface="Times New Roman"/>
                          <a:cs typeface="Arial" pitchFamily="34" charset="0"/>
                        </a:rPr>
                        <a:t> HAREM, AYA İRİNİ dahildir.)</a:t>
                      </a:r>
                      <a:endParaRPr lang="tr-TR" sz="1400" b="1" kern="1200" dirty="0">
                        <a:solidFill>
                          <a:schemeClr val="tx1"/>
                        </a:solidFill>
                        <a:latin typeface="Calibri" panose="020F0502020204030204" pitchFamily="34" charset="0"/>
                        <a:ea typeface="Times New Roman"/>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kern="1200" dirty="0" smtClean="0">
                          <a:solidFill>
                            <a:schemeClr val="tx1"/>
                          </a:solidFill>
                          <a:latin typeface="Calibri" panose="020F0502020204030204" pitchFamily="34" charset="0"/>
                          <a:ea typeface="Times New Roman"/>
                          <a:cs typeface="Arial" pitchFamily="34" charset="0"/>
                        </a:rPr>
                        <a:t>4.683.250</a:t>
                      </a:r>
                      <a:endParaRPr lang="tr-TR" sz="1400" b="1" kern="1200" dirty="0">
                        <a:solidFill>
                          <a:schemeClr val="tx1"/>
                        </a:solidFill>
                        <a:latin typeface="Calibri" panose="020F0502020204030204" pitchFamily="34" charset="0"/>
                        <a:ea typeface="Times New Roman"/>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extLst>
                  <a:ext uri="{0D108BD9-81ED-4DB2-BD59-A6C34878D82A}">
                    <a16:rowId xmlns:a16="http://schemas.microsoft.com/office/drawing/2014/main" val="10001"/>
                  </a:ext>
                </a:extLst>
              </a:tr>
              <a:tr h="363866">
                <a:tc>
                  <a:txBody>
                    <a:bodyPr/>
                    <a:lstStyle/>
                    <a:p>
                      <a:r>
                        <a:rPr lang="tr-TR" sz="1400" b="1" dirty="0">
                          <a:solidFill>
                            <a:schemeClr val="tx1"/>
                          </a:solidFill>
                          <a:latin typeface="Calibri" panose="020F0502020204030204" pitchFamily="34" charset="0"/>
                        </a:rPr>
                        <a:t>DOLMABAHÇE</a:t>
                      </a:r>
                      <a:r>
                        <a:rPr lang="tr-TR" sz="1400" b="1" baseline="0" dirty="0">
                          <a:solidFill>
                            <a:schemeClr val="tx1"/>
                          </a:solidFill>
                          <a:latin typeface="Calibri" panose="020F0502020204030204" pitchFamily="34" charset="0"/>
                        </a:rPr>
                        <a:t> SARAYI</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tc>
                  <a:txBody>
                    <a:bodyPr/>
                    <a:lstStyle/>
                    <a:p>
                      <a:pPr algn="ctr"/>
                      <a:r>
                        <a:rPr lang="tr-TR" sz="1400" b="1" dirty="0" smtClean="0">
                          <a:solidFill>
                            <a:schemeClr val="tx1"/>
                          </a:solidFill>
                          <a:latin typeface="Calibri" panose="020F0502020204030204" pitchFamily="34" charset="0"/>
                        </a:rPr>
                        <a:t>1.096.936</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extLst>
                  <a:ext uri="{0D108BD9-81ED-4DB2-BD59-A6C34878D82A}">
                    <a16:rowId xmlns:a16="http://schemas.microsoft.com/office/drawing/2014/main" val="10002"/>
                  </a:ext>
                </a:extLst>
              </a:tr>
              <a:tr h="363866">
                <a:tc>
                  <a:txBody>
                    <a:bodyPr/>
                    <a:lstStyle/>
                    <a:p>
                      <a:r>
                        <a:rPr lang="tr-TR" sz="1400" b="1" dirty="0">
                          <a:solidFill>
                            <a:schemeClr val="tx1"/>
                          </a:solidFill>
                          <a:latin typeface="Calibri" panose="020F0502020204030204" pitchFamily="34" charset="0"/>
                        </a:rPr>
                        <a:t>BEYLERBEYİ SARAYI</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tc>
                  <a:txBody>
                    <a:bodyPr/>
                    <a:lstStyle/>
                    <a:p>
                      <a:pPr algn="ctr"/>
                      <a:r>
                        <a:rPr lang="tr-TR" sz="1400" b="1" dirty="0" smtClean="0">
                          <a:solidFill>
                            <a:schemeClr val="tx1"/>
                          </a:solidFill>
                          <a:latin typeface="Calibri" panose="020F0502020204030204" pitchFamily="34" charset="0"/>
                        </a:rPr>
                        <a:t>451.097</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extLst>
                  <a:ext uri="{0D108BD9-81ED-4DB2-BD59-A6C34878D82A}">
                    <a16:rowId xmlns:a16="http://schemas.microsoft.com/office/drawing/2014/main" val="10003"/>
                  </a:ext>
                </a:extLst>
              </a:tr>
              <a:tr h="363866">
                <a:tc>
                  <a:txBody>
                    <a:bodyPr/>
                    <a:lstStyle/>
                    <a:p>
                      <a:r>
                        <a:rPr lang="tr-TR" sz="1400" b="1" dirty="0">
                          <a:solidFill>
                            <a:schemeClr val="tx1"/>
                          </a:solidFill>
                          <a:latin typeface="Calibri" panose="020F0502020204030204" pitchFamily="34" charset="0"/>
                        </a:rPr>
                        <a:t>YILDIZ SARAYI</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tc>
                  <a:txBody>
                    <a:bodyPr/>
                    <a:lstStyle/>
                    <a:p>
                      <a:pPr algn="ctr"/>
                      <a:r>
                        <a:rPr lang="tr-TR" sz="1400" b="1" dirty="0" smtClean="0">
                          <a:solidFill>
                            <a:schemeClr val="tx1"/>
                          </a:solidFill>
                          <a:latin typeface="Calibri" panose="020F0502020204030204" pitchFamily="34" charset="0"/>
                        </a:rPr>
                        <a:t>404.924</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extLst>
                  <a:ext uri="{0D108BD9-81ED-4DB2-BD59-A6C34878D82A}">
                    <a16:rowId xmlns:a16="http://schemas.microsoft.com/office/drawing/2014/main" val="10004"/>
                  </a:ext>
                </a:extLst>
              </a:tr>
              <a:tr h="363866">
                <a:tc>
                  <a:txBody>
                    <a:bodyPr/>
                    <a:lstStyle/>
                    <a:p>
                      <a:r>
                        <a:rPr lang="tr-TR" sz="1400" b="1" dirty="0">
                          <a:solidFill>
                            <a:schemeClr val="tx1"/>
                          </a:solidFill>
                          <a:latin typeface="Calibri" panose="020F0502020204030204" pitchFamily="34" charset="0"/>
                        </a:rPr>
                        <a:t>KÜÇÜKSU</a:t>
                      </a:r>
                      <a:r>
                        <a:rPr lang="tr-TR" sz="1400" b="1" baseline="0" dirty="0">
                          <a:solidFill>
                            <a:schemeClr val="tx1"/>
                          </a:solidFill>
                          <a:latin typeface="Calibri" panose="020F0502020204030204" pitchFamily="34" charset="0"/>
                        </a:rPr>
                        <a:t> KASRI</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tc>
                  <a:txBody>
                    <a:bodyPr/>
                    <a:lstStyle/>
                    <a:p>
                      <a:pPr algn="ctr"/>
                      <a:r>
                        <a:rPr lang="tr-TR" sz="1400" b="1" dirty="0" smtClean="0">
                          <a:solidFill>
                            <a:schemeClr val="tx1"/>
                          </a:solidFill>
                          <a:latin typeface="Calibri" panose="020F0502020204030204" pitchFamily="34" charset="0"/>
                        </a:rPr>
                        <a:t>153.410</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extLst>
                  <a:ext uri="{0D108BD9-81ED-4DB2-BD59-A6C34878D82A}">
                    <a16:rowId xmlns:a16="http://schemas.microsoft.com/office/drawing/2014/main" val="10005"/>
                  </a:ext>
                </a:extLst>
              </a:tr>
              <a:tr h="363866">
                <a:tc>
                  <a:txBody>
                    <a:bodyPr/>
                    <a:lstStyle/>
                    <a:p>
                      <a:r>
                        <a:rPr lang="tr-TR" sz="1400" b="1" dirty="0">
                          <a:solidFill>
                            <a:schemeClr val="tx1"/>
                          </a:solidFill>
                          <a:latin typeface="Calibri" panose="020F0502020204030204" pitchFamily="34" charset="0"/>
                        </a:rPr>
                        <a:t>IHLAMUR</a:t>
                      </a:r>
                      <a:r>
                        <a:rPr lang="tr-TR" sz="1400" b="1" baseline="0" dirty="0">
                          <a:solidFill>
                            <a:schemeClr val="tx1"/>
                          </a:solidFill>
                          <a:latin typeface="Calibri" panose="020F0502020204030204" pitchFamily="34" charset="0"/>
                        </a:rPr>
                        <a:t> KASRI</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tc>
                  <a:txBody>
                    <a:bodyPr/>
                    <a:lstStyle/>
                    <a:p>
                      <a:pPr algn="ctr"/>
                      <a:r>
                        <a:rPr lang="tr-TR" sz="1400" b="1" dirty="0" smtClean="0">
                          <a:solidFill>
                            <a:schemeClr val="tx1"/>
                          </a:solidFill>
                          <a:latin typeface="Calibri" panose="020F0502020204030204" pitchFamily="34" charset="0"/>
                        </a:rPr>
                        <a:t>132.840</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extLst>
                  <a:ext uri="{0D108BD9-81ED-4DB2-BD59-A6C34878D82A}">
                    <a16:rowId xmlns:a16="http://schemas.microsoft.com/office/drawing/2014/main" val="10008"/>
                  </a:ext>
                </a:extLst>
              </a:tr>
              <a:tr h="363866">
                <a:tc>
                  <a:txBody>
                    <a:bodyPr/>
                    <a:lstStyle/>
                    <a:p>
                      <a:r>
                        <a:rPr lang="tr-TR" sz="1400" b="1" dirty="0">
                          <a:solidFill>
                            <a:schemeClr val="tx1"/>
                          </a:solidFill>
                          <a:latin typeface="Calibri" panose="020F0502020204030204" pitchFamily="34" charset="0"/>
                        </a:rPr>
                        <a:t>BEYKOZ</a:t>
                      </a:r>
                      <a:r>
                        <a:rPr lang="tr-TR" sz="1400" b="1" baseline="0" dirty="0">
                          <a:solidFill>
                            <a:schemeClr val="tx1"/>
                          </a:solidFill>
                          <a:latin typeface="Calibri" panose="020F0502020204030204" pitchFamily="34" charset="0"/>
                        </a:rPr>
                        <a:t> MECİDİYE KASRI</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tc>
                  <a:txBody>
                    <a:bodyPr/>
                    <a:lstStyle/>
                    <a:p>
                      <a:pPr algn="ctr"/>
                      <a:r>
                        <a:rPr lang="tr-TR" sz="1400" b="1" dirty="0" smtClean="0">
                          <a:solidFill>
                            <a:schemeClr val="tx1"/>
                          </a:solidFill>
                          <a:latin typeface="Calibri" panose="020F0502020204030204" pitchFamily="34" charset="0"/>
                        </a:rPr>
                        <a:t>49.009</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extLst>
                  <a:ext uri="{0D108BD9-81ED-4DB2-BD59-A6C34878D82A}">
                    <a16:rowId xmlns:a16="http://schemas.microsoft.com/office/drawing/2014/main" val="10009"/>
                  </a:ext>
                </a:extLst>
              </a:tr>
              <a:tr h="363866">
                <a:tc>
                  <a:txBody>
                    <a:bodyPr/>
                    <a:lstStyle/>
                    <a:p>
                      <a:r>
                        <a:rPr lang="tr-TR" sz="1400" b="1" dirty="0">
                          <a:solidFill>
                            <a:schemeClr val="tx1"/>
                          </a:solidFill>
                          <a:latin typeface="Calibri" panose="020F0502020204030204" pitchFamily="34" charset="0"/>
                        </a:rPr>
                        <a:t>AYNALIKAVAK KASRI</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tc>
                  <a:txBody>
                    <a:bodyPr/>
                    <a:lstStyle/>
                    <a:p>
                      <a:pPr algn="ctr"/>
                      <a:r>
                        <a:rPr lang="tr-TR" sz="1400" b="1" dirty="0" smtClean="0">
                          <a:solidFill>
                            <a:schemeClr val="tx1"/>
                          </a:solidFill>
                          <a:latin typeface="Calibri" panose="020F0502020204030204" pitchFamily="34" charset="0"/>
                        </a:rPr>
                        <a:t>14.359</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extLst>
                  <a:ext uri="{0D108BD9-81ED-4DB2-BD59-A6C34878D82A}">
                    <a16:rowId xmlns:a16="http://schemas.microsoft.com/office/drawing/2014/main" val="10010"/>
                  </a:ext>
                </a:extLst>
              </a:tr>
              <a:tr h="363866">
                <a:tc>
                  <a:txBody>
                    <a:bodyPr/>
                    <a:lstStyle/>
                    <a:p>
                      <a:r>
                        <a:rPr lang="tr-TR" sz="1400" b="1" dirty="0">
                          <a:solidFill>
                            <a:schemeClr val="tx1"/>
                          </a:solidFill>
                          <a:latin typeface="Calibri" panose="020F0502020204030204" pitchFamily="34" charset="0"/>
                        </a:rPr>
                        <a:t>MASLAK KASRI</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tc>
                  <a:txBody>
                    <a:bodyPr/>
                    <a:lstStyle/>
                    <a:p>
                      <a:pPr algn="ctr"/>
                      <a:r>
                        <a:rPr lang="tr-TR" sz="1400" b="1" dirty="0" smtClean="0">
                          <a:solidFill>
                            <a:schemeClr val="tx1"/>
                          </a:solidFill>
                          <a:latin typeface="Calibri" panose="020F0502020204030204" pitchFamily="34" charset="0"/>
                        </a:rPr>
                        <a:t>11.591</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extLst>
                  <a:ext uri="{0D108BD9-81ED-4DB2-BD59-A6C34878D82A}">
                    <a16:rowId xmlns:a16="http://schemas.microsoft.com/office/drawing/2014/main" val="10011"/>
                  </a:ext>
                </a:extLst>
              </a:tr>
              <a:tr h="363866">
                <a:tc>
                  <a:txBody>
                    <a:bodyPr/>
                    <a:lstStyle/>
                    <a:p>
                      <a:r>
                        <a:rPr lang="tr-TR" sz="1400" b="1" dirty="0">
                          <a:solidFill>
                            <a:schemeClr val="tx1"/>
                          </a:solidFill>
                          <a:latin typeface="Calibri" panose="020F0502020204030204" pitchFamily="34" charset="0"/>
                        </a:rPr>
                        <a:t>SARAY</a:t>
                      </a:r>
                      <a:r>
                        <a:rPr lang="tr-TR" sz="1400" b="1" baseline="0" dirty="0">
                          <a:solidFill>
                            <a:schemeClr val="tx1"/>
                          </a:solidFill>
                          <a:latin typeface="Calibri" panose="020F0502020204030204" pitchFamily="34" charset="0"/>
                        </a:rPr>
                        <a:t> KOLEKSİYONLARI MÜZESİ</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tc>
                  <a:txBody>
                    <a:bodyPr/>
                    <a:lstStyle/>
                    <a:p>
                      <a:pPr algn="ctr"/>
                      <a:r>
                        <a:rPr lang="tr-TR" sz="1400" b="1" dirty="0" smtClean="0">
                          <a:solidFill>
                            <a:schemeClr val="tx1"/>
                          </a:solidFill>
                          <a:latin typeface="Calibri" panose="020F0502020204030204" pitchFamily="34" charset="0"/>
                        </a:rPr>
                        <a:t>17.070</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extLst>
                  <a:ext uri="{0D108BD9-81ED-4DB2-BD59-A6C34878D82A}">
                    <a16:rowId xmlns:a16="http://schemas.microsoft.com/office/drawing/2014/main" val="10015"/>
                  </a:ext>
                </a:extLst>
              </a:tr>
              <a:tr h="363866">
                <a:tc>
                  <a:txBody>
                    <a:bodyPr/>
                    <a:lstStyle/>
                    <a:p>
                      <a:r>
                        <a:rPr lang="tr-TR" sz="1400" b="1" baseline="0" dirty="0">
                          <a:solidFill>
                            <a:schemeClr val="tx1"/>
                          </a:solidFill>
                          <a:latin typeface="Calibri" panose="020F0502020204030204" pitchFamily="34" charset="0"/>
                        </a:rPr>
                        <a:t>DOLMABAHÇE SAAT MÜZESİ</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tc>
                  <a:txBody>
                    <a:bodyPr/>
                    <a:lstStyle/>
                    <a:p>
                      <a:pPr algn="ctr"/>
                      <a:r>
                        <a:rPr lang="tr-TR" sz="1400" b="1" dirty="0">
                          <a:solidFill>
                            <a:schemeClr val="tx1"/>
                          </a:solidFill>
                          <a:latin typeface="Calibri" panose="020F0502020204030204" pitchFamily="34" charset="0"/>
                        </a:rPr>
                        <a:t>0 (Ziyarete</a:t>
                      </a:r>
                      <a:r>
                        <a:rPr lang="tr-TR" sz="1400" b="1" baseline="0" dirty="0">
                          <a:solidFill>
                            <a:schemeClr val="tx1"/>
                          </a:solidFill>
                          <a:latin typeface="Calibri" panose="020F0502020204030204" pitchFamily="34" charset="0"/>
                        </a:rPr>
                        <a:t> Kapalı)</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extLst>
                  <a:ext uri="{0D108BD9-81ED-4DB2-BD59-A6C34878D82A}">
                    <a16:rowId xmlns:a16="http://schemas.microsoft.com/office/drawing/2014/main" val="1099856567"/>
                  </a:ext>
                </a:extLst>
              </a:tr>
              <a:tr h="363866">
                <a:tc>
                  <a:txBody>
                    <a:bodyPr/>
                    <a:lstStyle/>
                    <a:p>
                      <a:r>
                        <a:rPr lang="tr-TR" sz="1400" b="1" dirty="0">
                          <a:solidFill>
                            <a:schemeClr val="tx1"/>
                          </a:solidFill>
                          <a:latin typeface="Calibri" panose="020F0502020204030204" pitchFamily="34" charset="0"/>
                        </a:rPr>
                        <a:t>RESİM MÜZESİ</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tc>
                  <a:txBody>
                    <a:bodyPr/>
                    <a:lstStyle/>
                    <a:p>
                      <a:pPr algn="ctr"/>
                      <a:r>
                        <a:rPr lang="tr-TR" sz="1400" b="1" dirty="0" smtClean="0">
                          <a:solidFill>
                            <a:schemeClr val="tx1"/>
                          </a:solidFill>
                          <a:latin typeface="Calibri" panose="020F0502020204030204" pitchFamily="34" charset="0"/>
                        </a:rPr>
                        <a:t>76.452</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extLst>
                  <a:ext uri="{0D108BD9-81ED-4DB2-BD59-A6C34878D82A}">
                    <a16:rowId xmlns:a16="http://schemas.microsoft.com/office/drawing/2014/main" val="668609915"/>
                  </a:ext>
                </a:extLst>
              </a:tr>
              <a:tr h="363866">
                <a:tc>
                  <a:txBody>
                    <a:bodyPr/>
                    <a:lstStyle/>
                    <a:p>
                      <a:r>
                        <a:rPr lang="tr-TR" sz="1400" b="1" dirty="0">
                          <a:solidFill>
                            <a:schemeClr val="tx1"/>
                          </a:solidFill>
                          <a:latin typeface="Calibri" panose="020F0502020204030204" pitchFamily="34" charset="0"/>
                        </a:rPr>
                        <a:t>BEYKOZ CAM VE BİLLUR MÜZESİ</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tc>
                  <a:txBody>
                    <a:bodyPr/>
                    <a:lstStyle/>
                    <a:p>
                      <a:pPr algn="ctr"/>
                      <a:r>
                        <a:rPr lang="tr-TR" sz="1400" b="1" dirty="0" smtClean="0">
                          <a:solidFill>
                            <a:schemeClr val="tx1"/>
                          </a:solidFill>
                          <a:latin typeface="Calibri" panose="020F0502020204030204" pitchFamily="34" charset="0"/>
                        </a:rPr>
                        <a:t>176.177</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extLst>
                  <a:ext uri="{0D108BD9-81ED-4DB2-BD59-A6C34878D82A}">
                    <a16:rowId xmlns:a16="http://schemas.microsoft.com/office/drawing/2014/main" val="1156437803"/>
                  </a:ext>
                </a:extLst>
              </a:tr>
              <a:tr h="363866">
                <a:tc>
                  <a:txBody>
                    <a:bodyPr/>
                    <a:lstStyle/>
                    <a:p>
                      <a:r>
                        <a:rPr lang="tr-TR" sz="1400" b="1" dirty="0">
                          <a:solidFill>
                            <a:schemeClr val="tx1"/>
                          </a:solidFill>
                          <a:latin typeface="Calibri" panose="020F0502020204030204" pitchFamily="34" charset="0"/>
                        </a:rPr>
                        <a:t>İSLAM</a:t>
                      </a:r>
                      <a:r>
                        <a:rPr lang="tr-TR" sz="1400" b="1" baseline="0" dirty="0">
                          <a:solidFill>
                            <a:schemeClr val="tx1"/>
                          </a:solidFill>
                          <a:latin typeface="Calibri" panose="020F0502020204030204" pitchFamily="34" charset="0"/>
                        </a:rPr>
                        <a:t> MEDENİYETLERİ MÜZESİ</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tc>
                  <a:txBody>
                    <a:bodyPr/>
                    <a:lstStyle/>
                    <a:p>
                      <a:pPr algn="ctr"/>
                      <a:r>
                        <a:rPr lang="tr-TR" sz="1400" b="1" dirty="0" smtClean="0">
                          <a:solidFill>
                            <a:schemeClr val="tx1"/>
                          </a:solidFill>
                          <a:latin typeface="Calibri" panose="020F0502020204030204" pitchFamily="34" charset="0"/>
                        </a:rPr>
                        <a:t>368.029</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extLst>
                  <a:ext uri="{0D108BD9-81ED-4DB2-BD59-A6C34878D82A}">
                    <a16:rowId xmlns:a16="http://schemas.microsoft.com/office/drawing/2014/main" val="4213951957"/>
                  </a:ext>
                </a:extLst>
              </a:tr>
              <a:tr h="36386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TOPLAM</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7.635.144</a:t>
                      </a:r>
                      <a:endPar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4000"/>
                      </a:schemeClr>
                    </a:solidFill>
                  </a:tcPr>
                </a:tc>
                <a:extLst>
                  <a:ext uri="{0D108BD9-81ED-4DB2-BD59-A6C34878D82A}">
                    <a16:rowId xmlns:a16="http://schemas.microsoft.com/office/drawing/2014/main" val="10013"/>
                  </a:ext>
                </a:extLst>
              </a:tr>
            </a:tbl>
          </a:graphicData>
        </a:graphic>
      </p:graphicFrame>
      <p:graphicFrame>
        <p:nvGraphicFramePr>
          <p:cNvPr id="4" name="4 Tablo"/>
          <p:cNvGraphicFramePr>
            <a:graphicFrameLocks noGrp="1"/>
          </p:cNvGraphicFramePr>
          <p:nvPr>
            <p:extLst>
              <p:ext uri="{D42A27DB-BD31-4B8C-83A1-F6EECF244321}">
                <p14:modId xmlns:p14="http://schemas.microsoft.com/office/powerpoint/2010/main" val="739180613"/>
              </p:ext>
            </p:extLst>
          </p:nvPr>
        </p:nvGraphicFramePr>
        <p:xfrm>
          <a:off x="394634" y="7708735"/>
          <a:ext cx="6059954" cy="1377275"/>
        </p:xfrm>
        <a:graphic>
          <a:graphicData uri="http://schemas.openxmlformats.org/drawingml/2006/table">
            <a:tbl>
              <a:tblPr>
                <a:effectLst>
                  <a:outerShdw blurRad="50800" dist="38100" dir="5400000" algn="t" rotWithShape="0">
                    <a:prstClr val="black">
                      <a:alpha val="40000"/>
                    </a:prstClr>
                  </a:outerShdw>
                </a:effectLst>
              </a:tblPr>
              <a:tblGrid>
                <a:gridCol w="3749954">
                  <a:extLst>
                    <a:ext uri="{9D8B030D-6E8A-4147-A177-3AD203B41FA5}">
                      <a16:colId xmlns:a16="http://schemas.microsoft.com/office/drawing/2014/main" val="20000"/>
                    </a:ext>
                  </a:extLst>
                </a:gridCol>
                <a:gridCol w="2310000">
                  <a:extLst>
                    <a:ext uri="{9D8B030D-6E8A-4147-A177-3AD203B41FA5}">
                      <a16:colId xmlns:a16="http://schemas.microsoft.com/office/drawing/2014/main" val="20001"/>
                    </a:ext>
                  </a:extLst>
                </a:gridCol>
              </a:tblGrid>
              <a:tr h="29101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TOPLAM MÜZE ZİYARETÇİ SAYISI</a:t>
                      </a:r>
                    </a:p>
                  </a:txBody>
                  <a:tcPr marL="23756" marR="2375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tx1">
                        <a:alpha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1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31675" marR="3167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3592351111"/>
                  </a:ext>
                </a:extLst>
              </a:tr>
              <a:tr h="26881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BAĞLI OLDUĞU KURUM</a:t>
                      </a:r>
                    </a:p>
                  </a:txBody>
                  <a:tcPr marL="23756" marR="2375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2024 </a:t>
                      </a:r>
                      <a:r>
                        <a:rPr kumimoji="0" lang="tr-TR" sz="18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YILI</a:t>
                      </a:r>
                      <a:endPar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3756" marR="2375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tx1">
                        <a:alpha val="50000"/>
                      </a:schemeClr>
                    </a:solidFill>
                  </a:tcPr>
                </a:tc>
                <a:extLst>
                  <a:ext uri="{0D108BD9-81ED-4DB2-BD59-A6C34878D82A}">
                    <a16:rowId xmlns:a16="http://schemas.microsoft.com/office/drawing/2014/main" val="10000"/>
                  </a:ext>
                </a:extLst>
              </a:tr>
              <a:tr h="2688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kern="1200" dirty="0">
                          <a:solidFill>
                            <a:schemeClr val="bg1"/>
                          </a:solidFill>
                          <a:latin typeface="Calibri" panose="020F0502020204030204" pitchFamily="34" charset="0"/>
                          <a:ea typeface="Times New Roman"/>
                          <a:cs typeface="Arial" pitchFamily="34" charset="0"/>
                        </a:rPr>
                        <a:t>KÜLTÜR</a:t>
                      </a:r>
                      <a:r>
                        <a:rPr lang="tr-TR" sz="1600" b="1" kern="1200" baseline="0" dirty="0">
                          <a:solidFill>
                            <a:schemeClr val="bg1"/>
                          </a:solidFill>
                          <a:latin typeface="Calibri" panose="020F0502020204030204" pitchFamily="34" charset="0"/>
                          <a:ea typeface="Times New Roman"/>
                          <a:cs typeface="Arial" pitchFamily="34" charset="0"/>
                        </a:rPr>
                        <a:t> VE TURİZM BAKANLIĞI</a:t>
                      </a:r>
                      <a:endParaRPr lang="tr-TR" sz="1600" b="1" kern="1200" dirty="0">
                        <a:solidFill>
                          <a:schemeClr val="bg1"/>
                        </a:solidFill>
                        <a:latin typeface="Calibri" panose="020F0502020204030204" pitchFamily="34" charset="0"/>
                        <a:ea typeface="Times New Roman"/>
                        <a:cs typeface="Arial" pitchFamily="34" charset="0"/>
                      </a:endParaRP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kern="1200" dirty="0" smtClean="0">
                          <a:solidFill>
                            <a:schemeClr val="bg1"/>
                          </a:solidFill>
                          <a:latin typeface="Calibri" panose="020F0502020204030204" pitchFamily="34" charset="0"/>
                          <a:ea typeface="Times New Roman"/>
                          <a:cs typeface="Arial" pitchFamily="34" charset="0"/>
                        </a:rPr>
                        <a:t>2.323.224</a:t>
                      </a:r>
                      <a:endParaRPr lang="tr-TR" sz="1600" b="1" kern="1200" dirty="0">
                        <a:solidFill>
                          <a:schemeClr val="bg1"/>
                        </a:solidFill>
                        <a:latin typeface="Calibri" panose="020F0502020204030204" pitchFamily="34" charset="0"/>
                        <a:ea typeface="Times New Roman"/>
                        <a:cs typeface="Arial" pitchFamily="34" charset="0"/>
                      </a:endParaRP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tx1">
                        <a:alpha val="50000"/>
                      </a:schemeClr>
                    </a:solidFill>
                  </a:tcPr>
                </a:tc>
                <a:extLst>
                  <a:ext uri="{0D108BD9-81ED-4DB2-BD59-A6C34878D82A}">
                    <a16:rowId xmlns:a16="http://schemas.microsoft.com/office/drawing/2014/main" val="10001"/>
                  </a:ext>
                </a:extLst>
              </a:tr>
              <a:tr h="268810">
                <a:tc>
                  <a:txBody>
                    <a:bodyPr/>
                    <a:lstStyle/>
                    <a:p>
                      <a:r>
                        <a:rPr lang="tr-TR" sz="1600" b="1" dirty="0">
                          <a:solidFill>
                            <a:schemeClr val="bg1"/>
                          </a:solidFill>
                          <a:latin typeface="Calibri" panose="020F0502020204030204" pitchFamily="34" charset="0"/>
                        </a:rPr>
                        <a:t>MİLLİ SARAYLA</a:t>
                      </a:r>
                      <a:r>
                        <a:rPr lang="tr-TR" sz="1600" b="1" baseline="0" dirty="0">
                          <a:solidFill>
                            <a:schemeClr val="bg1"/>
                          </a:solidFill>
                          <a:latin typeface="Calibri" panose="020F0502020204030204" pitchFamily="34" charset="0"/>
                        </a:rPr>
                        <a:t>R İDARESİ BAŞKANLIĞI</a:t>
                      </a:r>
                      <a:endParaRPr lang="tr-TR" sz="1600" b="1" dirty="0">
                        <a:solidFill>
                          <a:schemeClr val="bg1"/>
                        </a:solidFill>
                        <a:latin typeface="Calibri" panose="020F0502020204030204" pitchFamily="34" charset="0"/>
                      </a:endParaRP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7.635.144</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tx1">
                        <a:alpha val="50000"/>
                      </a:schemeClr>
                    </a:solidFill>
                  </a:tcPr>
                </a:tc>
                <a:extLst>
                  <a:ext uri="{0D108BD9-81ED-4DB2-BD59-A6C34878D82A}">
                    <a16:rowId xmlns:a16="http://schemas.microsoft.com/office/drawing/2014/main" val="10002"/>
                  </a:ext>
                </a:extLst>
              </a:tr>
              <a:tr h="26881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TOPLAM</a:t>
                      </a: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9.958.368</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tx1">
                        <a:alpha val="50000"/>
                      </a:schemeClr>
                    </a:solidFill>
                  </a:tcPr>
                </a:tc>
                <a:extLst>
                  <a:ext uri="{0D108BD9-81ED-4DB2-BD59-A6C34878D82A}">
                    <a16:rowId xmlns:a16="http://schemas.microsoft.com/office/drawing/2014/main" val="10013"/>
                  </a:ext>
                </a:extLst>
              </a:tr>
            </a:tbl>
          </a:graphicData>
        </a:graphic>
      </p:graphicFrame>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schemeClr val="bg1"/>
                </a:solidFill>
                <a:effectLst/>
                <a:uLnTx/>
                <a:uFillTx/>
                <a:latin typeface="Calibri" panose="020F0502020204030204" pitchFamily="34" charset="0"/>
                <a:ea typeface="+mn-ea"/>
                <a:cs typeface="+mn-cs"/>
              </a:rPr>
              <a:t>MÜZE ZİYARETÇİ SAYISI</a:t>
            </a:r>
            <a:endParaRPr kumimoji="0" lang="tr-TR" sz="1600" b="1" i="1"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p:txBody>
      </p:sp>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399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extLst/>
          </p:nvPr>
        </p:nvGraphicFramePr>
        <p:xfrm>
          <a:off x="241301" y="1002587"/>
          <a:ext cx="6565899" cy="8215635"/>
        </p:xfrm>
        <a:graphic>
          <a:graphicData uri="http://schemas.openxmlformats.org/drawingml/2006/table">
            <a:tbl>
              <a:tblPr>
                <a:effectLst>
                  <a:outerShdw blurRad="50800" dist="38100" dir="5400000" algn="t" rotWithShape="0">
                    <a:prstClr val="black">
                      <a:alpha val="40000"/>
                    </a:prstClr>
                  </a:outerShdw>
                </a:effectLst>
              </a:tblPr>
              <a:tblGrid>
                <a:gridCol w="908801">
                  <a:extLst>
                    <a:ext uri="{9D8B030D-6E8A-4147-A177-3AD203B41FA5}">
                      <a16:colId xmlns:a16="http://schemas.microsoft.com/office/drawing/2014/main" val="20000"/>
                    </a:ext>
                  </a:extLst>
                </a:gridCol>
                <a:gridCol w="639642">
                  <a:extLst>
                    <a:ext uri="{9D8B030D-6E8A-4147-A177-3AD203B41FA5}">
                      <a16:colId xmlns:a16="http://schemas.microsoft.com/office/drawing/2014/main" val="20001"/>
                    </a:ext>
                  </a:extLst>
                </a:gridCol>
                <a:gridCol w="646179">
                  <a:extLst>
                    <a:ext uri="{9D8B030D-6E8A-4147-A177-3AD203B41FA5}">
                      <a16:colId xmlns:a16="http://schemas.microsoft.com/office/drawing/2014/main" val="20002"/>
                    </a:ext>
                  </a:extLst>
                </a:gridCol>
                <a:gridCol w="738493">
                  <a:extLst>
                    <a:ext uri="{9D8B030D-6E8A-4147-A177-3AD203B41FA5}">
                      <a16:colId xmlns:a16="http://schemas.microsoft.com/office/drawing/2014/main" val="20003"/>
                    </a:ext>
                  </a:extLst>
                </a:gridCol>
                <a:gridCol w="692334">
                  <a:extLst>
                    <a:ext uri="{9D8B030D-6E8A-4147-A177-3AD203B41FA5}">
                      <a16:colId xmlns:a16="http://schemas.microsoft.com/office/drawing/2014/main" val="20005"/>
                    </a:ext>
                  </a:extLst>
                </a:gridCol>
                <a:gridCol w="757983">
                  <a:extLst>
                    <a:ext uri="{9D8B030D-6E8A-4147-A177-3AD203B41FA5}">
                      <a16:colId xmlns:a16="http://schemas.microsoft.com/office/drawing/2014/main" val="20007"/>
                    </a:ext>
                  </a:extLst>
                </a:gridCol>
                <a:gridCol w="849463">
                  <a:extLst>
                    <a:ext uri="{9D8B030D-6E8A-4147-A177-3AD203B41FA5}">
                      <a16:colId xmlns:a16="http://schemas.microsoft.com/office/drawing/2014/main" val="645329726"/>
                    </a:ext>
                  </a:extLst>
                </a:gridCol>
                <a:gridCol w="666502">
                  <a:extLst>
                    <a:ext uri="{9D8B030D-6E8A-4147-A177-3AD203B41FA5}">
                      <a16:colId xmlns:a16="http://schemas.microsoft.com/office/drawing/2014/main" val="218079404"/>
                    </a:ext>
                  </a:extLst>
                </a:gridCol>
                <a:gridCol w="666502">
                  <a:extLst>
                    <a:ext uri="{9D8B030D-6E8A-4147-A177-3AD203B41FA5}">
                      <a16:colId xmlns:a16="http://schemas.microsoft.com/office/drawing/2014/main" val="3948329056"/>
                    </a:ext>
                  </a:extLst>
                </a:gridCol>
              </a:tblGrid>
              <a:tr h="35546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dirty="0">
                          <a:ln>
                            <a:noFill/>
                          </a:ln>
                          <a:solidFill>
                            <a:schemeClr val="bg1"/>
                          </a:solidFill>
                          <a:effectLst/>
                          <a:latin typeface="+mj-lt"/>
                          <a:cs typeface="Arial" pitchFamily="34" charset="0"/>
                        </a:rPr>
                        <a:t>İLÇE ADI</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dirty="0">
                          <a:ln>
                            <a:noFill/>
                          </a:ln>
                          <a:solidFill>
                            <a:schemeClr val="bg1"/>
                          </a:solidFill>
                          <a:effectLst/>
                          <a:latin typeface="+mj-lt"/>
                          <a:cs typeface="Arial" pitchFamily="34" charset="0"/>
                        </a:rPr>
                        <a:t>2000 GNS Nüfusu</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2008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2010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2015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2020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2022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2023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2024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Adalar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17.760</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14.072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14.221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15.623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16.033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16.690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16 325</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16.979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Avcılar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233.749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333.944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364.682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425.228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436 897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452.132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437 221</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440.934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Bağcılar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556.519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720.819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738.809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757.162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737 206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740.069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chemeClr val="tx1"/>
                          </a:solidFill>
                          <a:effectLst/>
                          <a:latin typeface="Calibri Light" panose="020F0302020204030204" pitchFamily="34" charset="0"/>
                          <a:ea typeface="+mn-ea"/>
                          <a:cs typeface="+mn-cs"/>
                        </a:rPr>
                        <a:t> 719 071</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713.594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Bahçelievler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478.623</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571.683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590.063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602.040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592 371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594.350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567 848</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560.086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Bakırköy</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208.398</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214.810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219.145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223.248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226 229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226.685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220 476</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219.893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Bayrampaşa</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246.006</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268.276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269.481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272.374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269 950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275.314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268 850</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268.303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Beşiktaş</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190.813</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185.373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184.390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190.033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176 513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175.190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chemeClr val="tx1"/>
                          </a:solidFill>
                          <a:effectLst/>
                          <a:latin typeface="Calibri Light" panose="020F0302020204030204" pitchFamily="34" charset="0"/>
                          <a:ea typeface="+mn-ea"/>
                          <a:cs typeface="+mn-cs"/>
                        </a:rPr>
                        <a:t> 169 022</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167.264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Beykoz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210.832</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243.454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246.136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249.727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246 110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247.875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245 647</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245.440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Beyoğlu</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231.900</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245.064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248.084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242.250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226 396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225.920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218 589</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216.688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B.çekmece</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384.089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163.140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182.017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231.064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257 362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277.181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276 572</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280.528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Çatalca</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81.589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62.339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62.001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67.329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74 975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77.468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80 007</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80.399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Eminönü(**)</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55.635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endParaRPr lang="tr-TR" sz="1000" b="1" i="0" u="none" strike="noStrike" kern="1200" dirty="0">
                        <a:solidFill>
                          <a:schemeClr val="tx1"/>
                        </a:solidFill>
                        <a:effectLst/>
                        <a:latin typeface="+mj-lt"/>
                        <a:ea typeface="+mn-ea"/>
                        <a:cs typeface="+mn-cs"/>
                      </a:endParaRP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Esenler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380.709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464.557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461.072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459.983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446 276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445.421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000" b="0" i="0" u="none" strike="noStrike" kern="1200" dirty="0">
                          <a:solidFill>
                            <a:schemeClr val="tx1"/>
                          </a:solidFill>
                          <a:effectLst/>
                          <a:latin typeface="Calibri Light" panose="020F0302020204030204" pitchFamily="34" charset="0"/>
                          <a:ea typeface="+mn-ea"/>
                          <a:cs typeface="+mn-cs"/>
                        </a:rPr>
                        <a:t> 427 901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423.625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Eyüpsultan</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255.912</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323.038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338.329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375.409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405 845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422.913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420 194</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420.706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Fatih</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403.508</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443.955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431.147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419.345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396 594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368.227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356 025</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354.472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3764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Gaziosmanpaşa</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752.389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460.675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474.259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501.546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487 778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495.998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483 830</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a:solidFill>
                            <a:srgbClr val="000000"/>
                          </a:solidFill>
                          <a:effectLst/>
                          <a:latin typeface="+mj-lt"/>
                        </a:rPr>
                        <a:t>479.931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Güngören</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272.950</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314.271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309.624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302.066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280 299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282.692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269 944</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264.831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Kadıköy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663.299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533.452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532.835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465.954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481 983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483.064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467 919</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462.189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Kağıthane</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345.239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415.130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416.515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437.942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442 415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455.943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chemeClr val="tx1"/>
                          </a:solidFill>
                          <a:effectLst/>
                          <a:latin typeface="Calibri Light" panose="020F0302020204030204" pitchFamily="34" charset="0"/>
                          <a:ea typeface="+mn-ea"/>
                          <a:cs typeface="+mn-cs"/>
                        </a:rPr>
                        <a:t> 445 672</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a:solidFill>
                            <a:srgbClr val="000000"/>
                          </a:solidFill>
                          <a:effectLst/>
                          <a:latin typeface="+mj-lt"/>
                        </a:rPr>
                        <a:t>444.820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Kartal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407.865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426.748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432.199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457.552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474 514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483.418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chemeClr val="tx1"/>
                          </a:solidFill>
                          <a:effectLst/>
                          <a:latin typeface="Calibri Light" panose="020F0302020204030204" pitchFamily="34" charset="0"/>
                          <a:ea typeface="+mn-ea"/>
                          <a:cs typeface="+mn-cs"/>
                        </a:rPr>
                        <a:t> 475 042</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475.859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0"/>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Küçükçekmece</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594.524</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669.081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695.988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761.064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789 633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808.957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792 030</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a:solidFill>
                            <a:srgbClr val="000000"/>
                          </a:solidFill>
                          <a:effectLst/>
                          <a:latin typeface="+mj-lt"/>
                        </a:rPr>
                        <a:t>789.033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1"/>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Maltepe</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355.384</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417.605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438.257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487.337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515 021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528.544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523 137</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524.921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2"/>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Pendik</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389.657</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541.619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585.196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681.736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726 481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750.435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743 774</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749.356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3"/>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Sarıyer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242.543</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277.372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280.802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344.159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335 298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350.454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344 250</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342.582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4"/>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Silivri</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108.155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124.601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138.797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165.084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200 215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a:t>
                      </a:r>
                      <a:r>
                        <a:rPr kumimoji="0" lang="tr-TR" sz="1000" b="0" i="0" u="none" strike="noStrike" kern="1200" cap="none" normalizeH="0" baseline="0" dirty="0" smtClean="0">
                          <a:ln>
                            <a:noFill/>
                          </a:ln>
                          <a:solidFill>
                            <a:schemeClr val="tx1"/>
                          </a:solidFill>
                          <a:effectLst/>
                          <a:latin typeface="+mj-lt"/>
                          <a:ea typeface="+mn-ea"/>
                          <a:cs typeface="Arial" pitchFamily="34" charset="0"/>
                        </a:rPr>
                        <a:t>222.163</a:t>
                      </a:r>
                      <a:endParaRPr kumimoji="0" lang="tr-TR" sz="1000" b="0" i="0" u="none" strike="noStrike" kern="1200" cap="none" normalizeH="0" baseline="0" dirty="0">
                        <a:ln>
                          <a:noFill/>
                        </a:ln>
                        <a:solidFill>
                          <a:schemeClr val="tx1"/>
                        </a:solidFill>
                        <a:effectLst/>
                        <a:latin typeface="+mj-lt"/>
                        <a:ea typeface="+mn-ea"/>
                        <a:cs typeface="Arial" pitchFamily="34" charset="0"/>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chemeClr val="tx1"/>
                          </a:solidFill>
                          <a:effectLst/>
                          <a:latin typeface="Calibri Light" panose="020F0302020204030204" pitchFamily="34" charset="0"/>
                          <a:ea typeface="+mn-ea"/>
                          <a:cs typeface="+mn-cs"/>
                        </a:rPr>
                        <a:t> 221 723</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232.156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5"/>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Sultanbeyli</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175.700</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282.026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291.063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321.730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343 318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358.201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360 702</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369.193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6"/>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Şile</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32.447</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28.571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28.119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33.477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37 904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43.464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48 537</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48.936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7"/>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Şişli</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270.674</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312.666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317.337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274.017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266 793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276.528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264 736</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a:solidFill>
                            <a:srgbClr val="000000"/>
                          </a:solidFill>
                          <a:effectLst/>
                          <a:latin typeface="+mj-lt"/>
                        </a:rPr>
                        <a:t>263.063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8"/>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Tuzla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123.225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170.453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185.819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234.372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273 608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288.878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293 604</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a:solidFill>
                            <a:srgbClr val="000000"/>
                          </a:solidFill>
                          <a:effectLst/>
                          <a:latin typeface="+mj-lt"/>
                        </a:rPr>
                        <a:t>301.400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9"/>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Ümraniye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605.855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553.935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603.431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688.347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713 803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732.379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723 760</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a:solidFill>
                            <a:srgbClr val="000000"/>
                          </a:solidFill>
                          <a:effectLst/>
                          <a:latin typeface="+mj-lt"/>
                        </a:rPr>
                        <a:t>727.819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0"/>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Üsküdar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495.118</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524.889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526.947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540.617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520 771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524.452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517 348</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512.981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1"/>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Zeytinburnu</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247.669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288.058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292.430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289.685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283 657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292.616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280 896</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278.344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2"/>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Arnavutköy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163.510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188.011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236</a:t>
                      </a:r>
                      <a:r>
                        <a:rPr lang="tr-TR" sz="1000" b="0" i="0" u="none" strike="noStrike" dirty="0" smtClean="0">
                          <a:effectLst/>
                          <a:latin typeface="Calibri Light" panose="020F0302020204030204" pitchFamily="34" charset="0"/>
                        </a:rPr>
                        <a:t>.</a:t>
                      </a:r>
                      <a:endParaRPr lang="tr-TR" sz="1000" b="0" i="0" u="none" strike="noStrike" dirty="0">
                        <a:effectLst/>
                        <a:latin typeface="Calibri Light" panose="020F0302020204030204" pitchFamily="34"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296 709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326.452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336 062</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344.868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3"/>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Ataşehir</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351.046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375.208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419.368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422 594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423.127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416 529</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414.866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4"/>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Başakşehir</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207.542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248.467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353.311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469 924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514.900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509 915</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520.467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5"/>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Beylikdüzü(</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185.633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204.873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279.999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365 572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412.835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409 347</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415.290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6"/>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Çekmeköy</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147.352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168.438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231.818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273 658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296.066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299 806</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306.739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7"/>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Esenyurt</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373.017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446.777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742.810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957 398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983.571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978 007</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988.369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8"/>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Sancaktepe</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229.093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256.442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354.882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456 861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489.848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492 804</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502.077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9"/>
                  </a:ext>
                </a:extLst>
              </a:tr>
              <a:tr h="18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Sultangazi</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444.295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468.274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521.524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537 488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542.531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Calibri Light" panose="020F0302020204030204" pitchFamily="34" charset="0"/>
                          <a:ea typeface="+mn-ea"/>
                          <a:cs typeface="+mn-cs"/>
                        </a:rPr>
                        <a:t> 532 802</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900" b="1" i="0" u="none" strike="noStrike" dirty="0">
                          <a:solidFill>
                            <a:srgbClr val="000000"/>
                          </a:solidFill>
                          <a:effectLst/>
                          <a:latin typeface="+mj-lt"/>
                        </a:rPr>
                        <a:t>532.601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40"/>
                  </a:ext>
                </a:extLst>
              </a:tr>
              <a:tr h="37458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j-lt"/>
                          <a:cs typeface="Arial" pitchFamily="34" charset="0"/>
                        </a:rPr>
                        <a:t>İSTANBUL</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a:ln>
                            <a:noFill/>
                          </a:ln>
                          <a:solidFill>
                            <a:srgbClr val="283845"/>
                          </a:solidFill>
                          <a:effectLst/>
                          <a:latin typeface="+mj-lt"/>
                          <a:cs typeface="Arial" pitchFamily="34" charset="0"/>
                        </a:rPr>
                        <a:t>10.018.735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a:ln>
                            <a:noFill/>
                          </a:ln>
                          <a:solidFill>
                            <a:srgbClr val="283845"/>
                          </a:solidFill>
                          <a:effectLst/>
                          <a:latin typeface="+mj-lt"/>
                          <a:cs typeface="Arial" pitchFamily="34" charset="0"/>
                        </a:rPr>
                        <a:t>12.697.164</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1" i="0" u="none" strike="noStrike" kern="1200" cap="none" normalizeH="0" baseline="0" dirty="0">
                          <a:ln>
                            <a:noFill/>
                          </a:ln>
                          <a:solidFill>
                            <a:srgbClr val="283845"/>
                          </a:solidFill>
                          <a:effectLst/>
                          <a:latin typeface="+mj-lt"/>
                          <a:ea typeface="+mn-ea"/>
                          <a:cs typeface="Arial" pitchFamily="34" charset="0"/>
                        </a:rPr>
                        <a:t>13.255.685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1" i="0" u="none" strike="noStrike" kern="1200" cap="none" normalizeH="0" baseline="0" dirty="0">
                          <a:ln>
                            <a:noFill/>
                          </a:ln>
                          <a:solidFill>
                            <a:srgbClr val="283845"/>
                          </a:solidFill>
                          <a:effectLst/>
                          <a:latin typeface="+mj-lt"/>
                          <a:ea typeface="+mn-ea"/>
                          <a:cs typeface="Arial" pitchFamily="34" charset="0"/>
                        </a:rPr>
                        <a:t>14.657..434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algn="ctr" fontAlgn="b"/>
                      <a:r>
                        <a:rPr kumimoji="0" lang="tr-TR" sz="1000" b="1" i="0" u="none" strike="noStrike" kern="1200" cap="none" normalizeH="0" baseline="0" dirty="0">
                          <a:ln>
                            <a:noFill/>
                          </a:ln>
                          <a:solidFill>
                            <a:srgbClr val="283845"/>
                          </a:solidFill>
                          <a:effectLst/>
                          <a:latin typeface="+mj-lt"/>
                          <a:ea typeface="+mn-ea"/>
                          <a:cs typeface="Arial" pitchFamily="34" charset="0"/>
                        </a:rPr>
                        <a:t>15.462.452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algn="ctr" defTabSz="685800" rtl="0" eaLnBrk="1" fontAlgn="b" latinLnBrk="0" hangingPunct="1"/>
                      <a:r>
                        <a:rPr kumimoji="0" lang="tr-TR" sz="1000" b="1" i="0" u="none" strike="noStrike" kern="1200" cap="none" normalizeH="0" baseline="0" dirty="0">
                          <a:ln>
                            <a:noFill/>
                          </a:ln>
                          <a:solidFill>
                            <a:srgbClr val="283845"/>
                          </a:solidFill>
                          <a:effectLst/>
                          <a:latin typeface="+mj-lt"/>
                          <a:ea typeface="+mn-ea"/>
                          <a:cs typeface="Arial" pitchFamily="34" charset="0"/>
                        </a:rPr>
                        <a:t>15.907.951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algn="ctr" defTabSz="685800" rtl="0" eaLnBrk="1" fontAlgn="b" latinLnBrk="0" hangingPunct="1"/>
                      <a:r>
                        <a:rPr kumimoji="0" lang="tr-TR" sz="1000" b="1" i="0" u="none" strike="noStrike" kern="1200" cap="none" normalizeH="0" baseline="0" dirty="0">
                          <a:ln>
                            <a:noFill/>
                          </a:ln>
                          <a:solidFill>
                            <a:srgbClr val="283845"/>
                          </a:solidFill>
                          <a:effectLst/>
                          <a:latin typeface="+mj-lt"/>
                          <a:ea typeface="+mn-ea"/>
                          <a:cs typeface="Arial" pitchFamily="34" charset="0"/>
                        </a:rPr>
                        <a:t>15.655.924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algn="ctr" defTabSz="685800" rtl="0" eaLnBrk="1" fontAlgn="b" latinLnBrk="0" hangingPunct="1"/>
                      <a:r>
                        <a:rPr kumimoji="0" lang="tr-TR" sz="1000" b="1" i="0" u="none" strike="noStrike" kern="1200" cap="none" normalizeH="0" baseline="0" dirty="0">
                          <a:ln>
                            <a:noFill/>
                          </a:ln>
                          <a:solidFill>
                            <a:srgbClr val="283845"/>
                          </a:solidFill>
                          <a:effectLst/>
                          <a:latin typeface="+mj-lt"/>
                          <a:ea typeface="+mn-ea"/>
                          <a:cs typeface="Arial" pitchFamily="34" charset="0"/>
                        </a:rPr>
                        <a:t>15.701.602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41"/>
                  </a:ext>
                </a:extLst>
              </a:tr>
            </a:tbl>
          </a:graphicData>
        </a:graphic>
      </p:graphicFrame>
      <p:sp>
        <p:nvSpPr>
          <p:cNvPr id="4" name="Dikdörtgen 3"/>
          <p:cNvSpPr/>
          <p:nvPr/>
        </p:nvSpPr>
        <p:spPr>
          <a:xfrm>
            <a:off x="0" y="321874"/>
            <a:ext cx="5636302" cy="523220"/>
          </a:xfrm>
          <a:prstGeom prst="rect">
            <a:avLst/>
          </a:prstGeom>
          <a:solidFill>
            <a:srgbClr val="9E652E"/>
          </a:solidFill>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İLÇELERE GÖRE NÜFUS</a:t>
            </a:r>
          </a:p>
        </p:txBody>
      </p:sp>
      <p:sp>
        <p:nvSpPr>
          <p:cNvPr id="6" name="Slayt Numarası Yer Tutucusu 5"/>
          <p:cNvSpPr>
            <a:spLocks noGrp="1"/>
          </p:cNvSpPr>
          <p:nvPr>
            <p:ph type="sldNum" sz="quarter" idx="4"/>
          </p:nvPr>
        </p:nvSpPr>
        <p:spPr>
          <a:xfrm>
            <a:off x="6025629" y="9375715"/>
            <a:ext cx="781571" cy="381708"/>
          </a:xfrm>
          <a:solidFill>
            <a:srgbClr val="9E652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schemeClr val="bg1"/>
                </a:solidFill>
                <a:effectLst/>
                <a:uLnTx/>
                <a:uFillTx/>
                <a:latin typeface="Calibri" panose="020F0502020204030204"/>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tr-TR" sz="1200" b="1" i="0" u="none" strike="noStrike" kern="1200" cap="none" spc="0" normalizeH="0" baseline="0" noProof="0" dirty="0">
                <a:ln>
                  <a:noFill/>
                </a:ln>
                <a:solidFill>
                  <a:schemeClr val="bg1"/>
                </a:solidFill>
                <a:effectLst/>
                <a:uLnTx/>
                <a:uFillTx/>
                <a:latin typeface="Calibri" panose="020F0502020204030204"/>
              </a:rPr>
              <a:t> / </a:t>
            </a:r>
            <a:r>
              <a:rPr lang="tr-TR" sz="1200" dirty="0" smtClean="0">
                <a:solidFill>
                  <a:schemeClr val="bg1"/>
                </a:solidFill>
                <a:latin typeface="Calibri" panose="020F0502020204030204"/>
              </a:rPr>
              <a:t>222</a:t>
            </a:r>
            <a:endParaRPr kumimoji="0" lang="tr-TR" sz="1200" b="1" i="0" u="none" strike="noStrike" kern="1200" cap="none" spc="0" normalizeH="0" baseline="0" noProof="0" dirty="0">
              <a:ln>
                <a:noFill/>
              </a:ln>
              <a:solidFill>
                <a:schemeClr val="bg1"/>
              </a:solidFill>
              <a:effectLst/>
              <a:uLnTx/>
              <a:uFillTx/>
              <a:latin typeface="Calibri" panose="020F0502020204030204"/>
            </a:endParaRPr>
          </a:p>
        </p:txBody>
      </p:sp>
    </p:spTree>
    <p:extLst>
      <p:ext uri="{BB962C8B-B14F-4D97-AF65-F5344CB8AC3E}">
        <p14:creationId xmlns:p14="http://schemas.microsoft.com/office/powerpoint/2010/main" val="2165725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101599" y="165100"/>
            <a:ext cx="6756401"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YAZMA ESER SAYISI VE SİT ALANLARI</a:t>
            </a:r>
          </a:p>
        </p:txBody>
      </p:sp>
      <p:graphicFrame>
        <p:nvGraphicFramePr>
          <p:cNvPr id="6" name="Tablo 5"/>
          <p:cNvGraphicFramePr>
            <a:graphicFrameLocks noGrp="1"/>
          </p:cNvGraphicFramePr>
          <p:nvPr>
            <p:extLst/>
          </p:nvPr>
        </p:nvGraphicFramePr>
        <p:xfrm>
          <a:off x="190502" y="927099"/>
          <a:ext cx="6537958" cy="3461388"/>
        </p:xfrm>
        <a:graphic>
          <a:graphicData uri="http://schemas.openxmlformats.org/drawingml/2006/table">
            <a:tbl>
              <a:tblPr/>
              <a:tblGrid>
                <a:gridCol w="2887934">
                  <a:extLst>
                    <a:ext uri="{9D8B030D-6E8A-4147-A177-3AD203B41FA5}">
                      <a16:colId xmlns:a16="http://schemas.microsoft.com/office/drawing/2014/main" val="626935273"/>
                    </a:ext>
                  </a:extLst>
                </a:gridCol>
                <a:gridCol w="912506">
                  <a:extLst>
                    <a:ext uri="{9D8B030D-6E8A-4147-A177-3AD203B41FA5}">
                      <a16:colId xmlns:a16="http://schemas.microsoft.com/office/drawing/2014/main" val="1365426912"/>
                    </a:ext>
                  </a:extLst>
                </a:gridCol>
                <a:gridCol w="912506">
                  <a:extLst>
                    <a:ext uri="{9D8B030D-6E8A-4147-A177-3AD203B41FA5}">
                      <a16:colId xmlns:a16="http://schemas.microsoft.com/office/drawing/2014/main" val="1664947378"/>
                    </a:ext>
                  </a:extLst>
                </a:gridCol>
                <a:gridCol w="912506">
                  <a:extLst>
                    <a:ext uri="{9D8B030D-6E8A-4147-A177-3AD203B41FA5}">
                      <a16:colId xmlns:a16="http://schemas.microsoft.com/office/drawing/2014/main" val="1669727394"/>
                    </a:ext>
                  </a:extLst>
                </a:gridCol>
                <a:gridCol w="912506">
                  <a:extLst>
                    <a:ext uri="{9D8B030D-6E8A-4147-A177-3AD203B41FA5}">
                      <a16:colId xmlns:a16="http://schemas.microsoft.com/office/drawing/2014/main" val="3156419456"/>
                    </a:ext>
                  </a:extLst>
                </a:gridCol>
              </a:tblGrid>
              <a:tr h="831837">
                <a:tc gridSpan="5">
                  <a:txBody>
                    <a:bodyPr/>
                    <a:lstStyle/>
                    <a:p>
                      <a:pPr algn="ctr" fontAlgn="b"/>
                      <a:endParaRPr lang="tr-TR" sz="1400" b="1" i="0" u="none" strike="noStrike" dirty="0">
                        <a:solidFill>
                          <a:srgbClr val="000000"/>
                        </a:solidFill>
                        <a:effectLst/>
                        <a:latin typeface="+mn-lt"/>
                      </a:endParaRPr>
                    </a:p>
                    <a:p>
                      <a:pPr algn="ctr" fontAlgn="b"/>
                      <a:r>
                        <a:rPr lang="tr-TR" sz="1400" b="1" i="0" u="none" strike="noStrike" dirty="0">
                          <a:solidFill>
                            <a:srgbClr val="000000"/>
                          </a:solidFill>
                          <a:effectLst/>
                          <a:latin typeface="+mn-lt"/>
                        </a:rPr>
                        <a:t>İSTANBUL YAZMA ESERLER BÖLGE MÜDÜRLÜĞÜNE BAĞLI KÜTÜPHANELERDEKİ</a:t>
                      </a:r>
                      <a:br>
                        <a:rPr lang="tr-TR" sz="1400" b="1" i="0" u="none" strike="noStrike" dirty="0">
                          <a:solidFill>
                            <a:srgbClr val="000000"/>
                          </a:solidFill>
                          <a:effectLst/>
                          <a:latin typeface="+mn-lt"/>
                        </a:rPr>
                      </a:br>
                      <a:r>
                        <a:rPr lang="tr-TR" sz="1400" b="1" i="0" u="none" strike="noStrike" dirty="0">
                          <a:solidFill>
                            <a:srgbClr val="000000"/>
                          </a:solidFill>
                          <a:effectLst/>
                          <a:latin typeface="+mn-lt"/>
                        </a:rPr>
                        <a:t> YAZMA VE MATBU ESER SAYILARI </a:t>
                      </a:r>
                    </a:p>
                    <a:p>
                      <a:pPr algn="ctr" fontAlgn="b"/>
                      <a:endParaRPr lang="tr-TR" sz="1400" b="1" i="0" u="none" strike="noStrike" dirty="0">
                        <a:solidFill>
                          <a:srgbClr val="000000"/>
                        </a:solidFill>
                        <a:effectLst/>
                        <a:latin typeface="+mn-lt"/>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12635511"/>
                  </a:ext>
                </a:extLst>
              </a:tr>
              <a:tr h="625523">
                <a:tc>
                  <a:txBody>
                    <a:bodyPr/>
                    <a:lstStyle/>
                    <a:p>
                      <a:pPr algn="ctr" fontAlgn="ctr"/>
                      <a:r>
                        <a:rPr lang="tr-TR" sz="1400" b="1" i="0" u="none" strike="noStrike" dirty="0">
                          <a:solidFill>
                            <a:srgbClr val="000000"/>
                          </a:solidFill>
                          <a:effectLst/>
                          <a:latin typeface="+mn-lt"/>
                        </a:rPr>
                        <a:t>KÜTÜPHANE</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1400" b="1" i="0" u="none" strike="noStrike" dirty="0">
                          <a:solidFill>
                            <a:srgbClr val="000000"/>
                          </a:solidFill>
                          <a:effectLst/>
                          <a:latin typeface="+mn-lt"/>
                        </a:rPr>
                        <a:t>YAZMA ESER SAYISI</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1400" b="1" i="0" u="none" strike="noStrike" dirty="0">
                          <a:solidFill>
                            <a:srgbClr val="000000"/>
                          </a:solidFill>
                          <a:effectLst/>
                          <a:latin typeface="+mn-lt"/>
                        </a:rPr>
                        <a:t>MATBU ESER SAYISI</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1400" b="1" i="0" u="none" strike="noStrike" dirty="0">
                          <a:solidFill>
                            <a:srgbClr val="000000"/>
                          </a:solidFill>
                          <a:effectLst/>
                          <a:latin typeface="+mn-lt"/>
                        </a:rPr>
                        <a:t>KULLANICI-OKUYUCU SAYISI</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1400" b="1" i="0" u="none" strike="noStrike" dirty="0">
                          <a:solidFill>
                            <a:srgbClr val="000000"/>
                          </a:solidFill>
                          <a:effectLst/>
                          <a:latin typeface="+mn-lt"/>
                        </a:rPr>
                        <a:t>TALEP EDİLEN CD-DVD</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548018476"/>
                  </a:ext>
                </a:extLst>
              </a:tr>
              <a:tr h="419208">
                <a:tc>
                  <a:txBody>
                    <a:bodyPr/>
                    <a:lstStyle/>
                    <a:p>
                      <a:pPr algn="l" fontAlgn="ctr"/>
                      <a:r>
                        <a:rPr lang="tr-TR" sz="1400" b="0" i="0" u="none" strike="noStrike" dirty="0">
                          <a:solidFill>
                            <a:srgbClr val="000000"/>
                          </a:solidFill>
                          <a:effectLst/>
                          <a:latin typeface="+mn-lt"/>
                        </a:rPr>
                        <a:t>Süleymaniye Yazma Eserler Kütüphanesi Müdürlüğü</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dirty="0">
                          <a:solidFill>
                            <a:srgbClr val="000000"/>
                          </a:solidFill>
                          <a:effectLst/>
                          <a:latin typeface="+mn-lt"/>
                        </a:rPr>
                        <a:t>102.841</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dirty="0">
                          <a:solidFill>
                            <a:srgbClr val="000000"/>
                          </a:solidFill>
                          <a:effectLst/>
                          <a:latin typeface="+mn-lt"/>
                        </a:rPr>
                        <a:t>85.617</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dirty="0">
                          <a:solidFill>
                            <a:srgbClr val="000000"/>
                          </a:solidFill>
                          <a:effectLst/>
                          <a:latin typeface="+mn-lt"/>
                        </a:rPr>
                        <a:t>1.650</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dirty="0">
                          <a:solidFill>
                            <a:srgbClr val="000000"/>
                          </a:solidFill>
                          <a:effectLst/>
                          <a:latin typeface="+mn-lt"/>
                        </a:rPr>
                        <a:t>148.611</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84308189"/>
                  </a:ext>
                </a:extLst>
              </a:tr>
              <a:tr h="419208">
                <a:tc>
                  <a:txBody>
                    <a:bodyPr/>
                    <a:lstStyle/>
                    <a:p>
                      <a:pPr algn="l" fontAlgn="ctr"/>
                      <a:r>
                        <a:rPr lang="tr-TR" sz="1400" b="0" i="0" u="none" strike="noStrike" dirty="0">
                          <a:solidFill>
                            <a:srgbClr val="000000"/>
                          </a:solidFill>
                          <a:effectLst/>
                          <a:latin typeface="+mn-lt"/>
                        </a:rPr>
                        <a:t>Millet Yazma Eser Kütüphanesi Müdürlüğü</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dirty="0">
                          <a:solidFill>
                            <a:srgbClr val="000000"/>
                          </a:solidFill>
                          <a:effectLst/>
                          <a:latin typeface="+mn-lt"/>
                        </a:rPr>
                        <a:t>7.554</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dirty="0">
                          <a:solidFill>
                            <a:srgbClr val="000000"/>
                          </a:solidFill>
                          <a:effectLst/>
                          <a:latin typeface="+mn-lt"/>
                        </a:rPr>
                        <a:t>22.172</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dirty="0">
                          <a:solidFill>
                            <a:srgbClr val="000000"/>
                          </a:solidFill>
                          <a:effectLst/>
                          <a:latin typeface="+mn-lt"/>
                        </a:rPr>
                        <a:t>1.424</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dirty="0">
                          <a:solidFill>
                            <a:srgbClr val="000000"/>
                          </a:solidFill>
                          <a:effectLst/>
                          <a:latin typeface="+mn-lt"/>
                        </a:rPr>
                        <a:t>14.837</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2797763"/>
                  </a:ext>
                </a:extLst>
              </a:tr>
              <a:tr h="419208">
                <a:tc>
                  <a:txBody>
                    <a:bodyPr/>
                    <a:lstStyle/>
                    <a:p>
                      <a:pPr algn="l" fontAlgn="ctr"/>
                      <a:r>
                        <a:rPr lang="tr-TR" sz="1400" b="0" i="0" u="none" strike="noStrike" dirty="0">
                          <a:solidFill>
                            <a:srgbClr val="000000"/>
                          </a:solidFill>
                          <a:effectLst/>
                          <a:latin typeface="+mn-lt"/>
                        </a:rPr>
                        <a:t>Hacı Selim Ağa Yazma Eser Kütüphanesi Müdürlüğü</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dirty="0">
                          <a:solidFill>
                            <a:srgbClr val="000000"/>
                          </a:solidFill>
                          <a:effectLst/>
                          <a:latin typeface="+mn-lt"/>
                        </a:rPr>
                        <a:t>3.021</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dirty="0">
                          <a:solidFill>
                            <a:srgbClr val="000000"/>
                          </a:solidFill>
                          <a:effectLst/>
                          <a:latin typeface="+mn-lt"/>
                        </a:rPr>
                        <a:t>1.693</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dirty="0">
                          <a:solidFill>
                            <a:srgbClr val="000000"/>
                          </a:solidFill>
                          <a:effectLst/>
                          <a:latin typeface="+mn-lt"/>
                        </a:rPr>
                        <a:t>50</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dirty="0">
                          <a:solidFill>
                            <a:srgbClr val="000000"/>
                          </a:solidFill>
                          <a:effectLst/>
                          <a:latin typeface="+mn-lt"/>
                        </a:rPr>
                        <a:t>1.114</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4146214"/>
                  </a:ext>
                </a:extLst>
              </a:tr>
              <a:tr h="419208">
                <a:tc>
                  <a:txBody>
                    <a:bodyPr/>
                    <a:lstStyle/>
                    <a:p>
                      <a:pPr algn="l" fontAlgn="ctr"/>
                      <a:r>
                        <a:rPr lang="tr-TR" sz="1400" b="0" i="0" u="none" strike="noStrike" dirty="0">
                          <a:solidFill>
                            <a:srgbClr val="000000"/>
                          </a:solidFill>
                          <a:effectLst/>
                          <a:latin typeface="+mn-lt"/>
                        </a:rPr>
                        <a:t>Beyazıt Yazma Eser Kütüphanesi Müdürlüğü</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dirty="0">
                          <a:solidFill>
                            <a:srgbClr val="000000"/>
                          </a:solidFill>
                          <a:effectLst/>
                          <a:latin typeface="+mn-lt"/>
                        </a:rPr>
                        <a:t>12.236</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dirty="0">
                          <a:solidFill>
                            <a:srgbClr val="000000"/>
                          </a:solidFill>
                          <a:effectLst/>
                          <a:latin typeface="+mn-lt"/>
                        </a:rPr>
                        <a:t>29.819</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dirty="0">
                          <a:solidFill>
                            <a:srgbClr val="000000"/>
                          </a:solidFill>
                          <a:effectLst/>
                          <a:latin typeface="+mn-lt"/>
                        </a:rPr>
                        <a:t>196</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dirty="0">
                          <a:solidFill>
                            <a:srgbClr val="000000"/>
                          </a:solidFill>
                          <a:effectLst/>
                          <a:latin typeface="+mn-lt"/>
                        </a:rPr>
                        <a:t>25.640</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837395"/>
                  </a:ext>
                </a:extLst>
              </a:tr>
              <a:tr h="212894">
                <a:tc>
                  <a:txBody>
                    <a:bodyPr/>
                    <a:lstStyle/>
                    <a:p>
                      <a:pPr algn="ctr" fontAlgn="ctr"/>
                      <a:r>
                        <a:rPr lang="tr-TR" sz="1400" b="1" i="0" u="none" strike="noStrike" dirty="0">
                          <a:solidFill>
                            <a:srgbClr val="000000"/>
                          </a:solidFill>
                          <a:effectLst/>
                          <a:latin typeface="+mn-lt"/>
                        </a:rPr>
                        <a:t>TOPLAM</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1400" b="1" i="0" u="none" strike="noStrike" dirty="0">
                          <a:solidFill>
                            <a:srgbClr val="000000"/>
                          </a:solidFill>
                          <a:effectLst/>
                          <a:latin typeface="+mn-lt"/>
                        </a:rPr>
                        <a:t>125.652</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1400" b="1" i="0" u="none" strike="noStrike" dirty="0">
                          <a:solidFill>
                            <a:srgbClr val="000000"/>
                          </a:solidFill>
                          <a:effectLst/>
                          <a:latin typeface="+mn-lt"/>
                        </a:rPr>
                        <a:t>139.301</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1400" b="1" i="0" u="none" strike="noStrike" dirty="0">
                          <a:solidFill>
                            <a:srgbClr val="000000"/>
                          </a:solidFill>
                          <a:effectLst/>
                          <a:latin typeface="+mn-lt"/>
                        </a:rPr>
                        <a:t>3.320</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1400" b="1" i="0" u="none" strike="noStrike" dirty="0">
                          <a:solidFill>
                            <a:srgbClr val="000000"/>
                          </a:solidFill>
                          <a:effectLst/>
                          <a:latin typeface="+mn-lt"/>
                        </a:rPr>
                        <a:t>190.202</a:t>
                      </a:r>
                    </a:p>
                  </a:txBody>
                  <a:tcPr marL="6804" marR="6804" marT="6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640784741"/>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2155015773"/>
              </p:ext>
            </p:extLst>
          </p:nvPr>
        </p:nvGraphicFramePr>
        <p:xfrm>
          <a:off x="190502" y="4533903"/>
          <a:ext cx="6537957" cy="4898285"/>
        </p:xfrm>
        <a:graphic>
          <a:graphicData uri="http://schemas.openxmlformats.org/drawingml/2006/table">
            <a:tbl>
              <a:tblPr/>
              <a:tblGrid>
                <a:gridCol w="4286248">
                  <a:extLst>
                    <a:ext uri="{9D8B030D-6E8A-4147-A177-3AD203B41FA5}">
                      <a16:colId xmlns:a16="http://schemas.microsoft.com/office/drawing/2014/main" val="784883037"/>
                    </a:ext>
                  </a:extLst>
                </a:gridCol>
                <a:gridCol w="2251709">
                  <a:extLst>
                    <a:ext uri="{9D8B030D-6E8A-4147-A177-3AD203B41FA5}">
                      <a16:colId xmlns:a16="http://schemas.microsoft.com/office/drawing/2014/main" val="367485395"/>
                    </a:ext>
                  </a:extLst>
                </a:gridCol>
              </a:tblGrid>
              <a:tr h="341525">
                <a:tc gridSpan="2">
                  <a:txBody>
                    <a:bodyPr/>
                    <a:lstStyle/>
                    <a:p>
                      <a:pPr algn="ctr" fontAlgn="ctr"/>
                      <a:r>
                        <a:rPr lang="tr-TR" sz="1400" b="1" i="0" u="none" strike="noStrike" dirty="0">
                          <a:solidFill>
                            <a:srgbClr val="000000"/>
                          </a:solidFill>
                          <a:effectLst/>
                          <a:latin typeface="Times New Roman" panose="02020603050405020304" pitchFamily="18" charset="0"/>
                        </a:rPr>
                        <a:t>İSTANBUL İLİNDE BULUNAN SİT ALANLARI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334548235"/>
                  </a:ext>
                </a:extLst>
              </a:tr>
              <a:tr h="218728">
                <a:tc>
                  <a:txBody>
                    <a:bodyPr/>
                    <a:lstStyle/>
                    <a:p>
                      <a:pPr algn="l" fontAlgn="ctr"/>
                      <a:r>
                        <a:rPr lang="tr-TR" sz="1400" b="1" i="0" u="none" strike="noStrike" dirty="0">
                          <a:solidFill>
                            <a:srgbClr val="000000"/>
                          </a:solidFill>
                          <a:effectLst/>
                          <a:latin typeface="Calibri" panose="020F0502020204030204" pitchFamily="34" charset="0"/>
                        </a:rPr>
                        <a:t>BAĞLI OLDUĞU KURUL MÜDÜRLÜĞÜ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1400" b="1" i="0" u="none" strike="noStrike" dirty="0">
                          <a:solidFill>
                            <a:srgbClr val="000000"/>
                          </a:solidFill>
                          <a:effectLst/>
                          <a:latin typeface="Calibri" panose="020F0502020204030204" pitchFamily="34" charset="0"/>
                        </a:rPr>
                        <a:t>SİT</a:t>
                      </a:r>
                      <a:r>
                        <a:rPr lang="tr-TR" sz="1400" b="1" i="0" u="none" strike="noStrike" baseline="0" dirty="0">
                          <a:solidFill>
                            <a:srgbClr val="000000"/>
                          </a:solidFill>
                          <a:effectLst/>
                          <a:latin typeface="Calibri" panose="020F0502020204030204" pitchFamily="34" charset="0"/>
                        </a:rPr>
                        <a:t> ALANI SAYISI</a:t>
                      </a:r>
                      <a:endParaRPr lang="tr-TR"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134108775"/>
                  </a:ext>
                </a:extLst>
              </a:tr>
              <a:tr h="607578">
                <a:tc>
                  <a:txBody>
                    <a:bodyPr/>
                    <a:lstStyle/>
                    <a:p>
                      <a:pPr algn="l" fontAlgn="ctr"/>
                      <a:r>
                        <a:rPr lang="tr-TR" sz="1000" b="0" i="0" u="none" strike="noStrike" dirty="0">
                          <a:solidFill>
                            <a:srgbClr val="000000"/>
                          </a:solidFill>
                          <a:effectLst/>
                          <a:latin typeface="Calibri" panose="020F0502020204030204" pitchFamily="34" charset="0"/>
                        </a:rPr>
                        <a:t>İstanbul</a:t>
                      </a:r>
                      <a:r>
                        <a:rPr lang="tr-TR" sz="1000" b="0" i="0" u="none" strike="noStrike" baseline="0" dirty="0">
                          <a:solidFill>
                            <a:srgbClr val="000000"/>
                          </a:solidFill>
                          <a:effectLst/>
                          <a:latin typeface="Calibri" panose="020F0502020204030204" pitchFamily="34" charset="0"/>
                        </a:rPr>
                        <a:t> 1 Numaralı Kültür Varlıklarını Koruma Bölge Kurulu Müdürlüğü </a:t>
                      </a:r>
                    </a:p>
                    <a:p>
                      <a:pPr algn="l" fontAlgn="ctr"/>
                      <a:r>
                        <a:rPr lang="tr-TR" sz="1000" b="0" i="0" u="none" strike="noStrike" baseline="0" dirty="0">
                          <a:solidFill>
                            <a:srgbClr val="000000"/>
                          </a:solidFill>
                          <a:effectLst/>
                          <a:latin typeface="Calibri" panose="020F0502020204030204" pitchFamily="34" charset="0"/>
                        </a:rPr>
                        <a:t>(Avrupa Yakası  18 İlçe)</a:t>
                      </a:r>
                      <a:endParaRPr lang="tr-TR"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rPr>
                        <a:t>Sit Alanı</a:t>
                      </a:r>
                      <a:r>
                        <a:rPr lang="tr-TR" sz="1000" b="0" i="0" u="none" strike="noStrike" baseline="0" dirty="0">
                          <a:solidFill>
                            <a:srgbClr val="000000"/>
                          </a:solidFill>
                          <a:effectLst/>
                          <a:latin typeface="Calibri" panose="020F0502020204030204" pitchFamily="34" charset="0"/>
                        </a:rPr>
                        <a:t>    </a:t>
                      </a:r>
                      <a:r>
                        <a:rPr lang="tr-TR" sz="1000" b="0" i="0" u="none" strike="noStrike" dirty="0">
                          <a:solidFill>
                            <a:srgbClr val="000000"/>
                          </a:solidFill>
                          <a:effectLst/>
                          <a:latin typeface="Calibri" panose="020F0502020204030204" pitchFamily="34" charset="0"/>
                        </a:rPr>
                        <a:t>                           (49 adet)</a:t>
                      </a:r>
                    </a:p>
                    <a:p>
                      <a:pPr algn="l" fontAlgn="ctr"/>
                      <a:r>
                        <a:rPr lang="tr-TR" sz="1000" b="0" i="0" u="none" strike="noStrike" dirty="0">
                          <a:solidFill>
                            <a:srgbClr val="000000"/>
                          </a:solidFill>
                          <a:effectLst/>
                          <a:latin typeface="Calibri" panose="020F0502020204030204" pitchFamily="34" charset="0"/>
                        </a:rPr>
                        <a:t>Arkeolojik Sit Alanı            (40 adet)</a:t>
                      </a:r>
                    </a:p>
                    <a:p>
                      <a:pPr algn="l" fontAlgn="ctr"/>
                      <a:r>
                        <a:rPr lang="tr-TR" sz="1000" b="0" i="0" u="none" strike="noStrike" dirty="0">
                          <a:solidFill>
                            <a:srgbClr val="000000"/>
                          </a:solidFill>
                          <a:effectLst/>
                          <a:latin typeface="Calibri" panose="020F0502020204030204" pitchFamily="34" charset="0"/>
                        </a:rPr>
                        <a:t>Kentsel Sit Alanı                  ( 9 adet)</a:t>
                      </a:r>
                    </a:p>
                    <a:p>
                      <a:pPr algn="l" fontAlgn="ctr"/>
                      <a:r>
                        <a:rPr lang="tr-TR" sz="1000" b="0" i="0" u="none" strike="noStrike" dirty="0">
                          <a:solidFill>
                            <a:srgbClr val="000000"/>
                          </a:solidFill>
                          <a:effectLst/>
                          <a:latin typeface="Calibri" panose="020F0502020204030204" pitchFamily="34" charset="0"/>
                        </a:rPr>
                        <a:t>Karma +</a:t>
                      </a:r>
                      <a:r>
                        <a:rPr lang="tr-TR" sz="1000" b="0" i="0" u="none" strike="noStrike" baseline="0" dirty="0">
                          <a:solidFill>
                            <a:srgbClr val="000000"/>
                          </a:solidFill>
                          <a:effectLst/>
                          <a:latin typeface="Calibri" panose="020F0502020204030204" pitchFamily="34" charset="0"/>
                        </a:rPr>
                        <a:t> Tarihi Sit Alanı</a:t>
                      </a:r>
                      <a:r>
                        <a:rPr lang="tr-TR" sz="1000" b="0" i="0" u="none" strike="noStrike" dirty="0">
                          <a:solidFill>
                            <a:srgbClr val="000000"/>
                          </a:solidFill>
                          <a:effectLst/>
                          <a:latin typeface="Calibri" panose="020F0502020204030204" pitchFamily="34" charset="0"/>
                        </a:rPr>
                        <a:t>     (4 adet) </a:t>
                      </a:r>
                      <a:r>
                        <a:rPr lang="tr-TR" sz="800" b="0" i="0" u="none" strike="noStrike" dirty="0">
                          <a:solidFill>
                            <a:srgbClr val="000000"/>
                          </a:solidFill>
                          <a:effectLst/>
                          <a:latin typeface="Calibri" panose="020F0502020204030204" pitchFamily="34" charset="0"/>
                        </a:rPr>
                        <a:t>3+1</a:t>
                      </a:r>
                      <a:endParaRPr lang="tr-TR"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0964420"/>
                  </a:ext>
                </a:extLst>
              </a:tr>
              <a:tr h="458020">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1000" b="0" i="0" u="none" strike="noStrike" dirty="0">
                          <a:solidFill>
                            <a:srgbClr val="000000"/>
                          </a:solidFill>
                          <a:effectLst/>
                          <a:latin typeface="Calibri" panose="020F0502020204030204" pitchFamily="34" charset="0"/>
                        </a:rPr>
                        <a:t>İstanbul</a:t>
                      </a:r>
                      <a:r>
                        <a:rPr lang="tr-TR" sz="1000" b="0" i="0" u="none" strike="noStrike" baseline="0" dirty="0">
                          <a:solidFill>
                            <a:srgbClr val="000000"/>
                          </a:solidFill>
                          <a:effectLst/>
                          <a:latin typeface="Calibri" panose="020F0502020204030204" pitchFamily="34" charset="0"/>
                        </a:rPr>
                        <a:t> 2 Numaralı Kültür Varlıklarını Koruma Bölge Kurulu </a:t>
                      </a:r>
                      <a:r>
                        <a:rPr lang="tr-TR" sz="1000" b="0" i="0" u="none" strike="noStrike" dirty="0">
                          <a:solidFill>
                            <a:srgbClr val="000000"/>
                          </a:solidFill>
                          <a:effectLst/>
                          <a:latin typeface="Calibri" panose="020F0502020204030204" pitchFamily="34" charset="0"/>
                        </a:rPr>
                        <a:t>Müdürlüğü</a:t>
                      </a:r>
                    </a:p>
                    <a:p>
                      <a:pPr marL="0" marR="0" indent="0" algn="l" defTabSz="685800" rtl="0" eaLnBrk="1" fontAlgn="ctr" latinLnBrk="0" hangingPunct="1">
                        <a:lnSpc>
                          <a:spcPct val="100000"/>
                        </a:lnSpc>
                        <a:spcBef>
                          <a:spcPts val="0"/>
                        </a:spcBef>
                        <a:spcAft>
                          <a:spcPts val="0"/>
                        </a:spcAft>
                        <a:buClrTx/>
                        <a:buSzTx/>
                        <a:buFontTx/>
                        <a:buNone/>
                        <a:tabLst/>
                        <a:defRPr/>
                      </a:pPr>
                      <a:r>
                        <a:rPr lang="tr-TR" sz="1000" b="0" i="0" u="none" strike="noStrike" dirty="0">
                          <a:solidFill>
                            <a:srgbClr val="000000"/>
                          </a:solidFill>
                          <a:effectLst/>
                          <a:latin typeface="Calibri" panose="020F0502020204030204" pitchFamily="34" charset="0"/>
                        </a:rPr>
                        <a:t>(Avrupa Yakası</a:t>
                      </a:r>
                      <a:r>
                        <a:rPr lang="tr-TR" sz="1000" b="0" i="0" u="none" strike="noStrike" baseline="0" dirty="0">
                          <a:solidFill>
                            <a:srgbClr val="000000"/>
                          </a:solidFill>
                          <a:effectLst/>
                          <a:latin typeface="Calibri" panose="020F0502020204030204" pitchFamily="34" charset="0"/>
                        </a:rPr>
                        <a:t>  2 İlçe)</a:t>
                      </a:r>
                      <a:endParaRPr lang="tr-TR"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cs typeface="Calibri" panose="020F0502020204030204" pitchFamily="34" charset="0"/>
                        </a:rPr>
                        <a:t>Kentsel ve Tarihi Sit Alanı </a:t>
                      </a:r>
                      <a:r>
                        <a:rPr lang="tr-TR" sz="1000" b="0" i="0" u="none" strike="noStrike" baseline="0" dirty="0">
                          <a:solidFill>
                            <a:srgbClr val="000000"/>
                          </a:solidFill>
                          <a:effectLst/>
                          <a:latin typeface="Calibri" panose="020F0502020204030204" pitchFamily="34" charset="0"/>
                          <a:cs typeface="Calibri" panose="020F0502020204030204" pitchFamily="34" charset="0"/>
                        </a:rPr>
                        <a:t> (</a:t>
                      </a:r>
                      <a:r>
                        <a:rPr lang="tr-TR" sz="1000" b="0" i="0" u="none" strike="noStrike" dirty="0">
                          <a:solidFill>
                            <a:srgbClr val="000000"/>
                          </a:solidFill>
                          <a:effectLst/>
                          <a:latin typeface="Calibri" panose="020F0502020204030204" pitchFamily="34" charset="0"/>
                          <a:cs typeface="Calibri" panose="020F0502020204030204" pitchFamily="34" charset="0"/>
                        </a:rPr>
                        <a:t>2 adet)</a:t>
                      </a:r>
                    </a:p>
                    <a:p>
                      <a:pPr algn="l" fontAlgn="ctr"/>
                      <a:r>
                        <a:rPr lang="tr-TR" sz="1000" b="0" i="0" u="none" strike="noStrike" dirty="0">
                          <a:solidFill>
                            <a:srgbClr val="000000"/>
                          </a:solidFill>
                          <a:effectLst/>
                          <a:latin typeface="Calibri" panose="020F0502020204030204" pitchFamily="34" charset="0"/>
                          <a:cs typeface="Calibri" panose="020F0502020204030204" pitchFamily="34" charset="0"/>
                        </a:rPr>
                        <a:t>Tarihi Sit Alanı                      (2 adet)</a:t>
                      </a:r>
                    </a:p>
                    <a:p>
                      <a:pPr algn="l" fontAlgn="ctr"/>
                      <a:r>
                        <a:rPr lang="tr-TR" sz="1000" b="0" i="0" u="none" strike="noStrike" dirty="0">
                          <a:solidFill>
                            <a:srgbClr val="000000"/>
                          </a:solidFill>
                          <a:effectLst/>
                          <a:latin typeface="Calibri" panose="020F0502020204030204" pitchFamily="34" charset="0"/>
                          <a:cs typeface="Calibri" panose="020F0502020204030204" pitchFamily="34" charset="0"/>
                        </a:rPr>
                        <a:t>Kentsel</a:t>
                      </a:r>
                      <a:r>
                        <a:rPr lang="tr-TR" sz="1000" b="0" i="0" u="none" strike="noStrike" baseline="0" dirty="0">
                          <a:solidFill>
                            <a:srgbClr val="000000"/>
                          </a:solidFill>
                          <a:effectLst/>
                          <a:latin typeface="Calibri" panose="020F0502020204030204" pitchFamily="34" charset="0"/>
                          <a:cs typeface="Calibri" panose="020F0502020204030204" pitchFamily="34" charset="0"/>
                        </a:rPr>
                        <a:t> Sit Alanı                   (2 adet)</a:t>
                      </a:r>
                      <a:endParaRPr lang="tr-TR"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828788"/>
                  </a:ext>
                </a:extLst>
              </a:tr>
              <a:tr h="607578">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1000" b="0" i="0" u="none" strike="noStrike" dirty="0">
                          <a:solidFill>
                            <a:srgbClr val="000000"/>
                          </a:solidFill>
                          <a:effectLst/>
                          <a:latin typeface="Calibri" panose="020F0502020204030204" pitchFamily="34" charset="0"/>
                        </a:rPr>
                        <a:t>İstanbul</a:t>
                      </a:r>
                      <a:r>
                        <a:rPr lang="tr-TR" sz="1000" b="0" i="0" u="none" strike="noStrike" baseline="0" dirty="0">
                          <a:solidFill>
                            <a:srgbClr val="000000"/>
                          </a:solidFill>
                          <a:effectLst/>
                          <a:latin typeface="Calibri" panose="020F0502020204030204" pitchFamily="34" charset="0"/>
                        </a:rPr>
                        <a:t> 3 Numaralı Kültür Varlıklarını Koruma Bölge Kurulu </a:t>
                      </a:r>
                      <a:r>
                        <a:rPr lang="tr-TR" sz="1000" b="0" i="0" u="none" strike="noStrike" dirty="0">
                          <a:solidFill>
                            <a:srgbClr val="000000"/>
                          </a:solidFill>
                          <a:effectLst/>
                          <a:latin typeface="Calibri" panose="020F0502020204030204" pitchFamily="34" charset="0"/>
                        </a:rPr>
                        <a:t>Müdürlüğü</a:t>
                      </a:r>
                    </a:p>
                    <a:p>
                      <a:pPr marL="0" marR="0" indent="0" algn="l" defTabSz="685800" rtl="0" eaLnBrk="1" fontAlgn="ctr" latinLnBrk="0" hangingPunct="1">
                        <a:lnSpc>
                          <a:spcPct val="100000"/>
                        </a:lnSpc>
                        <a:spcBef>
                          <a:spcPts val="0"/>
                        </a:spcBef>
                        <a:spcAft>
                          <a:spcPts val="0"/>
                        </a:spcAft>
                        <a:buClrTx/>
                        <a:buSzTx/>
                        <a:buFontTx/>
                        <a:buNone/>
                        <a:tabLst/>
                        <a:defRPr/>
                      </a:pPr>
                      <a:r>
                        <a:rPr lang="tr-TR" sz="1000" b="0" i="0" u="none" strike="noStrike" dirty="0">
                          <a:solidFill>
                            <a:srgbClr val="000000"/>
                          </a:solidFill>
                          <a:effectLst/>
                          <a:latin typeface="Calibri" panose="020F0502020204030204" pitchFamily="34" charset="0"/>
                        </a:rPr>
                        <a:t>(Avrupa</a:t>
                      </a:r>
                      <a:r>
                        <a:rPr lang="tr-TR" sz="1000" b="0" i="0" u="none" strike="noStrike" baseline="0" dirty="0">
                          <a:solidFill>
                            <a:srgbClr val="000000"/>
                          </a:solidFill>
                          <a:effectLst/>
                          <a:latin typeface="Calibri" panose="020F0502020204030204" pitchFamily="34" charset="0"/>
                        </a:rPr>
                        <a:t> Yakası 3 İlçe)</a:t>
                      </a:r>
                      <a:endParaRPr lang="tr-TR"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cs typeface="Calibri" panose="020F0502020204030204" pitchFamily="34" charset="0"/>
                        </a:rPr>
                        <a:t>Arkeolojik Sit Alanı              (2 adet)</a:t>
                      </a:r>
                    </a:p>
                    <a:p>
                      <a:pPr algn="l" fontAlgn="ctr"/>
                      <a:r>
                        <a:rPr lang="tr-TR" sz="1000" b="0" i="0" u="none" strike="noStrike" dirty="0">
                          <a:solidFill>
                            <a:srgbClr val="000000"/>
                          </a:solidFill>
                          <a:effectLst/>
                          <a:latin typeface="Calibri" panose="020F0502020204030204" pitchFamily="34" charset="0"/>
                          <a:cs typeface="Calibri" panose="020F0502020204030204" pitchFamily="34" charset="0"/>
                        </a:rPr>
                        <a:t>Kentsel Sit Alanı</a:t>
                      </a:r>
                      <a:r>
                        <a:rPr lang="tr-TR" sz="1000" b="0" i="0" u="none" strike="noStrike" baseline="0" dirty="0">
                          <a:solidFill>
                            <a:srgbClr val="000000"/>
                          </a:solidFill>
                          <a:effectLst/>
                          <a:latin typeface="Calibri" panose="020F0502020204030204" pitchFamily="34" charset="0"/>
                          <a:cs typeface="Calibri" panose="020F0502020204030204" pitchFamily="34" charset="0"/>
                        </a:rPr>
                        <a:t>                   (3 </a:t>
                      </a:r>
                      <a:r>
                        <a:rPr lang="tr-TR" sz="1000" b="0" i="0" u="none" strike="noStrike" dirty="0">
                          <a:solidFill>
                            <a:srgbClr val="000000"/>
                          </a:solidFill>
                          <a:effectLst/>
                          <a:latin typeface="Calibri" panose="020F0502020204030204" pitchFamily="34" charset="0"/>
                          <a:cs typeface="Calibri" panose="020F0502020204030204" pitchFamily="34" charset="0"/>
                        </a:rPr>
                        <a:t>adet)</a:t>
                      </a:r>
                    </a:p>
                    <a:p>
                      <a:pPr algn="l" fontAlgn="ctr"/>
                      <a:r>
                        <a:rPr lang="tr-TR" sz="1000" b="0" i="0" u="none" strike="noStrike" dirty="0">
                          <a:solidFill>
                            <a:srgbClr val="000000"/>
                          </a:solidFill>
                          <a:effectLst/>
                          <a:latin typeface="Calibri" panose="020F0502020204030204" pitchFamily="34" charset="0"/>
                          <a:cs typeface="Calibri" panose="020F0502020204030204" pitchFamily="34" charset="0"/>
                        </a:rPr>
                        <a:t>Kentsel</a:t>
                      </a:r>
                      <a:r>
                        <a:rPr lang="tr-TR" sz="1000" b="0" i="0" u="none" strike="noStrike" baseline="0" dirty="0">
                          <a:solidFill>
                            <a:srgbClr val="000000"/>
                          </a:solidFill>
                          <a:effectLst/>
                          <a:latin typeface="Calibri" panose="020F0502020204030204" pitchFamily="34" charset="0"/>
                          <a:cs typeface="Calibri" panose="020F0502020204030204" pitchFamily="34" charset="0"/>
                        </a:rPr>
                        <a:t> ve Tarihi </a:t>
                      </a:r>
                      <a:r>
                        <a:rPr lang="tr-TR" sz="1000" b="0" i="0" u="none" strike="noStrike" dirty="0">
                          <a:solidFill>
                            <a:srgbClr val="000000"/>
                          </a:solidFill>
                          <a:effectLst/>
                          <a:latin typeface="Calibri" panose="020F0502020204030204" pitchFamily="34" charset="0"/>
                          <a:cs typeface="Calibri" panose="020F0502020204030204" pitchFamily="34" charset="0"/>
                        </a:rPr>
                        <a:t>Sit Alanı  (</a:t>
                      </a:r>
                      <a:r>
                        <a:rPr lang="tr-TR" sz="1000" b="0" i="0" u="none" strike="noStrike" baseline="0" dirty="0">
                          <a:solidFill>
                            <a:srgbClr val="000000"/>
                          </a:solidFill>
                          <a:effectLst/>
                          <a:latin typeface="Calibri" panose="020F0502020204030204" pitchFamily="34" charset="0"/>
                          <a:cs typeface="Calibri" panose="020F0502020204030204" pitchFamily="34" charset="0"/>
                        </a:rPr>
                        <a:t>2 adet)</a:t>
                      </a:r>
                      <a:endParaRPr lang="tr-TR" sz="1000" b="0" i="0" u="none" strike="noStrike" dirty="0">
                        <a:solidFill>
                          <a:srgbClr val="000000"/>
                        </a:solidFill>
                        <a:effectLst/>
                        <a:latin typeface="Calibri" panose="020F0502020204030204" pitchFamily="34" charset="0"/>
                        <a:cs typeface="Calibri" panose="020F0502020204030204" pitchFamily="34" charset="0"/>
                      </a:endParaRPr>
                    </a:p>
                    <a:p>
                      <a:pPr algn="l" fontAlgn="ctr"/>
                      <a:r>
                        <a:rPr lang="tr-TR" sz="1000" b="0" i="0" u="none" strike="noStrike" dirty="0">
                          <a:solidFill>
                            <a:srgbClr val="000000"/>
                          </a:solidFill>
                          <a:effectLst/>
                          <a:latin typeface="Calibri" panose="020F0502020204030204" pitchFamily="34" charset="0"/>
                          <a:cs typeface="Calibri" panose="020F0502020204030204" pitchFamily="34" charset="0"/>
                        </a:rPr>
                        <a:t>Doğal-Tarihi Sit Alanı          (4 adet)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9363474"/>
                  </a:ext>
                </a:extLst>
              </a:tr>
              <a:tr h="308462">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1000" b="0" i="0" u="none" strike="noStrike" dirty="0">
                          <a:solidFill>
                            <a:srgbClr val="000000"/>
                          </a:solidFill>
                          <a:effectLst/>
                          <a:latin typeface="Calibri" panose="020F0502020204030204" pitchFamily="34" charset="0"/>
                        </a:rPr>
                        <a:t>İstanbul</a:t>
                      </a:r>
                      <a:r>
                        <a:rPr lang="tr-TR" sz="1000" b="0" i="0" u="none" strike="noStrike" baseline="0" dirty="0">
                          <a:solidFill>
                            <a:srgbClr val="000000"/>
                          </a:solidFill>
                          <a:effectLst/>
                          <a:latin typeface="Calibri" panose="020F0502020204030204" pitchFamily="34" charset="0"/>
                        </a:rPr>
                        <a:t> 4 Numaralı Kültür Varlıklarını Koruma Bölge Kurulu </a:t>
                      </a:r>
                      <a:r>
                        <a:rPr lang="tr-TR" sz="1000" b="0" i="0" u="none" strike="noStrike" dirty="0">
                          <a:solidFill>
                            <a:srgbClr val="000000"/>
                          </a:solidFill>
                          <a:effectLst/>
                          <a:latin typeface="Calibri" panose="020F0502020204030204" pitchFamily="34" charset="0"/>
                        </a:rPr>
                        <a:t>Müdürlüğü </a:t>
                      </a:r>
                    </a:p>
                    <a:p>
                      <a:pPr marL="0" marR="0" indent="0" algn="l" defTabSz="685800" rtl="0" eaLnBrk="1" fontAlgn="ctr" latinLnBrk="0" hangingPunct="1">
                        <a:lnSpc>
                          <a:spcPct val="100000"/>
                        </a:lnSpc>
                        <a:spcBef>
                          <a:spcPts val="0"/>
                        </a:spcBef>
                        <a:spcAft>
                          <a:spcPts val="0"/>
                        </a:spcAft>
                        <a:buClrTx/>
                        <a:buSzTx/>
                        <a:buFontTx/>
                        <a:buNone/>
                        <a:tabLst/>
                        <a:defRPr/>
                      </a:pPr>
                      <a:r>
                        <a:rPr lang="tr-TR" sz="1000" b="0" i="0" u="none" strike="noStrike" dirty="0">
                          <a:solidFill>
                            <a:srgbClr val="000000"/>
                          </a:solidFill>
                          <a:effectLst/>
                          <a:latin typeface="Calibri" panose="020F0502020204030204" pitchFamily="34" charset="0"/>
                        </a:rPr>
                        <a:t>(Avrupa Yakası 2 İlçe)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cs typeface="Calibri" panose="020F0502020204030204" pitchFamily="34" charset="0"/>
                        </a:rPr>
                        <a:t>Fatih İlçesinin tamamı sit alanıdır.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6337757"/>
                  </a:ext>
                </a:extLst>
              </a:tr>
              <a:tr h="607578">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1000" b="0" i="0" u="none" strike="noStrike" dirty="0">
                          <a:solidFill>
                            <a:srgbClr val="000000"/>
                          </a:solidFill>
                          <a:effectLst/>
                          <a:latin typeface="Calibri" panose="020F0502020204030204" pitchFamily="34" charset="0"/>
                        </a:rPr>
                        <a:t>İstanbul</a:t>
                      </a:r>
                      <a:r>
                        <a:rPr lang="tr-TR" sz="1000" b="0" i="0" u="none" strike="noStrike" baseline="0" dirty="0">
                          <a:solidFill>
                            <a:srgbClr val="000000"/>
                          </a:solidFill>
                          <a:effectLst/>
                          <a:latin typeface="Calibri" panose="020F0502020204030204" pitchFamily="34" charset="0"/>
                        </a:rPr>
                        <a:t> 5 Numaralı Kültür Varlıklarını Koruma Bölge Kurulu </a:t>
                      </a:r>
                      <a:r>
                        <a:rPr lang="tr-TR" sz="1000" b="0" i="0" u="none" strike="noStrike" dirty="0">
                          <a:solidFill>
                            <a:srgbClr val="000000"/>
                          </a:solidFill>
                          <a:effectLst/>
                          <a:latin typeface="Calibri" panose="020F0502020204030204" pitchFamily="34" charset="0"/>
                        </a:rPr>
                        <a:t>Müdürlüğü </a:t>
                      </a:r>
                    </a:p>
                    <a:p>
                      <a:pPr marL="0" marR="0" indent="0" algn="l" defTabSz="685800" rtl="0" eaLnBrk="1" fontAlgn="ctr" latinLnBrk="0" hangingPunct="1">
                        <a:lnSpc>
                          <a:spcPct val="100000"/>
                        </a:lnSpc>
                        <a:spcBef>
                          <a:spcPts val="0"/>
                        </a:spcBef>
                        <a:spcAft>
                          <a:spcPts val="0"/>
                        </a:spcAft>
                        <a:buClrTx/>
                        <a:buSzTx/>
                        <a:buFontTx/>
                        <a:buNone/>
                        <a:tabLst/>
                        <a:defRPr/>
                      </a:pPr>
                      <a:r>
                        <a:rPr lang="tr-TR" sz="1000" b="0" i="0" u="none" strike="noStrike" dirty="0">
                          <a:solidFill>
                            <a:srgbClr val="000000"/>
                          </a:solidFill>
                          <a:effectLst/>
                          <a:latin typeface="Calibri" panose="020F0502020204030204" pitchFamily="34" charset="0"/>
                        </a:rPr>
                        <a:t>(Anadolu Yakası 9 İlçe)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cs typeface="Calibri" panose="020F0502020204030204" pitchFamily="34" charset="0"/>
                        </a:rPr>
                        <a:t>Kentsel-Arkeolojik Sit Alanı</a:t>
                      </a:r>
                      <a:r>
                        <a:rPr lang="tr-TR" sz="1000" b="0" i="0" u="none" strike="noStrike" baseline="0" dirty="0">
                          <a:solidFill>
                            <a:srgbClr val="000000"/>
                          </a:solidFill>
                          <a:effectLst/>
                          <a:latin typeface="Calibri" panose="020F0502020204030204" pitchFamily="34" charset="0"/>
                          <a:cs typeface="Calibri" panose="020F0502020204030204" pitchFamily="34" charset="0"/>
                        </a:rPr>
                        <a:t> (2 adet)</a:t>
                      </a:r>
                    </a:p>
                    <a:p>
                      <a:pPr algn="l" fontAlgn="ctr"/>
                      <a:r>
                        <a:rPr lang="tr-TR" sz="1000" b="0" i="0" u="none" strike="noStrike" baseline="0" dirty="0">
                          <a:solidFill>
                            <a:srgbClr val="000000"/>
                          </a:solidFill>
                          <a:effectLst/>
                          <a:latin typeface="Calibri" panose="020F0502020204030204" pitchFamily="34" charset="0"/>
                          <a:cs typeface="Calibri" panose="020F0502020204030204" pitchFamily="34" charset="0"/>
                        </a:rPr>
                        <a:t>Kentsel ve Tarihi Sit Alanı    (1 adet)</a:t>
                      </a:r>
                    </a:p>
                    <a:p>
                      <a:pPr algn="l" fontAlgn="ctr"/>
                      <a:r>
                        <a:rPr lang="tr-TR" sz="1000" b="0" i="0" u="none" strike="noStrike" baseline="0" dirty="0">
                          <a:solidFill>
                            <a:srgbClr val="000000"/>
                          </a:solidFill>
                          <a:effectLst/>
                          <a:latin typeface="Calibri" panose="020F0502020204030204" pitchFamily="34" charset="0"/>
                          <a:cs typeface="Calibri" panose="020F0502020204030204" pitchFamily="34" charset="0"/>
                        </a:rPr>
                        <a:t>Arkeolojik Sit Alanı              (15 adet)</a:t>
                      </a:r>
                    </a:p>
                    <a:p>
                      <a:pPr algn="l" fontAlgn="ctr"/>
                      <a:r>
                        <a:rPr lang="tr-TR" sz="1000" b="0" i="0" u="none" strike="noStrike" baseline="0" dirty="0">
                          <a:solidFill>
                            <a:srgbClr val="000000"/>
                          </a:solidFill>
                          <a:effectLst/>
                          <a:latin typeface="Calibri" panose="020F0502020204030204" pitchFamily="34" charset="0"/>
                          <a:cs typeface="Calibri" panose="020F0502020204030204" pitchFamily="34" charset="0"/>
                        </a:rPr>
                        <a:t>Kentsel Sit Alanı                    (7</a:t>
                      </a:r>
                      <a:r>
                        <a:rPr lang="tr-TR" sz="1000" b="0" i="0" u="none" strike="noStrike" dirty="0">
                          <a:solidFill>
                            <a:srgbClr val="000000"/>
                          </a:solidFill>
                          <a:effectLst/>
                          <a:latin typeface="Calibri" panose="020F0502020204030204" pitchFamily="34" charset="0"/>
                          <a:cs typeface="Calibri" panose="020F0502020204030204" pitchFamily="34" charset="0"/>
                        </a:rPr>
                        <a:t> adet)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872717"/>
                  </a:ext>
                </a:extLst>
              </a:tr>
              <a:tr h="458020">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1000" b="0" i="0" u="none" strike="noStrike" dirty="0">
                          <a:solidFill>
                            <a:srgbClr val="000000"/>
                          </a:solidFill>
                          <a:effectLst/>
                          <a:latin typeface="Calibri" panose="020F0502020204030204" pitchFamily="34" charset="0"/>
                        </a:rPr>
                        <a:t>İstanbul</a:t>
                      </a:r>
                      <a:r>
                        <a:rPr lang="tr-TR" sz="1000" b="0" i="0" u="none" strike="noStrike" baseline="0" dirty="0">
                          <a:solidFill>
                            <a:srgbClr val="000000"/>
                          </a:solidFill>
                          <a:effectLst/>
                          <a:latin typeface="Calibri" panose="020F0502020204030204" pitchFamily="34" charset="0"/>
                        </a:rPr>
                        <a:t> 6 Numaralı Kültür Varlıklarını Koruma Bölge Kurulu </a:t>
                      </a:r>
                      <a:r>
                        <a:rPr lang="tr-TR" sz="1000" b="0" i="0" u="none" strike="noStrike" dirty="0">
                          <a:solidFill>
                            <a:srgbClr val="000000"/>
                          </a:solidFill>
                          <a:effectLst/>
                          <a:latin typeface="Calibri" panose="020F0502020204030204" pitchFamily="34" charset="0"/>
                        </a:rPr>
                        <a:t>Müdürlüğü</a:t>
                      </a:r>
                      <a:r>
                        <a:rPr lang="tr-TR" sz="1000" b="0" i="0" u="none" strike="noStrike" baseline="0" dirty="0">
                          <a:solidFill>
                            <a:srgbClr val="000000"/>
                          </a:solidFill>
                          <a:effectLst/>
                          <a:latin typeface="Calibri" panose="020F0502020204030204" pitchFamily="34" charset="0"/>
                        </a:rPr>
                        <a:t> </a:t>
                      </a:r>
                    </a:p>
                    <a:p>
                      <a:pPr marL="0" marR="0" indent="0" algn="l" defTabSz="685800" rtl="0" eaLnBrk="1" fontAlgn="ctr" latinLnBrk="0" hangingPunct="1">
                        <a:lnSpc>
                          <a:spcPct val="100000"/>
                        </a:lnSpc>
                        <a:spcBef>
                          <a:spcPts val="0"/>
                        </a:spcBef>
                        <a:spcAft>
                          <a:spcPts val="0"/>
                        </a:spcAft>
                        <a:buClrTx/>
                        <a:buSzTx/>
                        <a:buFontTx/>
                        <a:buNone/>
                        <a:tabLst/>
                        <a:defRPr/>
                      </a:pPr>
                      <a:r>
                        <a:rPr lang="tr-TR" sz="1000" b="0" i="0" u="none" strike="noStrike" baseline="0" dirty="0">
                          <a:solidFill>
                            <a:srgbClr val="000000"/>
                          </a:solidFill>
                          <a:effectLst/>
                          <a:latin typeface="Calibri" panose="020F0502020204030204" pitchFamily="34" charset="0"/>
                        </a:rPr>
                        <a:t>(Anadolu Yakası 5 ilçe)</a:t>
                      </a:r>
                      <a:endParaRPr lang="tr-TR"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cs typeface="Calibri" panose="020F0502020204030204" pitchFamily="34" charset="0"/>
                        </a:rPr>
                        <a:t>Doğal-Tarihi</a:t>
                      </a:r>
                      <a:r>
                        <a:rPr lang="tr-TR" sz="1000" b="0" i="0" u="none" strike="noStrike" baseline="0" dirty="0">
                          <a:solidFill>
                            <a:srgbClr val="000000"/>
                          </a:solidFill>
                          <a:effectLst/>
                          <a:latin typeface="Calibri" panose="020F0502020204030204" pitchFamily="34" charset="0"/>
                          <a:cs typeface="Calibri" panose="020F0502020204030204" pitchFamily="34" charset="0"/>
                        </a:rPr>
                        <a:t> Sit Alanı           (1 adet)</a:t>
                      </a:r>
                    </a:p>
                    <a:p>
                      <a:pPr algn="l" fontAlgn="ctr"/>
                      <a:r>
                        <a:rPr lang="tr-TR" sz="1000" b="0" i="0" u="none" strike="noStrike" baseline="0" dirty="0">
                          <a:solidFill>
                            <a:srgbClr val="000000"/>
                          </a:solidFill>
                          <a:effectLst/>
                          <a:latin typeface="Calibri" panose="020F0502020204030204" pitchFamily="34" charset="0"/>
                          <a:cs typeface="Calibri" panose="020F0502020204030204" pitchFamily="34" charset="0"/>
                        </a:rPr>
                        <a:t>Kentsel Sit Alanı                    (4 adet)</a:t>
                      </a:r>
                    </a:p>
                    <a:p>
                      <a:pPr algn="l" fontAlgn="ctr"/>
                      <a:r>
                        <a:rPr lang="tr-TR" sz="1000" b="0" i="0" u="none" strike="noStrike" baseline="0" dirty="0">
                          <a:solidFill>
                            <a:srgbClr val="000000"/>
                          </a:solidFill>
                          <a:effectLst/>
                          <a:latin typeface="Calibri" panose="020F0502020204030204" pitchFamily="34" charset="0"/>
                          <a:cs typeface="Calibri" panose="020F0502020204030204" pitchFamily="34" charset="0"/>
                        </a:rPr>
                        <a:t>Arkeolojik Sit Alanı               (6 adet)</a:t>
                      </a:r>
                      <a:r>
                        <a:rPr lang="tr-TR" sz="1000" b="0" i="0" u="none" strike="noStrike" dirty="0">
                          <a:solidFill>
                            <a:srgbClr val="000000"/>
                          </a:solidFill>
                          <a:effectLst/>
                          <a:latin typeface="Calibri" panose="020F0502020204030204" pitchFamily="34" charset="0"/>
                          <a:cs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5079835"/>
                  </a:ext>
                </a:extLst>
              </a:tr>
              <a:tr h="1205809">
                <a:tc>
                  <a:txBody>
                    <a:bodyPr/>
                    <a:lstStyle/>
                    <a:p>
                      <a:pPr algn="l" fontAlgn="ctr"/>
                      <a:r>
                        <a:rPr lang="tr-TR" sz="1200" b="1" i="0" u="none" strike="noStrike" dirty="0">
                          <a:solidFill>
                            <a:srgbClr val="000000"/>
                          </a:solidFill>
                          <a:effectLst/>
                          <a:latin typeface="Calibri" panose="020F0502020204030204" pitchFamily="34" charset="0"/>
                        </a:rPr>
                        <a:t>TOPLAM: </a:t>
                      </a:r>
                      <a:r>
                        <a:rPr lang="tr-TR" sz="1200" b="1" i="0" u="none" strike="noStrike" baseline="0" dirty="0">
                          <a:solidFill>
                            <a:srgbClr val="000000"/>
                          </a:solidFill>
                          <a:effectLst/>
                          <a:latin typeface="Calibri" panose="020F0502020204030204" pitchFamily="34" charset="0"/>
                        </a:rPr>
                        <a:t>  </a:t>
                      </a:r>
                      <a:r>
                        <a:rPr lang="tr-TR" sz="1200" b="0" i="0" u="none" strike="noStrike" baseline="0" dirty="0">
                          <a:solidFill>
                            <a:srgbClr val="000000"/>
                          </a:solidFill>
                          <a:effectLst/>
                          <a:latin typeface="Calibri" panose="020F0502020204030204" pitchFamily="34" charset="0"/>
                        </a:rPr>
                        <a:t>155 adet ve Fatih İlçesi</a:t>
                      </a:r>
                      <a:endParaRPr lang="tr-TR"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Calibri" panose="020F0502020204030204" pitchFamily="34" charset="0"/>
                          <a:cs typeface="Calibri" panose="020F0502020204030204" pitchFamily="34" charset="0"/>
                        </a:rPr>
                        <a:t>Sit Alanı=49 adet</a:t>
                      </a:r>
                    </a:p>
                    <a:p>
                      <a:pPr algn="l" fontAlgn="ctr"/>
                      <a:r>
                        <a:rPr lang="tr-TR" sz="1000" b="0" i="0" u="none" strike="noStrike" dirty="0">
                          <a:solidFill>
                            <a:srgbClr val="000000"/>
                          </a:solidFill>
                          <a:effectLst/>
                          <a:latin typeface="Calibri" panose="020F0502020204030204" pitchFamily="34" charset="0"/>
                          <a:cs typeface="Calibri" panose="020F0502020204030204" pitchFamily="34" charset="0"/>
                        </a:rPr>
                        <a:t>Arkeolojik</a:t>
                      </a:r>
                      <a:r>
                        <a:rPr lang="tr-TR" sz="1000" b="0" i="0" u="none" strike="noStrike" baseline="0" dirty="0">
                          <a:solidFill>
                            <a:srgbClr val="000000"/>
                          </a:solidFill>
                          <a:effectLst/>
                          <a:latin typeface="Calibri" panose="020F0502020204030204" pitchFamily="34" charset="0"/>
                          <a:cs typeface="Calibri" panose="020F0502020204030204" pitchFamily="34" charset="0"/>
                        </a:rPr>
                        <a:t> Sit Alanı=63 adet</a:t>
                      </a:r>
                    </a:p>
                    <a:p>
                      <a:pPr algn="l" fontAlgn="ctr"/>
                      <a:r>
                        <a:rPr lang="tr-TR" sz="1000" b="0" i="0" u="none" strike="noStrike" baseline="0" dirty="0">
                          <a:solidFill>
                            <a:srgbClr val="000000"/>
                          </a:solidFill>
                          <a:effectLst/>
                          <a:latin typeface="Calibri" panose="020F0502020204030204" pitchFamily="34" charset="0"/>
                          <a:cs typeface="Calibri" panose="020F0502020204030204" pitchFamily="34" charset="0"/>
                        </a:rPr>
                        <a:t>Kentsel Sit Alanı =26 adet</a:t>
                      </a:r>
                    </a:p>
                    <a:p>
                      <a:pPr algn="l" fontAlgn="ctr"/>
                      <a:r>
                        <a:rPr lang="tr-TR" sz="1000" b="0" i="0" u="none" strike="noStrike" baseline="0" dirty="0">
                          <a:solidFill>
                            <a:srgbClr val="000000"/>
                          </a:solidFill>
                          <a:effectLst/>
                          <a:latin typeface="Calibri" panose="020F0502020204030204" pitchFamily="34" charset="0"/>
                          <a:cs typeface="Calibri" panose="020F0502020204030204" pitchFamily="34" charset="0"/>
                        </a:rPr>
                        <a:t>Karma Sit Alanı=3 adet</a:t>
                      </a:r>
                    </a:p>
                    <a:p>
                      <a:pPr algn="l" fontAlgn="ctr"/>
                      <a:r>
                        <a:rPr lang="tr-TR" sz="1000" b="0" i="0" u="none" strike="noStrike" baseline="0" dirty="0">
                          <a:solidFill>
                            <a:srgbClr val="000000"/>
                          </a:solidFill>
                          <a:effectLst/>
                          <a:latin typeface="Calibri" panose="020F0502020204030204" pitchFamily="34" charset="0"/>
                          <a:cs typeface="Calibri" panose="020F0502020204030204" pitchFamily="34" charset="0"/>
                        </a:rPr>
                        <a:t>Kentsel ve Tarihi Sit Alanı=5 adet</a:t>
                      </a:r>
                    </a:p>
                    <a:p>
                      <a:pPr algn="l" fontAlgn="ctr"/>
                      <a:r>
                        <a:rPr lang="tr-TR" sz="1000" b="0" i="0" u="none" strike="noStrike" baseline="0" dirty="0">
                          <a:solidFill>
                            <a:srgbClr val="000000"/>
                          </a:solidFill>
                          <a:effectLst/>
                          <a:latin typeface="Calibri" panose="020F0502020204030204" pitchFamily="34" charset="0"/>
                          <a:cs typeface="Calibri" panose="020F0502020204030204" pitchFamily="34" charset="0"/>
                        </a:rPr>
                        <a:t>Tarihi Sit Alanı=3 adet</a:t>
                      </a:r>
                    </a:p>
                    <a:p>
                      <a:pPr algn="l" fontAlgn="ctr"/>
                      <a:r>
                        <a:rPr lang="tr-TR" sz="1000" b="0" i="0" u="none" strike="noStrike" baseline="0" dirty="0">
                          <a:solidFill>
                            <a:srgbClr val="000000"/>
                          </a:solidFill>
                          <a:effectLst/>
                          <a:latin typeface="Calibri" panose="020F0502020204030204" pitchFamily="34" charset="0"/>
                          <a:cs typeface="Calibri" panose="020F0502020204030204" pitchFamily="34" charset="0"/>
                        </a:rPr>
                        <a:t>Doğal-Tarihi Sit Alanı=5 adet</a:t>
                      </a:r>
                    </a:p>
                    <a:p>
                      <a:pPr algn="l" fontAlgn="ctr"/>
                      <a:r>
                        <a:rPr lang="tr-TR" sz="1000" b="0" i="0" u="none" strike="noStrike" baseline="0" dirty="0">
                          <a:solidFill>
                            <a:srgbClr val="000000"/>
                          </a:solidFill>
                          <a:effectLst/>
                          <a:latin typeface="Calibri" panose="020F0502020204030204" pitchFamily="34" charset="0"/>
                          <a:cs typeface="Calibri" panose="020F0502020204030204" pitchFamily="34" charset="0"/>
                        </a:rPr>
                        <a:t>Kentsel-Arkeolojik Sit Alanı=2 adet</a:t>
                      </a:r>
                      <a:endParaRPr lang="tr-TR"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81081116"/>
                  </a:ext>
                </a:extLst>
              </a:tr>
            </a:tbl>
          </a:graphicData>
        </a:graphic>
      </p:graphicFrame>
      <p:sp>
        <p:nvSpPr>
          <p:cNvPr id="4" name="Slayt Numarası Yer Tutucusu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04351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1" y="157914"/>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YABANCI ZİYARETÇİ İSTATİSTİKLERİ</a:t>
            </a:r>
          </a:p>
        </p:txBody>
      </p:sp>
      <p:graphicFrame>
        <p:nvGraphicFramePr>
          <p:cNvPr id="4" name="4 Tablo"/>
          <p:cNvGraphicFramePr>
            <a:graphicFrameLocks noGrp="1"/>
          </p:cNvGraphicFramePr>
          <p:nvPr>
            <p:extLst>
              <p:ext uri="{D42A27DB-BD31-4B8C-83A1-F6EECF244321}">
                <p14:modId xmlns:p14="http://schemas.microsoft.com/office/powerpoint/2010/main" val="3075586313"/>
              </p:ext>
            </p:extLst>
          </p:nvPr>
        </p:nvGraphicFramePr>
        <p:xfrm>
          <a:off x="201929" y="1422400"/>
          <a:ext cx="6520031" cy="3276600"/>
        </p:xfrm>
        <a:graphic>
          <a:graphicData uri="http://schemas.openxmlformats.org/drawingml/2006/table">
            <a:tbl>
              <a:tblPr>
                <a:effectLst>
                  <a:outerShdw blurRad="50800" dist="38100" dir="5400000" algn="t" rotWithShape="0">
                    <a:prstClr val="black">
                      <a:alpha val="40000"/>
                    </a:prstClr>
                  </a:outerShdw>
                </a:effectLst>
              </a:tblPr>
              <a:tblGrid>
                <a:gridCol w="1612020">
                  <a:extLst>
                    <a:ext uri="{9D8B030D-6E8A-4147-A177-3AD203B41FA5}">
                      <a16:colId xmlns:a16="http://schemas.microsoft.com/office/drawing/2014/main" val="20000"/>
                    </a:ext>
                  </a:extLst>
                </a:gridCol>
                <a:gridCol w="1723797">
                  <a:extLst>
                    <a:ext uri="{9D8B030D-6E8A-4147-A177-3AD203B41FA5}">
                      <a16:colId xmlns:a16="http://schemas.microsoft.com/office/drawing/2014/main" val="20001"/>
                    </a:ext>
                  </a:extLst>
                </a:gridCol>
                <a:gridCol w="1777114">
                  <a:extLst>
                    <a:ext uri="{9D8B030D-6E8A-4147-A177-3AD203B41FA5}">
                      <a16:colId xmlns:a16="http://schemas.microsoft.com/office/drawing/2014/main" val="20002"/>
                    </a:ext>
                  </a:extLst>
                </a:gridCol>
                <a:gridCol w="1407100">
                  <a:extLst>
                    <a:ext uri="{9D8B030D-6E8A-4147-A177-3AD203B41FA5}">
                      <a16:colId xmlns:a16="http://schemas.microsoft.com/office/drawing/2014/main" val="20003"/>
                    </a:ext>
                  </a:extLst>
                </a:gridCol>
              </a:tblGrid>
              <a:tr h="327052">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600" b="1" dirty="0">
                          <a:solidFill>
                            <a:schemeClr val="bg1"/>
                          </a:solidFill>
                          <a:latin typeface="Calibri" panose="020F0502020204030204" pitchFamily="34" charset="0"/>
                          <a:cs typeface="Arial" pitchFamily="34" charset="0"/>
                        </a:rPr>
                        <a:t>GELEN</a:t>
                      </a:r>
                      <a:r>
                        <a:rPr lang="tr-TR" sz="1600" b="1" baseline="0" dirty="0">
                          <a:solidFill>
                            <a:schemeClr val="bg1"/>
                          </a:solidFill>
                          <a:latin typeface="Calibri" panose="020F0502020204030204" pitchFamily="34" charset="0"/>
                          <a:cs typeface="Arial" pitchFamily="34" charset="0"/>
                        </a:rPr>
                        <a:t> YABANCI ZİYARETÇİ SAYISI</a:t>
                      </a:r>
                      <a:r>
                        <a:rPr lang="tr-TR" sz="1600" b="1" dirty="0">
                          <a:solidFill>
                            <a:schemeClr val="bg1"/>
                          </a:solidFill>
                          <a:latin typeface="Calibri" panose="020F0502020204030204" pitchFamily="34" charset="0"/>
                          <a:cs typeface="Arial" pitchFamily="34" charset="0"/>
                        </a:rPr>
                        <a:t>  </a:t>
                      </a:r>
                      <a:r>
                        <a:rPr lang="tr-TR" sz="1400" b="1" dirty="0">
                          <a:solidFill>
                            <a:schemeClr val="bg1"/>
                          </a:solidFill>
                          <a:latin typeface="Calibri" panose="020F0502020204030204" pitchFamily="34" charset="0"/>
                          <a:cs typeface="Arial" pitchFamily="34" charset="0"/>
                        </a:rPr>
                        <a:t>(2024)</a:t>
                      </a:r>
                      <a:endParaRPr kumimoji="0" lang="tr-TR" sz="14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25004" marR="25004"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25004" marR="25004"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25004" marR="25004"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extLst>
                  <a:ext uri="{0D108BD9-81ED-4DB2-BD59-A6C34878D82A}">
                    <a16:rowId xmlns:a16="http://schemas.microsoft.com/office/drawing/2014/main" val="10007"/>
                  </a:ext>
                </a:extLst>
              </a:tr>
              <a:tr h="2922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YILLAR</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TÜRKİYE</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İSTANBUL</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ORAN (%)</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0"/>
                  </a:ext>
                </a:extLst>
              </a:tr>
              <a:tr h="28076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2015</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1" kern="1200" dirty="0">
                          <a:solidFill>
                            <a:schemeClr val="tx1"/>
                          </a:solidFill>
                          <a:effectLst/>
                          <a:latin typeface="Calibri" panose="020F0502020204030204" pitchFamily="34" charset="0"/>
                          <a:ea typeface="+mn-ea"/>
                          <a:cs typeface="+mn-cs"/>
                        </a:rPr>
                        <a:t>36.244.632</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indent="0" algn="ctr">
                        <a:spcAft>
                          <a:spcPts val="0"/>
                        </a:spcAft>
                        <a:tabLst/>
                      </a:pPr>
                      <a:r>
                        <a:rPr lang="tr-TR" sz="1200" b="1" kern="1200" dirty="0">
                          <a:solidFill>
                            <a:schemeClr val="tx1"/>
                          </a:solidFill>
                          <a:effectLst/>
                          <a:latin typeface="Calibri" panose="020F0502020204030204" pitchFamily="34" charset="0"/>
                          <a:ea typeface="+mn-ea"/>
                          <a:cs typeface="+mn-cs"/>
                        </a:rPr>
                        <a:t>12.428.733</a:t>
                      </a:r>
                      <a:endParaRPr lang="tr-TR" sz="1200" b="1" kern="1200" dirty="0">
                        <a:solidFill>
                          <a:schemeClr val="tx1"/>
                        </a:solidFill>
                        <a:latin typeface="Calibri" panose="020F0502020204030204" pitchFamily="34" charset="0"/>
                        <a:ea typeface="Times New Roman"/>
                        <a:cs typeface="Arial" pitchFamily="34" charset="0"/>
                      </a:endParaRP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1" kern="1200" dirty="0">
                          <a:solidFill>
                            <a:schemeClr val="tx1"/>
                          </a:solidFill>
                          <a:effectLst/>
                          <a:latin typeface="Calibri" panose="020F0502020204030204" pitchFamily="34" charset="0"/>
                          <a:ea typeface="+mn-ea"/>
                          <a:cs typeface="+mn-cs"/>
                        </a:rPr>
                        <a:t>34</a:t>
                      </a:r>
                    </a:p>
                  </a:txBody>
                  <a:tcPr marL="5358" marR="5358" marT="5358"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353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2016</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1" kern="1200" dirty="0">
                          <a:solidFill>
                            <a:schemeClr val="tx1"/>
                          </a:solidFill>
                          <a:effectLst/>
                          <a:latin typeface="Calibri" panose="020F0502020204030204" pitchFamily="34" charset="0"/>
                          <a:ea typeface="+mn-ea"/>
                          <a:cs typeface="+mn-cs"/>
                        </a:rPr>
                        <a:t>25.352.213</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indent="0" algn="ctr">
                        <a:spcAft>
                          <a:spcPts val="0"/>
                        </a:spcAft>
                        <a:tabLst/>
                      </a:pPr>
                      <a:r>
                        <a:rPr lang="tr-TR" sz="1200" b="1" kern="1200" dirty="0" smtClean="0">
                          <a:solidFill>
                            <a:schemeClr val="tx1"/>
                          </a:solidFill>
                          <a:effectLst/>
                          <a:latin typeface="Calibri" panose="020F0502020204030204" pitchFamily="34" charset="0"/>
                          <a:ea typeface="+mn-ea"/>
                          <a:cs typeface="+mn-cs"/>
                        </a:rPr>
                        <a:t>9.222.644</a:t>
                      </a:r>
                      <a:endParaRPr lang="tr-TR" sz="1200" b="1" kern="1200" dirty="0">
                        <a:solidFill>
                          <a:schemeClr val="tx1"/>
                        </a:solidFill>
                        <a:latin typeface="Calibri" panose="020F0502020204030204" pitchFamily="34" charset="0"/>
                        <a:ea typeface="Times New Roman"/>
                        <a:cs typeface="Arial" pitchFamily="34" charset="0"/>
                      </a:endParaRP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1" kern="1200" dirty="0">
                          <a:solidFill>
                            <a:schemeClr val="tx1"/>
                          </a:solidFill>
                          <a:effectLst/>
                          <a:latin typeface="Calibri" panose="020F0502020204030204" pitchFamily="34" charset="0"/>
                          <a:ea typeface="+mn-ea"/>
                          <a:cs typeface="+mn-cs"/>
                        </a:rPr>
                        <a:t>36</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6907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2017</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1" kern="1200" dirty="0">
                          <a:solidFill>
                            <a:schemeClr val="tx1"/>
                          </a:solidFill>
                          <a:effectLst/>
                          <a:latin typeface="Calibri" panose="020F0502020204030204" pitchFamily="34" charset="0"/>
                          <a:ea typeface="+mn-ea"/>
                          <a:cs typeface="+mn-cs"/>
                        </a:rPr>
                        <a:t>32.410.034</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latinLnBrk="0" hangingPunct="1">
                        <a:spcAft>
                          <a:spcPts val="0"/>
                        </a:spcAft>
                        <a:tabLst/>
                      </a:pPr>
                      <a:r>
                        <a:rPr lang="tr-TR" sz="1200" b="1" kern="1200" dirty="0">
                          <a:solidFill>
                            <a:schemeClr val="tx1"/>
                          </a:solidFill>
                          <a:effectLst/>
                          <a:latin typeface="Calibri" panose="020F0502020204030204" pitchFamily="34" charset="0"/>
                          <a:ea typeface="+mn-ea"/>
                          <a:cs typeface="+mn-cs"/>
                        </a:rPr>
                        <a:t>10.730.510</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1" kern="1200" dirty="0">
                          <a:solidFill>
                            <a:schemeClr val="tx1"/>
                          </a:solidFill>
                          <a:effectLst/>
                          <a:latin typeface="Calibri" panose="020F0502020204030204" pitchFamily="34" charset="0"/>
                          <a:ea typeface="+mn-ea"/>
                          <a:cs typeface="+mn-cs"/>
                        </a:rPr>
                        <a:t>33</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1227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2018</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1" kern="1200" dirty="0">
                          <a:solidFill>
                            <a:schemeClr val="tx1"/>
                          </a:solidFill>
                          <a:effectLst/>
                          <a:latin typeface="Calibri" panose="020F0502020204030204" pitchFamily="34" charset="0"/>
                          <a:ea typeface="+mn-ea"/>
                          <a:cs typeface="+mn-cs"/>
                        </a:rPr>
                        <a:t>39.488.401</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latinLnBrk="0" hangingPunct="1">
                        <a:spcAft>
                          <a:spcPts val="0"/>
                        </a:spcAft>
                        <a:tabLst/>
                      </a:pPr>
                      <a:r>
                        <a:rPr lang="tr-TR" sz="1200" b="1" kern="1200" dirty="0">
                          <a:solidFill>
                            <a:schemeClr val="tx1"/>
                          </a:solidFill>
                          <a:effectLst/>
                          <a:latin typeface="Calibri" panose="020F0502020204030204" pitchFamily="34" charset="0"/>
                          <a:ea typeface="+mn-ea"/>
                          <a:cs typeface="+mn-cs"/>
                        </a:rPr>
                        <a:t>13.432.990</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1" kern="1200" dirty="0">
                          <a:solidFill>
                            <a:schemeClr val="tx1"/>
                          </a:solidFill>
                          <a:effectLst/>
                          <a:latin typeface="Calibri" panose="020F0502020204030204" pitchFamily="34" charset="0"/>
                          <a:ea typeface="+mn-ea"/>
                          <a:cs typeface="+mn-cs"/>
                        </a:rPr>
                        <a:t>34</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3249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2019 </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1" kern="1200" dirty="0">
                          <a:solidFill>
                            <a:schemeClr val="tx1"/>
                          </a:solidFill>
                          <a:effectLst/>
                          <a:latin typeface="Calibri" panose="020F0502020204030204" pitchFamily="34" charset="0"/>
                          <a:ea typeface="+mn-ea"/>
                          <a:cs typeface="+mn-cs"/>
                        </a:rPr>
                        <a:t>45.058.286</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latinLnBrk="0" hangingPunct="1">
                        <a:spcAft>
                          <a:spcPts val="0"/>
                        </a:spcAft>
                        <a:tabLst/>
                      </a:pPr>
                      <a:r>
                        <a:rPr lang="tr-TR" sz="1200" b="1" kern="1200" dirty="0">
                          <a:solidFill>
                            <a:schemeClr val="tx1"/>
                          </a:solidFill>
                          <a:effectLst/>
                          <a:latin typeface="Calibri" panose="020F0502020204030204" pitchFamily="34" charset="0"/>
                          <a:ea typeface="+mn-ea"/>
                          <a:cs typeface="+mn-cs"/>
                        </a:rPr>
                        <a:t>14.906.663</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1" kern="1200" dirty="0">
                          <a:solidFill>
                            <a:schemeClr val="tx1"/>
                          </a:solidFill>
                          <a:effectLst/>
                          <a:latin typeface="Calibri" panose="020F0502020204030204" pitchFamily="34" charset="0"/>
                          <a:ea typeface="+mn-ea"/>
                          <a:cs typeface="+mn-cs"/>
                        </a:rPr>
                        <a:t>33</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130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2020 </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a:solidFill>
                            <a:schemeClr val="tx1"/>
                          </a:solidFill>
                          <a:effectLst/>
                          <a:latin typeface="Calibri" panose="020F0502020204030204" pitchFamily="34" charset="0"/>
                          <a:ea typeface="+mn-ea"/>
                          <a:cs typeface="+mn-cs"/>
                        </a:rPr>
                        <a:t>12.734.213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a:solidFill>
                            <a:schemeClr val="tx1"/>
                          </a:solidFill>
                          <a:effectLst/>
                          <a:latin typeface="Calibri" panose="020F0502020204030204" pitchFamily="34" charset="0"/>
                          <a:ea typeface="+mn-ea"/>
                          <a:cs typeface="+mn-cs"/>
                        </a:rPr>
                        <a:t>5.001.981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tr-TR" sz="1200" b="1" kern="1200" dirty="0">
                          <a:solidFill>
                            <a:schemeClr val="tx1"/>
                          </a:solidFill>
                          <a:effectLst/>
                          <a:latin typeface="Calibri" panose="020F0502020204030204" pitchFamily="34" charset="0"/>
                          <a:ea typeface="+mn-ea"/>
                          <a:cs typeface="+mn-cs"/>
                        </a:rPr>
                        <a:t>39</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5684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2021 </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a:solidFill>
                            <a:schemeClr val="tx1"/>
                          </a:solidFill>
                          <a:effectLst/>
                          <a:latin typeface="Calibri" panose="020F0502020204030204" pitchFamily="34" charset="0"/>
                          <a:ea typeface="+mn-ea"/>
                          <a:cs typeface="+mn-cs"/>
                        </a:rPr>
                        <a:t>24.712.266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a:solidFill>
                            <a:schemeClr val="tx1"/>
                          </a:solidFill>
                          <a:effectLst/>
                          <a:latin typeface="Calibri" panose="020F0502020204030204" pitchFamily="34" charset="0"/>
                          <a:ea typeface="+mn-ea"/>
                          <a:cs typeface="+mn-cs"/>
                        </a:rPr>
                        <a:t>9.025.004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tr-TR" sz="1200" b="1" kern="1200" dirty="0">
                          <a:solidFill>
                            <a:schemeClr val="tx1"/>
                          </a:solidFill>
                          <a:effectLst/>
                          <a:latin typeface="Calibri" panose="020F0502020204030204" pitchFamily="34" charset="0"/>
                          <a:ea typeface="+mn-ea"/>
                          <a:cs typeface="+mn-cs"/>
                        </a:rPr>
                        <a:t>36,5</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76429174"/>
                  </a:ext>
                </a:extLst>
              </a:tr>
              <a:tr h="22574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2022</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a:solidFill>
                            <a:schemeClr val="tx1"/>
                          </a:solidFill>
                          <a:effectLst/>
                          <a:latin typeface="Calibri" panose="020F0502020204030204" pitchFamily="34" charset="0"/>
                          <a:ea typeface="+mn-ea"/>
                          <a:cs typeface="+mn-cs"/>
                        </a:rPr>
                        <a:t>44.564.395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a:solidFill>
                            <a:schemeClr val="tx1"/>
                          </a:solidFill>
                          <a:effectLst/>
                          <a:latin typeface="Calibri" panose="020F0502020204030204" pitchFamily="34" charset="0"/>
                          <a:ea typeface="+mn-ea"/>
                          <a:cs typeface="+mn-cs"/>
                        </a:rPr>
                        <a:t>16.018.726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tr-TR" sz="1200" b="1" kern="1200" dirty="0">
                          <a:solidFill>
                            <a:schemeClr val="tx1"/>
                          </a:solidFill>
                          <a:effectLst/>
                          <a:latin typeface="Calibri" panose="020F0502020204030204" pitchFamily="34" charset="0"/>
                          <a:ea typeface="+mn-ea"/>
                          <a:cs typeface="+mn-cs"/>
                        </a:rPr>
                        <a:t>36</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67384733"/>
                  </a:ext>
                </a:extLst>
              </a:tr>
              <a:tr h="31417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2023 </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a:solidFill>
                            <a:schemeClr val="tx1"/>
                          </a:solidFill>
                          <a:effectLst/>
                          <a:latin typeface="Calibri" panose="020F0502020204030204" pitchFamily="34" charset="0"/>
                          <a:ea typeface="+mn-ea"/>
                          <a:cs typeface="+mn-cs"/>
                        </a:rPr>
                        <a:t>49.209.180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a:solidFill>
                            <a:schemeClr val="tx1"/>
                          </a:solidFill>
                          <a:effectLst/>
                          <a:latin typeface="Calibri" panose="020F0502020204030204" pitchFamily="34" charset="0"/>
                          <a:ea typeface="+mn-ea"/>
                          <a:cs typeface="+mn-cs"/>
                        </a:rPr>
                        <a:t>17.370.030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tr-TR" sz="1200" b="1" kern="1200" dirty="0">
                          <a:solidFill>
                            <a:schemeClr val="tx1"/>
                          </a:solidFill>
                          <a:effectLst/>
                          <a:latin typeface="Calibri" panose="020F0502020204030204" pitchFamily="34" charset="0"/>
                          <a:ea typeface="+mn-ea"/>
                          <a:cs typeface="+mn-cs"/>
                        </a:rPr>
                        <a:t>35</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82616132"/>
                  </a:ext>
                </a:extLst>
              </a:tr>
              <a:tr h="29111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2024 </a:t>
                      </a:r>
                      <a:endParaRPr kumimoji="0" lang="tr-TR" sz="9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a:solidFill>
                            <a:schemeClr val="tx1"/>
                          </a:solidFill>
                          <a:effectLst/>
                          <a:latin typeface="Calibri" panose="020F0502020204030204" pitchFamily="34" charset="0"/>
                          <a:ea typeface="+mn-ea"/>
                          <a:cs typeface="+mn-cs"/>
                        </a:rPr>
                        <a:t>52.629.283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a:solidFill>
                            <a:schemeClr val="tx1"/>
                          </a:solidFill>
                          <a:effectLst/>
                          <a:latin typeface="Calibri" panose="020F0502020204030204" pitchFamily="34" charset="0"/>
                          <a:ea typeface="+mn-ea"/>
                          <a:cs typeface="+mn-cs"/>
                        </a:rPr>
                        <a:t>18.582.322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tr-TR" sz="1200" b="1" kern="1200" dirty="0">
                          <a:solidFill>
                            <a:schemeClr val="tx1"/>
                          </a:solidFill>
                          <a:effectLst/>
                          <a:latin typeface="Calibri" panose="020F0502020204030204" pitchFamily="34" charset="0"/>
                          <a:ea typeface="+mn-ea"/>
                          <a:cs typeface="+mn-cs"/>
                        </a:rPr>
                        <a:t>35</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85120153"/>
                  </a:ext>
                </a:extLst>
              </a:tr>
            </a:tbl>
          </a:graphicData>
        </a:graphic>
      </p:graphicFrame>
      <p:graphicFrame>
        <p:nvGraphicFramePr>
          <p:cNvPr id="5" name="6 Tablo"/>
          <p:cNvGraphicFramePr>
            <a:graphicFrameLocks noGrp="1"/>
          </p:cNvGraphicFramePr>
          <p:nvPr>
            <p:extLst>
              <p:ext uri="{D42A27DB-BD31-4B8C-83A1-F6EECF244321}">
                <p14:modId xmlns:p14="http://schemas.microsoft.com/office/powerpoint/2010/main" val="2588285411"/>
              </p:ext>
            </p:extLst>
          </p:nvPr>
        </p:nvGraphicFramePr>
        <p:xfrm>
          <a:off x="201929" y="4847775"/>
          <a:ext cx="6520031" cy="4496700"/>
        </p:xfrm>
        <a:graphic>
          <a:graphicData uri="http://schemas.openxmlformats.org/drawingml/2006/table">
            <a:tbl>
              <a:tblPr>
                <a:effectLst>
                  <a:outerShdw blurRad="50800" dist="38100" dir="5400000" algn="t" rotWithShape="0">
                    <a:prstClr val="black">
                      <a:alpha val="40000"/>
                    </a:prstClr>
                  </a:outerShdw>
                </a:effectLst>
              </a:tblPr>
              <a:tblGrid>
                <a:gridCol w="5329425">
                  <a:extLst>
                    <a:ext uri="{9D8B030D-6E8A-4147-A177-3AD203B41FA5}">
                      <a16:colId xmlns:a16="http://schemas.microsoft.com/office/drawing/2014/main" val="20000"/>
                    </a:ext>
                  </a:extLst>
                </a:gridCol>
                <a:gridCol w="1190606">
                  <a:extLst>
                    <a:ext uri="{9D8B030D-6E8A-4147-A177-3AD203B41FA5}">
                      <a16:colId xmlns:a16="http://schemas.microsoft.com/office/drawing/2014/main" val="20001"/>
                    </a:ext>
                  </a:extLst>
                </a:gridCol>
              </a:tblGrid>
              <a:tr h="431014">
                <a:tc>
                  <a:txBody>
                    <a:bodyPr/>
                    <a:lstStyle/>
                    <a:p>
                      <a:pPr algn="ctr" fontAlgn="b"/>
                      <a:r>
                        <a:rPr lang="tr-TR" sz="1400" b="1" i="0" u="none" strike="noStrike" baseline="0" dirty="0">
                          <a:solidFill>
                            <a:schemeClr val="bg1"/>
                          </a:solidFill>
                          <a:latin typeface="Calibri" panose="020F0502020204030204" pitchFamily="34" charset="0"/>
                          <a:cs typeface="Arial" pitchFamily="34" charset="0"/>
                        </a:rPr>
                        <a:t> </a:t>
                      </a:r>
                      <a:r>
                        <a:rPr lang="tr-TR" sz="1400" b="1" i="0" u="none" strike="noStrike" dirty="0">
                          <a:solidFill>
                            <a:schemeClr val="bg1"/>
                          </a:solidFill>
                          <a:latin typeface="Calibri" panose="020F0502020204030204" pitchFamily="34" charset="0"/>
                          <a:cs typeface="Arial" pitchFamily="34" charset="0"/>
                        </a:rPr>
                        <a:t>MİLLİYETLERİNE GÖRE  GELEN</a:t>
                      </a:r>
                      <a:r>
                        <a:rPr lang="tr-TR" sz="1400" b="1" i="0" u="none" strike="noStrike" baseline="0" dirty="0">
                          <a:solidFill>
                            <a:schemeClr val="bg1"/>
                          </a:solidFill>
                          <a:latin typeface="Calibri" panose="020F0502020204030204" pitchFamily="34" charset="0"/>
                          <a:cs typeface="Arial" pitchFamily="34" charset="0"/>
                        </a:rPr>
                        <a:t> YABANCI ZİYARETÇİLER</a:t>
                      </a:r>
                      <a:r>
                        <a:rPr lang="tr-TR" sz="1400" b="1" i="0" u="none" strike="noStrike" dirty="0">
                          <a:solidFill>
                            <a:schemeClr val="bg1"/>
                          </a:solidFill>
                          <a:latin typeface="Calibri" panose="020F0502020204030204" pitchFamily="34" charset="0"/>
                          <a:cs typeface="Arial" pitchFamily="34" charset="0"/>
                        </a:rPr>
                        <a:t>  </a:t>
                      </a:r>
                      <a:r>
                        <a:rPr lang="tr-TR" sz="1200" b="1" i="0" u="none" strike="noStrike" dirty="0">
                          <a:solidFill>
                            <a:schemeClr val="bg1"/>
                          </a:solidFill>
                          <a:latin typeface="Calibri" panose="020F0502020204030204" pitchFamily="34" charset="0"/>
                          <a:cs typeface="Arial" pitchFamily="34" charset="0"/>
                        </a:rPr>
                        <a:t>(2024) </a:t>
                      </a:r>
                    </a:p>
                  </a:txBody>
                  <a:tcPr marL="4294" marR="4294" marT="429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fontAlgn="b"/>
                      <a:r>
                        <a:rPr lang="tr-TR" sz="1400" b="1" i="0" u="none" strike="noStrike" dirty="0">
                          <a:solidFill>
                            <a:schemeClr val="bg1"/>
                          </a:solidFill>
                          <a:latin typeface="Calibri" panose="020F0502020204030204" pitchFamily="34" charset="0"/>
                          <a:cs typeface="Arial" pitchFamily="34" charset="0"/>
                        </a:rPr>
                        <a:t>ZİYARETÇİ SAYISI</a:t>
                      </a:r>
                    </a:p>
                  </a:txBody>
                  <a:tcPr marL="4294" marR="4294" marT="429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236950">
                <a:tc>
                  <a:txBody>
                    <a:bodyPr/>
                    <a:lstStyle/>
                    <a:p>
                      <a:pPr algn="l" rtl="0" fontAlgn="ctr"/>
                      <a:r>
                        <a:rPr lang="tr-TR" sz="1400" b="1" i="0" u="none" strike="noStrike" dirty="0">
                          <a:solidFill>
                            <a:srgbClr val="000000"/>
                          </a:solidFill>
                          <a:effectLst/>
                          <a:latin typeface="Calibri" panose="020F0502020204030204" pitchFamily="34" charset="0"/>
                        </a:rPr>
                        <a:t>RUSYA FEDERASYONU</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Calibri" panose="020F0502020204030204" pitchFamily="34" charset="0"/>
                        </a:rPr>
                        <a:t>1.979.528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6950">
                <a:tc>
                  <a:txBody>
                    <a:bodyPr/>
                    <a:lstStyle/>
                    <a:p>
                      <a:pPr algn="l" rtl="0" fontAlgn="ctr"/>
                      <a:r>
                        <a:rPr lang="tr-TR" sz="1400" b="1" i="0" u="none" strike="noStrike" dirty="0">
                          <a:solidFill>
                            <a:srgbClr val="000000"/>
                          </a:solidFill>
                          <a:effectLst/>
                          <a:latin typeface="Calibri" panose="020F0502020204030204" pitchFamily="34" charset="0"/>
                        </a:rPr>
                        <a:t>ALMANYA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Calibri" panose="020F0502020204030204" pitchFamily="34" charset="0"/>
                        </a:rPr>
                        <a:t>1.421.536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6950">
                <a:tc>
                  <a:txBody>
                    <a:bodyPr/>
                    <a:lstStyle/>
                    <a:p>
                      <a:pPr algn="l" rtl="0" fontAlgn="ctr"/>
                      <a:r>
                        <a:rPr lang="tr-TR" sz="1400" b="1" i="0" u="none" strike="noStrike">
                          <a:solidFill>
                            <a:srgbClr val="000000"/>
                          </a:solidFill>
                          <a:effectLst/>
                          <a:latin typeface="Calibri" panose="020F0502020204030204" pitchFamily="34" charset="0"/>
                        </a:rPr>
                        <a:t>İRAN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Calibri" panose="020F0502020204030204" pitchFamily="34" charset="0"/>
                        </a:rPr>
                        <a:t>1.148.786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6950">
                <a:tc>
                  <a:txBody>
                    <a:bodyPr/>
                    <a:lstStyle/>
                    <a:p>
                      <a:pPr algn="l" rtl="0" fontAlgn="ctr"/>
                      <a:r>
                        <a:rPr lang="tr-TR" sz="1400" b="1" i="0" u="none" strike="noStrike" dirty="0">
                          <a:solidFill>
                            <a:srgbClr val="000000"/>
                          </a:solidFill>
                          <a:effectLst/>
                          <a:latin typeface="Calibri" panose="020F0502020204030204" pitchFamily="34" charset="0"/>
                        </a:rPr>
                        <a:t>AMERİKA BİRLEŞİK DEVLETLERİ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Calibri" panose="020F0502020204030204" pitchFamily="34" charset="0"/>
                        </a:rPr>
                        <a:t>967.095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6950">
                <a:tc>
                  <a:txBody>
                    <a:bodyPr/>
                    <a:lstStyle/>
                    <a:p>
                      <a:pPr algn="l" rtl="0" fontAlgn="ctr"/>
                      <a:r>
                        <a:rPr lang="tr-TR" sz="1400" b="1" i="0" u="none" strike="noStrike" dirty="0">
                          <a:solidFill>
                            <a:srgbClr val="000000"/>
                          </a:solidFill>
                          <a:effectLst/>
                          <a:latin typeface="Calibri" panose="020F0502020204030204" pitchFamily="34" charset="0"/>
                        </a:rPr>
                        <a:t>İNGİLTERE (BİRLEŞİK KRALLIK)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Calibri" panose="020F0502020204030204" pitchFamily="34" charset="0"/>
                        </a:rPr>
                        <a:t>794.990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36950">
                <a:tc>
                  <a:txBody>
                    <a:bodyPr/>
                    <a:lstStyle/>
                    <a:p>
                      <a:pPr algn="l" rtl="0" fontAlgn="ctr"/>
                      <a:r>
                        <a:rPr lang="tr-TR" sz="1400" b="1" i="0" u="none" strike="noStrike" dirty="0">
                          <a:solidFill>
                            <a:srgbClr val="000000"/>
                          </a:solidFill>
                          <a:effectLst/>
                          <a:latin typeface="Calibri" panose="020F0502020204030204" pitchFamily="34" charset="0"/>
                        </a:rPr>
                        <a:t>FRANSA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Calibri" panose="020F0502020204030204" pitchFamily="34" charset="0"/>
                        </a:rPr>
                        <a:t>649.318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36950">
                <a:tc>
                  <a:txBody>
                    <a:bodyPr/>
                    <a:lstStyle/>
                    <a:p>
                      <a:pPr algn="l" rtl="0" fontAlgn="ctr"/>
                      <a:r>
                        <a:rPr lang="tr-TR" sz="1400" b="1" i="0" u="none" strike="noStrike" dirty="0">
                          <a:solidFill>
                            <a:srgbClr val="000000"/>
                          </a:solidFill>
                          <a:effectLst/>
                          <a:latin typeface="Calibri" panose="020F0502020204030204" pitchFamily="34" charset="0"/>
                        </a:rPr>
                        <a:t>SUUDİ</a:t>
                      </a:r>
                      <a:r>
                        <a:rPr lang="tr-TR" sz="1400" b="1" i="0" u="none" strike="noStrike" baseline="0" dirty="0">
                          <a:solidFill>
                            <a:srgbClr val="000000"/>
                          </a:solidFill>
                          <a:effectLst/>
                          <a:latin typeface="Calibri" panose="020F0502020204030204" pitchFamily="34" charset="0"/>
                        </a:rPr>
                        <a:t> ARABİSTAN</a:t>
                      </a:r>
                      <a:endParaRPr lang="tr-TR" sz="1400" b="1"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Calibri" panose="020F0502020204030204" pitchFamily="34" charset="0"/>
                        </a:rPr>
                        <a:t>626.025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36950">
                <a:tc>
                  <a:txBody>
                    <a:bodyPr/>
                    <a:lstStyle/>
                    <a:p>
                      <a:pPr algn="l" rtl="0" fontAlgn="ctr"/>
                      <a:r>
                        <a:rPr lang="tr-TR" sz="1400" b="1" i="0" u="none" strike="noStrike" dirty="0">
                          <a:solidFill>
                            <a:srgbClr val="000000"/>
                          </a:solidFill>
                          <a:effectLst/>
                          <a:latin typeface="Calibri" panose="020F0502020204030204" pitchFamily="34" charset="0"/>
                        </a:rPr>
                        <a:t>İTALYA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Calibri" panose="020F0502020204030204" pitchFamily="34" charset="0"/>
                        </a:rPr>
                        <a:t>495.327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36950">
                <a:tc>
                  <a:txBody>
                    <a:bodyPr/>
                    <a:lstStyle/>
                    <a:p>
                      <a:pPr algn="l" rtl="0" fontAlgn="ctr"/>
                      <a:r>
                        <a:rPr lang="tr-TR" sz="1400" b="1" i="0" u="none" strike="noStrike" dirty="0">
                          <a:solidFill>
                            <a:srgbClr val="000000"/>
                          </a:solidFill>
                          <a:effectLst/>
                          <a:latin typeface="Calibri" panose="020F0502020204030204" pitchFamily="34" charset="0"/>
                        </a:rPr>
                        <a:t>ÖZBEKİSTAN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Calibri" panose="020F0502020204030204" pitchFamily="34" charset="0"/>
                        </a:rPr>
                        <a:t>460.849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36950">
                <a:tc>
                  <a:txBody>
                    <a:bodyPr/>
                    <a:lstStyle/>
                    <a:p>
                      <a:pPr algn="l" rtl="0" fontAlgn="ctr"/>
                      <a:r>
                        <a:rPr lang="tr-TR" sz="1400" b="1" i="0" u="none" strike="noStrike" dirty="0">
                          <a:solidFill>
                            <a:srgbClr val="000000"/>
                          </a:solidFill>
                          <a:effectLst/>
                          <a:latin typeface="Calibri" panose="020F0502020204030204" pitchFamily="34" charset="0"/>
                        </a:rPr>
                        <a:t>IRAK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Calibri" panose="020F0502020204030204" pitchFamily="34" charset="0"/>
                        </a:rPr>
                        <a:t>387.068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36950">
                <a:tc>
                  <a:txBody>
                    <a:bodyPr/>
                    <a:lstStyle/>
                    <a:p>
                      <a:pPr algn="l" rtl="0" fontAlgn="ctr"/>
                      <a:r>
                        <a:rPr lang="tr-TR" sz="1400" b="1" i="0" u="none" strike="noStrike" dirty="0">
                          <a:solidFill>
                            <a:srgbClr val="000000"/>
                          </a:solidFill>
                          <a:effectLst/>
                          <a:latin typeface="Calibri" panose="020F0502020204030204" pitchFamily="34" charset="0"/>
                        </a:rPr>
                        <a:t>ÇİN HALK CUMHURİYETİ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Calibri" panose="020F0502020204030204" pitchFamily="34" charset="0"/>
                        </a:rPr>
                        <a:t>372.661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36950">
                <a:tc>
                  <a:txBody>
                    <a:bodyPr/>
                    <a:lstStyle/>
                    <a:p>
                      <a:pPr algn="l" rtl="0" fontAlgn="ctr"/>
                      <a:r>
                        <a:rPr lang="tr-TR" sz="1400" b="1" i="0" u="none" strike="noStrike" dirty="0">
                          <a:solidFill>
                            <a:srgbClr val="000000"/>
                          </a:solidFill>
                          <a:effectLst/>
                          <a:latin typeface="Calibri" panose="020F0502020204030204" pitchFamily="34" charset="0"/>
                        </a:rPr>
                        <a:t>HOLLANDA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Calibri" panose="020F0502020204030204" pitchFamily="34" charset="0"/>
                        </a:rPr>
                        <a:t>365.876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36950">
                <a:tc>
                  <a:txBody>
                    <a:bodyPr/>
                    <a:lstStyle/>
                    <a:p>
                      <a:pPr algn="l" rtl="0" fontAlgn="ctr"/>
                      <a:r>
                        <a:rPr lang="tr-TR" sz="1400" b="1" i="0" u="none" strike="noStrike" dirty="0">
                          <a:solidFill>
                            <a:srgbClr val="000000"/>
                          </a:solidFill>
                          <a:effectLst/>
                          <a:latin typeface="Calibri" panose="020F0502020204030204" pitchFamily="34" charset="0"/>
                        </a:rPr>
                        <a:t>AZERBAYCAN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Calibri" panose="020F0502020204030204" pitchFamily="34" charset="0"/>
                        </a:rPr>
                        <a:t>345.628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36950">
                <a:tc>
                  <a:txBody>
                    <a:bodyPr/>
                    <a:lstStyle/>
                    <a:p>
                      <a:pPr algn="l" rtl="0" fontAlgn="ctr"/>
                      <a:r>
                        <a:rPr lang="tr-TR" sz="1400" b="1" i="0" u="none" strike="noStrike" dirty="0">
                          <a:solidFill>
                            <a:srgbClr val="000000"/>
                          </a:solidFill>
                          <a:effectLst/>
                          <a:latin typeface="Calibri" panose="020F0502020204030204" pitchFamily="34" charset="0"/>
                        </a:rPr>
                        <a:t>KAZAKİSTAN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Calibri" panose="020F0502020204030204" pitchFamily="34" charset="0"/>
                        </a:rPr>
                        <a:t>342.278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36950">
                <a:tc>
                  <a:txBody>
                    <a:bodyPr/>
                    <a:lstStyle/>
                    <a:p>
                      <a:pPr algn="l" rtl="0" fontAlgn="ctr"/>
                      <a:r>
                        <a:rPr lang="tr-TR" sz="1400" b="1" i="0" u="none" strike="noStrike" dirty="0">
                          <a:solidFill>
                            <a:srgbClr val="000000"/>
                          </a:solidFill>
                          <a:effectLst/>
                          <a:latin typeface="Calibri" panose="020F0502020204030204" pitchFamily="34" charset="0"/>
                        </a:rPr>
                        <a:t>CEZAYİR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Calibri" panose="020F0502020204030204" pitchFamily="34" charset="0"/>
                        </a:rPr>
                        <a:t>309.797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810340890"/>
                  </a:ext>
                </a:extLst>
              </a:tr>
              <a:tr h="236950">
                <a:tc>
                  <a:txBody>
                    <a:bodyPr/>
                    <a:lstStyle/>
                    <a:p>
                      <a:pPr algn="l" rtl="0" fontAlgn="ctr"/>
                      <a:r>
                        <a:rPr lang="tr-TR" sz="1400" b="1" i="0" u="none" strike="noStrike" dirty="0">
                          <a:solidFill>
                            <a:srgbClr val="000000"/>
                          </a:solidFill>
                          <a:effectLst/>
                          <a:latin typeface="Calibri" panose="020F0502020204030204" pitchFamily="34" charset="0"/>
                        </a:rPr>
                        <a:t>DİĞER ÜLKELER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Calibri" panose="020F0502020204030204" pitchFamily="34" charset="0"/>
                        </a:rPr>
                        <a:t>10.666.762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74486">
                <a:tc>
                  <a:txBody>
                    <a:bodyPr/>
                    <a:lstStyle/>
                    <a:p>
                      <a:pPr algn="ctr" fontAlgn="b"/>
                      <a:r>
                        <a:rPr lang="tr-TR" sz="1600" b="1" i="0" u="none" strike="noStrike" kern="1200" dirty="0">
                          <a:solidFill>
                            <a:srgbClr val="2D3142"/>
                          </a:solidFill>
                          <a:latin typeface="+mn-lt"/>
                          <a:ea typeface="+mn-ea"/>
                          <a:cs typeface="Arial" pitchFamily="34" charset="0"/>
                        </a:rPr>
                        <a:t>TOPLAM</a:t>
                      </a:r>
                    </a:p>
                  </a:txBody>
                  <a:tcPr marL="4294" marR="4294" marT="429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marL="0" algn="ctr" defTabSz="685800" rtl="0" eaLnBrk="1" fontAlgn="ctr" latinLnBrk="0" hangingPunct="1"/>
                      <a:r>
                        <a:rPr lang="tr-TR" sz="1600" b="1" i="0" u="none" strike="noStrike" kern="1200" dirty="0">
                          <a:solidFill>
                            <a:srgbClr val="000000"/>
                          </a:solidFill>
                          <a:effectLst/>
                          <a:latin typeface="Times New Roman" panose="02020603050405020304" pitchFamily="18" charset="0"/>
                          <a:ea typeface="+mn-ea"/>
                          <a:cs typeface="+mn-cs"/>
                        </a:rPr>
                        <a:t>18.582.322</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extLst>
                  <a:ext uri="{0D108BD9-81ED-4DB2-BD59-A6C34878D82A}">
                    <a16:rowId xmlns:a16="http://schemas.microsoft.com/office/drawing/2014/main" val="10017"/>
                  </a:ext>
                </a:extLst>
              </a:tr>
            </a:tbl>
          </a:graphicData>
        </a:graphic>
      </p:graphicFrame>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735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Dikdörtgen 4"/>
          <p:cNvSpPr/>
          <p:nvPr/>
        </p:nvSpPr>
        <p:spPr>
          <a:xfrm>
            <a:off x="177800" y="113038"/>
            <a:ext cx="5435600" cy="6771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900" b="1" i="1" u="none" strike="noStrike" kern="1200" cap="none" spc="0" normalizeH="0" baseline="0" noProof="0" dirty="0">
                <a:ln>
                  <a:noFill/>
                </a:ln>
                <a:solidFill>
                  <a:prstClr val="white"/>
                </a:solidFill>
                <a:effectLst/>
                <a:uLnTx/>
                <a:uFillTx/>
                <a:latin typeface="Calibri" panose="020F0502020204030204"/>
                <a:ea typeface="+mn-ea"/>
                <a:cs typeface="+mn-cs"/>
              </a:rPr>
              <a:t>İSTANBUL’A GİRİŞ YAPAN YABANCI ZİYARETÇİLERİN SINIR KAPILARINA GÖRE DAĞILIMI   </a:t>
            </a:r>
            <a:r>
              <a:rPr kumimoji="0" lang="tr-TR" sz="1400" b="1" i="1" u="none" strike="noStrike" kern="1200" cap="none" spc="0" normalizeH="0" baseline="0" noProof="0" dirty="0">
                <a:ln>
                  <a:noFill/>
                </a:ln>
                <a:solidFill>
                  <a:prstClr val="white"/>
                </a:solidFill>
                <a:effectLst/>
                <a:uLnTx/>
                <a:uFillTx/>
                <a:latin typeface="Calibri" panose="020F0502020204030204"/>
                <a:ea typeface="+mn-ea"/>
                <a:cs typeface="+mn-cs"/>
              </a:rPr>
              <a:t>(2024)</a:t>
            </a:r>
          </a:p>
        </p:txBody>
      </p:sp>
      <p:sp>
        <p:nvSpPr>
          <p:cNvPr id="3" name="Dikdörtgen 2"/>
          <p:cNvSpPr/>
          <p:nvPr/>
        </p:nvSpPr>
        <p:spPr>
          <a:xfrm>
            <a:off x="82549" y="6845300"/>
            <a:ext cx="6546850" cy="2308324"/>
          </a:xfrm>
          <a:prstGeom prst="rect">
            <a:avLst/>
          </a:prstGeom>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2024 </a:t>
            </a:r>
            <a:r>
              <a:rPr lang="tr-TR" sz="1400" b="1" dirty="0">
                <a:solidFill>
                  <a:prstClr val="black"/>
                </a:solidFill>
                <a:latin typeface="Calibri" panose="020F0502020204030204"/>
              </a:rPr>
              <a:t>yılında</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 İstanbul’a giriş yapan toplam </a:t>
            </a:r>
            <a:r>
              <a:rPr kumimoji="0" lang="tr-TR" sz="1600" b="1" i="0" u="none" strike="noStrike" kern="1200" cap="none" spc="0" normalizeH="0" baseline="0" noProof="0" dirty="0">
                <a:ln>
                  <a:noFill/>
                </a:ln>
                <a:solidFill>
                  <a:prstClr val="black"/>
                </a:solidFill>
                <a:effectLst/>
                <a:uLnTx/>
                <a:uFillTx/>
                <a:latin typeface="Calibri" panose="020F0502020204030204"/>
                <a:ea typeface="+mn-ea"/>
                <a:cs typeface="+mn-cs"/>
              </a:rPr>
              <a:t>18.582.322</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 yabancı ziyaretçinin  </a:t>
            </a:r>
            <a:r>
              <a:rPr kumimoji="0" lang="tr-TR" sz="1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%97.6’sı  </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(18.141.535 kişi) Havayolu ulaşımı ile İstanbul’a giriş yapmıştır. </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İstanbul’a giriş yapan yabancıların;</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tr-TR" sz="1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%70,72’si   </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(13.143.256 kişi) İstanbul Havalimanı’nı,</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tr-TR" sz="1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%26,80’i   </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(4.981.853 kişi) Sabiha Gökçen Havalimanı’nı,</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tr-TR" sz="1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00,08’i    </a:t>
            </a:r>
            <a:r>
              <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rPr>
              <a:t>(16.696 kişi) Atatürk Havalimanı’nı kullanmışlardır.</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tr-TR"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0" name="Tablo 9"/>
          <p:cNvGraphicFramePr>
            <a:graphicFrameLocks noGrp="1"/>
          </p:cNvGraphicFramePr>
          <p:nvPr>
            <p:extLst/>
          </p:nvPr>
        </p:nvGraphicFramePr>
        <p:xfrm>
          <a:off x="82549" y="1419224"/>
          <a:ext cx="6699251" cy="5004055"/>
        </p:xfrm>
        <a:graphic>
          <a:graphicData uri="http://schemas.openxmlformats.org/drawingml/2006/table">
            <a:tbl>
              <a:tblPr/>
              <a:tblGrid>
                <a:gridCol w="515327">
                  <a:extLst>
                    <a:ext uri="{9D8B030D-6E8A-4147-A177-3AD203B41FA5}">
                      <a16:colId xmlns:a16="http://schemas.microsoft.com/office/drawing/2014/main" val="3713453292"/>
                    </a:ext>
                  </a:extLst>
                </a:gridCol>
                <a:gridCol w="407578">
                  <a:extLst>
                    <a:ext uri="{9D8B030D-6E8A-4147-A177-3AD203B41FA5}">
                      <a16:colId xmlns:a16="http://schemas.microsoft.com/office/drawing/2014/main" val="1601520005"/>
                    </a:ext>
                  </a:extLst>
                </a:gridCol>
                <a:gridCol w="532223">
                  <a:extLst>
                    <a:ext uri="{9D8B030D-6E8A-4147-A177-3AD203B41FA5}">
                      <a16:colId xmlns:a16="http://schemas.microsoft.com/office/drawing/2014/main" val="996892345"/>
                    </a:ext>
                  </a:extLst>
                </a:gridCol>
                <a:gridCol w="618783">
                  <a:extLst>
                    <a:ext uri="{9D8B030D-6E8A-4147-A177-3AD203B41FA5}">
                      <a16:colId xmlns:a16="http://schemas.microsoft.com/office/drawing/2014/main" val="3714032501"/>
                    </a:ext>
                  </a:extLst>
                </a:gridCol>
                <a:gridCol w="533400">
                  <a:extLst>
                    <a:ext uri="{9D8B030D-6E8A-4147-A177-3AD203B41FA5}">
                      <a16:colId xmlns:a16="http://schemas.microsoft.com/office/drawing/2014/main" val="605251530"/>
                    </a:ext>
                  </a:extLst>
                </a:gridCol>
                <a:gridCol w="418837">
                  <a:extLst>
                    <a:ext uri="{9D8B030D-6E8A-4147-A177-3AD203B41FA5}">
                      <a16:colId xmlns:a16="http://schemas.microsoft.com/office/drawing/2014/main" val="658495821"/>
                    </a:ext>
                  </a:extLst>
                </a:gridCol>
                <a:gridCol w="587003">
                  <a:extLst>
                    <a:ext uri="{9D8B030D-6E8A-4147-A177-3AD203B41FA5}">
                      <a16:colId xmlns:a16="http://schemas.microsoft.com/office/drawing/2014/main" val="1571375837"/>
                    </a:ext>
                  </a:extLst>
                </a:gridCol>
                <a:gridCol w="464820">
                  <a:extLst>
                    <a:ext uri="{9D8B030D-6E8A-4147-A177-3AD203B41FA5}">
                      <a16:colId xmlns:a16="http://schemas.microsoft.com/office/drawing/2014/main" val="2676131528"/>
                    </a:ext>
                  </a:extLst>
                </a:gridCol>
                <a:gridCol w="441960">
                  <a:extLst>
                    <a:ext uri="{9D8B030D-6E8A-4147-A177-3AD203B41FA5}">
                      <a16:colId xmlns:a16="http://schemas.microsoft.com/office/drawing/2014/main" val="3321794042"/>
                    </a:ext>
                  </a:extLst>
                </a:gridCol>
                <a:gridCol w="373380">
                  <a:extLst>
                    <a:ext uri="{9D8B030D-6E8A-4147-A177-3AD203B41FA5}">
                      <a16:colId xmlns:a16="http://schemas.microsoft.com/office/drawing/2014/main" val="4097268719"/>
                    </a:ext>
                  </a:extLst>
                </a:gridCol>
                <a:gridCol w="502920">
                  <a:extLst>
                    <a:ext uri="{9D8B030D-6E8A-4147-A177-3AD203B41FA5}">
                      <a16:colId xmlns:a16="http://schemas.microsoft.com/office/drawing/2014/main" val="1026598346"/>
                    </a:ext>
                  </a:extLst>
                </a:gridCol>
                <a:gridCol w="559709">
                  <a:extLst>
                    <a:ext uri="{9D8B030D-6E8A-4147-A177-3AD203B41FA5}">
                      <a16:colId xmlns:a16="http://schemas.microsoft.com/office/drawing/2014/main" val="2579541480"/>
                    </a:ext>
                  </a:extLst>
                </a:gridCol>
                <a:gridCol w="743311">
                  <a:extLst>
                    <a:ext uri="{9D8B030D-6E8A-4147-A177-3AD203B41FA5}">
                      <a16:colId xmlns:a16="http://schemas.microsoft.com/office/drawing/2014/main" val="1843231392"/>
                    </a:ext>
                  </a:extLst>
                </a:gridCol>
              </a:tblGrid>
              <a:tr h="747088">
                <a:tc>
                  <a:txBody>
                    <a:bodyPr/>
                    <a:lstStyle/>
                    <a:p>
                      <a:pPr algn="ctr" fontAlgn="ctr"/>
                      <a:r>
                        <a:rPr lang="tr-TR" sz="900" b="1" i="0" u="none" strike="noStrike" dirty="0">
                          <a:solidFill>
                            <a:srgbClr val="000000"/>
                          </a:solidFill>
                          <a:effectLst/>
                          <a:latin typeface="Calibri" panose="020F0502020204030204" pitchFamily="34" charset="0"/>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fontAlgn="ctr"/>
                      <a:r>
                        <a:rPr lang="tr-TR" sz="900" b="1" i="0" u="none" strike="noStrike" dirty="0">
                          <a:solidFill>
                            <a:srgbClr val="000000"/>
                          </a:solidFill>
                          <a:effectLst/>
                          <a:latin typeface="Calibri" panose="020F0502020204030204" pitchFamily="34" charset="0"/>
                        </a:rPr>
                        <a:t>AHL</a:t>
                      </a:r>
                    </a:p>
                    <a:p>
                      <a:pPr algn="ctr" fontAlgn="ctr"/>
                      <a:r>
                        <a:rPr lang="tr-TR" sz="900" b="1" i="0" u="none" strike="noStrike" dirty="0">
                          <a:solidFill>
                            <a:srgbClr val="000000"/>
                          </a:solidFill>
                          <a:effectLst/>
                          <a:latin typeface="Calibri" panose="020F0502020204030204" pitchFamily="34" charset="0"/>
                        </a:rPr>
                        <a:t> (H)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fontAlgn="ctr"/>
                      <a:r>
                        <a:rPr lang="tr-TR" sz="900" b="1" i="0" u="none" strike="noStrike" dirty="0">
                          <a:solidFill>
                            <a:srgbClr val="000000"/>
                          </a:solidFill>
                          <a:effectLst/>
                          <a:latin typeface="Calibri" panose="020F0502020204030204" pitchFamily="34" charset="0"/>
                        </a:rPr>
                        <a:t>S.Gökçen (H)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fontAlgn="ctr"/>
                      <a:r>
                        <a:rPr lang="tr-TR" sz="900" b="1" i="0" u="none" strike="noStrike" dirty="0">
                          <a:solidFill>
                            <a:srgbClr val="000000"/>
                          </a:solidFill>
                          <a:effectLst/>
                          <a:latin typeface="Calibri" panose="020F0502020204030204" pitchFamily="34" charset="0"/>
                        </a:rPr>
                        <a:t>İstanbul Havalimanı (H)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fontAlgn="ctr"/>
                      <a:r>
                        <a:rPr lang="tr-TR" sz="800" b="1" i="0" u="none" strike="noStrike" dirty="0">
                          <a:solidFill>
                            <a:srgbClr val="000000"/>
                          </a:solidFill>
                          <a:effectLst/>
                          <a:latin typeface="Calibri" panose="020F0502020204030204" pitchFamily="34" charset="0"/>
                        </a:rPr>
                        <a:t>Haydarpaşa</a:t>
                      </a:r>
                    </a:p>
                    <a:p>
                      <a:pPr algn="ctr" fontAlgn="ctr"/>
                      <a:r>
                        <a:rPr lang="tr-TR" sz="800" b="1" i="0" u="none" strike="noStrike" dirty="0">
                          <a:solidFill>
                            <a:srgbClr val="000000"/>
                          </a:solidFill>
                          <a:effectLst/>
                          <a:latin typeface="Calibri" panose="020F0502020204030204" pitchFamily="34"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fontAlgn="ctr"/>
                      <a:r>
                        <a:rPr lang="tr-TR" sz="900" b="1" i="0" u="none" strike="noStrike" dirty="0">
                          <a:solidFill>
                            <a:srgbClr val="000000"/>
                          </a:solidFill>
                          <a:effectLst/>
                          <a:latin typeface="Calibri" panose="020F0502020204030204" pitchFamily="34" charset="0"/>
                        </a:rPr>
                        <a:t>Karaköy (D)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fontAlgn="ctr"/>
                      <a:r>
                        <a:rPr lang="tr-TR" sz="900" b="1" i="0" u="none" strike="noStrike" dirty="0">
                          <a:solidFill>
                            <a:srgbClr val="000000"/>
                          </a:solidFill>
                          <a:effectLst/>
                          <a:latin typeface="Calibri" panose="020F0502020204030204" pitchFamily="34" charset="0"/>
                        </a:rPr>
                        <a:t>Sarayburnu (D)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fontAlgn="ctr"/>
                      <a:r>
                        <a:rPr lang="tr-TR" sz="900" b="1" i="0" u="none" strike="noStrike" dirty="0">
                          <a:solidFill>
                            <a:srgbClr val="000000"/>
                          </a:solidFill>
                          <a:effectLst/>
                          <a:latin typeface="Calibri" panose="020F0502020204030204" pitchFamily="34" charset="0"/>
                        </a:rPr>
                        <a:t>Marmara (D)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fontAlgn="ctr"/>
                      <a:r>
                        <a:rPr lang="tr-TR" sz="900" b="1" i="0" u="none" strike="noStrike" dirty="0">
                          <a:solidFill>
                            <a:srgbClr val="000000"/>
                          </a:solidFill>
                          <a:effectLst/>
                          <a:latin typeface="Calibri" panose="020F0502020204030204" pitchFamily="34" charset="0"/>
                        </a:rPr>
                        <a:t>Tuzla </a:t>
                      </a:r>
                    </a:p>
                    <a:p>
                      <a:pPr algn="ctr" fontAlgn="ctr"/>
                      <a:r>
                        <a:rPr lang="tr-TR" sz="900" b="1" i="0" u="none" strike="noStrike" dirty="0">
                          <a:solidFill>
                            <a:srgbClr val="000000"/>
                          </a:solidFill>
                          <a:effectLst/>
                          <a:latin typeface="Calibri" panose="020F0502020204030204" pitchFamily="34" charset="0"/>
                        </a:rPr>
                        <a:t> (D)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fontAlgn="ctr"/>
                      <a:r>
                        <a:rPr lang="tr-TR" sz="900" b="1" i="0" u="none" strike="noStrike" dirty="0">
                          <a:solidFill>
                            <a:srgbClr val="000000"/>
                          </a:solidFill>
                          <a:effectLst/>
                          <a:latin typeface="Calibri" panose="020F0502020204030204" pitchFamily="34" charset="0"/>
                        </a:rPr>
                        <a:t>Pendik (D)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fontAlgn="ctr"/>
                      <a:r>
                        <a:rPr lang="tr-TR" sz="900" b="1" i="0" u="none" strike="noStrike" dirty="0">
                          <a:solidFill>
                            <a:srgbClr val="000000"/>
                          </a:solidFill>
                          <a:effectLst/>
                          <a:latin typeface="Calibri" panose="020F0502020204030204" pitchFamily="34" charset="0"/>
                        </a:rPr>
                        <a:t>Ambarlı (D)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fontAlgn="ctr"/>
                      <a:r>
                        <a:rPr lang="tr-TR" sz="800" b="1" i="0" u="none" strike="noStrike" dirty="0">
                          <a:solidFill>
                            <a:srgbClr val="000000"/>
                          </a:solidFill>
                          <a:effectLst/>
                          <a:latin typeface="Calibri" panose="020F0502020204030204" pitchFamily="34" charset="0"/>
                        </a:rPr>
                        <a:t>Zeytinburnu (D)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fontAlgn="ctr"/>
                      <a:r>
                        <a:rPr lang="tr-TR" sz="900" b="1" i="0" u="none" strike="noStrike" dirty="0">
                          <a:solidFill>
                            <a:srgbClr val="000000"/>
                          </a:solidFill>
                          <a:effectLst/>
                          <a:latin typeface="Calibri" panose="020F0502020204030204" pitchFamily="34" charset="0"/>
                        </a:rPr>
                        <a:t>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extLst>
                  <a:ext uri="{0D108BD9-81ED-4DB2-BD59-A6C34878D82A}">
                    <a16:rowId xmlns:a16="http://schemas.microsoft.com/office/drawing/2014/main" val="2974871315"/>
                  </a:ext>
                </a:extLst>
              </a:tr>
              <a:tr h="327459">
                <a:tc>
                  <a:txBody>
                    <a:bodyPr/>
                    <a:lstStyle/>
                    <a:p>
                      <a:pPr algn="ctr" fontAlgn="ctr"/>
                      <a:r>
                        <a:rPr lang="tr-TR" sz="1000" b="0" i="0" u="none" strike="noStrike" dirty="0">
                          <a:solidFill>
                            <a:srgbClr val="000000"/>
                          </a:solidFill>
                          <a:effectLst/>
                          <a:latin typeface="Calibri" panose="020F0502020204030204" pitchFamily="34" charset="0"/>
                        </a:rPr>
                        <a:t>Ocak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1.301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333.162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823.938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330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3.068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1.462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251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1.526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1.165.996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5"/>
                    </a:solidFill>
                  </a:tcPr>
                </a:tc>
                <a:extLst>
                  <a:ext uri="{0D108BD9-81ED-4DB2-BD59-A6C34878D82A}">
                    <a16:rowId xmlns:a16="http://schemas.microsoft.com/office/drawing/2014/main" val="4190712691"/>
                  </a:ext>
                </a:extLst>
              </a:tr>
              <a:tr h="327459">
                <a:tc>
                  <a:txBody>
                    <a:bodyPr/>
                    <a:lstStyle/>
                    <a:p>
                      <a:pPr algn="ctr" fontAlgn="ctr"/>
                      <a:r>
                        <a:rPr lang="tr-TR" sz="1000" b="0" i="0" u="none" strike="noStrike" dirty="0">
                          <a:solidFill>
                            <a:srgbClr val="000000"/>
                          </a:solidFill>
                          <a:effectLst/>
                          <a:latin typeface="Calibri" panose="020F0502020204030204" pitchFamily="34" charset="0"/>
                        </a:rPr>
                        <a:t>Şubat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381.508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904.642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637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1.793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1.442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1.291.522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5"/>
                    </a:solidFill>
                  </a:tcPr>
                </a:tc>
                <a:extLst>
                  <a:ext uri="{0D108BD9-81ED-4DB2-BD59-A6C34878D82A}">
                    <a16:rowId xmlns:a16="http://schemas.microsoft.com/office/drawing/2014/main" val="895879130"/>
                  </a:ext>
                </a:extLst>
              </a:tr>
              <a:tr h="327459">
                <a:tc>
                  <a:txBody>
                    <a:bodyPr/>
                    <a:lstStyle/>
                    <a:p>
                      <a:pPr algn="ctr" fontAlgn="ctr"/>
                      <a:r>
                        <a:rPr lang="tr-TR" sz="1000" b="0" i="0" u="none" strike="noStrike" dirty="0">
                          <a:solidFill>
                            <a:srgbClr val="000000"/>
                          </a:solidFill>
                          <a:effectLst/>
                          <a:latin typeface="Calibri" panose="020F0502020204030204" pitchFamily="34" charset="0"/>
                        </a:rPr>
                        <a:t>Mart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1.062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382.096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918.036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526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3.185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721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1.756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329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1.404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1.309.200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5"/>
                    </a:solidFill>
                  </a:tcPr>
                </a:tc>
                <a:extLst>
                  <a:ext uri="{0D108BD9-81ED-4DB2-BD59-A6C34878D82A}">
                    <a16:rowId xmlns:a16="http://schemas.microsoft.com/office/drawing/2014/main" val="3213421600"/>
                  </a:ext>
                </a:extLst>
              </a:tr>
              <a:tr h="327459">
                <a:tc>
                  <a:txBody>
                    <a:bodyPr/>
                    <a:lstStyle/>
                    <a:p>
                      <a:pPr algn="ctr" fontAlgn="ctr"/>
                      <a:r>
                        <a:rPr lang="tr-TR" sz="1000" b="0" i="0" u="none" strike="noStrike" dirty="0">
                          <a:solidFill>
                            <a:srgbClr val="000000"/>
                          </a:solidFill>
                          <a:effectLst/>
                          <a:latin typeface="Calibri" panose="020F0502020204030204" pitchFamily="34" charset="0"/>
                        </a:rPr>
                        <a:t>Nisan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1.276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394.772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1.063.035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234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11.702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3.661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1.799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308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1.279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1.478.218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5"/>
                    </a:solidFill>
                  </a:tcPr>
                </a:tc>
                <a:extLst>
                  <a:ext uri="{0D108BD9-81ED-4DB2-BD59-A6C34878D82A}">
                    <a16:rowId xmlns:a16="http://schemas.microsoft.com/office/drawing/2014/main" val="2220138237"/>
                  </a:ext>
                </a:extLst>
              </a:tr>
              <a:tr h="327459">
                <a:tc>
                  <a:txBody>
                    <a:bodyPr/>
                    <a:lstStyle/>
                    <a:p>
                      <a:pPr algn="ctr" fontAlgn="ctr"/>
                      <a:r>
                        <a:rPr lang="tr-TR" sz="1000" b="0" i="0" u="none" strike="noStrike" dirty="0">
                          <a:solidFill>
                            <a:srgbClr val="000000"/>
                          </a:solidFill>
                          <a:effectLst/>
                          <a:latin typeface="Calibri" panose="020F0502020204030204" pitchFamily="34" charset="0"/>
                        </a:rPr>
                        <a:t>Mayıs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1.475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445.225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1.198.723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25.438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3.450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2.258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327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1.527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1.678.832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5"/>
                    </a:solidFill>
                  </a:tcPr>
                </a:tc>
                <a:extLst>
                  <a:ext uri="{0D108BD9-81ED-4DB2-BD59-A6C34878D82A}">
                    <a16:rowId xmlns:a16="http://schemas.microsoft.com/office/drawing/2014/main" val="1708639036"/>
                  </a:ext>
                </a:extLst>
              </a:tr>
              <a:tr h="327459">
                <a:tc>
                  <a:txBody>
                    <a:bodyPr/>
                    <a:lstStyle/>
                    <a:p>
                      <a:pPr algn="ctr" fontAlgn="ctr"/>
                      <a:r>
                        <a:rPr lang="tr-TR" sz="1000" b="0" i="0" u="none" strike="noStrike" dirty="0">
                          <a:solidFill>
                            <a:srgbClr val="000000"/>
                          </a:solidFill>
                          <a:effectLst/>
                          <a:latin typeface="Calibri" panose="020F0502020204030204" pitchFamily="34" charset="0"/>
                        </a:rPr>
                        <a:t>Haziran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1.464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419.617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1.161.581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214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48.380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3.588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1.728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301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1.362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1.638.399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5"/>
                    </a:solidFill>
                  </a:tcPr>
                </a:tc>
                <a:extLst>
                  <a:ext uri="{0D108BD9-81ED-4DB2-BD59-A6C34878D82A}">
                    <a16:rowId xmlns:a16="http://schemas.microsoft.com/office/drawing/2014/main" val="1061504729"/>
                  </a:ext>
                </a:extLst>
              </a:tr>
              <a:tr h="327459">
                <a:tc>
                  <a:txBody>
                    <a:bodyPr/>
                    <a:lstStyle/>
                    <a:p>
                      <a:pPr algn="ctr" fontAlgn="ctr"/>
                      <a:r>
                        <a:rPr lang="tr-TR" sz="1000" b="0" i="0" u="none" strike="noStrike" dirty="0">
                          <a:solidFill>
                            <a:srgbClr val="000000"/>
                          </a:solidFill>
                          <a:effectLst/>
                          <a:latin typeface="Calibri" panose="020F0502020204030204" pitchFamily="34" charset="0"/>
                        </a:rPr>
                        <a:t>Temmuz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1.673 </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507.539</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1.323.449</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348</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63.705</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4.571</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1.936</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114</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326</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1.438</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dirty="0"/>
                        <a:t>1.905.146</a:t>
                      </a:r>
                      <a:endParaRPr lang="tr-TR" sz="10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5"/>
                    </a:solidFill>
                  </a:tcPr>
                </a:tc>
                <a:extLst>
                  <a:ext uri="{0D108BD9-81ED-4DB2-BD59-A6C34878D82A}">
                    <a16:rowId xmlns:a16="http://schemas.microsoft.com/office/drawing/2014/main" val="523001096"/>
                  </a:ext>
                </a:extLst>
              </a:tr>
              <a:tr h="327459">
                <a:tc>
                  <a:txBody>
                    <a:bodyPr/>
                    <a:lstStyle/>
                    <a:p>
                      <a:pPr algn="ctr" fontAlgn="ctr"/>
                      <a:r>
                        <a:rPr lang="tr-TR" sz="1000" b="0" i="0" u="none" strike="noStrike" dirty="0">
                          <a:solidFill>
                            <a:srgbClr val="000000"/>
                          </a:solidFill>
                          <a:effectLst/>
                          <a:latin typeface="Calibri" panose="020F0502020204030204" pitchFamily="34" charset="0"/>
                        </a:rPr>
                        <a:t>Ağustos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1.523</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439.233</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1.292.456</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207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60.991</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4.002</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1.776</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1.439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dirty="0"/>
                        <a:t>1.802.290</a:t>
                      </a:r>
                      <a:endParaRPr lang="tr-TR" sz="10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5"/>
                    </a:solidFill>
                  </a:tcPr>
                </a:tc>
                <a:extLst>
                  <a:ext uri="{0D108BD9-81ED-4DB2-BD59-A6C34878D82A}">
                    <a16:rowId xmlns:a16="http://schemas.microsoft.com/office/drawing/2014/main" val="1040559699"/>
                  </a:ext>
                </a:extLst>
              </a:tr>
              <a:tr h="327459">
                <a:tc>
                  <a:txBody>
                    <a:bodyPr/>
                    <a:lstStyle/>
                    <a:p>
                      <a:pPr algn="ctr" fontAlgn="ctr"/>
                      <a:r>
                        <a:rPr lang="tr-TR" sz="1000" b="0" i="0" u="none" strike="noStrike" dirty="0">
                          <a:solidFill>
                            <a:srgbClr val="000000"/>
                          </a:solidFill>
                          <a:effectLst/>
                          <a:latin typeface="Calibri" panose="020F0502020204030204" pitchFamily="34" charset="0"/>
                        </a:rPr>
                        <a:t>Eylül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1.719</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425.578</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1.258.233 </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209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59.437</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4.290</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1.843</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416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1.646</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dirty="0"/>
                        <a:t>1.753.540 </a:t>
                      </a:r>
                      <a:endParaRPr lang="tr-TR" sz="10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5"/>
                    </a:solidFill>
                  </a:tcPr>
                </a:tc>
                <a:extLst>
                  <a:ext uri="{0D108BD9-81ED-4DB2-BD59-A6C34878D82A}">
                    <a16:rowId xmlns:a16="http://schemas.microsoft.com/office/drawing/2014/main" val="1655001226"/>
                  </a:ext>
                </a:extLst>
              </a:tr>
              <a:tr h="327459">
                <a:tc>
                  <a:txBody>
                    <a:bodyPr/>
                    <a:lstStyle/>
                    <a:p>
                      <a:pPr algn="ctr" fontAlgn="ctr"/>
                      <a:r>
                        <a:rPr lang="tr-TR" sz="1000" b="0" i="0" u="none" strike="noStrike" dirty="0">
                          <a:solidFill>
                            <a:srgbClr val="000000"/>
                          </a:solidFill>
                          <a:effectLst/>
                          <a:latin typeface="Calibri" panose="020F0502020204030204" pitchFamily="34" charset="0"/>
                        </a:rPr>
                        <a:t>Ekim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1.532</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451.844</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1.228.516</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304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55.338</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4.440</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1.819</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369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1.528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dirty="0"/>
                        <a:t>1.745.808</a:t>
                      </a:r>
                      <a:endParaRPr lang="tr-TR" sz="10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5"/>
                    </a:solidFill>
                  </a:tcPr>
                </a:tc>
                <a:extLst>
                  <a:ext uri="{0D108BD9-81ED-4DB2-BD59-A6C34878D82A}">
                    <a16:rowId xmlns:a16="http://schemas.microsoft.com/office/drawing/2014/main" val="3787718743"/>
                  </a:ext>
                </a:extLst>
              </a:tr>
              <a:tr h="327459">
                <a:tc>
                  <a:txBody>
                    <a:bodyPr/>
                    <a:lstStyle/>
                    <a:p>
                      <a:pPr algn="ctr" fontAlgn="ctr"/>
                      <a:r>
                        <a:rPr lang="tr-TR" sz="1000" b="0" i="0" u="none" strike="noStrike" dirty="0">
                          <a:solidFill>
                            <a:srgbClr val="000000"/>
                          </a:solidFill>
                          <a:effectLst/>
                          <a:latin typeface="Calibri" panose="020F0502020204030204" pitchFamily="34" charset="0"/>
                        </a:rPr>
                        <a:t>Kasım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1.264</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381.559</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987.164</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17.725</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2.850 </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1.657</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339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1.452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dirty="0"/>
                        <a:t>1.394.452</a:t>
                      </a:r>
                      <a:endParaRPr lang="tr-TR" sz="10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5"/>
                    </a:solidFill>
                  </a:tcPr>
                </a:tc>
                <a:extLst>
                  <a:ext uri="{0D108BD9-81ED-4DB2-BD59-A6C34878D82A}">
                    <a16:rowId xmlns:a16="http://schemas.microsoft.com/office/drawing/2014/main" val="1954439735"/>
                  </a:ext>
                </a:extLst>
              </a:tr>
              <a:tr h="327459">
                <a:tc>
                  <a:txBody>
                    <a:bodyPr/>
                    <a:lstStyle/>
                    <a:p>
                      <a:pPr algn="ctr" fontAlgn="ctr"/>
                      <a:r>
                        <a:rPr lang="tr-TR" sz="1000" b="0" i="0" u="none" strike="noStrike" dirty="0">
                          <a:solidFill>
                            <a:srgbClr val="000000"/>
                          </a:solidFill>
                          <a:effectLst/>
                          <a:latin typeface="Calibri" panose="020F0502020204030204" pitchFamily="34" charset="0"/>
                        </a:rPr>
                        <a:t>Aralık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1.267</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419.720</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983.483</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304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8.948</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2.243</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dirty="0"/>
                        <a:t>1.206</a:t>
                      </a:r>
                      <a:endParaRPr lang="tr-T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254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solidFill>
                            <a:srgbClr val="000000"/>
                          </a:solidFill>
                          <a:effectLst/>
                          <a:latin typeface="Calibri" panose="020F0502020204030204" pitchFamily="34" charset="0"/>
                        </a:rPr>
                        <a:t>1.350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dirty="0"/>
                        <a:t>1.418.919</a:t>
                      </a:r>
                      <a:endParaRPr lang="tr-TR" sz="10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5"/>
                    </a:solidFill>
                  </a:tcPr>
                </a:tc>
                <a:extLst>
                  <a:ext uri="{0D108BD9-81ED-4DB2-BD59-A6C34878D82A}">
                    <a16:rowId xmlns:a16="http://schemas.microsoft.com/office/drawing/2014/main" val="3654746844"/>
                  </a:ext>
                </a:extLst>
              </a:tr>
              <a:tr h="327459">
                <a:tc>
                  <a:txBody>
                    <a:bodyPr/>
                    <a:lstStyle/>
                    <a:p>
                      <a:pPr algn="ctr" fontAlgn="ctr"/>
                      <a:r>
                        <a:rPr lang="tr-TR" sz="900" b="1" i="0" u="none" strike="noStrike" dirty="0">
                          <a:solidFill>
                            <a:srgbClr val="000000"/>
                          </a:solidFill>
                          <a:effectLst/>
                          <a:latin typeface="Calibri" panose="020F0502020204030204" pitchFamily="34" charset="0"/>
                        </a:rPr>
                        <a:t>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fontAlgn="ctr"/>
                      <a:r>
                        <a:rPr lang="tr-TR" sz="900" b="1" dirty="0"/>
                        <a:t>16.696</a:t>
                      </a:r>
                      <a:endParaRPr lang="tr-TR" sz="9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fontAlgn="ctr"/>
                      <a:r>
                        <a:rPr lang="tr-TR" sz="900" b="1" dirty="0"/>
                        <a:t>4.981.853</a:t>
                      </a:r>
                      <a:endParaRPr lang="tr-TR" sz="9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fontAlgn="ctr"/>
                      <a:r>
                        <a:rPr lang="tr-TR" sz="900" b="1" dirty="0"/>
                        <a:t>13.143.256 </a:t>
                      </a:r>
                      <a:endParaRPr lang="tr-TR" sz="9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fontAlgn="ctr"/>
                      <a:r>
                        <a:rPr lang="tr-TR" sz="900" b="1" dirty="0"/>
                        <a:t>3.892</a:t>
                      </a:r>
                      <a:endParaRPr lang="tr-TR" sz="9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fontAlgn="ctr"/>
                      <a:r>
                        <a:rPr lang="tr-TR" sz="900" b="1" dirty="0"/>
                        <a:t>355.749</a:t>
                      </a:r>
                      <a:endParaRPr lang="tr-TR" sz="9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fontAlgn="ctr"/>
                      <a:r>
                        <a:rPr lang="tr-TR" sz="900" b="1" dirty="0"/>
                        <a:t>36.884</a:t>
                      </a:r>
                      <a:endParaRPr lang="tr-TR" sz="9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fontAlgn="ctr"/>
                      <a:r>
                        <a:rPr lang="tr-TR" sz="900" b="1" dirty="0"/>
                        <a:t>204 </a:t>
                      </a:r>
                      <a:endParaRPr lang="tr-TR" sz="9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fontAlgn="ctr"/>
                      <a:r>
                        <a:rPr lang="tr-TR" sz="900" b="1" dirty="0"/>
                        <a:t>21.033</a:t>
                      </a:r>
                      <a:endParaRPr lang="tr-TR" sz="9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fontAlgn="ctr"/>
                      <a:r>
                        <a:rPr lang="tr-TR" sz="900" b="1" dirty="0"/>
                        <a:t>1.419</a:t>
                      </a:r>
                      <a:endParaRPr lang="tr-TR" sz="9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fontAlgn="ctr"/>
                      <a:r>
                        <a:rPr lang="tr-TR" sz="900" b="1" dirty="0"/>
                        <a:t>3.943</a:t>
                      </a:r>
                      <a:endParaRPr lang="tr-TR" sz="9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fontAlgn="ctr"/>
                      <a:r>
                        <a:rPr lang="tr-TR" sz="900" b="1" dirty="0"/>
                        <a:t>17.393</a:t>
                      </a:r>
                      <a:endParaRPr lang="tr-TR" sz="9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fontAlgn="ctr"/>
                      <a:r>
                        <a:rPr lang="tr-TR" sz="1000" b="1" dirty="0"/>
                        <a:t>18.582.322</a:t>
                      </a:r>
                      <a:endParaRPr lang="tr-TR" sz="10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extLst>
                  <a:ext uri="{0D108BD9-81ED-4DB2-BD59-A6C34878D82A}">
                    <a16:rowId xmlns:a16="http://schemas.microsoft.com/office/drawing/2014/main" val="453330638"/>
                  </a:ext>
                </a:extLst>
              </a:tr>
            </a:tbl>
          </a:graphicData>
        </a:graphic>
      </p:graphicFrame>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07212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181785" y="203200"/>
            <a:ext cx="6676215"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TURİZM TESİSLERİ VERİLERİ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4 Tablo"/>
          <p:cNvGraphicFramePr>
            <a:graphicFrameLocks noGrp="1"/>
          </p:cNvGraphicFramePr>
          <p:nvPr>
            <p:extLst>
              <p:ext uri="{D42A27DB-BD31-4B8C-83A1-F6EECF244321}">
                <p14:modId xmlns:p14="http://schemas.microsoft.com/office/powerpoint/2010/main" val="1269441688"/>
              </p:ext>
            </p:extLst>
          </p:nvPr>
        </p:nvGraphicFramePr>
        <p:xfrm>
          <a:off x="181786" y="1352738"/>
          <a:ext cx="6494423" cy="2480747"/>
        </p:xfrm>
        <a:graphic>
          <a:graphicData uri="http://schemas.openxmlformats.org/drawingml/2006/table">
            <a:tbl>
              <a:tblPr>
                <a:effectLst>
                  <a:outerShdw blurRad="50800" dist="38100" dir="5400000" algn="t" rotWithShape="0">
                    <a:prstClr val="black">
                      <a:alpha val="40000"/>
                    </a:prstClr>
                  </a:outerShdw>
                </a:effectLst>
              </a:tblPr>
              <a:tblGrid>
                <a:gridCol w="4568015">
                  <a:extLst>
                    <a:ext uri="{9D8B030D-6E8A-4147-A177-3AD203B41FA5}">
                      <a16:colId xmlns:a16="http://schemas.microsoft.com/office/drawing/2014/main" val="20000"/>
                    </a:ext>
                  </a:extLst>
                </a:gridCol>
                <a:gridCol w="1926408">
                  <a:extLst>
                    <a:ext uri="{9D8B030D-6E8A-4147-A177-3AD203B41FA5}">
                      <a16:colId xmlns:a16="http://schemas.microsoft.com/office/drawing/2014/main" val="20001"/>
                    </a:ext>
                  </a:extLst>
                </a:gridCol>
              </a:tblGrid>
              <a:tr h="495779">
                <a:tc>
                  <a:txBody>
                    <a:bodyPr/>
                    <a:lstStyle/>
                    <a:p>
                      <a:pPr algn="ctr" fontAlgn="b"/>
                      <a:r>
                        <a:rPr lang="tr-TR" sz="2000" b="1" i="0" u="none" strike="noStrike" dirty="0">
                          <a:solidFill>
                            <a:schemeClr val="bg1"/>
                          </a:solidFill>
                          <a:latin typeface="Calibri" panose="020F0502020204030204" pitchFamily="34" charset="0"/>
                          <a:cs typeface="Arial" pitchFamily="34" charset="0"/>
                        </a:rPr>
                        <a:t>   KONAKLAMA</a:t>
                      </a:r>
                      <a:r>
                        <a:rPr lang="tr-TR" sz="2000" b="1" i="0" u="none" strike="noStrike" baseline="0" dirty="0">
                          <a:solidFill>
                            <a:schemeClr val="bg1"/>
                          </a:solidFill>
                          <a:latin typeface="Calibri" panose="020F0502020204030204" pitchFamily="34" charset="0"/>
                          <a:cs typeface="Arial" pitchFamily="34" charset="0"/>
                        </a:rPr>
                        <a:t> TESİSLERİ</a:t>
                      </a:r>
                      <a:endParaRPr lang="tr-TR" sz="2000" b="1" i="0" u="none" strike="noStrike" dirty="0">
                        <a:solidFill>
                          <a:schemeClr val="bg1"/>
                        </a:solidFill>
                        <a:latin typeface="Calibri" panose="020F0502020204030204" pitchFamily="34" charset="0"/>
                        <a:cs typeface="Arial" pitchFamily="34" charset="0"/>
                      </a:endParaRPr>
                    </a:p>
                  </a:txBody>
                  <a:tcPr marL="5043" marR="5043" marT="5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2000" b="1" i="0" u="none" strike="noStrike" kern="1200" dirty="0">
                          <a:solidFill>
                            <a:schemeClr val="bg1"/>
                          </a:solidFill>
                          <a:latin typeface="Calibri" panose="020F0502020204030204" pitchFamily="34" charset="0"/>
                          <a:ea typeface="+mn-ea"/>
                          <a:cs typeface="Arial" pitchFamily="34" charset="0"/>
                        </a:rPr>
                        <a:t>202</a:t>
                      </a:r>
                      <a:r>
                        <a:rPr lang="tr-TR" sz="2000" b="1" i="0" u="none" strike="noStrike" kern="1200" baseline="0" dirty="0">
                          <a:solidFill>
                            <a:schemeClr val="bg1"/>
                          </a:solidFill>
                          <a:latin typeface="Calibri" panose="020F0502020204030204" pitchFamily="34" charset="0"/>
                          <a:ea typeface="+mn-ea"/>
                          <a:cs typeface="Arial" pitchFamily="34" charset="0"/>
                        </a:rPr>
                        <a:t>4 YILI </a:t>
                      </a:r>
                      <a:endParaRPr lang="tr-TR" sz="1400" b="1" i="0" u="none" strike="noStrike" kern="1200" baseline="0" dirty="0">
                        <a:solidFill>
                          <a:schemeClr val="bg1"/>
                        </a:solidFill>
                        <a:latin typeface="Calibri" panose="020F0502020204030204" pitchFamily="34" charset="0"/>
                        <a:ea typeface="+mn-ea"/>
                        <a:cs typeface="Arial" pitchFamily="34" charset="0"/>
                      </a:endParaRPr>
                    </a:p>
                  </a:txBody>
                  <a:tcPr marL="5043" marR="5043" marT="5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661656">
                <a:tc>
                  <a:txBody>
                    <a:bodyPr/>
                    <a:lstStyle/>
                    <a:p>
                      <a:pPr algn="l" fontAlgn="b"/>
                      <a:r>
                        <a:rPr lang="tr-TR" sz="1400" b="1" i="0" u="none" strike="noStrike" dirty="0">
                          <a:solidFill>
                            <a:srgbClr val="14213D"/>
                          </a:solidFill>
                          <a:latin typeface="Calibri" panose="020F0502020204030204" pitchFamily="34" charset="0"/>
                          <a:cs typeface="Arial" pitchFamily="34" charset="0"/>
                        </a:rPr>
                        <a:t>TURİZM İŞLETMESİ BELGELİ KONAKLAMA TESİSİ YATAK  SAYISI</a:t>
                      </a:r>
                    </a:p>
                  </a:txBody>
                  <a:tcPr marL="5043" marR="5043" marT="504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1" i="0" u="none" strike="noStrike" kern="1200" dirty="0">
                          <a:solidFill>
                            <a:schemeClr val="tx1"/>
                          </a:solidFill>
                          <a:latin typeface="Calibri" panose="020F0502020204030204" pitchFamily="34" charset="0"/>
                          <a:ea typeface="+mn-ea"/>
                          <a:cs typeface="+mn-cs"/>
                        </a:rPr>
                        <a:t>252.480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61656">
                <a:tc>
                  <a:txBody>
                    <a:bodyPr/>
                    <a:lstStyle/>
                    <a:p>
                      <a:pPr algn="l" fontAlgn="b"/>
                      <a:r>
                        <a:rPr lang="tr-TR" sz="1400" b="1" i="0" u="none" strike="noStrike" dirty="0">
                          <a:solidFill>
                            <a:srgbClr val="14213D"/>
                          </a:solidFill>
                          <a:latin typeface="Calibri" panose="020F0502020204030204" pitchFamily="34" charset="0"/>
                          <a:cs typeface="Arial" pitchFamily="34" charset="0"/>
                        </a:rPr>
                        <a:t>TURİZM YATIRIMI BELGELİ KONAKLAMA TESİSİ  YATAK SAYISI</a:t>
                      </a:r>
                    </a:p>
                  </a:txBody>
                  <a:tcPr marL="5043" marR="5043" marT="504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1" i="0" u="none" strike="noStrike" kern="1200" dirty="0">
                          <a:solidFill>
                            <a:schemeClr val="tx1"/>
                          </a:solidFill>
                          <a:latin typeface="Calibri" panose="020F0502020204030204" pitchFamily="34" charset="0"/>
                          <a:ea typeface="+mn-ea"/>
                          <a:cs typeface="+mn-cs"/>
                        </a:rPr>
                        <a:t>23.589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61656">
                <a:tc>
                  <a:txBody>
                    <a:bodyPr/>
                    <a:lstStyle/>
                    <a:p>
                      <a:pPr algn="l" fontAlgn="b"/>
                      <a:r>
                        <a:rPr lang="tr-TR" sz="1800" b="1" i="0" u="none" strike="noStrike" dirty="0">
                          <a:solidFill>
                            <a:srgbClr val="14213D"/>
                          </a:solidFill>
                          <a:latin typeface="Calibri" panose="020F0502020204030204" pitchFamily="34" charset="0"/>
                          <a:cs typeface="Arial" pitchFamily="34" charset="0"/>
                        </a:rPr>
                        <a:t> GELEN YABANCI ZİYARETÇİ SAYISI</a:t>
                      </a:r>
                    </a:p>
                  </a:txBody>
                  <a:tcPr marL="5043" marR="5043" marT="504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800" b="1" i="0" u="none" strike="noStrike" kern="1200" dirty="0">
                          <a:solidFill>
                            <a:srgbClr val="000000"/>
                          </a:solidFill>
                          <a:effectLst/>
                          <a:latin typeface="Times New Roman" panose="02020603050405020304" pitchFamily="18" charset="0"/>
                          <a:ea typeface="+mn-ea"/>
                          <a:cs typeface="+mn-cs"/>
                        </a:rPr>
                        <a:t>18.582.322</a:t>
                      </a:r>
                    </a:p>
                  </a:txBody>
                  <a:tcPr marL="38576" marR="3857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5" name="Group 3"/>
          <p:cNvGraphicFramePr>
            <a:graphicFrameLocks/>
          </p:cNvGraphicFramePr>
          <p:nvPr>
            <p:extLst>
              <p:ext uri="{D42A27DB-BD31-4B8C-83A1-F6EECF244321}">
                <p14:modId xmlns:p14="http://schemas.microsoft.com/office/powerpoint/2010/main" val="328252508"/>
              </p:ext>
            </p:extLst>
          </p:nvPr>
        </p:nvGraphicFramePr>
        <p:xfrm>
          <a:off x="181786" y="4406900"/>
          <a:ext cx="6494422" cy="3555999"/>
        </p:xfrm>
        <a:graphic>
          <a:graphicData uri="http://schemas.openxmlformats.org/drawingml/2006/table">
            <a:tbl>
              <a:tblPr>
                <a:effectLst>
                  <a:outerShdw blurRad="50800" dist="38100" dir="5400000" algn="t" rotWithShape="0">
                    <a:prstClr val="black">
                      <a:alpha val="40000"/>
                    </a:prstClr>
                  </a:outerShdw>
                </a:effectLst>
              </a:tblPr>
              <a:tblGrid>
                <a:gridCol w="3811838">
                  <a:extLst>
                    <a:ext uri="{9D8B030D-6E8A-4147-A177-3AD203B41FA5}">
                      <a16:colId xmlns:a16="http://schemas.microsoft.com/office/drawing/2014/main" val="20000"/>
                    </a:ext>
                  </a:extLst>
                </a:gridCol>
                <a:gridCol w="1255677">
                  <a:extLst>
                    <a:ext uri="{9D8B030D-6E8A-4147-A177-3AD203B41FA5}">
                      <a16:colId xmlns:a16="http://schemas.microsoft.com/office/drawing/2014/main" val="20001"/>
                    </a:ext>
                  </a:extLst>
                </a:gridCol>
                <a:gridCol w="1426907">
                  <a:extLst>
                    <a:ext uri="{9D8B030D-6E8A-4147-A177-3AD203B41FA5}">
                      <a16:colId xmlns:a16="http://schemas.microsoft.com/office/drawing/2014/main" val="20002"/>
                    </a:ext>
                  </a:extLst>
                </a:gridCol>
              </a:tblGrid>
              <a:tr h="760748">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kern="1200" cap="none" normalizeH="0" baseline="0" dirty="0">
                          <a:ln>
                            <a:noFill/>
                          </a:ln>
                          <a:solidFill>
                            <a:schemeClr val="bg1"/>
                          </a:solidFill>
                          <a:effectLst/>
                          <a:latin typeface="Calibri" panose="020F0502020204030204" pitchFamily="34" charset="0"/>
                          <a:ea typeface="+mn-ea"/>
                          <a:cs typeface="+mn-cs"/>
                        </a:rPr>
                        <a:t>YEME-İÇME TESİSLERİ -2024 YILI  </a:t>
                      </a:r>
                      <a:endParaRPr kumimoji="0" lang="tr-TR" sz="1400" b="1" i="0" u="none" strike="noStrike" kern="1200" cap="none" normalizeH="0" baseline="0" dirty="0">
                        <a:ln>
                          <a:noFill/>
                        </a:ln>
                        <a:solidFill>
                          <a:schemeClr val="bg1"/>
                        </a:solidFill>
                        <a:effectLst/>
                        <a:latin typeface="Calibri" panose="020F0502020204030204" pitchFamily="34" charset="0"/>
                        <a:ea typeface="+mn-ea"/>
                        <a:cs typeface="+mn-cs"/>
                      </a:endParaRPr>
                    </a:p>
                  </a:txBody>
                  <a:tcPr marL="51435" marR="51435" marT="25718" marB="25718" anchor="ctr" anchorCtr="1"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50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rPr>
                        <a:t> TESİS TÜRÜ</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rPr>
                        <a:t>SAYI</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rPr>
                        <a:t>KAPASİTE</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659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rPr>
                        <a:t>TURİZM İŞLETME  BELGELİ YEME-İÇME  TESİSİ</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effectLst/>
                          <a:latin typeface="+mn-lt"/>
                        </a:rPr>
                        <a:t>594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effectLst/>
                          <a:latin typeface="+mn-lt"/>
                        </a:rPr>
                        <a:t>166.122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7831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400" b="1" i="0" u="none" strike="noStrike" cap="none" normalizeH="0" baseline="0" dirty="0">
                          <a:ln>
                            <a:noFill/>
                          </a:ln>
                          <a:solidFill>
                            <a:schemeClr val="tx1"/>
                          </a:solidFill>
                          <a:effectLst/>
                          <a:latin typeface="Calibri" panose="020F0502020204030204" pitchFamily="34" charset="0"/>
                        </a:rPr>
                        <a:t>TURİZM YATIRIMI BELGELİ YEME-İÇME  TESİSİ  </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3</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ts val="0"/>
                        </a:spcAft>
                        <a:buClrTx/>
                        <a:buSzTx/>
                        <a:buFontTx/>
                        <a:buNone/>
                        <a:tabLst/>
                      </a:pPr>
                      <a:r>
                        <a:rPr lang="tr-TR" sz="1400" b="1" i="0" u="none" strike="noStrike" kern="1200" dirty="0">
                          <a:solidFill>
                            <a:schemeClr val="tx1"/>
                          </a:solidFill>
                          <a:latin typeface="Calibri" panose="020F0502020204030204" pitchFamily="34" charset="0"/>
                          <a:ea typeface="+mn-ea"/>
                          <a:cs typeface="+mn-cs"/>
                        </a:rPr>
                        <a:t>906</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2650441"/>
                  </a:ext>
                </a:extLst>
              </a:tr>
              <a:tr h="55142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400" b="1" i="0" u="none" strike="noStrike" cap="none" normalizeH="0" baseline="0" dirty="0">
                          <a:ln>
                            <a:noFill/>
                          </a:ln>
                          <a:solidFill>
                            <a:schemeClr val="tx1"/>
                          </a:solidFill>
                          <a:effectLst/>
                          <a:latin typeface="Calibri" panose="020F0502020204030204" pitchFamily="34" charset="0"/>
                        </a:rPr>
                        <a:t>TURİZM İŞLETMESİ BELGELİ EĞLENCE TESİSİ</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12</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ts val="0"/>
                        </a:spcAft>
                        <a:buClrTx/>
                        <a:buSzTx/>
                        <a:buFontTx/>
                        <a:buNone/>
                        <a:tabLst/>
                      </a:pPr>
                      <a:r>
                        <a:rPr lang="tr-TR" sz="1400" b="1" i="0" u="none" strike="noStrike" kern="1200" dirty="0">
                          <a:solidFill>
                            <a:schemeClr val="tx1"/>
                          </a:solidFill>
                          <a:latin typeface="Calibri" panose="020F0502020204030204" pitchFamily="34" charset="0"/>
                          <a:ea typeface="+mn-ea"/>
                          <a:cs typeface="+mn-cs"/>
                        </a:rPr>
                        <a:t>2.340</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93236726"/>
                  </a:ext>
                </a:extLst>
              </a:tr>
              <a:tr h="503022">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400" b="1" i="0" u="none" strike="noStrike" cap="none" normalizeH="0" baseline="0" dirty="0">
                          <a:ln>
                            <a:noFill/>
                          </a:ln>
                          <a:solidFill>
                            <a:schemeClr val="tx1"/>
                          </a:solidFill>
                          <a:effectLst/>
                          <a:latin typeface="Calibri" panose="020F0502020204030204" pitchFamily="34" charset="0"/>
                        </a:rPr>
                        <a:t>TURİZM YATIRIMI BELGELİ EĞLENCE TESİSİ</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1</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ts val="0"/>
                        </a:spcAft>
                        <a:buClrTx/>
                        <a:buSzTx/>
                        <a:buFontTx/>
                        <a:buNone/>
                        <a:tabLst/>
                      </a:pPr>
                      <a:r>
                        <a:rPr lang="tr-TR" sz="1400" b="1" i="0" u="none" strike="noStrike" kern="1200" dirty="0">
                          <a:solidFill>
                            <a:schemeClr val="tx1"/>
                          </a:solidFill>
                          <a:latin typeface="Calibri" panose="020F0502020204030204" pitchFamily="34" charset="0"/>
                          <a:ea typeface="+mn-ea"/>
                          <a:cs typeface="+mn-cs"/>
                        </a:rPr>
                        <a:t>0</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71211602"/>
                  </a:ext>
                </a:extLst>
              </a:tr>
            </a:tbl>
          </a:graphicData>
        </a:graphic>
      </p:graphicFrame>
      <p:sp>
        <p:nvSpPr>
          <p:cNvPr id="7" name="Dikdörtgen 6"/>
          <p:cNvSpPr/>
          <p:nvPr/>
        </p:nvSpPr>
        <p:spPr>
          <a:xfrm>
            <a:off x="181786" y="8396615"/>
            <a:ext cx="6494421"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effectLst/>
                <a:uLnTx/>
                <a:uFillTx/>
                <a:latin typeface="Calibri" panose="020F0502020204030204" pitchFamily="34" charset="0"/>
                <a:ea typeface="+mn-ea"/>
                <a:cs typeface="+mn-cs"/>
              </a:rPr>
              <a:t>Ayrıca, İstanbul Büyükşehir Belediyesine bağlı 15.565 kişi kapasiteli </a:t>
            </a:r>
            <a:r>
              <a:rPr lang="tr-TR" sz="1400" b="1" dirty="0">
                <a:latin typeface="Calibri" panose="020F0502020204030204" pitchFamily="34" charset="0"/>
              </a:rPr>
              <a:t>28</a:t>
            </a:r>
            <a:r>
              <a:rPr kumimoji="0" lang="tr-TR" sz="1400" b="1" i="0" u="none" strike="noStrike" kern="1200" cap="none" spc="0" normalizeH="0" baseline="0" noProof="0" dirty="0">
                <a:ln>
                  <a:noFill/>
                </a:ln>
                <a:effectLst/>
                <a:uLnTx/>
                <a:uFillTx/>
                <a:latin typeface="Calibri" panose="020F0502020204030204" pitchFamily="34" charset="0"/>
                <a:ea typeface="+mn-ea"/>
                <a:cs typeface="+mn-cs"/>
              </a:rPr>
              <a:t> adet sosyal tesis ve 2 adet misafirhane bulunmaktadır. </a:t>
            </a:r>
            <a:r>
              <a:rPr kumimoji="0" lang="tr-TR"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endParaRPr kumimoji="0" lang="tr-TR" sz="14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9029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Group 93"/>
          <p:cNvGraphicFramePr>
            <a:graphicFrameLocks noGrp="1"/>
          </p:cNvGraphicFramePr>
          <p:nvPr>
            <p:extLst>
              <p:ext uri="{D42A27DB-BD31-4B8C-83A1-F6EECF244321}">
                <p14:modId xmlns:p14="http://schemas.microsoft.com/office/powerpoint/2010/main" val="3717463495"/>
              </p:ext>
            </p:extLst>
          </p:nvPr>
        </p:nvGraphicFramePr>
        <p:xfrm>
          <a:off x="125866" y="1155704"/>
          <a:ext cx="6606268" cy="3850723"/>
        </p:xfrm>
        <a:graphic>
          <a:graphicData uri="http://schemas.openxmlformats.org/drawingml/2006/table">
            <a:tbl>
              <a:tblPr>
                <a:effectLst>
                  <a:outerShdw blurRad="50800" dist="38100" dir="5400000" algn="t" rotWithShape="0">
                    <a:prstClr val="black">
                      <a:alpha val="40000"/>
                    </a:prstClr>
                  </a:outerShdw>
                </a:effectLst>
              </a:tblPr>
              <a:tblGrid>
                <a:gridCol w="3172786">
                  <a:extLst>
                    <a:ext uri="{9D8B030D-6E8A-4147-A177-3AD203B41FA5}">
                      <a16:colId xmlns:a16="http://schemas.microsoft.com/office/drawing/2014/main" val="20000"/>
                    </a:ext>
                  </a:extLst>
                </a:gridCol>
                <a:gridCol w="1025009">
                  <a:extLst>
                    <a:ext uri="{9D8B030D-6E8A-4147-A177-3AD203B41FA5}">
                      <a16:colId xmlns:a16="http://schemas.microsoft.com/office/drawing/2014/main" val="20001"/>
                    </a:ext>
                  </a:extLst>
                </a:gridCol>
                <a:gridCol w="1184981">
                  <a:extLst>
                    <a:ext uri="{9D8B030D-6E8A-4147-A177-3AD203B41FA5}">
                      <a16:colId xmlns:a16="http://schemas.microsoft.com/office/drawing/2014/main" val="20002"/>
                    </a:ext>
                  </a:extLst>
                </a:gridCol>
                <a:gridCol w="1223492">
                  <a:extLst>
                    <a:ext uri="{9D8B030D-6E8A-4147-A177-3AD203B41FA5}">
                      <a16:colId xmlns:a16="http://schemas.microsoft.com/office/drawing/2014/main" val="20003"/>
                    </a:ext>
                  </a:extLst>
                </a:gridCol>
              </a:tblGrid>
              <a:tr h="341022">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800" b="1" dirty="0">
                          <a:solidFill>
                            <a:schemeClr val="bg1"/>
                          </a:solidFill>
                          <a:latin typeface="Calibri" panose="020F0502020204030204" pitchFamily="34" charset="0"/>
                          <a:cs typeface="Arial" pitchFamily="34" charset="0"/>
                        </a:rPr>
                        <a:t>TURİZM İŞLETME</a:t>
                      </a:r>
                      <a:r>
                        <a:rPr lang="tr-TR" sz="1800" b="1" baseline="0" dirty="0">
                          <a:solidFill>
                            <a:schemeClr val="bg1"/>
                          </a:solidFill>
                          <a:latin typeface="Calibri" panose="020F0502020204030204" pitchFamily="34" charset="0"/>
                          <a:cs typeface="Arial" pitchFamily="34" charset="0"/>
                        </a:rPr>
                        <a:t>  </a:t>
                      </a:r>
                      <a:r>
                        <a:rPr lang="tr-TR" sz="1800" b="1" dirty="0">
                          <a:solidFill>
                            <a:schemeClr val="bg1"/>
                          </a:solidFill>
                          <a:latin typeface="Calibri" panose="020F0502020204030204" pitchFamily="34" charset="0"/>
                          <a:cs typeface="Arial" pitchFamily="34" charset="0"/>
                        </a:rPr>
                        <a:t>BELGELİ TESİSLER</a:t>
                      </a: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745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TESİS TÜRÜ</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SAYISI</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ODA</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YATAK</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10717">
                <a:tc>
                  <a:txBody>
                    <a:bodyPr/>
                    <a:lstStyle/>
                    <a:p>
                      <a:pPr algn="l" rtl="0" fontAlgn="ctr"/>
                      <a:r>
                        <a:rPr lang="tr-TR" sz="1200" b="1" i="0" u="none" strike="noStrike" dirty="0">
                          <a:solidFill>
                            <a:srgbClr val="000000"/>
                          </a:solidFill>
                          <a:effectLst/>
                          <a:latin typeface="+mn-lt"/>
                        </a:rPr>
                        <a:t>Özel Tesis</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198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6.750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13.432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0717">
                <a:tc>
                  <a:txBody>
                    <a:bodyPr/>
                    <a:lstStyle/>
                    <a:p>
                      <a:pPr algn="l" rtl="0" fontAlgn="ctr"/>
                      <a:r>
                        <a:rPr lang="tr-TR" sz="1200" b="1" i="0" u="none" strike="noStrike" dirty="0">
                          <a:solidFill>
                            <a:srgbClr val="000000"/>
                          </a:solidFill>
                          <a:effectLst/>
                          <a:latin typeface="+mn-lt"/>
                        </a:rPr>
                        <a:t>Butik Otel</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922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1930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10717">
                <a:tc>
                  <a:txBody>
                    <a:bodyPr/>
                    <a:lstStyle/>
                    <a:p>
                      <a:pPr algn="l" rtl="0" fontAlgn="ctr"/>
                      <a:r>
                        <a:rPr lang="tr-TR" sz="1200" b="1" i="0" u="none" strike="noStrike" dirty="0">
                          <a:solidFill>
                            <a:srgbClr val="000000"/>
                          </a:solidFill>
                          <a:effectLst/>
                          <a:latin typeface="+mn-lt"/>
                        </a:rPr>
                        <a:t>Beş Yıldızlı Otel</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142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33.108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66.925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10717">
                <a:tc>
                  <a:txBody>
                    <a:bodyPr/>
                    <a:lstStyle/>
                    <a:p>
                      <a:pPr algn="l" rtl="0" fontAlgn="ctr"/>
                      <a:r>
                        <a:rPr lang="tr-TR" sz="1200" b="1" i="0" u="none" strike="noStrike" dirty="0">
                          <a:solidFill>
                            <a:srgbClr val="000000"/>
                          </a:solidFill>
                          <a:effectLst/>
                          <a:latin typeface="+mn-lt"/>
                        </a:rPr>
                        <a:t>Dört Yıldızlı Otel</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197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20.717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41.434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10717">
                <a:tc>
                  <a:txBody>
                    <a:bodyPr/>
                    <a:lstStyle/>
                    <a:p>
                      <a:pPr algn="l" rtl="0" fontAlgn="ctr"/>
                      <a:r>
                        <a:rPr lang="tr-TR" sz="1200" b="1" i="0" u="none" strike="noStrike" dirty="0">
                          <a:solidFill>
                            <a:srgbClr val="000000"/>
                          </a:solidFill>
                          <a:effectLst/>
                          <a:latin typeface="+mn-lt"/>
                        </a:rPr>
                        <a:t>Üç Yıldızlı Otel</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216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10.131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20.005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10717">
                <a:tc>
                  <a:txBody>
                    <a:bodyPr/>
                    <a:lstStyle/>
                    <a:p>
                      <a:pPr algn="l" rtl="0" fontAlgn="ctr"/>
                      <a:r>
                        <a:rPr lang="tr-TR" sz="1200" b="1" i="0" u="none" strike="noStrike" dirty="0">
                          <a:solidFill>
                            <a:srgbClr val="000000"/>
                          </a:solidFill>
                          <a:effectLst/>
                          <a:latin typeface="+mn-lt"/>
                        </a:rPr>
                        <a:t>İki Yıldızlı Otel</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1.675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3.234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10717">
                <a:tc>
                  <a:txBody>
                    <a:bodyPr/>
                    <a:lstStyle/>
                    <a:p>
                      <a:pPr algn="l" rtl="0" fontAlgn="ctr"/>
                      <a:r>
                        <a:rPr lang="tr-TR" sz="1200" b="1" i="0" u="none" strike="noStrike" dirty="0">
                          <a:solidFill>
                            <a:srgbClr val="000000"/>
                          </a:solidFill>
                          <a:effectLst/>
                          <a:latin typeface="+mn-lt"/>
                        </a:rPr>
                        <a:t>Bir Yıldızlı Otel</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40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801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1.583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10717">
                <a:tc>
                  <a:txBody>
                    <a:bodyPr/>
                    <a:lstStyle/>
                    <a:p>
                      <a:pPr algn="l" rtl="0" fontAlgn="ctr"/>
                      <a:r>
                        <a:rPr lang="tr-TR" sz="1200" b="1" i="0" u="none" strike="noStrike" dirty="0">
                          <a:solidFill>
                            <a:srgbClr val="000000"/>
                          </a:solidFill>
                          <a:effectLst/>
                          <a:latin typeface="+mn-lt"/>
                        </a:rPr>
                        <a:t>B Tipi Tatil 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10717">
                <a:tc>
                  <a:txBody>
                    <a:bodyPr/>
                    <a:lstStyle/>
                    <a:p>
                      <a:pPr algn="l" rtl="0" fontAlgn="ctr"/>
                      <a:r>
                        <a:rPr lang="tr-TR" sz="1200" b="1" i="0" u="none" strike="noStrike" dirty="0">
                          <a:solidFill>
                            <a:srgbClr val="000000"/>
                          </a:solidFill>
                          <a:effectLst/>
                          <a:latin typeface="+mn-lt"/>
                        </a:rPr>
                        <a:t>Kamping</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309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906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99974118"/>
                  </a:ext>
                </a:extLst>
              </a:tr>
              <a:tr h="210717">
                <a:tc>
                  <a:txBody>
                    <a:bodyPr/>
                    <a:lstStyle/>
                    <a:p>
                      <a:pPr algn="l" rtl="0" fontAlgn="ctr"/>
                      <a:r>
                        <a:rPr lang="tr-TR" sz="1200" b="1" i="0" u="none" strike="noStrike" dirty="0">
                          <a:solidFill>
                            <a:srgbClr val="000000"/>
                          </a:solidFill>
                          <a:effectLst/>
                          <a:latin typeface="+mn-lt"/>
                        </a:rPr>
                        <a:t>Apart Otel</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849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2.366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61646462"/>
                  </a:ext>
                </a:extLst>
              </a:tr>
              <a:tr h="197579">
                <a:tc>
                  <a:txBody>
                    <a:bodyPr/>
                    <a:lstStyle/>
                    <a:p>
                      <a:pPr algn="l" rtl="0" fontAlgn="ctr"/>
                      <a:r>
                        <a:rPr lang="tr-TR" sz="1200" b="1" i="0" u="none" strike="noStrike" dirty="0">
                          <a:solidFill>
                            <a:srgbClr val="000000"/>
                          </a:solidFill>
                          <a:effectLst/>
                          <a:latin typeface="+mn-lt"/>
                        </a:rPr>
                        <a:t>Müstakil Apart Otel</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286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944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21449542"/>
                  </a:ext>
                </a:extLst>
              </a:tr>
              <a:tr h="197579">
                <a:tc>
                  <a:txBody>
                    <a:bodyPr/>
                    <a:lstStyle/>
                    <a:p>
                      <a:pPr algn="l" rtl="0" fontAlgn="ctr"/>
                      <a:r>
                        <a:rPr lang="tr-TR" sz="1200" b="1" i="0" u="none" strike="noStrike" dirty="0">
                          <a:solidFill>
                            <a:srgbClr val="000000"/>
                          </a:solidFill>
                          <a:effectLst/>
                          <a:latin typeface="+mn-lt"/>
                        </a:rPr>
                        <a:t>Pansiyon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184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2.014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3.973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92632312"/>
                  </a:ext>
                </a:extLst>
              </a:tr>
              <a:tr h="217669">
                <a:tc>
                  <a:txBody>
                    <a:bodyPr/>
                    <a:lstStyle/>
                    <a:p>
                      <a:pPr algn="l" rtl="0" fontAlgn="ctr"/>
                      <a:r>
                        <a:rPr lang="tr-TR" sz="1200" b="1" i="0" u="none" strike="noStrike" dirty="0">
                          <a:solidFill>
                            <a:srgbClr val="000000"/>
                          </a:solidFill>
                          <a:effectLst/>
                          <a:latin typeface="+mn-lt"/>
                        </a:rPr>
                        <a:t>Termal Otel (4 Yıldızlı)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80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53669538"/>
                  </a:ext>
                </a:extLst>
              </a:tr>
              <a:tr h="217669">
                <a:tc>
                  <a:txBody>
                    <a:bodyPr/>
                    <a:lstStyle/>
                    <a:p>
                      <a:pPr algn="l" rtl="0" fontAlgn="ctr"/>
                      <a:r>
                        <a:rPr lang="tr-TR" sz="1200" b="1" i="0" u="none" strike="noStrike" dirty="0">
                          <a:solidFill>
                            <a:srgbClr val="000000"/>
                          </a:solidFill>
                          <a:effectLst/>
                          <a:latin typeface="+mn-lt"/>
                        </a:rPr>
                        <a:t>Termal Turizm Tesisi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840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1.764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03801429"/>
                  </a:ext>
                </a:extLst>
              </a:tr>
              <a:tr h="297456">
                <a:tc>
                  <a:txBody>
                    <a:bodyPr/>
                    <a:lstStyle/>
                    <a:p>
                      <a:pPr algn="ctr" rtl="0" fontAlgn="ctr"/>
                      <a:r>
                        <a:rPr lang="tr-TR" sz="1400" b="1" i="0" u="none" strike="noStrike" dirty="0">
                          <a:solidFill>
                            <a:schemeClr val="tx1"/>
                          </a:solidFill>
                          <a:effectLst/>
                          <a:latin typeface="+mn-lt"/>
                        </a:rPr>
                        <a:t>TOPLAM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algn="ctr" rtl="0" fontAlgn="ctr"/>
                      <a:r>
                        <a:rPr lang="tr-TR" sz="1400" b="1" i="0" u="none" strike="noStrike" dirty="0">
                          <a:solidFill>
                            <a:schemeClr val="tx1"/>
                          </a:solidFill>
                          <a:effectLst/>
                          <a:latin typeface="+mn-lt"/>
                        </a:rPr>
                        <a:t>1.080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algn="ctr" rtl="0" fontAlgn="ctr"/>
                      <a:r>
                        <a:rPr lang="tr-TR" sz="1400" b="1" i="0" u="none" strike="noStrike" dirty="0">
                          <a:solidFill>
                            <a:schemeClr val="tx1"/>
                          </a:solidFill>
                          <a:effectLst/>
                          <a:latin typeface="+mn-lt"/>
                        </a:rPr>
                        <a:t>78.482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algn="ctr" rtl="0" fontAlgn="ctr"/>
                      <a:r>
                        <a:rPr lang="tr-TR" sz="1400" b="1" i="0" u="none" strike="noStrike" dirty="0">
                          <a:solidFill>
                            <a:schemeClr val="tx1"/>
                          </a:solidFill>
                          <a:effectLst/>
                          <a:latin typeface="+mn-lt"/>
                        </a:rPr>
                        <a:t>158.656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extLst>
                  <a:ext uri="{0D108BD9-81ED-4DB2-BD59-A6C34878D82A}">
                    <a16:rowId xmlns:a16="http://schemas.microsoft.com/office/drawing/2014/main" val="10012"/>
                  </a:ext>
                </a:extLst>
              </a:tr>
            </a:tbl>
          </a:graphicData>
        </a:graphic>
      </p:graphicFrame>
      <p:sp>
        <p:nvSpPr>
          <p:cNvPr id="5" name="Dikdörtgen 4"/>
          <p:cNvSpPr/>
          <p:nvPr/>
        </p:nvSpPr>
        <p:spPr>
          <a:xfrm>
            <a:off x="-40342" y="196189"/>
            <a:ext cx="6858000" cy="40011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TÜRÜNE GÖRE MEVCUT KONAKLAMA TESİSLERİ</a:t>
            </a:r>
          </a:p>
        </p:txBody>
      </p:sp>
      <p:graphicFrame>
        <p:nvGraphicFramePr>
          <p:cNvPr id="7" name="4 Tablo"/>
          <p:cNvGraphicFramePr>
            <a:graphicFrameLocks noGrp="1"/>
          </p:cNvGraphicFramePr>
          <p:nvPr>
            <p:extLst/>
          </p:nvPr>
        </p:nvGraphicFramePr>
        <p:xfrm>
          <a:off x="125866" y="5473701"/>
          <a:ext cx="6606267" cy="3716990"/>
        </p:xfrm>
        <a:graphic>
          <a:graphicData uri="http://schemas.openxmlformats.org/drawingml/2006/table">
            <a:tbl>
              <a:tblPr>
                <a:effectLst>
                  <a:outerShdw blurRad="50800" dist="38100" dir="5400000" algn="t" rotWithShape="0">
                    <a:prstClr val="black">
                      <a:alpha val="40000"/>
                    </a:prstClr>
                  </a:outerShdw>
                </a:effectLst>
              </a:tblPr>
              <a:tblGrid>
                <a:gridCol w="2772248">
                  <a:extLst>
                    <a:ext uri="{9D8B030D-6E8A-4147-A177-3AD203B41FA5}">
                      <a16:colId xmlns:a16="http://schemas.microsoft.com/office/drawing/2014/main" val="20000"/>
                    </a:ext>
                  </a:extLst>
                </a:gridCol>
                <a:gridCol w="1297723">
                  <a:extLst>
                    <a:ext uri="{9D8B030D-6E8A-4147-A177-3AD203B41FA5}">
                      <a16:colId xmlns:a16="http://schemas.microsoft.com/office/drawing/2014/main" val="20001"/>
                    </a:ext>
                  </a:extLst>
                </a:gridCol>
                <a:gridCol w="1356709">
                  <a:extLst>
                    <a:ext uri="{9D8B030D-6E8A-4147-A177-3AD203B41FA5}">
                      <a16:colId xmlns:a16="http://schemas.microsoft.com/office/drawing/2014/main" val="20002"/>
                    </a:ext>
                  </a:extLst>
                </a:gridCol>
                <a:gridCol w="1179587">
                  <a:extLst>
                    <a:ext uri="{9D8B030D-6E8A-4147-A177-3AD203B41FA5}">
                      <a16:colId xmlns:a16="http://schemas.microsoft.com/office/drawing/2014/main" val="20003"/>
                    </a:ext>
                  </a:extLst>
                </a:gridCol>
              </a:tblGrid>
              <a:tr h="37702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800" b="1" dirty="0">
                          <a:solidFill>
                            <a:schemeClr val="bg1"/>
                          </a:solidFill>
                          <a:latin typeface="Calibri" panose="020F0502020204030204" pitchFamily="34" charset="0"/>
                          <a:cs typeface="Arial" pitchFamily="34" charset="0"/>
                        </a:rPr>
                        <a:t>YATIRIM</a:t>
                      </a:r>
                      <a:r>
                        <a:rPr lang="tr-TR" sz="1800" b="1" baseline="0" dirty="0">
                          <a:solidFill>
                            <a:schemeClr val="bg1"/>
                          </a:solidFill>
                          <a:latin typeface="Calibri" panose="020F0502020204030204" pitchFamily="34" charset="0"/>
                          <a:cs typeface="Arial" pitchFamily="34" charset="0"/>
                        </a:rPr>
                        <a:t> BELGELİ </a:t>
                      </a:r>
                      <a:r>
                        <a:rPr lang="tr-TR" sz="1800" b="1" dirty="0">
                          <a:solidFill>
                            <a:schemeClr val="bg1"/>
                          </a:solidFill>
                          <a:latin typeface="Calibri" panose="020F0502020204030204" pitchFamily="34" charset="0"/>
                          <a:cs typeface="Arial" pitchFamily="34" charset="0"/>
                        </a:rPr>
                        <a:t>KONAKLAMA TESİSLERİ</a:t>
                      </a:r>
                      <a:endPar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44451" marR="44451" marT="0" marB="0"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44451" marR="44451" marT="0" marB="0"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44451" marR="44451" marT="0" marB="0"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2955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TESİS TÜRÜ</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SAYISI</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ODA</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YATAK</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95595">
                <a:tc>
                  <a:txBody>
                    <a:bodyPr/>
                    <a:lstStyle/>
                    <a:p>
                      <a:pPr algn="l" rtl="0" fontAlgn="ctr"/>
                      <a:r>
                        <a:rPr lang="tr-TR" sz="1200" b="1" i="0" u="none" strike="noStrike" dirty="0">
                          <a:solidFill>
                            <a:srgbClr val="000000"/>
                          </a:solidFill>
                          <a:effectLst/>
                          <a:latin typeface="+mn-lt"/>
                        </a:rPr>
                        <a:t>Özel Tesis</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717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1.464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17451">
                <a:tc>
                  <a:txBody>
                    <a:bodyPr/>
                    <a:lstStyle/>
                    <a:p>
                      <a:pPr algn="l" rtl="0" fontAlgn="ctr"/>
                      <a:r>
                        <a:rPr lang="tr-TR" sz="1200" b="1" i="0" u="none" strike="noStrike" dirty="0">
                          <a:solidFill>
                            <a:srgbClr val="000000"/>
                          </a:solidFill>
                          <a:effectLst/>
                          <a:latin typeface="+mn-lt"/>
                        </a:rPr>
                        <a:t>Butik Otel</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243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465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5595">
                <a:tc>
                  <a:txBody>
                    <a:bodyPr/>
                    <a:lstStyle/>
                    <a:p>
                      <a:pPr algn="l" rtl="0" fontAlgn="ctr"/>
                      <a:r>
                        <a:rPr lang="tr-TR" sz="1200" b="1" i="0" u="none" strike="noStrike" dirty="0">
                          <a:solidFill>
                            <a:srgbClr val="000000"/>
                          </a:solidFill>
                          <a:effectLst/>
                          <a:latin typeface="+mn-lt"/>
                        </a:rPr>
                        <a:t>Beş Yıldızlı Otel</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4.568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9.411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95595">
                <a:tc>
                  <a:txBody>
                    <a:bodyPr/>
                    <a:lstStyle/>
                    <a:p>
                      <a:pPr algn="l" rtl="0" fontAlgn="ctr"/>
                      <a:r>
                        <a:rPr lang="tr-TR" sz="1200" b="1" i="0" u="none" strike="noStrike" dirty="0">
                          <a:solidFill>
                            <a:srgbClr val="000000"/>
                          </a:solidFill>
                          <a:effectLst/>
                          <a:latin typeface="+mn-lt"/>
                        </a:rPr>
                        <a:t>Dört Yıldızlı Otel</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3.814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8.265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5595">
                <a:tc>
                  <a:txBody>
                    <a:bodyPr/>
                    <a:lstStyle/>
                    <a:p>
                      <a:pPr algn="l" rtl="0" fontAlgn="ctr"/>
                      <a:r>
                        <a:rPr lang="tr-TR" sz="1200" b="1" i="0" u="none" strike="noStrike" dirty="0">
                          <a:solidFill>
                            <a:srgbClr val="000000"/>
                          </a:solidFill>
                          <a:effectLst/>
                          <a:latin typeface="+mn-lt"/>
                        </a:rPr>
                        <a:t>Üç Yıldızlı Otel</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1.370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2.553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95595">
                <a:tc>
                  <a:txBody>
                    <a:bodyPr/>
                    <a:lstStyle/>
                    <a:p>
                      <a:pPr algn="l" rtl="0" fontAlgn="ctr"/>
                      <a:r>
                        <a:rPr lang="tr-TR" sz="1200" b="1" i="0" u="none" strike="noStrike" dirty="0">
                          <a:solidFill>
                            <a:srgbClr val="000000"/>
                          </a:solidFill>
                          <a:effectLst/>
                          <a:latin typeface="+mn-lt"/>
                        </a:rPr>
                        <a:t>İki Yıldızlı Otel</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71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142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95595">
                <a:tc>
                  <a:txBody>
                    <a:bodyPr/>
                    <a:lstStyle/>
                    <a:p>
                      <a:pPr algn="l" rtl="0" fontAlgn="ctr"/>
                      <a:r>
                        <a:rPr lang="tr-TR" sz="1200" b="1" i="0" u="none" strike="noStrike" dirty="0">
                          <a:solidFill>
                            <a:srgbClr val="000000"/>
                          </a:solidFill>
                          <a:effectLst/>
                          <a:latin typeface="+mn-lt"/>
                        </a:rPr>
                        <a:t>Bir Yıldızlı Otel</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95595">
                <a:tc>
                  <a:txBody>
                    <a:bodyPr/>
                    <a:lstStyle/>
                    <a:p>
                      <a:pPr algn="l" rtl="0" fontAlgn="ctr"/>
                      <a:r>
                        <a:rPr lang="tr-TR" sz="1200" b="1" i="0" u="none" strike="noStrike" dirty="0">
                          <a:solidFill>
                            <a:srgbClr val="000000"/>
                          </a:solidFill>
                          <a:effectLst/>
                          <a:latin typeface="+mn-lt"/>
                        </a:rPr>
                        <a:t>Apart Otel</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32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64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157349138"/>
                  </a:ext>
                </a:extLst>
              </a:tr>
              <a:tr h="295595">
                <a:tc>
                  <a:txBody>
                    <a:bodyPr/>
                    <a:lstStyle/>
                    <a:p>
                      <a:pPr algn="l" rtl="0" fontAlgn="ctr"/>
                      <a:r>
                        <a:rPr lang="tr-TR" sz="1200" b="1" i="0" u="none" strike="noStrike" dirty="0">
                          <a:solidFill>
                            <a:srgbClr val="000000"/>
                          </a:solidFill>
                          <a:effectLst/>
                          <a:latin typeface="+mn-lt"/>
                        </a:rPr>
                        <a:t>Kırsal Turizm Tesisi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81425903"/>
                  </a:ext>
                </a:extLst>
              </a:tr>
              <a:tr h="362161">
                <a:tc>
                  <a:txBody>
                    <a:bodyPr/>
                    <a:lstStyle/>
                    <a:p>
                      <a:pPr algn="ctr" rtl="0" fontAlgn="ctr"/>
                      <a:r>
                        <a:rPr lang="tr-TR" sz="1400" b="1" i="0" u="none" strike="noStrike" dirty="0">
                          <a:solidFill>
                            <a:schemeClr val="tx1"/>
                          </a:solidFill>
                          <a:effectLst/>
                          <a:latin typeface="+mn-lt"/>
                        </a:rPr>
                        <a:t>TOPLAM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algn="ctr" rtl="0" fontAlgn="ctr"/>
                      <a:r>
                        <a:rPr lang="tr-TR" sz="1400" b="1" i="0" u="none" strike="noStrike" dirty="0">
                          <a:solidFill>
                            <a:schemeClr val="tx1"/>
                          </a:solidFill>
                          <a:effectLst/>
                          <a:latin typeface="+mn-lt"/>
                        </a:rPr>
                        <a:t>104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algn="ctr" rtl="0" fontAlgn="ctr"/>
                      <a:r>
                        <a:rPr lang="tr-TR" sz="1400" b="1" i="0" u="none" strike="noStrike" dirty="0">
                          <a:solidFill>
                            <a:schemeClr val="tx1"/>
                          </a:solidFill>
                          <a:effectLst/>
                          <a:latin typeface="+mn-lt"/>
                        </a:rPr>
                        <a:t>10.858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algn="ctr" rtl="0" fontAlgn="ctr"/>
                      <a:r>
                        <a:rPr lang="tr-TR" sz="1400" b="1" i="0" u="none" strike="noStrike" dirty="0">
                          <a:solidFill>
                            <a:schemeClr val="tx1"/>
                          </a:solidFill>
                          <a:effectLst/>
                          <a:latin typeface="+mn-lt"/>
                        </a:rPr>
                        <a:t>22.447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extLst>
                  <a:ext uri="{0D108BD9-81ED-4DB2-BD59-A6C34878D82A}">
                    <a16:rowId xmlns:a16="http://schemas.microsoft.com/office/drawing/2014/main" val="10010"/>
                  </a:ext>
                </a:extLst>
              </a:tr>
            </a:tbl>
          </a:graphicData>
        </a:graphic>
      </p:graphicFrame>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5619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86281" y="227000"/>
            <a:ext cx="6858000" cy="369332"/>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TÜRÜNE GÖRE MEVCUT YEME-İÇME-EĞLENCE TESİSLERİ</a:t>
            </a:r>
          </a:p>
        </p:txBody>
      </p:sp>
      <p:graphicFrame>
        <p:nvGraphicFramePr>
          <p:cNvPr id="4" name="Group 93"/>
          <p:cNvGraphicFramePr>
            <a:graphicFrameLocks noGrp="1"/>
          </p:cNvGraphicFramePr>
          <p:nvPr>
            <p:extLst>
              <p:ext uri="{D42A27DB-BD31-4B8C-83A1-F6EECF244321}">
                <p14:modId xmlns:p14="http://schemas.microsoft.com/office/powerpoint/2010/main" val="2930239400"/>
              </p:ext>
            </p:extLst>
          </p:nvPr>
        </p:nvGraphicFramePr>
        <p:xfrm>
          <a:off x="125859" y="1026471"/>
          <a:ext cx="6584218" cy="2918825"/>
        </p:xfrm>
        <a:graphic>
          <a:graphicData uri="http://schemas.openxmlformats.org/drawingml/2006/table">
            <a:tbl>
              <a:tblPr>
                <a:effectLst>
                  <a:outerShdw blurRad="50800" dist="38100" dir="5400000" algn="t" rotWithShape="0">
                    <a:prstClr val="black">
                      <a:alpha val="40000"/>
                    </a:prstClr>
                  </a:outerShdw>
                </a:effectLst>
              </a:tblPr>
              <a:tblGrid>
                <a:gridCol w="3853387">
                  <a:extLst>
                    <a:ext uri="{9D8B030D-6E8A-4147-A177-3AD203B41FA5}">
                      <a16:colId xmlns:a16="http://schemas.microsoft.com/office/drawing/2014/main" val="20000"/>
                    </a:ext>
                  </a:extLst>
                </a:gridCol>
                <a:gridCol w="1244885">
                  <a:extLst>
                    <a:ext uri="{9D8B030D-6E8A-4147-A177-3AD203B41FA5}">
                      <a16:colId xmlns:a16="http://schemas.microsoft.com/office/drawing/2014/main" val="20001"/>
                    </a:ext>
                  </a:extLst>
                </a:gridCol>
                <a:gridCol w="1485946">
                  <a:extLst>
                    <a:ext uri="{9D8B030D-6E8A-4147-A177-3AD203B41FA5}">
                      <a16:colId xmlns:a16="http://schemas.microsoft.com/office/drawing/2014/main" val="20003"/>
                    </a:ext>
                  </a:extLst>
                </a:gridCol>
              </a:tblGrid>
              <a:tr h="300739">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800" b="1" dirty="0">
                          <a:solidFill>
                            <a:schemeClr val="bg1"/>
                          </a:solidFill>
                          <a:latin typeface="Calibri" panose="020F0502020204030204" pitchFamily="34" charset="0"/>
                          <a:cs typeface="Arial" pitchFamily="34" charset="0"/>
                        </a:rPr>
                        <a:t>TURİZM İŞLETME</a:t>
                      </a:r>
                      <a:r>
                        <a:rPr lang="tr-TR" sz="1800" b="1" baseline="0" dirty="0">
                          <a:solidFill>
                            <a:schemeClr val="bg1"/>
                          </a:solidFill>
                          <a:latin typeface="Calibri" panose="020F0502020204030204" pitchFamily="34" charset="0"/>
                          <a:cs typeface="Arial" pitchFamily="34" charset="0"/>
                        </a:rPr>
                        <a:t> </a:t>
                      </a:r>
                      <a:r>
                        <a:rPr lang="tr-TR" sz="1800" b="1" dirty="0">
                          <a:solidFill>
                            <a:schemeClr val="bg1"/>
                          </a:solidFill>
                          <a:latin typeface="Calibri" panose="020F0502020204030204" pitchFamily="34" charset="0"/>
                          <a:cs typeface="Arial" pitchFamily="34" charset="0"/>
                        </a:rPr>
                        <a:t> BELGELİ YEME-İÇME</a:t>
                      </a:r>
                      <a:r>
                        <a:rPr lang="tr-TR" sz="1800" b="1" baseline="0" dirty="0">
                          <a:solidFill>
                            <a:schemeClr val="bg1"/>
                          </a:solidFill>
                          <a:latin typeface="Calibri" panose="020F0502020204030204" pitchFamily="34" charset="0"/>
                          <a:cs typeface="Arial" pitchFamily="34" charset="0"/>
                        </a:rPr>
                        <a:t> TESİSLERİ</a:t>
                      </a:r>
                      <a:endParaRPr lang="tr-TR" sz="1800" b="1" dirty="0">
                        <a:solidFill>
                          <a:schemeClr val="bg1"/>
                        </a:solidFill>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567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TESİS TÜRÜ</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SAYISI</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KAPASİTE</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56728">
                <a:tc>
                  <a:txBody>
                    <a:bodyPr/>
                    <a:lstStyle/>
                    <a:p>
                      <a:pPr algn="l" rtl="0" fontAlgn="ctr"/>
                      <a:r>
                        <a:rPr lang="tr-TR" sz="1200" b="1" i="0" u="none" strike="noStrike" dirty="0">
                          <a:solidFill>
                            <a:srgbClr val="000000"/>
                          </a:solidFill>
                          <a:effectLst/>
                          <a:latin typeface="+mn-lt"/>
                        </a:rPr>
                        <a:t>YÜZER TESİS</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11.504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56728">
                <a:tc>
                  <a:txBody>
                    <a:bodyPr/>
                    <a:lstStyle/>
                    <a:p>
                      <a:pPr algn="l" rtl="0" fontAlgn="ctr"/>
                      <a:r>
                        <a:rPr lang="tr-TR" sz="1200" b="1" i="0" u="none" strike="noStrike" dirty="0">
                          <a:solidFill>
                            <a:srgbClr val="000000"/>
                          </a:solidFill>
                          <a:effectLst/>
                          <a:latin typeface="+mn-lt"/>
                        </a:rPr>
                        <a:t>ÖZEL TESİS</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232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39.317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56728">
                <a:tc>
                  <a:txBody>
                    <a:bodyPr/>
                    <a:lstStyle/>
                    <a:p>
                      <a:pPr algn="l" rtl="0" fontAlgn="ctr"/>
                      <a:r>
                        <a:rPr lang="tr-TR" sz="1200" b="1" i="0" u="none" strike="noStrike" dirty="0">
                          <a:solidFill>
                            <a:srgbClr val="000000"/>
                          </a:solidFill>
                          <a:effectLst/>
                          <a:latin typeface="+mn-lt"/>
                        </a:rPr>
                        <a:t>LÜKS LOKANTA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600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56728">
                <a:tc>
                  <a:txBody>
                    <a:bodyPr/>
                    <a:lstStyle/>
                    <a:p>
                      <a:pPr algn="l" rtl="0" fontAlgn="ctr"/>
                      <a:r>
                        <a:rPr lang="tr-TR" sz="1200" b="1" i="0" u="none" strike="noStrike" dirty="0">
                          <a:solidFill>
                            <a:srgbClr val="000000"/>
                          </a:solidFill>
                          <a:effectLst/>
                          <a:latin typeface="+mn-lt"/>
                        </a:rPr>
                        <a:t>1. SINIF LOKANTA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120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66.740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56728">
                <a:tc>
                  <a:txBody>
                    <a:bodyPr/>
                    <a:lstStyle/>
                    <a:p>
                      <a:pPr algn="l" rtl="0" fontAlgn="ctr"/>
                      <a:r>
                        <a:rPr lang="tr-TR" sz="1200" b="1" i="0" u="none" strike="noStrike" dirty="0">
                          <a:solidFill>
                            <a:srgbClr val="000000"/>
                          </a:solidFill>
                          <a:effectLst/>
                          <a:latin typeface="+mn-lt"/>
                        </a:rPr>
                        <a:t>2. SINIF LOKANTA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5.645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56728">
                <a:tc>
                  <a:txBody>
                    <a:bodyPr/>
                    <a:lstStyle/>
                    <a:p>
                      <a:pPr algn="l" rtl="0" fontAlgn="ctr"/>
                      <a:r>
                        <a:rPr lang="tr-TR" sz="1200" b="1" i="0" u="none" strike="noStrike" dirty="0">
                          <a:effectLst/>
                          <a:latin typeface="+mn-lt"/>
                        </a:rPr>
                        <a:t>GÜNÜBİRLİK TESİS</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6.107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56728">
                <a:tc>
                  <a:txBody>
                    <a:bodyPr/>
                    <a:lstStyle/>
                    <a:p>
                      <a:pPr algn="l" rtl="0" fontAlgn="ctr"/>
                      <a:r>
                        <a:rPr lang="tr-TR" sz="1200" b="1" i="0" u="none" strike="noStrike" dirty="0">
                          <a:solidFill>
                            <a:srgbClr val="000000"/>
                          </a:solidFill>
                          <a:effectLst/>
                          <a:latin typeface="+mn-lt"/>
                        </a:rPr>
                        <a:t>KAFETERYA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925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56728">
                <a:tc>
                  <a:txBody>
                    <a:bodyPr/>
                    <a:lstStyle/>
                    <a:p>
                      <a:pPr algn="l" rtl="0" fontAlgn="ctr"/>
                      <a:r>
                        <a:rPr lang="tr-TR" sz="1200" b="1" i="0" u="none" strike="noStrike" dirty="0">
                          <a:solidFill>
                            <a:srgbClr val="000000"/>
                          </a:solidFill>
                          <a:effectLst/>
                          <a:latin typeface="+mn-lt"/>
                        </a:rPr>
                        <a:t>GASTRONOMİ TESİSİ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170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35.284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81982657"/>
                  </a:ext>
                </a:extLst>
              </a:tr>
              <a:tr h="307534">
                <a:tc>
                  <a:txBody>
                    <a:bodyPr/>
                    <a:lstStyle/>
                    <a:p>
                      <a:pPr algn="l" rtl="0" fontAlgn="ctr"/>
                      <a:r>
                        <a:rPr lang="tr-TR" sz="1400" b="1" i="0" u="none" strike="noStrike" dirty="0">
                          <a:solidFill>
                            <a:schemeClr val="tx1"/>
                          </a:solidFill>
                          <a:effectLst/>
                          <a:latin typeface="+mn-lt"/>
                        </a:rPr>
                        <a:t>TOPLAM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algn="ctr" rtl="0" fontAlgn="ctr"/>
                      <a:r>
                        <a:rPr lang="tr-TR" sz="1400" b="1" i="0" u="none" strike="noStrike" dirty="0">
                          <a:solidFill>
                            <a:schemeClr val="tx1"/>
                          </a:solidFill>
                          <a:effectLst/>
                          <a:latin typeface="+mn-lt"/>
                        </a:rPr>
                        <a:t>594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algn="ctr" rtl="0" fontAlgn="ctr"/>
                      <a:r>
                        <a:rPr lang="tr-TR" sz="1400" b="1" i="0" u="none" strike="noStrike" dirty="0">
                          <a:solidFill>
                            <a:schemeClr val="tx1"/>
                          </a:solidFill>
                          <a:effectLst/>
                          <a:latin typeface="+mn-lt"/>
                        </a:rPr>
                        <a:t>166.122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extLst>
                  <a:ext uri="{0D108BD9-81ED-4DB2-BD59-A6C34878D82A}">
                    <a16:rowId xmlns:a16="http://schemas.microsoft.com/office/drawing/2014/main" val="3907628352"/>
                  </a:ext>
                </a:extLst>
              </a:tr>
            </a:tbl>
          </a:graphicData>
        </a:graphic>
      </p:graphicFrame>
      <p:graphicFrame>
        <p:nvGraphicFramePr>
          <p:cNvPr id="6" name="Group 93"/>
          <p:cNvGraphicFramePr>
            <a:graphicFrameLocks noGrp="1"/>
          </p:cNvGraphicFramePr>
          <p:nvPr>
            <p:extLst/>
          </p:nvPr>
        </p:nvGraphicFramePr>
        <p:xfrm>
          <a:off x="125859" y="4305870"/>
          <a:ext cx="6584218" cy="2929296"/>
        </p:xfrm>
        <a:graphic>
          <a:graphicData uri="http://schemas.openxmlformats.org/drawingml/2006/table">
            <a:tbl>
              <a:tblPr>
                <a:effectLst>
                  <a:outerShdw blurRad="50800" dist="38100" dir="5400000" algn="t" rotWithShape="0">
                    <a:prstClr val="black">
                      <a:alpha val="40000"/>
                    </a:prstClr>
                  </a:outerShdw>
                </a:effectLst>
              </a:tblPr>
              <a:tblGrid>
                <a:gridCol w="3853387">
                  <a:extLst>
                    <a:ext uri="{9D8B030D-6E8A-4147-A177-3AD203B41FA5}">
                      <a16:colId xmlns:a16="http://schemas.microsoft.com/office/drawing/2014/main" val="20000"/>
                    </a:ext>
                  </a:extLst>
                </a:gridCol>
                <a:gridCol w="1244885">
                  <a:extLst>
                    <a:ext uri="{9D8B030D-6E8A-4147-A177-3AD203B41FA5}">
                      <a16:colId xmlns:a16="http://schemas.microsoft.com/office/drawing/2014/main" val="20001"/>
                    </a:ext>
                  </a:extLst>
                </a:gridCol>
                <a:gridCol w="1485946">
                  <a:extLst>
                    <a:ext uri="{9D8B030D-6E8A-4147-A177-3AD203B41FA5}">
                      <a16:colId xmlns:a16="http://schemas.microsoft.com/office/drawing/2014/main" val="20003"/>
                    </a:ext>
                  </a:extLst>
                </a:gridCol>
              </a:tblGrid>
              <a:tr h="31121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800" b="1" dirty="0">
                          <a:solidFill>
                            <a:schemeClr val="bg1"/>
                          </a:solidFill>
                          <a:latin typeface="Calibri" panose="020F0502020204030204" pitchFamily="34" charset="0"/>
                          <a:cs typeface="Arial" pitchFamily="34" charset="0"/>
                        </a:rPr>
                        <a:t>TURİZM YATIRIM</a:t>
                      </a:r>
                      <a:r>
                        <a:rPr lang="tr-TR" sz="1800" b="1" baseline="0" dirty="0">
                          <a:solidFill>
                            <a:schemeClr val="bg1"/>
                          </a:solidFill>
                          <a:latin typeface="Calibri" panose="020F0502020204030204" pitchFamily="34" charset="0"/>
                          <a:cs typeface="Arial" pitchFamily="34" charset="0"/>
                        </a:rPr>
                        <a:t>I </a:t>
                      </a:r>
                      <a:r>
                        <a:rPr lang="tr-TR" sz="1800" b="1" dirty="0">
                          <a:solidFill>
                            <a:schemeClr val="bg1"/>
                          </a:solidFill>
                          <a:latin typeface="Calibri" panose="020F0502020204030204" pitchFamily="34" charset="0"/>
                          <a:cs typeface="Arial" pitchFamily="34" charset="0"/>
                        </a:rPr>
                        <a:t>BELGELİ YEME-İÇME</a:t>
                      </a:r>
                      <a:r>
                        <a:rPr lang="tr-TR" sz="1800" b="1" baseline="0" dirty="0">
                          <a:solidFill>
                            <a:schemeClr val="bg1"/>
                          </a:solidFill>
                          <a:latin typeface="Calibri" panose="020F0502020204030204" pitchFamily="34" charset="0"/>
                          <a:cs typeface="Arial" pitchFamily="34" charset="0"/>
                        </a:rPr>
                        <a:t>  TESİSLERİ</a:t>
                      </a:r>
                      <a:endParaRPr lang="tr-TR" sz="1800" b="1" dirty="0">
                        <a:solidFill>
                          <a:schemeClr val="bg1"/>
                        </a:solidFill>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567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TESİS TÜRÜ</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SAYISI</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KAPASİTE</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56728">
                <a:tc>
                  <a:txBody>
                    <a:bodyPr/>
                    <a:lstStyle/>
                    <a:p>
                      <a:pPr algn="l" rtl="0" fontAlgn="ctr"/>
                      <a:r>
                        <a:rPr lang="tr-TR" sz="1200" b="1" i="0" u="none" strike="noStrike" dirty="0">
                          <a:solidFill>
                            <a:srgbClr val="000000"/>
                          </a:solidFill>
                          <a:effectLst/>
                          <a:latin typeface="+mn-lt"/>
                        </a:rPr>
                        <a:t>YÜZER TESİS</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56728">
                <a:tc>
                  <a:txBody>
                    <a:bodyPr/>
                    <a:lstStyle/>
                    <a:p>
                      <a:pPr algn="l" rtl="0" fontAlgn="ctr"/>
                      <a:r>
                        <a:rPr lang="tr-TR" sz="1200" b="1" i="0" u="none" strike="noStrike" dirty="0">
                          <a:solidFill>
                            <a:srgbClr val="000000"/>
                          </a:solidFill>
                          <a:effectLst/>
                          <a:latin typeface="+mn-lt"/>
                        </a:rPr>
                        <a:t>ÖZEL TESİS</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56728">
                <a:tc>
                  <a:txBody>
                    <a:bodyPr/>
                    <a:lstStyle/>
                    <a:p>
                      <a:pPr algn="l" rtl="0" fontAlgn="ctr"/>
                      <a:r>
                        <a:rPr lang="tr-TR" sz="1200" b="1" i="0" u="none" strike="noStrike" dirty="0">
                          <a:solidFill>
                            <a:srgbClr val="000000"/>
                          </a:solidFill>
                          <a:effectLst/>
                          <a:latin typeface="+mn-lt"/>
                        </a:rPr>
                        <a:t>LÜKS LOKANTA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56728">
                <a:tc>
                  <a:txBody>
                    <a:bodyPr/>
                    <a:lstStyle/>
                    <a:p>
                      <a:pPr algn="l" rtl="0" fontAlgn="ctr"/>
                      <a:r>
                        <a:rPr lang="tr-TR" sz="1200" b="1" i="0" u="none" strike="noStrike" dirty="0">
                          <a:solidFill>
                            <a:srgbClr val="000000"/>
                          </a:solidFill>
                          <a:effectLst/>
                          <a:latin typeface="+mn-lt"/>
                        </a:rPr>
                        <a:t>1. SINIF LOKANTA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556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56728">
                <a:tc>
                  <a:txBody>
                    <a:bodyPr/>
                    <a:lstStyle/>
                    <a:p>
                      <a:pPr algn="l" rtl="0" fontAlgn="ctr"/>
                      <a:r>
                        <a:rPr lang="tr-TR" sz="1200" b="1" i="0" u="none" strike="noStrike" dirty="0">
                          <a:solidFill>
                            <a:srgbClr val="000000"/>
                          </a:solidFill>
                          <a:effectLst/>
                          <a:latin typeface="+mn-lt"/>
                        </a:rPr>
                        <a:t>2. SINIF LOKANTA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56728">
                <a:tc>
                  <a:txBody>
                    <a:bodyPr/>
                    <a:lstStyle/>
                    <a:p>
                      <a:pPr algn="l" rtl="0" fontAlgn="ctr"/>
                      <a:r>
                        <a:rPr lang="tr-TR" sz="1200" b="1" i="0" u="none" strike="noStrike" dirty="0">
                          <a:effectLst/>
                          <a:latin typeface="+mn-lt"/>
                        </a:rPr>
                        <a:t>GÜNÜBİRLİK TESİSLER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350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56728">
                <a:tc>
                  <a:txBody>
                    <a:bodyPr/>
                    <a:lstStyle/>
                    <a:p>
                      <a:pPr algn="l" rtl="0" fontAlgn="ctr"/>
                      <a:r>
                        <a:rPr lang="tr-TR" sz="1200" b="1" i="0" u="none" strike="noStrike" dirty="0">
                          <a:solidFill>
                            <a:srgbClr val="000000"/>
                          </a:solidFill>
                          <a:effectLst/>
                          <a:latin typeface="+mn-lt"/>
                        </a:rPr>
                        <a:t>KAFETERYA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56728">
                <a:tc>
                  <a:txBody>
                    <a:bodyPr/>
                    <a:lstStyle/>
                    <a:p>
                      <a:pPr algn="l" rtl="0" fontAlgn="ctr"/>
                      <a:r>
                        <a:rPr lang="tr-TR" sz="1200" b="1" i="0" u="none" strike="noStrike" dirty="0">
                          <a:solidFill>
                            <a:srgbClr val="000000"/>
                          </a:solidFill>
                          <a:effectLst/>
                          <a:latin typeface="+mn-lt"/>
                        </a:rPr>
                        <a:t>GASTRONOMİ TESİSİ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81982657"/>
                  </a:ext>
                </a:extLst>
              </a:tr>
              <a:tr h="307534">
                <a:tc>
                  <a:txBody>
                    <a:bodyPr/>
                    <a:lstStyle/>
                    <a:p>
                      <a:pPr algn="l" rtl="0" fontAlgn="ctr"/>
                      <a:r>
                        <a:rPr lang="tr-TR" sz="1400" b="1" i="0" u="none" strike="noStrike" dirty="0">
                          <a:solidFill>
                            <a:schemeClr val="tx1"/>
                          </a:solidFill>
                          <a:effectLst/>
                          <a:latin typeface="+mn-lt"/>
                        </a:rPr>
                        <a:t>TOPLAM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algn="ctr" rtl="0" fontAlgn="ctr"/>
                      <a:r>
                        <a:rPr lang="tr-TR" sz="1400" b="1" i="0" u="none" strike="noStrike" dirty="0">
                          <a:solidFill>
                            <a:schemeClr val="tx1"/>
                          </a:solidFill>
                          <a:effectLst/>
                          <a:latin typeface="+mn-lt"/>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algn="ctr" rtl="0" fontAlgn="ctr"/>
                      <a:r>
                        <a:rPr lang="tr-TR" sz="1400" b="1" i="0" u="none" strike="noStrike" dirty="0">
                          <a:solidFill>
                            <a:schemeClr val="tx1"/>
                          </a:solidFill>
                          <a:effectLst/>
                          <a:latin typeface="+mn-lt"/>
                        </a:rPr>
                        <a:t>906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extLst>
                  <a:ext uri="{0D108BD9-81ED-4DB2-BD59-A6C34878D82A}">
                    <a16:rowId xmlns:a16="http://schemas.microsoft.com/office/drawing/2014/main" val="3907628352"/>
                  </a:ext>
                </a:extLst>
              </a:tr>
            </a:tbl>
          </a:graphicData>
        </a:graphic>
      </p:graphicFrame>
      <p:graphicFrame>
        <p:nvGraphicFramePr>
          <p:cNvPr id="7" name="Group 93"/>
          <p:cNvGraphicFramePr>
            <a:graphicFrameLocks noGrp="1"/>
          </p:cNvGraphicFramePr>
          <p:nvPr>
            <p:extLst>
              <p:ext uri="{D42A27DB-BD31-4B8C-83A1-F6EECF244321}">
                <p14:modId xmlns:p14="http://schemas.microsoft.com/office/powerpoint/2010/main" val="3729966035"/>
              </p:ext>
            </p:extLst>
          </p:nvPr>
        </p:nvGraphicFramePr>
        <p:xfrm>
          <a:off x="125860" y="7595740"/>
          <a:ext cx="6584218" cy="1635185"/>
        </p:xfrm>
        <a:graphic>
          <a:graphicData uri="http://schemas.openxmlformats.org/drawingml/2006/table">
            <a:tbl>
              <a:tblPr>
                <a:effectLst>
                  <a:outerShdw blurRad="50800" dist="38100" dir="5400000" algn="t" rotWithShape="0">
                    <a:prstClr val="black">
                      <a:alpha val="40000"/>
                    </a:prstClr>
                  </a:outerShdw>
                </a:effectLst>
              </a:tblPr>
              <a:tblGrid>
                <a:gridCol w="3853387">
                  <a:extLst>
                    <a:ext uri="{9D8B030D-6E8A-4147-A177-3AD203B41FA5}">
                      <a16:colId xmlns:a16="http://schemas.microsoft.com/office/drawing/2014/main" val="20000"/>
                    </a:ext>
                  </a:extLst>
                </a:gridCol>
                <a:gridCol w="1244885">
                  <a:extLst>
                    <a:ext uri="{9D8B030D-6E8A-4147-A177-3AD203B41FA5}">
                      <a16:colId xmlns:a16="http://schemas.microsoft.com/office/drawing/2014/main" val="20001"/>
                    </a:ext>
                  </a:extLst>
                </a:gridCol>
                <a:gridCol w="1485946">
                  <a:extLst>
                    <a:ext uri="{9D8B030D-6E8A-4147-A177-3AD203B41FA5}">
                      <a16:colId xmlns:a16="http://schemas.microsoft.com/office/drawing/2014/main" val="20003"/>
                    </a:ext>
                  </a:extLst>
                </a:gridCol>
              </a:tblGrid>
              <a:tr h="300739">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800" b="1" dirty="0">
                          <a:solidFill>
                            <a:schemeClr val="bg1"/>
                          </a:solidFill>
                          <a:latin typeface="Calibri" panose="020F0502020204030204" pitchFamily="34" charset="0"/>
                          <a:cs typeface="Arial" pitchFamily="34" charset="0"/>
                        </a:rPr>
                        <a:t>TURİZM İŞLETME</a:t>
                      </a:r>
                      <a:r>
                        <a:rPr lang="tr-TR" sz="1800" b="1" baseline="0" dirty="0">
                          <a:solidFill>
                            <a:schemeClr val="bg1"/>
                          </a:solidFill>
                          <a:latin typeface="Calibri" panose="020F0502020204030204" pitchFamily="34" charset="0"/>
                          <a:cs typeface="Arial" pitchFamily="34" charset="0"/>
                        </a:rPr>
                        <a:t> </a:t>
                      </a:r>
                      <a:r>
                        <a:rPr lang="tr-TR" sz="1800" b="1" dirty="0">
                          <a:solidFill>
                            <a:schemeClr val="bg1"/>
                          </a:solidFill>
                          <a:latin typeface="Calibri" panose="020F0502020204030204" pitchFamily="34" charset="0"/>
                          <a:cs typeface="Arial" pitchFamily="34" charset="0"/>
                        </a:rPr>
                        <a:t> BELGELİ EĞLENCE</a:t>
                      </a:r>
                      <a:r>
                        <a:rPr lang="tr-TR" sz="1800" b="1" baseline="0" dirty="0">
                          <a:solidFill>
                            <a:schemeClr val="bg1"/>
                          </a:solidFill>
                          <a:latin typeface="Calibri" panose="020F0502020204030204" pitchFamily="34" charset="0"/>
                          <a:cs typeface="Arial" pitchFamily="34" charset="0"/>
                        </a:rPr>
                        <a:t> TESİSLERİ</a:t>
                      </a:r>
                      <a:endParaRPr lang="tr-TR" sz="1800" b="1" dirty="0">
                        <a:solidFill>
                          <a:schemeClr val="bg1"/>
                        </a:solidFill>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567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TESİS TÜRÜ</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SAYISI</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KAPASİTE</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56728">
                <a:tc>
                  <a:txBody>
                    <a:bodyPr/>
                    <a:lstStyle/>
                    <a:p>
                      <a:pPr algn="l" rtl="0" fontAlgn="ctr"/>
                      <a:r>
                        <a:rPr lang="tr-TR" sz="1200" b="1" i="0" u="none" strike="noStrike" dirty="0">
                          <a:solidFill>
                            <a:srgbClr val="000000"/>
                          </a:solidFill>
                          <a:effectLst/>
                          <a:latin typeface="+mn-lt"/>
                        </a:rPr>
                        <a:t>BARLAR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56728">
                <a:tc>
                  <a:txBody>
                    <a:bodyPr/>
                    <a:lstStyle/>
                    <a:p>
                      <a:pPr algn="l" rtl="0" fontAlgn="ctr"/>
                      <a:r>
                        <a:rPr lang="tr-TR" sz="1200" b="1" i="0" u="none" strike="noStrike" dirty="0">
                          <a:solidFill>
                            <a:srgbClr val="000000"/>
                          </a:solidFill>
                          <a:effectLst/>
                          <a:latin typeface="+mn-lt"/>
                        </a:rPr>
                        <a:t>MUSTAKİL</a:t>
                      </a:r>
                      <a:r>
                        <a:rPr lang="tr-TR" sz="1200" b="1" i="0" u="none" strike="noStrike" baseline="0" dirty="0">
                          <a:solidFill>
                            <a:srgbClr val="000000"/>
                          </a:solidFill>
                          <a:effectLst/>
                          <a:latin typeface="+mn-lt"/>
                        </a:rPr>
                        <a:t> EĞLENCE YERİ</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1.560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56728">
                <a:tc>
                  <a:txBody>
                    <a:bodyPr/>
                    <a:lstStyle/>
                    <a:p>
                      <a:pPr algn="l" rtl="0" fontAlgn="ctr"/>
                      <a:r>
                        <a:rPr lang="tr-TR" sz="1200" b="1" i="0" u="none" strike="noStrike" dirty="0">
                          <a:effectLst/>
                          <a:latin typeface="+mn-lt"/>
                        </a:rPr>
                        <a:t>ÖZEL</a:t>
                      </a:r>
                      <a:r>
                        <a:rPr lang="tr-TR" sz="1200" b="1" i="0" u="none" strike="noStrike" baseline="0" dirty="0">
                          <a:effectLst/>
                          <a:latin typeface="+mn-lt"/>
                        </a:rPr>
                        <a:t> TESİS</a:t>
                      </a:r>
                      <a:endParaRPr lang="tr-TR" sz="1200" b="1"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530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7534">
                <a:tc>
                  <a:txBody>
                    <a:bodyPr/>
                    <a:lstStyle/>
                    <a:p>
                      <a:pPr algn="l" rtl="0" fontAlgn="ctr"/>
                      <a:r>
                        <a:rPr lang="tr-TR" sz="1400" b="1" i="0" u="none" strike="noStrike" dirty="0">
                          <a:solidFill>
                            <a:schemeClr val="tx1"/>
                          </a:solidFill>
                          <a:effectLst/>
                          <a:latin typeface="+mn-lt"/>
                        </a:rPr>
                        <a:t>TOPLAM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algn="ctr" rtl="0" fontAlgn="ctr"/>
                      <a:r>
                        <a:rPr lang="tr-TR" sz="1400" b="1" i="0" u="none" strike="noStrike" dirty="0">
                          <a:solidFill>
                            <a:schemeClr val="tx1"/>
                          </a:solidFill>
                          <a:effectLst/>
                          <a:latin typeface="+mn-lt"/>
                        </a:rPr>
                        <a:t>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algn="ctr" rtl="0" fontAlgn="ctr"/>
                      <a:r>
                        <a:rPr lang="tr-TR" sz="1400" b="1" i="0" u="none" strike="noStrike" dirty="0">
                          <a:solidFill>
                            <a:schemeClr val="tx1"/>
                          </a:solidFill>
                          <a:effectLst/>
                          <a:latin typeface="+mn-lt"/>
                        </a:rPr>
                        <a:t>2.340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extLst>
                  <a:ext uri="{0D108BD9-81ED-4DB2-BD59-A6C34878D82A}">
                    <a16:rowId xmlns:a16="http://schemas.microsoft.com/office/drawing/2014/main" val="3907628352"/>
                  </a:ext>
                </a:extLst>
              </a:tr>
            </a:tbl>
          </a:graphicData>
        </a:graphic>
      </p:graphicFrame>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6809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86281" y="227000"/>
            <a:ext cx="6858000" cy="369332"/>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TÜRÜNE GÖRE DİĞER TURİZM  TESİSLERİ</a:t>
            </a:r>
          </a:p>
        </p:txBody>
      </p:sp>
      <p:graphicFrame>
        <p:nvGraphicFramePr>
          <p:cNvPr id="7" name="Group 93"/>
          <p:cNvGraphicFramePr>
            <a:graphicFrameLocks noGrp="1"/>
          </p:cNvGraphicFramePr>
          <p:nvPr>
            <p:extLst>
              <p:ext uri="{D42A27DB-BD31-4B8C-83A1-F6EECF244321}">
                <p14:modId xmlns:p14="http://schemas.microsoft.com/office/powerpoint/2010/main" val="353679266"/>
              </p:ext>
            </p:extLst>
          </p:nvPr>
        </p:nvGraphicFramePr>
        <p:xfrm>
          <a:off x="190500" y="1397003"/>
          <a:ext cx="6571870" cy="3517899"/>
        </p:xfrm>
        <a:graphic>
          <a:graphicData uri="http://schemas.openxmlformats.org/drawingml/2006/table">
            <a:tbl>
              <a:tblPr>
                <a:effectLst>
                  <a:outerShdw blurRad="50800" dist="38100" dir="5400000" algn="t" rotWithShape="0">
                    <a:prstClr val="black">
                      <a:alpha val="40000"/>
                    </a:prstClr>
                  </a:outerShdw>
                </a:effectLst>
              </a:tblPr>
              <a:tblGrid>
                <a:gridCol w="4152900">
                  <a:extLst>
                    <a:ext uri="{9D8B030D-6E8A-4147-A177-3AD203B41FA5}">
                      <a16:colId xmlns:a16="http://schemas.microsoft.com/office/drawing/2014/main" val="20000"/>
                    </a:ext>
                  </a:extLst>
                </a:gridCol>
                <a:gridCol w="2418970">
                  <a:extLst>
                    <a:ext uri="{9D8B030D-6E8A-4147-A177-3AD203B41FA5}">
                      <a16:colId xmlns:a16="http://schemas.microsoft.com/office/drawing/2014/main" val="20001"/>
                    </a:ext>
                  </a:extLst>
                </a:gridCol>
              </a:tblGrid>
              <a:tr h="3331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800" b="1" dirty="0">
                          <a:solidFill>
                            <a:schemeClr val="bg1"/>
                          </a:solidFill>
                          <a:latin typeface="Calibri" panose="020F0502020204030204" pitchFamily="34" charset="0"/>
                          <a:cs typeface="Arial" pitchFamily="34" charset="0"/>
                        </a:rPr>
                        <a:t>TURİZM İŞLETME</a:t>
                      </a:r>
                      <a:r>
                        <a:rPr lang="tr-TR" sz="1800" b="1" baseline="0" dirty="0">
                          <a:solidFill>
                            <a:schemeClr val="bg1"/>
                          </a:solidFill>
                          <a:latin typeface="Calibri" panose="020F0502020204030204" pitchFamily="34" charset="0"/>
                          <a:cs typeface="Arial" pitchFamily="34" charset="0"/>
                        </a:rPr>
                        <a:t> </a:t>
                      </a:r>
                      <a:r>
                        <a:rPr lang="tr-TR" sz="1800" b="1" dirty="0">
                          <a:solidFill>
                            <a:schemeClr val="bg1"/>
                          </a:solidFill>
                          <a:latin typeface="Calibri" panose="020F0502020204030204" pitchFamily="34" charset="0"/>
                          <a:cs typeface="Arial" pitchFamily="34" charset="0"/>
                        </a:rPr>
                        <a:t> BELGELİ DİĞER</a:t>
                      </a:r>
                      <a:r>
                        <a:rPr lang="tr-TR" sz="1800" b="1" baseline="0" dirty="0">
                          <a:solidFill>
                            <a:schemeClr val="bg1"/>
                          </a:solidFill>
                          <a:latin typeface="Calibri" panose="020F0502020204030204" pitchFamily="34" charset="0"/>
                          <a:cs typeface="Arial" pitchFamily="34" charset="0"/>
                        </a:rPr>
                        <a:t> TESİSLER</a:t>
                      </a:r>
                      <a:endParaRPr lang="tr-TR" sz="1800" b="1" dirty="0">
                        <a:solidFill>
                          <a:schemeClr val="bg1"/>
                        </a:solidFill>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extLst>
                  <a:ext uri="{0D108BD9-81ED-4DB2-BD59-A6C34878D82A}">
                    <a16:rowId xmlns:a16="http://schemas.microsoft.com/office/drawing/2014/main" val="10000"/>
                  </a:ext>
                </a:extLst>
              </a:tr>
              <a:tr h="2844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TESİS TÜRÜ</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SAYISI</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84405">
                <a:tc>
                  <a:txBody>
                    <a:bodyPr/>
                    <a:lstStyle/>
                    <a:p>
                      <a:pPr algn="l" rtl="0" fontAlgn="ctr"/>
                      <a:r>
                        <a:rPr lang="tr-TR" sz="1200" b="1" i="0" u="none" strike="noStrike" dirty="0">
                          <a:solidFill>
                            <a:srgbClr val="000000"/>
                          </a:solidFill>
                          <a:effectLst/>
                          <a:latin typeface="+mn-lt"/>
                        </a:rPr>
                        <a:t>GOLF</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4405">
                <a:tc>
                  <a:txBody>
                    <a:bodyPr/>
                    <a:lstStyle/>
                    <a:p>
                      <a:pPr algn="l" rtl="0" fontAlgn="ctr"/>
                      <a:r>
                        <a:rPr lang="tr-TR" sz="1200" b="1" i="0" u="none" strike="noStrike" dirty="0">
                          <a:solidFill>
                            <a:srgbClr val="000000"/>
                          </a:solidFill>
                          <a:effectLst/>
                          <a:latin typeface="+mn-lt"/>
                        </a:rPr>
                        <a:t>KONGRE</a:t>
                      </a:r>
                      <a:r>
                        <a:rPr lang="tr-TR" sz="1200" b="1" i="0" u="none" strike="noStrike" baseline="0" dirty="0">
                          <a:solidFill>
                            <a:srgbClr val="000000"/>
                          </a:solidFill>
                          <a:effectLst/>
                          <a:latin typeface="+mn-lt"/>
                        </a:rPr>
                        <a:t> VE SERGİ MERKEZİ</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4405">
                <a:tc>
                  <a:txBody>
                    <a:bodyPr/>
                    <a:lstStyle/>
                    <a:p>
                      <a:pPr algn="l" rtl="0" fontAlgn="ctr"/>
                      <a:r>
                        <a:rPr lang="tr-TR" sz="1200" b="1" i="0" u="none" strike="noStrike" dirty="0">
                          <a:effectLst/>
                          <a:latin typeface="+mn-lt"/>
                        </a:rPr>
                        <a:t>TEMALI</a:t>
                      </a:r>
                      <a:r>
                        <a:rPr lang="tr-TR" sz="1200" b="1" i="0" u="none" strike="noStrike" baseline="0" dirty="0">
                          <a:effectLst/>
                          <a:latin typeface="+mn-lt"/>
                        </a:rPr>
                        <a:t> PARK</a:t>
                      </a:r>
                      <a:endParaRPr lang="tr-TR" sz="1200" b="1"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4405">
                <a:tc>
                  <a:txBody>
                    <a:bodyPr/>
                    <a:lstStyle/>
                    <a:p>
                      <a:pPr algn="l" rtl="0" fontAlgn="ctr"/>
                      <a:r>
                        <a:rPr lang="tr-TR" sz="1200" b="1" i="0" u="none" strike="noStrike" dirty="0">
                          <a:effectLst/>
                          <a:latin typeface="+mn-lt"/>
                        </a:rPr>
                        <a:t>YÜZME HAVUZU</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84759747"/>
                  </a:ext>
                </a:extLst>
              </a:tr>
              <a:tr h="284405">
                <a:tc>
                  <a:txBody>
                    <a:bodyPr/>
                    <a:lstStyle/>
                    <a:p>
                      <a:pPr algn="l" rtl="0" fontAlgn="ctr"/>
                      <a:r>
                        <a:rPr lang="tr-TR" sz="1200" b="1" i="0" u="none" strike="noStrike" dirty="0">
                          <a:effectLst/>
                          <a:latin typeface="+mn-lt"/>
                        </a:rPr>
                        <a:t>ÖZEL TESİS (AKVARYUM)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17576851"/>
                  </a:ext>
                </a:extLst>
              </a:tr>
              <a:tr h="284405">
                <a:tc>
                  <a:txBody>
                    <a:bodyPr/>
                    <a:lstStyle/>
                    <a:p>
                      <a:pPr algn="l" rtl="0" fontAlgn="ctr"/>
                      <a:r>
                        <a:rPr lang="tr-TR" sz="1200" b="1" i="0" u="none" strike="noStrike" dirty="0">
                          <a:effectLst/>
                          <a:latin typeface="+mn-lt"/>
                        </a:rPr>
                        <a:t>ÖZEL TESİS (HAMAM)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15803728"/>
                  </a:ext>
                </a:extLst>
              </a:tr>
              <a:tr h="284405">
                <a:tc>
                  <a:txBody>
                    <a:bodyPr/>
                    <a:lstStyle/>
                    <a:p>
                      <a:pPr algn="l" rtl="0" fontAlgn="ctr"/>
                      <a:r>
                        <a:rPr lang="tr-TR" sz="1200" b="1" i="0" u="none" strike="noStrike" dirty="0">
                          <a:effectLst/>
                          <a:latin typeface="+mn-lt"/>
                        </a:rPr>
                        <a:t>ÖZE</a:t>
                      </a:r>
                      <a:r>
                        <a:rPr lang="tr-TR" sz="1200" b="1" i="0" u="none" strike="noStrike" baseline="0" dirty="0">
                          <a:effectLst/>
                          <a:latin typeface="+mn-lt"/>
                        </a:rPr>
                        <a:t>L TESİS (KONGRE MERKEZİ)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71392620"/>
                  </a:ext>
                </a:extLst>
              </a:tr>
              <a:tr h="284405">
                <a:tc>
                  <a:txBody>
                    <a:bodyPr/>
                    <a:lstStyle/>
                    <a:p>
                      <a:pPr algn="l" rtl="0" fontAlgn="ctr"/>
                      <a:r>
                        <a:rPr lang="tr-TR" sz="1200" b="1" i="0" u="none" strike="noStrike" dirty="0">
                          <a:effectLst/>
                          <a:latin typeface="+mn-lt"/>
                        </a:rPr>
                        <a:t>ÖZEL TESİS (TERMİNAL HİZMETLERİ TESİSİ)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16225206"/>
                  </a:ext>
                </a:extLst>
              </a:tr>
              <a:tr h="284405">
                <a:tc>
                  <a:txBody>
                    <a:bodyPr/>
                    <a:lstStyle/>
                    <a:p>
                      <a:pPr algn="l" rtl="0" fontAlgn="ctr"/>
                      <a:r>
                        <a:rPr lang="tr-TR" sz="1200" b="1" i="0" u="none" strike="noStrike" dirty="0">
                          <a:effectLst/>
                          <a:latin typeface="+mn-lt"/>
                        </a:rPr>
                        <a:t>ÖZEL TESİS (HAVALİMANI HİZMETLERİ TESİSİ)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121416145"/>
                  </a:ext>
                </a:extLst>
              </a:tr>
              <a:tr h="340689">
                <a:tc>
                  <a:txBody>
                    <a:bodyPr/>
                    <a:lstStyle/>
                    <a:p>
                      <a:pPr algn="l" rtl="0" fontAlgn="ctr"/>
                      <a:r>
                        <a:rPr lang="tr-TR" sz="1400" b="1" i="0" u="none" strike="noStrike" dirty="0">
                          <a:solidFill>
                            <a:schemeClr val="tx1"/>
                          </a:solidFill>
                          <a:effectLst/>
                          <a:latin typeface="+mn-lt"/>
                        </a:rPr>
                        <a:t>TOPLAM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algn="ctr" rtl="0" fontAlgn="ctr"/>
                      <a:r>
                        <a:rPr lang="tr-TR" sz="1400" b="1" i="0" u="none" strike="noStrike" dirty="0">
                          <a:solidFill>
                            <a:schemeClr val="tx1"/>
                          </a:solidFill>
                          <a:effectLst/>
                          <a:latin typeface="+mn-lt"/>
                        </a:rPr>
                        <a:t>16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extLst>
                  <a:ext uri="{0D108BD9-81ED-4DB2-BD59-A6C34878D82A}">
                    <a16:rowId xmlns:a16="http://schemas.microsoft.com/office/drawing/2014/main" val="3907628352"/>
                  </a:ext>
                </a:extLst>
              </a:tr>
            </a:tbl>
          </a:graphicData>
        </a:graphic>
      </p:graphicFrame>
      <p:graphicFrame>
        <p:nvGraphicFramePr>
          <p:cNvPr id="10" name="Group 93"/>
          <p:cNvGraphicFramePr>
            <a:graphicFrameLocks noGrp="1"/>
          </p:cNvGraphicFramePr>
          <p:nvPr>
            <p:extLst/>
          </p:nvPr>
        </p:nvGraphicFramePr>
        <p:xfrm>
          <a:off x="190500" y="5473700"/>
          <a:ext cx="6571870" cy="3547187"/>
        </p:xfrm>
        <a:graphic>
          <a:graphicData uri="http://schemas.openxmlformats.org/drawingml/2006/table">
            <a:tbl>
              <a:tblPr>
                <a:effectLst>
                  <a:outerShdw blurRad="50800" dist="38100" dir="5400000" algn="t" rotWithShape="0">
                    <a:prstClr val="black">
                      <a:alpha val="40000"/>
                    </a:prstClr>
                  </a:outerShdw>
                </a:effectLst>
              </a:tblPr>
              <a:tblGrid>
                <a:gridCol w="4140200">
                  <a:extLst>
                    <a:ext uri="{9D8B030D-6E8A-4147-A177-3AD203B41FA5}">
                      <a16:colId xmlns:a16="http://schemas.microsoft.com/office/drawing/2014/main" val="20000"/>
                    </a:ext>
                  </a:extLst>
                </a:gridCol>
                <a:gridCol w="2431670">
                  <a:extLst>
                    <a:ext uri="{9D8B030D-6E8A-4147-A177-3AD203B41FA5}">
                      <a16:colId xmlns:a16="http://schemas.microsoft.com/office/drawing/2014/main" val="20001"/>
                    </a:ext>
                  </a:extLst>
                </a:gridCol>
              </a:tblGrid>
              <a:tr h="33593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800" b="1" dirty="0">
                          <a:solidFill>
                            <a:schemeClr val="bg1"/>
                          </a:solidFill>
                          <a:latin typeface="Calibri" panose="020F0502020204030204" pitchFamily="34" charset="0"/>
                          <a:cs typeface="Arial" pitchFamily="34" charset="0"/>
                        </a:rPr>
                        <a:t>TURİZM YATIRIMI BELGELİ DİĞER</a:t>
                      </a:r>
                      <a:r>
                        <a:rPr lang="tr-TR" sz="1800" b="1" baseline="0" dirty="0">
                          <a:solidFill>
                            <a:schemeClr val="bg1"/>
                          </a:solidFill>
                          <a:latin typeface="Calibri" panose="020F0502020204030204" pitchFamily="34" charset="0"/>
                          <a:cs typeface="Arial" pitchFamily="34" charset="0"/>
                        </a:rPr>
                        <a:t> TESİSLER</a:t>
                      </a:r>
                      <a:endParaRPr lang="tr-TR" sz="1800" b="1" dirty="0">
                        <a:solidFill>
                          <a:schemeClr val="bg1"/>
                        </a:solidFill>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extLst>
                  <a:ext uri="{0D108BD9-81ED-4DB2-BD59-A6C34878D82A}">
                    <a16:rowId xmlns:a16="http://schemas.microsoft.com/office/drawing/2014/main" val="10000"/>
                  </a:ext>
                </a:extLst>
              </a:tr>
              <a:tr h="2867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TESİS TÜRÜ</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SAYISI</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86773">
                <a:tc>
                  <a:txBody>
                    <a:bodyPr/>
                    <a:lstStyle/>
                    <a:p>
                      <a:pPr algn="l" rtl="0" fontAlgn="ctr"/>
                      <a:r>
                        <a:rPr lang="tr-TR" sz="1200" b="1" i="0" u="none" strike="noStrike" dirty="0">
                          <a:solidFill>
                            <a:srgbClr val="000000"/>
                          </a:solidFill>
                          <a:effectLst/>
                          <a:latin typeface="+mn-lt"/>
                        </a:rPr>
                        <a:t>GOLF</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6773">
                <a:tc>
                  <a:txBody>
                    <a:bodyPr/>
                    <a:lstStyle/>
                    <a:p>
                      <a:pPr algn="l" rtl="0" fontAlgn="ctr"/>
                      <a:r>
                        <a:rPr lang="tr-TR" sz="1200" b="1" i="0" u="none" strike="noStrike" dirty="0">
                          <a:solidFill>
                            <a:srgbClr val="000000"/>
                          </a:solidFill>
                          <a:effectLst/>
                          <a:latin typeface="+mn-lt"/>
                        </a:rPr>
                        <a:t>KONGRE</a:t>
                      </a:r>
                      <a:r>
                        <a:rPr lang="tr-TR" sz="1200" b="1" i="0" u="none" strike="noStrike" baseline="0" dirty="0">
                          <a:solidFill>
                            <a:srgbClr val="000000"/>
                          </a:solidFill>
                          <a:effectLst/>
                          <a:latin typeface="+mn-lt"/>
                        </a:rPr>
                        <a:t> VE SERGİ MERKEZİ</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6773">
                <a:tc>
                  <a:txBody>
                    <a:bodyPr/>
                    <a:lstStyle/>
                    <a:p>
                      <a:pPr algn="l" rtl="0" fontAlgn="ctr"/>
                      <a:r>
                        <a:rPr lang="tr-TR" sz="1200" b="1" i="0" u="none" strike="noStrike" dirty="0">
                          <a:effectLst/>
                          <a:latin typeface="+mn-lt"/>
                        </a:rPr>
                        <a:t>TEMALI</a:t>
                      </a:r>
                      <a:r>
                        <a:rPr lang="tr-TR" sz="1200" b="1" i="0" u="none" strike="noStrike" baseline="0" dirty="0">
                          <a:effectLst/>
                          <a:latin typeface="+mn-lt"/>
                        </a:rPr>
                        <a:t> PARK</a:t>
                      </a:r>
                      <a:endParaRPr lang="tr-TR" sz="1200" b="1"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6773">
                <a:tc>
                  <a:txBody>
                    <a:bodyPr/>
                    <a:lstStyle/>
                    <a:p>
                      <a:pPr algn="l" rtl="0" fontAlgn="ctr"/>
                      <a:r>
                        <a:rPr lang="tr-TR" sz="1200" b="1" i="0" u="none" strike="noStrike" dirty="0">
                          <a:effectLst/>
                          <a:latin typeface="+mn-lt"/>
                        </a:rPr>
                        <a:t>YÜZME HAVUZU</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84759747"/>
                  </a:ext>
                </a:extLst>
              </a:tr>
              <a:tr h="286773">
                <a:tc>
                  <a:txBody>
                    <a:bodyPr/>
                    <a:lstStyle/>
                    <a:p>
                      <a:pPr algn="l" rtl="0" fontAlgn="ctr"/>
                      <a:r>
                        <a:rPr lang="tr-TR" sz="1200" b="1" i="0" u="none" strike="noStrike" dirty="0">
                          <a:effectLst/>
                          <a:latin typeface="+mn-lt"/>
                        </a:rPr>
                        <a:t>ÖZEL TESİS (AKVARYUM)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17576851"/>
                  </a:ext>
                </a:extLst>
              </a:tr>
              <a:tr h="286773">
                <a:tc>
                  <a:txBody>
                    <a:bodyPr/>
                    <a:lstStyle/>
                    <a:p>
                      <a:pPr algn="l" rtl="0" fontAlgn="ctr"/>
                      <a:r>
                        <a:rPr lang="tr-TR" sz="1200" b="1" i="0" u="none" strike="noStrike" dirty="0">
                          <a:effectLst/>
                          <a:latin typeface="+mn-lt"/>
                        </a:rPr>
                        <a:t>ÖZEL TESİS (HAMAM)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15803728"/>
                  </a:ext>
                </a:extLst>
              </a:tr>
              <a:tr h="286773">
                <a:tc>
                  <a:txBody>
                    <a:bodyPr/>
                    <a:lstStyle/>
                    <a:p>
                      <a:pPr algn="l" rtl="0" fontAlgn="ctr"/>
                      <a:r>
                        <a:rPr lang="tr-TR" sz="1200" b="1" i="0" u="none" strike="noStrike" dirty="0">
                          <a:effectLst/>
                          <a:latin typeface="+mn-lt"/>
                        </a:rPr>
                        <a:t>ÖZE</a:t>
                      </a:r>
                      <a:r>
                        <a:rPr lang="tr-TR" sz="1200" b="1" i="0" u="none" strike="noStrike" baseline="0" dirty="0">
                          <a:effectLst/>
                          <a:latin typeface="+mn-lt"/>
                        </a:rPr>
                        <a:t>L TESİS (KONGRE MERKEZİ)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71392620"/>
                  </a:ext>
                </a:extLst>
              </a:tr>
              <a:tr h="286773">
                <a:tc>
                  <a:txBody>
                    <a:bodyPr/>
                    <a:lstStyle/>
                    <a:p>
                      <a:pPr algn="l" rtl="0" fontAlgn="ctr"/>
                      <a:r>
                        <a:rPr lang="tr-TR" sz="1200" b="1" i="0" u="none" strike="noStrike" dirty="0">
                          <a:effectLst/>
                          <a:latin typeface="+mn-lt"/>
                        </a:rPr>
                        <a:t>ÖZEL TESİS (TERMİNAL HİZMETLERİ TESİSİ)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16225206"/>
                  </a:ext>
                </a:extLst>
              </a:tr>
              <a:tr h="286773">
                <a:tc>
                  <a:txBody>
                    <a:bodyPr/>
                    <a:lstStyle/>
                    <a:p>
                      <a:pPr algn="l" rtl="0" fontAlgn="ctr"/>
                      <a:r>
                        <a:rPr lang="tr-TR" sz="1200" b="1" i="0" u="none" strike="noStrike" dirty="0">
                          <a:effectLst/>
                          <a:latin typeface="+mn-lt"/>
                        </a:rPr>
                        <a:t>ÖZEL TESİS (HAVALİMANI</a:t>
                      </a:r>
                      <a:r>
                        <a:rPr lang="tr-TR" sz="1200" b="1" i="0" u="none" strike="noStrike" baseline="0" dirty="0">
                          <a:effectLst/>
                          <a:latin typeface="+mn-lt"/>
                        </a:rPr>
                        <a:t> HİZMETLERİ  TESİSİ)</a:t>
                      </a:r>
                      <a:endParaRPr lang="tr-TR" sz="1200" b="1"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121416145"/>
                  </a:ext>
                </a:extLst>
              </a:tr>
              <a:tr h="343524">
                <a:tc>
                  <a:txBody>
                    <a:bodyPr/>
                    <a:lstStyle/>
                    <a:p>
                      <a:pPr algn="l" rtl="0" fontAlgn="ctr"/>
                      <a:r>
                        <a:rPr lang="tr-TR" sz="1400" b="1" i="0" u="none" strike="noStrike" dirty="0">
                          <a:solidFill>
                            <a:schemeClr val="tx1"/>
                          </a:solidFill>
                          <a:effectLst/>
                          <a:latin typeface="+mn-lt"/>
                        </a:rPr>
                        <a:t>TOPLAM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algn="ctr" rtl="0" fontAlgn="ctr"/>
                      <a:r>
                        <a:rPr lang="tr-TR" sz="1400" b="1" i="0" u="none" strike="noStrike" dirty="0">
                          <a:solidFill>
                            <a:schemeClr val="tx1"/>
                          </a:solidFill>
                          <a:effectLst/>
                          <a:latin typeface="+mn-lt"/>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extLst>
                  <a:ext uri="{0D108BD9-81ED-4DB2-BD59-A6C34878D82A}">
                    <a16:rowId xmlns:a16="http://schemas.microsoft.com/office/drawing/2014/main" val="3907628352"/>
                  </a:ext>
                </a:extLst>
              </a:tr>
            </a:tbl>
          </a:graphicData>
        </a:graphic>
      </p:graphicFrame>
      <p:sp>
        <p:nvSpPr>
          <p:cNvPr id="5" name="Slayt Numarası Yer Tutucusu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7881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86281" y="227000"/>
            <a:ext cx="6858000" cy="369332"/>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TÜRÜNE GÖRE DENİZ TURİZMİ TESİSLERİ</a:t>
            </a:r>
          </a:p>
        </p:txBody>
      </p:sp>
      <p:graphicFrame>
        <p:nvGraphicFramePr>
          <p:cNvPr id="4" name="Group 93"/>
          <p:cNvGraphicFramePr>
            <a:graphicFrameLocks noGrp="1"/>
          </p:cNvGraphicFramePr>
          <p:nvPr>
            <p:extLst/>
          </p:nvPr>
        </p:nvGraphicFramePr>
        <p:xfrm>
          <a:off x="203383" y="1406124"/>
          <a:ext cx="6506692" cy="3381775"/>
        </p:xfrm>
        <a:graphic>
          <a:graphicData uri="http://schemas.openxmlformats.org/drawingml/2006/table">
            <a:tbl>
              <a:tblPr>
                <a:effectLst>
                  <a:outerShdw blurRad="50800" dist="38100" dir="5400000" algn="t" rotWithShape="0">
                    <a:prstClr val="black">
                      <a:alpha val="40000"/>
                    </a:prstClr>
                  </a:outerShdw>
                </a:effectLst>
              </a:tblPr>
              <a:tblGrid>
                <a:gridCol w="3808015">
                  <a:extLst>
                    <a:ext uri="{9D8B030D-6E8A-4147-A177-3AD203B41FA5}">
                      <a16:colId xmlns:a16="http://schemas.microsoft.com/office/drawing/2014/main" val="20000"/>
                    </a:ext>
                  </a:extLst>
                </a:gridCol>
                <a:gridCol w="1230227">
                  <a:extLst>
                    <a:ext uri="{9D8B030D-6E8A-4147-A177-3AD203B41FA5}">
                      <a16:colId xmlns:a16="http://schemas.microsoft.com/office/drawing/2014/main" val="20001"/>
                    </a:ext>
                  </a:extLst>
                </a:gridCol>
                <a:gridCol w="1468450">
                  <a:extLst>
                    <a:ext uri="{9D8B030D-6E8A-4147-A177-3AD203B41FA5}">
                      <a16:colId xmlns:a16="http://schemas.microsoft.com/office/drawing/2014/main" val="20003"/>
                    </a:ext>
                  </a:extLst>
                </a:gridCol>
              </a:tblGrid>
              <a:tr h="417629">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800" b="1" dirty="0">
                          <a:solidFill>
                            <a:schemeClr val="bg1"/>
                          </a:solidFill>
                          <a:latin typeface="Calibri" panose="020F0502020204030204" pitchFamily="34" charset="0"/>
                          <a:cs typeface="Arial" pitchFamily="34" charset="0"/>
                        </a:rPr>
                        <a:t>DENİZ TURİZMİ</a:t>
                      </a:r>
                      <a:r>
                        <a:rPr lang="tr-TR" sz="1800" b="1" baseline="0" dirty="0">
                          <a:solidFill>
                            <a:schemeClr val="bg1"/>
                          </a:solidFill>
                          <a:latin typeface="Calibri" panose="020F0502020204030204" pitchFamily="34" charset="0"/>
                          <a:cs typeface="Arial" pitchFamily="34" charset="0"/>
                        </a:rPr>
                        <a:t> </a:t>
                      </a:r>
                      <a:r>
                        <a:rPr lang="tr-TR" sz="1800" b="1" dirty="0">
                          <a:solidFill>
                            <a:schemeClr val="bg1"/>
                          </a:solidFill>
                          <a:latin typeface="Calibri" panose="020F0502020204030204" pitchFamily="34" charset="0"/>
                          <a:cs typeface="Arial" pitchFamily="34" charset="0"/>
                        </a:rPr>
                        <a:t>İŞLETME</a:t>
                      </a:r>
                      <a:r>
                        <a:rPr lang="tr-TR" sz="1800" b="1" baseline="0" dirty="0">
                          <a:solidFill>
                            <a:schemeClr val="bg1"/>
                          </a:solidFill>
                          <a:latin typeface="Calibri" panose="020F0502020204030204" pitchFamily="34" charset="0"/>
                          <a:cs typeface="Arial" pitchFamily="34" charset="0"/>
                        </a:rPr>
                        <a:t> </a:t>
                      </a:r>
                      <a:r>
                        <a:rPr lang="tr-TR" sz="1800" b="1" dirty="0">
                          <a:solidFill>
                            <a:schemeClr val="bg1"/>
                          </a:solidFill>
                          <a:latin typeface="Calibri" panose="020F0502020204030204" pitchFamily="34" charset="0"/>
                          <a:cs typeface="Arial" pitchFamily="34" charset="0"/>
                        </a:rPr>
                        <a:t>BELGELİ </a:t>
                      </a:r>
                      <a:r>
                        <a:rPr lang="tr-TR" sz="1800" b="1" baseline="0" dirty="0">
                          <a:solidFill>
                            <a:schemeClr val="bg1"/>
                          </a:solidFill>
                          <a:latin typeface="Calibri" panose="020F0502020204030204" pitchFamily="34" charset="0"/>
                          <a:cs typeface="Arial" pitchFamily="34" charset="0"/>
                        </a:rPr>
                        <a:t>TESİSLER</a:t>
                      </a:r>
                      <a:endParaRPr lang="tr-TR" sz="1800" b="1" dirty="0">
                        <a:solidFill>
                          <a:schemeClr val="bg1"/>
                        </a:solidFill>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56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TESİS TÜRÜ</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SAYISI</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KAPASİTE</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56513">
                <a:tc>
                  <a:txBody>
                    <a:bodyPr/>
                    <a:lstStyle/>
                    <a:p>
                      <a:pPr algn="l" rtl="0" fontAlgn="ctr"/>
                      <a:r>
                        <a:rPr lang="tr-TR" sz="1200" b="1" i="0" u="none" strike="noStrike" dirty="0">
                          <a:solidFill>
                            <a:srgbClr val="000000"/>
                          </a:solidFill>
                          <a:effectLst/>
                          <a:latin typeface="+mn-lt"/>
                        </a:rPr>
                        <a:t>YAT</a:t>
                      </a:r>
                      <a:r>
                        <a:rPr lang="tr-TR" sz="1200" b="1" i="0" u="none" strike="noStrike" baseline="0" dirty="0">
                          <a:solidFill>
                            <a:srgbClr val="000000"/>
                          </a:solidFill>
                          <a:effectLst/>
                          <a:latin typeface="+mn-lt"/>
                        </a:rPr>
                        <a:t> LİMANLARI</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2.070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56513">
                <a:tc>
                  <a:txBody>
                    <a:bodyPr/>
                    <a:lstStyle/>
                    <a:p>
                      <a:pPr algn="l" rtl="0" fontAlgn="ctr"/>
                      <a:r>
                        <a:rPr lang="tr-TR" sz="1200" b="1" i="0" u="none" strike="noStrike" dirty="0">
                          <a:solidFill>
                            <a:srgbClr val="000000"/>
                          </a:solidFill>
                          <a:effectLst/>
                          <a:latin typeface="+mn-lt"/>
                        </a:rPr>
                        <a:t>YÜZER</a:t>
                      </a:r>
                      <a:r>
                        <a:rPr lang="tr-TR" sz="1200" b="1" i="0" u="none" strike="noStrike" baseline="0" dirty="0">
                          <a:solidFill>
                            <a:srgbClr val="000000"/>
                          </a:solidFill>
                          <a:effectLst/>
                          <a:latin typeface="+mn-lt"/>
                        </a:rPr>
                        <a:t> TESİS</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32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14.642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56513">
                <a:tc>
                  <a:txBody>
                    <a:bodyPr/>
                    <a:lstStyle/>
                    <a:p>
                      <a:pPr algn="l" rtl="0" fontAlgn="ctr"/>
                      <a:r>
                        <a:rPr lang="tr-TR" sz="1200" b="1" i="0" u="none" strike="noStrike" dirty="0">
                          <a:solidFill>
                            <a:srgbClr val="000000"/>
                          </a:solidFill>
                          <a:effectLst/>
                          <a:latin typeface="+mn-lt"/>
                        </a:rPr>
                        <a:t>GÜNÜBİRLİK</a:t>
                      </a:r>
                      <a:r>
                        <a:rPr lang="tr-TR" sz="1200" b="1" i="0" u="none" strike="noStrike" baseline="0" dirty="0">
                          <a:solidFill>
                            <a:srgbClr val="000000"/>
                          </a:solidFill>
                          <a:effectLst/>
                          <a:latin typeface="+mn-lt"/>
                        </a:rPr>
                        <a:t> GEZİ TEKNELERİ</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278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22.250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56513">
                <a:tc>
                  <a:txBody>
                    <a:bodyPr/>
                    <a:lstStyle/>
                    <a:p>
                      <a:pPr algn="l" rtl="0" fontAlgn="ctr"/>
                      <a:r>
                        <a:rPr lang="tr-TR" sz="1200" b="1" i="0" u="none" strike="noStrike" dirty="0">
                          <a:solidFill>
                            <a:srgbClr val="000000"/>
                          </a:solidFill>
                          <a:effectLst/>
                          <a:latin typeface="+mn-lt"/>
                        </a:rPr>
                        <a:t>TİCARİ</a:t>
                      </a:r>
                      <a:r>
                        <a:rPr lang="tr-TR" sz="1200" b="1" i="0" u="none" strike="noStrike" baseline="0" dirty="0">
                          <a:solidFill>
                            <a:srgbClr val="000000"/>
                          </a:solidFill>
                          <a:effectLst/>
                          <a:latin typeface="+mn-lt"/>
                        </a:rPr>
                        <a:t> YATLAR</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253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1.297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56513">
                <a:tc>
                  <a:txBody>
                    <a:bodyPr/>
                    <a:lstStyle/>
                    <a:p>
                      <a:pPr algn="l" rtl="0" fontAlgn="ctr"/>
                      <a:r>
                        <a:rPr lang="tr-TR" sz="1200" b="1" i="0" u="none" strike="noStrike" dirty="0">
                          <a:solidFill>
                            <a:srgbClr val="000000"/>
                          </a:solidFill>
                          <a:effectLst/>
                          <a:latin typeface="+mn-lt"/>
                        </a:rPr>
                        <a:t>SU</a:t>
                      </a:r>
                      <a:r>
                        <a:rPr lang="tr-TR" sz="1200" b="1" i="0" u="none" strike="noStrike" baseline="0" dirty="0">
                          <a:solidFill>
                            <a:srgbClr val="000000"/>
                          </a:solidFill>
                          <a:effectLst/>
                          <a:latin typeface="+mn-lt"/>
                        </a:rPr>
                        <a:t> ALTI SPORTİF FAALİYET</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98005">
                <a:tc>
                  <a:txBody>
                    <a:bodyPr/>
                    <a:lstStyle/>
                    <a:p>
                      <a:pPr algn="l" rtl="0" fontAlgn="ctr"/>
                      <a:r>
                        <a:rPr lang="tr-TR" sz="1200" b="1" i="0" u="none" strike="noStrike" dirty="0">
                          <a:effectLst/>
                          <a:latin typeface="+mn-lt"/>
                        </a:rPr>
                        <a:t>KRUVAZİYER</a:t>
                      </a:r>
                      <a:r>
                        <a:rPr lang="tr-TR" sz="1200" b="1" i="0" u="none" strike="noStrike" baseline="0" dirty="0">
                          <a:effectLst/>
                          <a:latin typeface="+mn-lt"/>
                        </a:rPr>
                        <a:t> LİMANI</a:t>
                      </a:r>
                      <a:endParaRPr lang="tr-TR" sz="1200" b="1"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27063">
                <a:tc>
                  <a:txBody>
                    <a:bodyPr/>
                    <a:lstStyle/>
                    <a:p>
                      <a:pPr algn="l" rtl="0" fontAlgn="ctr"/>
                      <a:r>
                        <a:rPr lang="tr-TR" sz="1400" b="1" i="0" u="none" strike="noStrike" dirty="0">
                          <a:solidFill>
                            <a:schemeClr val="tx1"/>
                          </a:solidFill>
                          <a:effectLst/>
                          <a:latin typeface="+mn-lt"/>
                        </a:rPr>
                        <a:t>TOPLAM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algn="ctr" rtl="0" fontAlgn="ctr"/>
                      <a:r>
                        <a:rPr lang="tr-TR" sz="1400" b="1" i="0" u="none" strike="noStrike" dirty="0">
                          <a:solidFill>
                            <a:schemeClr val="tx1"/>
                          </a:solidFill>
                          <a:effectLst/>
                          <a:latin typeface="+mn-lt"/>
                        </a:rPr>
                        <a:t>567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algn="ctr" rtl="0" fontAlgn="ctr"/>
                      <a:r>
                        <a:rPr lang="tr-TR" sz="1400" b="1" i="0" u="none" strike="noStrike" dirty="0">
                          <a:solidFill>
                            <a:schemeClr val="tx1"/>
                          </a:solidFill>
                          <a:effectLst/>
                          <a:latin typeface="+mn-lt"/>
                        </a:rPr>
                        <a:t>40.271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extLst>
                  <a:ext uri="{0D108BD9-81ED-4DB2-BD59-A6C34878D82A}">
                    <a16:rowId xmlns:a16="http://schemas.microsoft.com/office/drawing/2014/main" val="3907628352"/>
                  </a:ext>
                </a:extLst>
              </a:tr>
            </a:tbl>
          </a:graphicData>
        </a:graphic>
      </p:graphicFrame>
      <p:graphicFrame>
        <p:nvGraphicFramePr>
          <p:cNvPr id="8" name="Group 93"/>
          <p:cNvGraphicFramePr>
            <a:graphicFrameLocks noGrp="1"/>
          </p:cNvGraphicFramePr>
          <p:nvPr>
            <p:extLst/>
          </p:nvPr>
        </p:nvGraphicFramePr>
        <p:xfrm>
          <a:off x="203383" y="5397498"/>
          <a:ext cx="6506693" cy="3505201"/>
        </p:xfrm>
        <a:graphic>
          <a:graphicData uri="http://schemas.openxmlformats.org/drawingml/2006/table">
            <a:tbl>
              <a:tblPr>
                <a:effectLst>
                  <a:outerShdw blurRad="50800" dist="38100" dir="5400000" algn="t" rotWithShape="0">
                    <a:prstClr val="black">
                      <a:alpha val="40000"/>
                    </a:prstClr>
                  </a:outerShdw>
                </a:effectLst>
              </a:tblPr>
              <a:tblGrid>
                <a:gridCol w="3808016">
                  <a:extLst>
                    <a:ext uri="{9D8B030D-6E8A-4147-A177-3AD203B41FA5}">
                      <a16:colId xmlns:a16="http://schemas.microsoft.com/office/drawing/2014/main" val="20000"/>
                    </a:ext>
                  </a:extLst>
                </a:gridCol>
                <a:gridCol w="1230227">
                  <a:extLst>
                    <a:ext uri="{9D8B030D-6E8A-4147-A177-3AD203B41FA5}">
                      <a16:colId xmlns:a16="http://schemas.microsoft.com/office/drawing/2014/main" val="20001"/>
                    </a:ext>
                  </a:extLst>
                </a:gridCol>
                <a:gridCol w="1468450">
                  <a:extLst>
                    <a:ext uri="{9D8B030D-6E8A-4147-A177-3AD203B41FA5}">
                      <a16:colId xmlns:a16="http://schemas.microsoft.com/office/drawing/2014/main" val="20003"/>
                    </a:ext>
                  </a:extLst>
                </a:gridCol>
              </a:tblGrid>
              <a:tr h="438251">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800" b="1" dirty="0">
                          <a:solidFill>
                            <a:schemeClr val="bg1"/>
                          </a:solidFill>
                          <a:latin typeface="Calibri" panose="020F0502020204030204" pitchFamily="34" charset="0"/>
                          <a:cs typeface="Arial" pitchFamily="34" charset="0"/>
                        </a:rPr>
                        <a:t>DENİZ TURİZMİ</a:t>
                      </a:r>
                      <a:r>
                        <a:rPr lang="tr-TR" sz="1800" b="1" baseline="0" dirty="0">
                          <a:solidFill>
                            <a:schemeClr val="bg1"/>
                          </a:solidFill>
                          <a:latin typeface="Calibri" panose="020F0502020204030204" pitchFamily="34" charset="0"/>
                          <a:cs typeface="Arial" pitchFamily="34" charset="0"/>
                        </a:rPr>
                        <a:t> YATIRIM </a:t>
                      </a:r>
                      <a:r>
                        <a:rPr lang="tr-TR" sz="1800" b="1" dirty="0">
                          <a:solidFill>
                            <a:schemeClr val="bg1"/>
                          </a:solidFill>
                          <a:latin typeface="Calibri" panose="020F0502020204030204" pitchFamily="34" charset="0"/>
                          <a:cs typeface="Arial" pitchFamily="34" charset="0"/>
                        </a:rPr>
                        <a:t>BELGELİ </a:t>
                      </a:r>
                      <a:r>
                        <a:rPr lang="tr-TR" sz="1800" b="1" baseline="0" dirty="0">
                          <a:solidFill>
                            <a:schemeClr val="bg1"/>
                          </a:solidFill>
                          <a:latin typeface="Calibri" panose="020F0502020204030204" pitchFamily="34" charset="0"/>
                          <a:cs typeface="Arial" pitchFamily="34" charset="0"/>
                        </a:rPr>
                        <a:t>TESİSLER</a:t>
                      </a:r>
                      <a:endParaRPr lang="tr-TR" sz="1800" b="1" dirty="0">
                        <a:solidFill>
                          <a:schemeClr val="bg1"/>
                        </a:solidFill>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741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TESİS TÜRÜ</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SAYISI</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KAPASİTE</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74114">
                <a:tc>
                  <a:txBody>
                    <a:bodyPr/>
                    <a:lstStyle/>
                    <a:p>
                      <a:pPr algn="l" rtl="0" fontAlgn="ctr"/>
                      <a:r>
                        <a:rPr lang="tr-TR" sz="1200" b="1" i="0" u="none" strike="noStrike" dirty="0">
                          <a:solidFill>
                            <a:srgbClr val="000000"/>
                          </a:solidFill>
                          <a:effectLst/>
                          <a:latin typeface="+mn-lt"/>
                        </a:rPr>
                        <a:t>YAT</a:t>
                      </a:r>
                      <a:r>
                        <a:rPr lang="tr-TR" sz="1200" b="1" i="0" u="none" strike="noStrike" baseline="0" dirty="0">
                          <a:solidFill>
                            <a:srgbClr val="000000"/>
                          </a:solidFill>
                          <a:effectLst/>
                          <a:latin typeface="+mn-lt"/>
                        </a:rPr>
                        <a:t> LİMANLARI</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870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74114">
                <a:tc>
                  <a:txBody>
                    <a:bodyPr/>
                    <a:lstStyle/>
                    <a:p>
                      <a:pPr algn="l" rtl="0" fontAlgn="ctr"/>
                      <a:r>
                        <a:rPr lang="tr-TR" sz="1200" b="1" i="0" u="none" strike="noStrike" dirty="0">
                          <a:solidFill>
                            <a:srgbClr val="000000"/>
                          </a:solidFill>
                          <a:effectLst/>
                          <a:latin typeface="+mn-lt"/>
                        </a:rPr>
                        <a:t>YÜZER</a:t>
                      </a:r>
                      <a:r>
                        <a:rPr lang="tr-TR" sz="1200" b="1" i="0" u="none" strike="noStrike" baseline="0" dirty="0">
                          <a:solidFill>
                            <a:srgbClr val="000000"/>
                          </a:solidFill>
                          <a:effectLst/>
                          <a:latin typeface="+mn-lt"/>
                        </a:rPr>
                        <a:t> TESİS</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74114">
                <a:tc>
                  <a:txBody>
                    <a:bodyPr/>
                    <a:lstStyle/>
                    <a:p>
                      <a:pPr algn="l" rtl="0" fontAlgn="ctr"/>
                      <a:r>
                        <a:rPr lang="tr-TR" sz="1200" b="1" i="0" u="none" strike="noStrike" dirty="0">
                          <a:solidFill>
                            <a:srgbClr val="000000"/>
                          </a:solidFill>
                          <a:effectLst/>
                          <a:latin typeface="+mn-lt"/>
                        </a:rPr>
                        <a:t>GÜNÜBİRLİK</a:t>
                      </a:r>
                      <a:r>
                        <a:rPr lang="tr-TR" sz="1200" b="1" i="0" u="none" strike="noStrike" baseline="0" dirty="0">
                          <a:solidFill>
                            <a:srgbClr val="000000"/>
                          </a:solidFill>
                          <a:effectLst/>
                          <a:latin typeface="+mn-lt"/>
                        </a:rPr>
                        <a:t> GEZİ TEKNELERİ</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74114">
                <a:tc>
                  <a:txBody>
                    <a:bodyPr/>
                    <a:lstStyle/>
                    <a:p>
                      <a:pPr algn="l" rtl="0" fontAlgn="ctr"/>
                      <a:r>
                        <a:rPr lang="tr-TR" sz="1200" b="1" i="0" u="none" strike="noStrike" dirty="0">
                          <a:solidFill>
                            <a:srgbClr val="000000"/>
                          </a:solidFill>
                          <a:effectLst/>
                          <a:latin typeface="+mn-lt"/>
                        </a:rPr>
                        <a:t>TİCARİ</a:t>
                      </a:r>
                      <a:r>
                        <a:rPr lang="tr-TR" sz="1200" b="1" i="0" u="none" strike="noStrike" baseline="0" dirty="0">
                          <a:solidFill>
                            <a:srgbClr val="000000"/>
                          </a:solidFill>
                          <a:effectLst/>
                          <a:latin typeface="+mn-lt"/>
                        </a:rPr>
                        <a:t> YATLAR</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74114">
                <a:tc>
                  <a:txBody>
                    <a:bodyPr/>
                    <a:lstStyle/>
                    <a:p>
                      <a:pPr algn="l" rtl="0" fontAlgn="ctr"/>
                      <a:r>
                        <a:rPr lang="tr-TR" sz="1200" b="1" i="0" u="none" strike="noStrike" dirty="0">
                          <a:solidFill>
                            <a:srgbClr val="000000"/>
                          </a:solidFill>
                          <a:effectLst/>
                          <a:latin typeface="+mn-lt"/>
                        </a:rPr>
                        <a:t>SU</a:t>
                      </a:r>
                      <a:r>
                        <a:rPr lang="tr-TR" sz="1200" b="1" i="0" u="none" strike="noStrike" baseline="0" dirty="0">
                          <a:solidFill>
                            <a:srgbClr val="000000"/>
                          </a:solidFill>
                          <a:effectLst/>
                          <a:latin typeface="+mn-lt"/>
                        </a:rPr>
                        <a:t> ALTI SPORTİF FAALİYET</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74114">
                <a:tc>
                  <a:txBody>
                    <a:bodyPr/>
                    <a:lstStyle/>
                    <a:p>
                      <a:pPr algn="l" rtl="0" fontAlgn="ctr"/>
                      <a:r>
                        <a:rPr lang="tr-TR" sz="1200" b="1" i="0" u="none" strike="noStrike" dirty="0">
                          <a:effectLst/>
                          <a:latin typeface="+mn-lt"/>
                        </a:rPr>
                        <a:t>KRUVAZİYER</a:t>
                      </a:r>
                      <a:r>
                        <a:rPr lang="tr-TR" sz="1200" b="1" i="0" u="none" strike="noStrike" baseline="0" dirty="0">
                          <a:effectLst/>
                          <a:latin typeface="+mn-lt"/>
                        </a:rPr>
                        <a:t> LİMANI</a:t>
                      </a:r>
                      <a:endParaRPr lang="tr-TR" sz="1200" b="1"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48152">
                <a:tc>
                  <a:txBody>
                    <a:bodyPr/>
                    <a:lstStyle/>
                    <a:p>
                      <a:pPr algn="l" rtl="0" fontAlgn="ctr"/>
                      <a:r>
                        <a:rPr lang="tr-TR" sz="1200" b="1" i="0" u="none" strike="noStrike" dirty="0">
                          <a:solidFill>
                            <a:schemeClr val="tx1"/>
                          </a:solidFill>
                          <a:effectLst/>
                          <a:latin typeface="+mn-lt"/>
                        </a:rPr>
                        <a:t>TOPLAM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algn="ctr" rtl="0" fontAlgn="ctr"/>
                      <a:r>
                        <a:rPr lang="tr-TR" sz="1200" b="1" i="0" u="none" strike="noStrike" dirty="0">
                          <a:solidFill>
                            <a:schemeClr val="tx1"/>
                          </a:solidFill>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algn="ctr" rtl="0" fontAlgn="ctr"/>
                      <a:r>
                        <a:rPr lang="tr-TR" sz="1200" b="1" i="0" u="none" strike="noStrike" dirty="0">
                          <a:solidFill>
                            <a:schemeClr val="tx1"/>
                          </a:solidFill>
                          <a:effectLst/>
                          <a:latin typeface="+mn-lt"/>
                        </a:rPr>
                        <a:t>870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extLst>
                  <a:ext uri="{0D108BD9-81ED-4DB2-BD59-A6C34878D82A}">
                    <a16:rowId xmlns:a16="http://schemas.microsoft.com/office/drawing/2014/main" val="3907628352"/>
                  </a:ext>
                </a:extLst>
              </a:tr>
            </a:tbl>
          </a:graphicData>
        </a:graphic>
      </p:graphicFrame>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0892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ikdörtgen 3"/>
          <p:cNvSpPr/>
          <p:nvPr/>
        </p:nvSpPr>
        <p:spPr>
          <a:xfrm>
            <a:off x="63473" y="42120"/>
            <a:ext cx="6830143" cy="707886"/>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VALİLİĞİMİZCE YÜRÜTÜLEN</a:t>
            </a:r>
            <a:endParaRPr kumimoji="0" lang="tr-TR" sz="2000" b="0"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RESTORASYON ÇALIŞMALARI*</a:t>
            </a:r>
          </a:p>
        </p:txBody>
      </p:sp>
      <p:sp>
        <p:nvSpPr>
          <p:cNvPr id="5" name="Dikdörtgen 4"/>
          <p:cNvSpPr/>
          <p:nvPr/>
        </p:nvSpPr>
        <p:spPr>
          <a:xfrm>
            <a:off x="191787" y="8929164"/>
            <a:ext cx="6380196"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tr-TR"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Korunması Gerekli Taşınmaz Kültür Varlıklarının Onarımına Katkı Fonu kapsamında. </a:t>
            </a:r>
            <a:endParaRPr kumimoji="0" lang="tr-TR"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2 Tablo"/>
          <p:cNvGraphicFramePr>
            <a:graphicFrameLocks noGrp="1"/>
          </p:cNvGraphicFramePr>
          <p:nvPr>
            <p:extLst>
              <p:ext uri="{D42A27DB-BD31-4B8C-83A1-F6EECF244321}">
                <p14:modId xmlns:p14="http://schemas.microsoft.com/office/powerpoint/2010/main" val="2616680120"/>
              </p:ext>
            </p:extLst>
          </p:nvPr>
        </p:nvGraphicFramePr>
        <p:xfrm>
          <a:off x="191787" y="1063624"/>
          <a:ext cx="6355756" cy="7563065"/>
        </p:xfrm>
        <a:graphic>
          <a:graphicData uri="http://schemas.openxmlformats.org/drawingml/2006/table">
            <a:tbl>
              <a:tblPr>
                <a:effectLst>
                  <a:outerShdw blurRad="50800" dist="38100" dir="5400000" algn="t" rotWithShape="0">
                    <a:prstClr val="black">
                      <a:alpha val="40000"/>
                    </a:prstClr>
                  </a:outerShdw>
                </a:effectLst>
              </a:tblPr>
              <a:tblGrid>
                <a:gridCol w="1767880">
                  <a:extLst>
                    <a:ext uri="{9D8B030D-6E8A-4147-A177-3AD203B41FA5}">
                      <a16:colId xmlns:a16="http://schemas.microsoft.com/office/drawing/2014/main" val="20000"/>
                    </a:ext>
                  </a:extLst>
                </a:gridCol>
                <a:gridCol w="1878372">
                  <a:extLst>
                    <a:ext uri="{9D8B030D-6E8A-4147-A177-3AD203B41FA5}">
                      <a16:colId xmlns:a16="http://schemas.microsoft.com/office/drawing/2014/main" val="20001"/>
                    </a:ext>
                  </a:extLst>
                </a:gridCol>
                <a:gridCol w="2709504">
                  <a:extLst>
                    <a:ext uri="{9D8B030D-6E8A-4147-A177-3AD203B41FA5}">
                      <a16:colId xmlns:a16="http://schemas.microsoft.com/office/drawing/2014/main" val="20002"/>
                    </a:ext>
                  </a:extLst>
                </a:gridCol>
              </a:tblGrid>
              <a:tr h="766938">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mn-cs"/>
                        </a:rPr>
                        <a:t>YILLAR</a:t>
                      </a:r>
                    </a:p>
                  </a:txBody>
                  <a:tcPr marL="45895" marR="45895" marT="22946" marB="22946"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mn-cs"/>
                        </a:rPr>
                        <a:t>TOPLAM PROJE SAYISI </a:t>
                      </a:r>
                    </a:p>
                  </a:txBody>
                  <a:tcPr marL="45895" marR="45895" marT="22946" marB="22946"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mn-cs"/>
                        </a:rPr>
                        <a:t>TOPLAM PROJE TUTARI (TL) </a:t>
                      </a:r>
                    </a:p>
                  </a:txBody>
                  <a:tcPr marL="45895" marR="45895" marT="22946" marB="22946"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450959">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mn-cs"/>
                        </a:rPr>
                        <a:t>2011</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23</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kern="1200" dirty="0">
                          <a:solidFill>
                            <a:schemeClr val="tx1"/>
                          </a:solidFill>
                          <a:latin typeface="Calibri" panose="020F0502020204030204" pitchFamily="34" charset="0"/>
                          <a:ea typeface="+mn-ea"/>
                          <a:cs typeface="+mn-cs"/>
                        </a:rPr>
                        <a:t>37.937.267</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50959">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mn-cs"/>
                        </a:rPr>
                        <a:t>2012</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9</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kern="1200" dirty="0">
                          <a:solidFill>
                            <a:schemeClr val="tx1"/>
                          </a:solidFill>
                          <a:latin typeface="Calibri" panose="020F0502020204030204" pitchFamily="34" charset="0"/>
                          <a:ea typeface="+mn-ea"/>
                          <a:cs typeface="+mn-cs"/>
                        </a:rPr>
                        <a:t>21.343.213</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50959">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mn-cs"/>
                        </a:rPr>
                        <a:t>2013</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36</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kern="1200" dirty="0">
                          <a:solidFill>
                            <a:schemeClr val="tx1"/>
                          </a:solidFill>
                          <a:latin typeface="Calibri" panose="020F0502020204030204" pitchFamily="34" charset="0"/>
                          <a:ea typeface="+mn-ea"/>
                          <a:cs typeface="+mn-cs"/>
                        </a:rPr>
                        <a:t>87.995.031</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50959">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mn-cs"/>
                        </a:rPr>
                        <a:t>2014</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21</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60.663.339</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50959">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mn-cs"/>
                        </a:rPr>
                        <a:t>2015</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192</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b="1" i="0" u="none" strike="noStrike" kern="1200" dirty="0">
                          <a:solidFill>
                            <a:schemeClr val="tx1"/>
                          </a:solidFill>
                          <a:latin typeface="Calibri" panose="020F0502020204030204" pitchFamily="34" charset="0"/>
                          <a:ea typeface="+mn-ea"/>
                          <a:cs typeface="+mn-cs"/>
                        </a:rPr>
                        <a:t>624.527.757</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50959">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mn-cs"/>
                        </a:rPr>
                        <a:t>2016</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210</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b="1" i="0" u="none" strike="noStrike" kern="1200" dirty="0">
                          <a:solidFill>
                            <a:schemeClr val="tx1"/>
                          </a:solidFill>
                          <a:latin typeface="Calibri" panose="020F0502020204030204" pitchFamily="34" charset="0"/>
                          <a:ea typeface="+mn-ea"/>
                          <a:cs typeface="+mn-cs"/>
                        </a:rPr>
                        <a:t>701.069.276</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50959">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mn-cs"/>
                        </a:rPr>
                        <a:t>2017</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140</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normalizeH="0" baseline="0" dirty="0">
                          <a:ln>
                            <a:noFill/>
                          </a:ln>
                          <a:solidFill>
                            <a:schemeClr val="tx1"/>
                          </a:solidFill>
                          <a:effectLst/>
                          <a:latin typeface="Calibri" panose="020F0502020204030204" pitchFamily="34" charset="0"/>
                          <a:ea typeface="+mn-ea"/>
                          <a:cs typeface="+mn-cs"/>
                        </a:rPr>
                        <a:t>530.828.348</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50959">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mn-cs"/>
                        </a:rPr>
                        <a:t>2018</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140</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565.538.129</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50959">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mn-cs"/>
                        </a:rPr>
                        <a:t>2019 </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118</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b="1" kern="1200" dirty="0">
                          <a:solidFill>
                            <a:schemeClr val="tx1"/>
                          </a:solidFill>
                          <a:effectLst/>
                          <a:latin typeface="Calibri" panose="020F0502020204030204" pitchFamily="34" charset="0"/>
                          <a:ea typeface="+mn-ea"/>
                          <a:cs typeface="+mn-cs"/>
                        </a:rPr>
                        <a:t>433.326.607</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450959">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mn-cs"/>
                        </a:rPr>
                        <a:t>2020</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lang="tr-TR" sz="1200" b="1" i="0" u="none" strike="noStrike" kern="1200" dirty="0">
                          <a:solidFill>
                            <a:schemeClr val="tx1"/>
                          </a:solidFill>
                          <a:latin typeface="Calibri" panose="020F0502020204030204" pitchFamily="34" charset="0"/>
                          <a:ea typeface="+mn-ea"/>
                          <a:cs typeface="Arial" pitchFamily="34" charset="0"/>
                        </a:rPr>
                        <a:t>89</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1" i="0" u="none" strike="noStrike" dirty="0">
                          <a:solidFill>
                            <a:schemeClr val="tx1"/>
                          </a:solidFill>
                          <a:effectLst/>
                          <a:latin typeface="Calibri" panose="020F0502020204030204" pitchFamily="34" charset="0"/>
                        </a:rPr>
                        <a:t>408.125.044</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45323243"/>
                  </a:ext>
                </a:extLst>
              </a:tr>
              <a:tr h="450959">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mn-cs"/>
                        </a:rPr>
                        <a:t>2021 </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lang="tr-TR" sz="1200" b="1" i="0" u="none" strike="noStrike" kern="1200" dirty="0">
                          <a:solidFill>
                            <a:schemeClr val="tx1"/>
                          </a:solidFill>
                          <a:latin typeface="Calibri" panose="020F0502020204030204" pitchFamily="34" charset="0"/>
                          <a:ea typeface="+mn-ea"/>
                          <a:cs typeface="Arial" pitchFamily="34" charset="0"/>
                        </a:rPr>
                        <a:t>97</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1" i="0" u="none" strike="noStrike" dirty="0">
                          <a:solidFill>
                            <a:schemeClr val="tx1"/>
                          </a:solidFill>
                          <a:effectLst/>
                          <a:latin typeface="Calibri" panose="020F0502020204030204" pitchFamily="34" charset="0"/>
                        </a:rPr>
                        <a:t>770.514.657</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39499749"/>
                  </a:ext>
                </a:extLst>
              </a:tr>
              <a:tr h="450959">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mn-cs"/>
                        </a:rPr>
                        <a:t>2022</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lang="tr-TR" sz="1200" b="1" i="0" u="none" strike="noStrike" kern="1200" dirty="0">
                          <a:solidFill>
                            <a:schemeClr val="tx1"/>
                          </a:solidFill>
                          <a:latin typeface="Calibri" panose="020F0502020204030204" pitchFamily="34" charset="0"/>
                          <a:ea typeface="+mn-ea"/>
                          <a:cs typeface="Arial" pitchFamily="34" charset="0"/>
                        </a:rPr>
                        <a:t>80</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1" i="0" u="none" strike="noStrike" dirty="0">
                          <a:solidFill>
                            <a:schemeClr val="tx1"/>
                          </a:solidFill>
                          <a:effectLst/>
                          <a:latin typeface="Calibri" panose="020F0502020204030204" pitchFamily="34" charset="0"/>
                        </a:rPr>
                        <a:t>1.479.042.371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36934261"/>
                  </a:ext>
                </a:extLst>
              </a:tr>
              <a:tr h="466830">
                <a:tc>
                  <a:txBody>
                    <a:bodyPr/>
                    <a:lstStyle/>
                    <a:p>
                      <a:pPr algn="ctr" rtl="0" fontAlgn="ctr"/>
                      <a:r>
                        <a:rPr lang="tr-TR" sz="1200" b="1" i="0" u="none" strike="noStrike" dirty="0">
                          <a:solidFill>
                            <a:srgbClr val="14213D"/>
                          </a:solidFill>
                          <a:effectLst/>
                          <a:latin typeface="Calibri" panose="020F0502020204030204" pitchFamily="34" charset="0"/>
                        </a:rPr>
                        <a:t>2023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Calibri" panose="020F0502020204030204" pitchFamily="34" charset="0"/>
                        </a:rPr>
                        <a:t>71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b"/>
                      <a:endParaRPr lang="tr-TR" sz="1200" b="1" i="0" u="none" strike="noStrike" dirty="0">
                        <a:solidFill>
                          <a:srgbClr val="000000"/>
                        </a:solidFill>
                        <a:effectLst/>
                        <a:latin typeface="Calibri" panose="020F0502020204030204" pitchFamily="34" charset="0"/>
                      </a:endParaRPr>
                    </a:p>
                    <a:p>
                      <a:pPr algn="ctr" rtl="0" fontAlgn="b"/>
                      <a:r>
                        <a:rPr lang="tr-TR" sz="1200" b="1" i="0" u="none" strike="noStrike" dirty="0">
                          <a:solidFill>
                            <a:srgbClr val="000000"/>
                          </a:solidFill>
                          <a:effectLst/>
                          <a:latin typeface="Calibri" panose="020F0502020204030204" pitchFamily="34" charset="0"/>
                        </a:rPr>
                        <a:t>2.133.284.402</a:t>
                      </a:r>
                    </a:p>
                  </a:txBody>
                  <a:tcPr marL="9525" marR="9525" marT="9525" marB="0">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816660322"/>
                  </a:ext>
                </a:extLst>
              </a:tr>
              <a:tr h="466830">
                <a:tc>
                  <a:txBody>
                    <a:bodyPr/>
                    <a:lstStyle/>
                    <a:p>
                      <a:pPr algn="ctr" rtl="0" fontAlgn="ctr"/>
                      <a:r>
                        <a:rPr lang="tr-TR" sz="1200" b="1" i="0" u="none" strike="noStrike" dirty="0">
                          <a:solidFill>
                            <a:srgbClr val="14213D"/>
                          </a:solidFill>
                          <a:effectLst/>
                          <a:latin typeface="Calibri" panose="020F0502020204030204" pitchFamily="34" charset="0"/>
                        </a:rPr>
                        <a:t>2024 </a:t>
                      </a:r>
                      <a:endParaRPr lang="tr-TR" sz="1000" b="1" i="0" u="none" strike="noStrike" dirty="0">
                        <a:solidFill>
                          <a:srgbClr val="14213D"/>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dirty="0">
                          <a:solidFill>
                            <a:srgbClr val="000000"/>
                          </a:solidFill>
                          <a:effectLst/>
                          <a:latin typeface="Calibri" panose="020F0502020204030204" pitchFamily="34" charset="0"/>
                        </a:rPr>
                        <a:t>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b">
                        <a:lnSpc>
                          <a:spcPct val="200000"/>
                        </a:lnSpc>
                      </a:pPr>
                      <a:r>
                        <a:rPr lang="tr-TR" sz="1200" b="1" i="0" u="none" strike="noStrike" dirty="0">
                          <a:solidFill>
                            <a:srgbClr val="000000"/>
                          </a:solidFill>
                          <a:effectLst/>
                          <a:latin typeface="Calibri" panose="020F0502020204030204" pitchFamily="34" charset="0"/>
                        </a:rPr>
                        <a:t>4.146.465.341</a:t>
                      </a:r>
                    </a:p>
                  </a:txBody>
                  <a:tcPr marL="9525" marR="9525" marT="9525" marB="0">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93723586"/>
                  </a:ext>
                </a:extLst>
              </a:tr>
              <a:tr h="450959">
                <a:tc>
                  <a:txBody>
                    <a:bodyPr/>
                    <a:lstStyle/>
                    <a:p>
                      <a:pPr algn="ctr" rtl="0" fontAlgn="ctr"/>
                      <a:r>
                        <a:rPr lang="tr-TR" sz="1400" b="1" i="0" u="none" strike="noStrike" dirty="0">
                          <a:solidFill>
                            <a:srgbClr val="14213D"/>
                          </a:solidFill>
                          <a:effectLst/>
                          <a:latin typeface="Calibri" panose="020F0502020204030204" pitchFamily="34" charset="0"/>
                        </a:rPr>
                        <a:t>TOPLAM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400" b="1" i="0" u="none" strike="noStrike" dirty="0">
                          <a:solidFill>
                            <a:srgbClr val="14213D"/>
                          </a:solidFill>
                          <a:effectLst/>
                          <a:latin typeface="Calibri" panose="020F0502020204030204" pitchFamily="34" charset="0"/>
                        </a:rPr>
                        <a:t>1.282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400" b="1" i="0" u="none" strike="noStrike" dirty="0">
                          <a:solidFill>
                            <a:srgbClr val="000000"/>
                          </a:solidFill>
                          <a:effectLst/>
                          <a:latin typeface="Calibri" panose="020F0502020204030204" pitchFamily="34" charset="0"/>
                        </a:rPr>
                        <a:t>12.000.660.782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9"/>
                  </a:ext>
                </a:extLst>
              </a:tr>
            </a:tbl>
          </a:graphicData>
        </a:graphic>
      </p:graphicFrame>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4914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SPOR İLE İLGİLİ GÖSTERGELER</a:t>
            </a:r>
          </a:p>
        </p:txBody>
      </p:sp>
      <p:graphicFrame>
        <p:nvGraphicFramePr>
          <p:cNvPr id="4" name="8 Tablo"/>
          <p:cNvGraphicFramePr>
            <a:graphicFrameLocks noGrp="1"/>
          </p:cNvGraphicFramePr>
          <p:nvPr>
            <p:extLst>
              <p:ext uri="{D42A27DB-BD31-4B8C-83A1-F6EECF244321}">
                <p14:modId xmlns:p14="http://schemas.microsoft.com/office/powerpoint/2010/main" val="3684734651"/>
              </p:ext>
            </p:extLst>
          </p:nvPr>
        </p:nvGraphicFramePr>
        <p:xfrm>
          <a:off x="165100" y="813756"/>
          <a:ext cx="6539945" cy="1777043"/>
        </p:xfrm>
        <a:graphic>
          <a:graphicData uri="http://schemas.openxmlformats.org/drawingml/2006/table">
            <a:tbl>
              <a:tblPr>
                <a:effectLst>
                  <a:outerShdw blurRad="50800" dist="38100" dir="5400000" algn="t" rotWithShape="0">
                    <a:prstClr val="black">
                      <a:alpha val="40000"/>
                    </a:prstClr>
                  </a:outerShdw>
                </a:effectLst>
              </a:tblPr>
              <a:tblGrid>
                <a:gridCol w="2284452">
                  <a:extLst>
                    <a:ext uri="{9D8B030D-6E8A-4147-A177-3AD203B41FA5}">
                      <a16:colId xmlns:a16="http://schemas.microsoft.com/office/drawing/2014/main" val="20000"/>
                    </a:ext>
                  </a:extLst>
                </a:gridCol>
                <a:gridCol w="806072">
                  <a:extLst>
                    <a:ext uri="{9D8B030D-6E8A-4147-A177-3AD203B41FA5}">
                      <a16:colId xmlns:a16="http://schemas.microsoft.com/office/drawing/2014/main" val="20002"/>
                    </a:ext>
                  </a:extLst>
                </a:gridCol>
                <a:gridCol w="743425">
                  <a:extLst>
                    <a:ext uri="{9D8B030D-6E8A-4147-A177-3AD203B41FA5}">
                      <a16:colId xmlns:a16="http://schemas.microsoft.com/office/drawing/2014/main" val="20003"/>
                    </a:ext>
                  </a:extLst>
                </a:gridCol>
                <a:gridCol w="986961">
                  <a:extLst>
                    <a:ext uri="{9D8B030D-6E8A-4147-A177-3AD203B41FA5}">
                      <a16:colId xmlns:a16="http://schemas.microsoft.com/office/drawing/2014/main" val="20004"/>
                    </a:ext>
                  </a:extLst>
                </a:gridCol>
                <a:gridCol w="910054">
                  <a:extLst>
                    <a:ext uri="{9D8B030D-6E8A-4147-A177-3AD203B41FA5}">
                      <a16:colId xmlns:a16="http://schemas.microsoft.com/office/drawing/2014/main" val="3737106056"/>
                    </a:ext>
                  </a:extLst>
                </a:gridCol>
                <a:gridCol w="808981">
                  <a:extLst>
                    <a:ext uri="{9D8B030D-6E8A-4147-A177-3AD203B41FA5}">
                      <a16:colId xmlns:a16="http://schemas.microsoft.com/office/drawing/2014/main" val="3247603093"/>
                    </a:ext>
                  </a:extLst>
                </a:gridCol>
              </a:tblGrid>
              <a:tr h="56609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mn-lt"/>
                          <a:ea typeface="+mn-ea"/>
                          <a:cs typeface="Arial" pitchFamily="34" charset="0"/>
                        </a:rPr>
                        <a:t>SPOR</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mn-lt"/>
                          <a:ea typeface="+mn-ea"/>
                          <a:cs typeface="Arial" pitchFamily="34" charset="0"/>
                        </a:rPr>
                        <a:t>2020</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mn-lt"/>
                          <a:ea typeface="+mn-ea"/>
                          <a:cs typeface="Arial" pitchFamily="34" charset="0"/>
                        </a:rPr>
                        <a:t>2021  </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mn-lt"/>
                          <a:ea typeface="+mn-ea"/>
                          <a:cs typeface="Arial" pitchFamily="34" charset="0"/>
                        </a:rPr>
                        <a:t>2022 </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normalizeH="0" baseline="0" dirty="0">
                        <a:ln>
                          <a:noFill/>
                        </a:ln>
                        <a:solidFill>
                          <a:srgbClr val="14213D"/>
                        </a:solidFill>
                        <a:effectLst/>
                        <a:latin typeface="+mn-lt"/>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mn-lt"/>
                          <a:ea typeface="+mn-ea"/>
                          <a:cs typeface="Arial" pitchFamily="34" charset="0"/>
                        </a:rPr>
                        <a:t>2023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mn-lt"/>
                          <a:ea typeface="+mn-ea"/>
                          <a:cs typeface="Arial" pitchFamily="34" charset="0"/>
                        </a:rPr>
                        <a:t>2024</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2D492"/>
                    </a:solidFill>
                  </a:tcPr>
                </a:tc>
                <a:extLst>
                  <a:ext uri="{0D108BD9-81ED-4DB2-BD59-A6C34878D82A}">
                    <a16:rowId xmlns:a16="http://schemas.microsoft.com/office/drawing/2014/main" val="10000"/>
                  </a:ext>
                </a:extLst>
              </a:tr>
              <a:tr h="403650">
                <a:tc>
                  <a:txBody>
                    <a:bodyPr/>
                    <a:lstStyle/>
                    <a:p>
                      <a:pPr algn="just" fontAlgn="b"/>
                      <a:r>
                        <a:rPr lang="tr-TR" sz="1200" b="1" i="0" u="none" strike="noStrike" dirty="0">
                          <a:solidFill>
                            <a:srgbClr val="14213D"/>
                          </a:solidFill>
                          <a:effectLst/>
                          <a:latin typeface="+mn-lt"/>
                          <a:cs typeface="Arial" pitchFamily="34" charset="0"/>
                        </a:rPr>
                        <a:t>LİSANSLI SPORCU SAYISI</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200" b="0" kern="1200" dirty="0">
                          <a:solidFill>
                            <a:schemeClr val="tx1"/>
                          </a:solidFill>
                          <a:latin typeface="+mn-lt"/>
                          <a:ea typeface="+mn-ea"/>
                          <a:cs typeface="+mn-cs"/>
                        </a:rPr>
                        <a:t>726.241</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a:effectLst/>
                          <a:latin typeface="+mn-lt"/>
                        </a:rPr>
                        <a:t>791.895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a:effectLst/>
                          <a:latin typeface="+mn-lt"/>
                        </a:rPr>
                        <a:t>896.848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a:effectLst/>
                          <a:latin typeface="+mn-lt"/>
                        </a:rPr>
                        <a:t>998.704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a:effectLst/>
                          <a:latin typeface="+mn-lt"/>
                        </a:rPr>
                        <a:t>1.648.482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3650">
                <a:tc>
                  <a:txBody>
                    <a:bodyPr/>
                    <a:lstStyle/>
                    <a:p>
                      <a:pPr algn="just" fontAlgn="b"/>
                      <a:r>
                        <a:rPr lang="tr-TR" sz="1200" b="1" i="0" u="none" strike="noStrike" dirty="0">
                          <a:solidFill>
                            <a:srgbClr val="14213D"/>
                          </a:solidFill>
                          <a:effectLst/>
                          <a:latin typeface="+mn-lt"/>
                          <a:cs typeface="Arial" pitchFamily="34" charset="0"/>
                        </a:rPr>
                        <a:t>GENÇLİK MERKEZİ SAYISI</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200" b="0" kern="1200" dirty="0">
                          <a:solidFill>
                            <a:schemeClr val="tx1"/>
                          </a:solidFill>
                          <a:latin typeface="+mn-lt"/>
                          <a:ea typeface="+mn-ea"/>
                          <a:cs typeface="+mn-cs"/>
                        </a:rPr>
                        <a:t>10</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a:effectLst/>
                          <a:latin typeface="+mn-lt"/>
                        </a:rPr>
                        <a:t>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a:effectLst/>
                          <a:latin typeface="+mn-lt"/>
                        </a:rPr>
                        <a:t>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a:effectLst/>
                          <a:latin typeface="+mn-lt"/>
                        </a:rPr>
                        <a:t>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a:effectLst/>
                          <a:latin typeface="+mn-lt"/>
                        </a:rPr>
                        <a:t>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03650">
                <a:tc>
                  <a:txBody>
                    <a:bodyPr/>
                    <a:lstStyle/>
                    <a:p>
                      <a:pPr algn="just" fontAlgn="b"/>
                      <a:r>
                        <a:rPr lang="tr-TR" sz="1200" b="1" i="0" u="none" strike="noStrike" dirty="0">
                          <a:solidFill>
                            <a:srgbClr val="14213D"/>
                          </a:solidFill>
                          <a:effectLst/>
                          <a:latin typeface="+mn-lt"/>
                          <a:cs typeface="Arial" pitchFamily="34" charset="0"/>
                        </a:rPr>
                        <a:t>GENÇLİK MERKEZİ LİDER/ NOKTA SAYISI</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200" b="0" kern="1200" dirty="0">
                          <a:solidFill>
                            <a:schemeClr val="tx1"/>
                          </a:solidFill>
                          <a:latin typeface="+mn-lt"/>
                          <a:ea typeface="+mn-ea"/>
                          <a:cs typeface="+mn-cs"/>
                        </a:rPr>
                        <a:t>39</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a:effectLst/>
                          <a:latin typeface="+mn-lt"/>
                        </a:rPr>
                        <a:t>42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a:effectLst/>
                          <a:latin typeface="+mn-lt"/>
                        </a:rPr>
                        <a:t>84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a:effectLst/>
                          <a:latin typeface="+mn-lt"/>
                        </a:rPr>
                        <a:t>83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a:effectLst/>
                          <a:latin typeface="+mn-lt"/>
                        </a:rPr>
                        <a:t>104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5" name="4 Tablo"/>
          <p:cNvGraphicFramePr>
            <a:graphicFrameLocks noGrp="1"/>
          </p:cNvGraphicFramePr>
          <p:nvPr>
            <p:extLst>
              <p:ext uri="{D42A27DB-BD31-4B8C-83A1-F6EECF244321}">
                <p14:modId xmlns:p14="http://schemas.microsoft.com/office/powerpoint/2010/main" val="612611413"/>
              </p:ext>
            </p:extLst>
          </p:nvPr>
        </p:nvGraphicFramePr>
        <p:xfrm>
          <a:off x="170999" y="2685211"/>
          <a:ext cx="6534046" cy="1454933"/>
        </p:xfrm>
        <a:graphic>
          <a:graphicData uri="http://schemas.openxmlformats.org/drawingml/2006/table">
            <a:tbl>
              <a:tblPr>
                <a:effectLst>
                  <a:outerShdw blurRad="50800" dist="38100" dir="5400000" algn="t" rotWithShape="0">
                    <a:prstClr val="black">
                      <a:alpha val="40000"/>
                    </a:prstClr>
                  </a:outerShdw>
                </a:effectLst>
              </a:tblPr>
              <a:tblGrid>
                <a:gridCol w="2387440">
                  <a:extLst>
                    <a:ext uri="{9D8B030D-6E8A-4147-A177-3AD203B41FA5}">
                      <a16:colId xmlns:a16="http://schemas.microsoft.com/office/drawing/2014/main" val="20000"/>
                    </a:ext>
                  </a:extLst>
                </a:gridCol>
                <a:gridCol w="1382202">
                  <a:extLst>
                    <a:ext uri="{9D8B030D-6E8A-4147-A177-3AD203B41FA5}">
                      <a16:colId xmlns:a16="http://schemas.microsoft.com/office/drawing/2014/main" val="20001"/>
                    </a:ext>
                  </a:extLst>
                </a:gridCol>
                <a:gridCol w="1382202">
                  <a:extLst>
                    <a:ext uri="{9D8B030D-6E8A-4147-A177-3AD203B41FA5}">
                      <a16:colId xmlns:a16="http://schemas.microsoft.com/office/drawing/2014/main" val="20002"/>
                    </a:ext>
                  </a:extLst>
                </a:gridCol>
                <a:gridCol w="1382202">
                  <a:extLst>
                    <a:ext uri="{9D8B030D-6E8A-4147-A177-3AD203B41FA5}">
                      <a16:colId xmlns:a16="http://schemas.microsoft.com/office/drawing/2014/main" val="2697603688"/>
                    </a:ext>
                  </a:extLst>
                </a:gridCol>
              </a:tblGrid>
              <a:tr h="2045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2024 YILI </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TÜRKİYE</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İSTANBUL</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ORAN</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0"/>
                  </a:ext>
                </a:extLst>
              </a:tr>
              <a:tr h="624454">
                <a:tc>
                  <a:txBody>
                    <a:bodyPr/>
                    <a:lstStyle/>
                    <a:p>
                      <a:pPr marL="0" marR="0" lvl="0" indent="0" algn="l" defTabSz="914400" rtl="0" eaLnBrk="1" fontAlgn="base" latinLnBrk="0" hangingPunct="1">
                        <a:lnSpc>
                          <a:spcPct val="100000"/>
                        </a:lnSpc>
                        <a:spcBef>
                          <a:spcPts val="1200"/>
                        </a:spcBef>
                        <a:spcAft>
                          <a:spcPts val="30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LİSANSLI SPORCU SAYISI</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effectLst/>
                          <a:latin typeface="+mn-lt"/>
                        </a:rPr>
                        <a:t>8627340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effectLst/>
                          <a:latin typeface="+mn-lt"/>
                        </a:rPr>
                        <a:t>1.648.482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endParaRPr lang="tr-TR" sz="1200" b="0" i="0" u="none" strike="noStrike" dirty="0">
                        <a:solidFill>
                          <a:srgbClr val="FF0000"/>
                        </a:solidFill>
                        <a:effectLst/>
                        <a:latin typeface="+mn-lt"/>
                      </a:endParaRPr>
                    </a:p>
                    <a:p>
                      <a:pPr algn="ctr" fontAlgn="b"/>
                      <a:r>
                        <a:rPr lang="tr-TR" sz="1200" b="0" i="0" u="none" strike="noStrike" dirty="0">
                          <a:solidFill>
                            <a:srgbClr val="FF0000"/>
                          </a:solidFill>
                          <a:effectLst/>
                          <a:latin typeface="+mn-lt"/>
                        </a:rPr>
                        <a:t>%7,61</a:t>
                      </a:r>
                    </a:p>
                    <a:p>
                      <a:pPr algn="ctr" fontAlgn="b"/>
                      <a:endParaRPr lang="tr-TR" sz="1200" b="0" i="0" u="none" strike="noStrike" dirty="0">
                        <a:solidFill>
                          <a:srgbClr val="FF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25880">
                <a:tc>
                  <a:txBody>
                    <a:bodyPr/>
                    <a:lstStyle/>
                    <a:p>
                      <a:pPr marL="0" marR="0" lvl="0" indent="0" algn="l" defTabSz="914400" rtl="0" eaLnBrk="1" fontAlgn="base" latinLnBrk="0" hangingPunct="1">
                        <a:lnSpc>
                          <a:spcPct val="100000"/>
                        </a:lnSpc>
                        <a:spcBef>
                          <a:spcPts val="1200"/>
                        </a:spcBef>
                        <a:spcAft>
                          <a:spcPts val="30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FAAL S</a:t>
                      </a:r>
                      <a:r>
                        <a:rPr kumimoji="0" lang="en-US" sz="1200" b="1" i="0" u="none" strike="noStrike" cap="none" normalizeH="0" baseline="0" dirty="0">
                          <a:ln>
                            <a:noFill/>
                          </a:ln>
                          <a:solidFill>
                            <a:srgbClr val="14213D"/>
                          </a:solidFill>
                          <a:effectLst/>
                          <a:latin typeface="Calibri" panose="020F0502020204030204" pitchFamily="34" charset="0"/>
                          <a:cs typeface="Arial" pitchFamily="34" charset="0"/>
                        </a:rPr>
                        <a:t>PORCU SAYISI</a:t>
                      </a: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effectLst/>
                          <a:latin typeface="+mn-lt"/>
                        </a:rPr>
                        <a:t>1.407.572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effectLst/>
                          <a:latin typeface="+mn-lt"/>
                        </a:rPr>
                        <a:t>617.481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endParaRPr lang="tr-TR" sz="1200" b="0" i="0" u="none" strike="noStrike" dirty="0">
                        <a:solidFill>
                          <a:srgbClr val="FF0000"/>
                        </a:solidFill>
                        <a:effectLst/>
                        <a:latin typeface="+mn-lt"/>
                      </a:endParaRPr>
                    </a:p>
                    <a:p>
                      <a:pPr algn="ctr" fontAlgn="b"/>
                      <a:r>
                        <a:rPr lang="tr-TR" sz="1200" b="0" i="0" u="none" strike="noStrike" dirty="0">
                          <a:solidFill>
                            <a:srgbClr val="FF0000"/>
                          </a:solidFill>
                          <a:effectLst/>
                          <a:latin typeface="+mn-lt"/>
                        </a:rPr>
                        <a:t>%26,32</a:t>
                      </a:r>
                    </a:p>
                    <a:p>
                      <a:pPr algn="ctr" fontAlgn="b"/>
                      <a:endParaRPr lang="tr-TR" sz="1200" b="0" i="0" u="none" strike="noStrike" dirty="0">
                        <a:solidFill>
                          <a:srgbClr val="FF0000"/>
                        </a:solidFill>
                        <a:effectLst/>
                        <a:latin typeface="+mn-lt"/>
                      </a:endParaRPr>
                    </a:p>
                  </a:txBody>
                  <a:tcPr marL="9525" marR="9525" marT="1080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6" name="5 Tablo"/>
          <p:cNvGraphicFramePr>
            <a:graphicFrameLocks noGrp="1"/>
          </p:cNvGraphicFramePr>
          <p:nvPr>
            <p:extLst>
              <p:ext uri="{D42A27DB-BD31-4B8C-83A1-F6EECF244321}">
                <p14:modId xmlns:p14="http://schemas.microsoft.com/office/powerpoint/2010/main" val="1690628914"/>
              </p:ext>
            </p:extLst>
          </p:nvPr>
        </p:nvGraphicFramePr>
        <p:xfrm>
          <a:off x="170999" y="4244605"/>
          <a:ext cx="6534046" cy="2743827"/>
        </p:xfrm>
        <a:graphic>
          <a:graphicData uri="http://schemas.openxmlformats.org/drawingml/2006/table">
            <a:tbl>
              <a:tblPr>
                <a:effectLst>
                  <a:outerShdw blurRad="50800" dist="38100" dir="5400000" algn="t" rotWithShape="0">
                    <a:prstClr val="black">
                      <a:alpha val="40000"/>
                    </a:prstClr>
                  </a:outerShdw>
                </a:effectLst>
              </a:tblPr>
              <a:tblGrid>
                <a:gridCol w="3811528">
                  <a:extLst>
                    <a:ext uri="{9D8B030D-6E8A-4147-A177-3AD203B41FA5}">
                      <a16:colId xmlns:a16="http://schemas.microsoft.com/office/drawing/2014/main" val="20000"/>
                    </a:ext>
                  </a:extLst>
                </a:gridCol>
                <a:gridCol w="2722518">
                  <a:extLst>
                    <a:ext uri="{9D8B030D-6E8A-4147-A177-3AD203B41FA5}">
                      <a16:colId xmlns:a16="http://schemas.microsoft.com/office/drawing/2014/main" val="20001"/>
                    </a:ext>
                  </a:extLst>
                </a:gridCol>
              </a:tblGrid>
              <a:tr h="353739">
                <a:tc gridSpan="2">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2024 YILI</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3818257216"/>
                  </a:ext>
                </a:extLst>
              </a:tr>
              <a:tr h="353739">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LİG TÜRÜ</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SAYI</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353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SPOR TOTO SÜPER LİG</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a:solidFill>
                            <a:schemeClr val="tx1"/>
                          </a:solidFill>
                          <a:latin typeface="Calibri" panose="020F0502020204030204" pitchFamily="34" charset="0"/>
                          <a:ea typeface="+mn-ea"/>
                          <a:cs typeface="Arial" pitchFamily="34" charset="0"/>
                        </a:rPr>
                        <a:t>6</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53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PTT 1. LİG</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a:solidFill>
                            <a:schemeClr val="tx1"/>
                          </a:solidFill>
                          <a:latin typeface="Calibri" panose="020F0502020204030204" pitchFamily="34" charset="0"/>
                          <a:ea typeface="+mn-ea"/>
                          <a:cs typeface="Arial" pitchFamily="34" charset="0"/>
                        </a:rPr>
                        <a:t>5</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53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TFF 2. LİG</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a:solidFill>
                            <a:schemeClr val="tx1"/>
                          </a:solidFill>
                          <a:latin typeface="Calibri" panose="020F0502020204030204" pitchFamily="34" charset="0"/>
                          <a:ea typeface="+mn-ea"/>
                          <a:cs typeface="Arial" pitchFamily="34" charset="0"/>
                        </a:rPr>
                        <a:t>4</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53739">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TFF 3. LİG</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a:solidFill>
                            <a:schemeClr val="tx1"/>
                          </a:solidFill>
                          <a:latin typeface="Calibri" panose="020F0502020204030204" pitchFamily="34" charset="0"/>
                          <a:ea typeface="+mn-ea"/>
                          <a:cs typeface="Arial" pitchFamily="34" charset="0"/>
                        </a:rPr>
                        <a:t>4</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53739">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BAL (Bölgesel Amatör Lig)</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a:solidFill>
                            <a:schemeClr val="tx1"/>
                          </a:solidFill>
                          <a:latin typeface="Calibri" panose="020F0502020204030204" pitchFamily="34" charset="0"/>
                          <a:ea typeface="+mn-ea"/>
                          <a:cs typeface="Arial" pitchFamily="34" charset="0"/>
                        </a:rPr>
                        <a:t>17</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6765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TOPLAM</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36</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6"/>
                  </a:ext>
                </a:extLst>
              </a:tr>
            </a:tbl>
          </a:graphicData>
        </a:graphic>
      </p:graphicFrame>
      <p:graphicFrame>
        <p:nvGraphicFramePr>
          <p:cNvPr id="7" name="6 Tablo"/>
          <p:cNvGraphicFramePr>
            <a:graphicFrameLocks noGrp="1"/>
          </p:cNvGraphicFramePr>
          <p:nvPr>
            <p:extLst/>
          </p:nvPr>
        </p:nvGraphicFramePr>
        <p:xfrm>
          <a:off x="170998" y="7092893"/>
          <a:ext cx="6534047" cy="2295895"/>
        </p:xfrm>
        <a:graphic>
          <a:graphicData uri="http://schemas.openxmlformats.org/drawingml/2006/table">
            <a:tbl>
              <a:tblPr>
                <a:effectLst>
                  <a:outerShdw blurRad="50800" dist="38100" dir="5400000" algn="t" rotWithShape="0">
                    <a:prstClr val="black">
                      <a:alpha val="40000"/>
                    </a:prstClr>
                  </a:outerShdw>
                </a:effectLst>
              </a:tblPr>
              <a:tblGrid>
                <a:gridCol w="3802908">
                  <a:extLst>
                    <a:ext uri="{9D8B030D-6E8A-4147-A177-3AD203B41FA5}">
                      <a16:colId xmlns:a16="http://schemas.microsoft.com/office/drawing/2014/main" val="20000"/>
                    </a:ext>
                  </a:extLst>
                </a:gridCol>
                <a:gridCol w="2731139">
                  <a:extLst>
                    <a:ext uri="{9D8B030D-6E8A-4147-A177-3AD203B41FA5}">
                      <a16:colId xmlns:a16="http://schemas.microsoft.com/office/drawing/2014/main" val="20001"/>
                    </a:ext>
                  </a:extLst>
                </a:gridCol>
              </a:tblGrid>
              <a:tr h="361832">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KULÜP TÜRÜ</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İSTANBUL</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317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SPOR KULÜBÜ</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2.945</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151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İHTİSAS KULÜBÜ</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0</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222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MÜESSESE KULÜBÜ</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64</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553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ASKERİ KULÜP</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0</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14758396"/>
                  </a:ext>
                </a:extLst>
              </a:tr>
              <a:tr h="3618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DİĞER (OKUL KULÜBÜ)</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2.747</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6183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TOPLAM</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5.756</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6"/>
                  </a:ext>
                </a:extLst>
              </a:tr>
            </a:tbl>
          </a:graphicData>
        </a:graphic>
      </p:graphicFrame>
      <p:sp>
        <p:nvSpPr>
          <p:cNvPr id="9" name="Slayt Numarası Yer Tutucusu 8"/>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204</a:t>
            </a:r>
          </a:p>
        </p:txBody>
      </p:sp>
    </p:spTree>
    <p:extLst>
      <p:ext uri="{BB962C8B-B14F-4D97-AF65-F5344CB8AC3E}">
        <p14:creationId xmlns:p14="http://schemas.microsoft.com/office/powerpoint/2010/main" val="130683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extLst/>
          </p:nvPr>
        </p:nvGraphicFramePr>
        <p:xfrm>
          <a:off x="107950" y="882279"/>
          <a:ext cx="6658610" cy="8621275"/>
        </p:xfrm>
        <a:graphic>
          <a:graphicData uri="http://schemas.openxmlformats.org/drawingml/2006/table">
            <a:tbl>
              <a:tblPr>
                <a:effectLst>
                  <a:outerShdw blurRad="50800" dist="38100" dir="5400000" algn="t" rotWithShape="0">
                    <a:prstClr val="black">
                      <a:alpha val="40000"/>
                    </a:prstClr>
                  </a:outerShdw>
                </a:effectLst>
              </a:tblPr>
              <a:tblGrid>
                <a:gridCol w="1657857">
                  <a:extLst>
                    <a:ext uri="{9D8B030D-6E8A-4147-A177-3AD203B41FA5}">
                      <a16:colId xmlns:a16="http://schemas.microsoft.com/office/drawing/2014/main" val="20000"/>
                    </a:ext>
                  </a:extLst>
                </a:gridCol>
                <a:gridCol w="1003160">
                  <a:extLst>
                    <a:ext uri="{9D8B030D-6E8A-4147-A177-3AD203B41FA5}">
                      <a16:colId xmlns:a16="http://schemas.microsoft.com/office/drawing/2014/main" val="20005"/>
                    </a:ext>
                  </a:extLst>
                </a:gridCol>
                <a:gridCol w="1470038">
                  <a:extLst>
                    <a:ext uri="{9D8B030D-6E8A-4147-A177-3AD203B41FA5}">
                      <a16:colId xmlns:a16="http://schemas.microsoft.com/office/drawing/2014/main" val="20006"/>
                    </a:ext>
                  </a:extLst>
                </a:gridCol>
                <a:gridCol w="1096464">
                  <a:extLst>
                    <a:ext uri="{9D8B030D-6E8A-4147-A177-3AD203B41FA5}">
                      <a16:colId xmlns:a16="http://schemas.microsoft.com/office/drawing/2014/main" val="20007"/>
                    </a:ext>
                  </a:extLst>
                </a:gridCol>
                <a:gridCol w="1431091">
                  <a:extLst>
                    <a:ext uri="{9D8B030D-6E8A-4147-A177-3AD203B41FA5}">
                      <a16:colId xmlns:a16="http://schemas.microsoft.com/office/drawing/2014/main" val="2146321172"/>
                    </a:ext>
                  </a:extLst>
                </a:gridCol>
              </a:tblGrid>
              <a:tr h="40642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İLÇE ADI</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algn="ctr" fontAlgn="ctr"/>
                      <a:r>
                        <a:rPr lang="tr-TR" sz="1200" b="1" i="0" u="none" strike="noStrike" dirty="0">
                          <a:solidFill>
                            <a:schemeClr val="bg1"/>
                          </a:solidFill>
                          <a:effectLst/>
                          <a:latin typeface="+mn-lt"/>
                        </a:rPr>
                        <a:t>Nüfus- 2024</a:t>
                      </a:r>
                      <a:r>
                        <a:rPr lang="tr-TR" sz="1200" b="1" i="0" u="none" strike="noStrike" baseline="0" dirty="0">
                          <a:solidFill>
                            <a:schemeClr val="bg1"/>
                          </a:solidFill>
                          <a:effectLst/>
                          <a:latin typeface="+mn-lt"/>
                        </a:rPr>
                        <a:t>  </a:t>
                      </a:r>
                      <a:r>
                        <a:rPr lang="tr-TR" sz="1200" b="1" i="0" u="none" strike="noStrike" dirty="0">
                          <a:solidFill>
                            <a:schemeClr val="bg1"/>
                          </a:solidFill>
                          <a:effectLst/>
                          <a:latin typeface="+mn-lt"/>
                        </a:rPr>
                        <a:t>(TÜİK)</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algn="ctr" fontAlgn="ctr"/>
                      <a:r>
                        <a:rPr lang="tr-TR" sz="1200" b="1" i="0" u="none" strike="noStrike" dirty="0">
                          <a:solidFill>
                            <a:schemeClr val="bg1"/>
                          </a:solidFill>
                          <a:effectLst/>
                          <a:latin typeface="+mn-lt"/>
                        </a:rPr>
                        <a:t>Yüzölçümü (km2)</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algn="ctr" fontAlgn="ctr"/>
                      <a:r>
                        <a:rPr lang="tr-TR" sz="1200" b="1" i="0" u="none" strike="noStrike" dirty="0">
                          <a:solidFill>
                            <a:schemeClr val="bg1"/>
                          </a:solidFill>
                          <a:effectLst/>
                          <a:latin typeface="+mn-lt"/>
                        </a:rPr>
                        <a:t>Nüfus Yoğunluğu</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algn="ctr" fontAlgn="ctr"/>
                      <a:r>
                        <a:rPr lang="tr-TR" sz="1200" b="1" i="0" u="none" strike="noStrike">
                          <a:solidFill>
                            <a:schemeClr val="bg1"/>
                          </a:solidFill>
                          <a:effectLst/>
                          <a:latin typeface="+mn-lt"/>
                        </a:rPr>
                        <a:t>ORAN</a:t>
                      </a:r>
                      <a:r>
                        <a:rPr lang="tr-TR" sz="1200" b="1" i="0" u="none" strike="noStrike" baseline="0">
                          <a:solidFill>
                            <a:schemeClr val="bg1"/>
                          </a:solidFill>
                          <a:effectLst/>
                          <a:latin typeface="+mn-lt"/>
                        </a:rPr>
                        <a:t> </a:t>
                      </a:r>
                      <a:endParaRPr lang="tr-TR" sz="1200" b="1" i="0" u="none" strike="noStrike" dirty="0">
                        <a:solidFill>
                          <a:schemeClr val="bg1"/>
                        </a:solidFill>
                        <a:effectLst/>
                        <a:latin typeface="+mn-lt"/>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211117">
                <a:tc>
                  <a:txBody>
                    <a:bodyPr/>
                    <a:lstStyle/>
                    <a:p>
                      <a:pPr algn="l" fontAlgn="ctr"/>
                      <a:r>
                        <a:rPr lang="tr-TR" sz="1100" b="0" i="0" u="none" strike="noStrike">
                          <a:solidFill>
                            <a:srgbClr val="000000"/>
                          </a:solidFill>
                          <a:effectLst/>
                          <a:latin typeface="Calibri" panose="020F0502020204030204" pitchFamily="34" charset="0"/>
                        </a:rPr>
                        <a:t>ESENYURT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dirty="0">
                          <a:solidFill>
                            <a:srgbClr val="000000"/>
                          </a:solidFill>
                          <a:effectLst/>
                          <a:latin typeface="Arial" panose="020B0604020202020204" pitchFamily="34" charset="0"/>
                        </a:rPr>
                        <a:t>988.369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43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22.985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Calibri" panose="020F0502020204030204" pitchFamily="34" charset="0"/>
                        </a:rPr>
                        <a:t>6,3%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11117">
                <a:tc>
                  <a:txBody>
                    <a:bodyPr/>
                    <a:lstStyle/>
                    <a:p>
                      <a:pPr algn="l" fontAlgn="ctr"/>
                      <a:r>
                        <a:rPr lang="tr-TR" sz="1100" b="0" i="0" u="none" strike="noStrike">
                          <a:solidFill>
                            <a:srgbClr val="000000"/>
                          </a:solidFill>
                          <a:effectLst/>
                          <a:latin typeface="Calibri" panose="020F0502020204030204" pitchFamily="34" charset="0"/>
                        </a:rPr>
                        <a:t>KÜÇÜKÇEKMECE</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789.033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Calibri" panose="020F0502020204030204" pitchFamily="34" charset="0"/>
                        </a:rPr>
                        <a:t>44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17.933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Calibri" panose="020F0502020204030204" pitchFamily="34" charset="0"/>
                        </a:rPr>
                        <a:t>5,0%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1117">
                <a:tc>
                  <a:txBody>
                    <a:bodyPr/>
                    <a:lstStyle/>
                    <a:p>
                      <a:pPr algn="l" fontAlgn="ctr"/>
                      <a:r>
                        <a:rPr lang="tr-TR" sz="1100" b="0" i="0" u="none" strike="noStrike">
                          <a:solidFill>
                            <a:srgbClr val="000000"/>
                          </a:solidFill>
                          <a:effectLst/>
                          <a:latin typeface="Calibri" panose="020F0502020204030204" pitchFamily="34" charset="0"/>
                        </a:rPr>
                        <a:t>PENDİK</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749.356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Calibri" panose="020F0502020204030204" pitchFamily="34" charset="0"/>
                        </a:rPr>
                        <a:t>190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3.944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Calibri" panose="020F0502020204030204" pitchFamily="34" charset="0"/>
                        </a:rPr>
                        <a:t>4,8%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11117">
                <a:tc>
                  <a:txBody>
                    <a:bodyPr/>
                    <a:lstStyle/>
                    <a:p>
                      <a:pPr algn="l" fontAlgn="ctr"/>
                      <a:r>
                        <a:rPr lang="tr-TR" sz="1100" b="0" i="0" u="none" strike="noStrike">
                          <a:solidFill>
                            <a:srgbClr val="000000"/>
                          </a:solidFill>
                          <a:effectLst/>
                          <a:latin typeface="Calibri" panose="020F0502020204030204" pitchFamily="34" charset="0"/>
                        </a:rPr>
                        <a:t>ÜMRANİYE</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727.819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Calibri" panose="020F0502020204030204" pitchFamily="34" charset="0"/>
                        </a:rPr>
                        <a:t>46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15.822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Calibri" panose="020F0502020204030204" pitchFamily="34" charset="0"/>
                        </a:rPr>
                        <a:t>4,6%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11117">
                <a:tc>
                  <a:txBody>
                    <a:bodyPr/>
                    <a:lstStyle/>
                    <a:p>
                      <a:pPr algn="l" fontAlgn="ctr"/>
                      <a:r>
                        <a:rPr lang="tr-TR" sz="1100" b="0" i="0" u="none" strike="noStrike">
                          <a:solidFill>
                            <a:srgbClr val="000000"/>
                          </a:solidFill>
                          <a:effectLst/>
                          <a:latin typeface="Calibri" panose="020F0502020204030204" pitchFamily="34" charset="0"/>
                        </a:rPr>
                        <a:t>BAĞCILAR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713.594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23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31.026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Calibri" panose="020F0502020204030204" pitchFamily="34" charset="0"/>
                        </a:rPr>
                        <a:t>4,5%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11117">
                <a:tc>
                  <a:txBody>
                    <a:bodyPr/>
                    <a:lstStyle/>
                    <a:p>
                      <a:pPr algn="l" fontAlgn="ctr"/>
                      <a:r>
                        <a:rPr lang="tr-TR" sz="1100" b="0" i="0" u="none" strike="noStrike">
                          <a:solidFill>
                            <a:srgbClr val="000000"/>
                          </a:solidFill>
                          <a:effectLst/>
                          <a:latin typeface="Calibri" panose="020F0502020204030204" pitchFamily="34" charset="0"/>
                        </a:rPr>
                        <a:t>BAHÇELİEVLER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560.086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Calibri" panose="020F0502020204030204" pitchFamily="34" charset="0"/>
                        </a:rPr>
                        <a:t>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32.946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Calibri" panose="020F0502020204030204" pitchFamily="34" charset="0"/>
                        </a:rPr>
                        <a:t>3,6%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11117">
                <a:tc>
                  <a:txBody>
                    <a:bodyPr/>
                    <a:lstStyle/>
                    <a:p>
                      <a:pPr algn="l" fontAlgn="ctr"/>
                      <a:r>
                        <a:rPr lang="tr-TR" sz="1100" b="0" i="0" u="none" strike="noStrike">
                          <a:solidFill>
                            <a:srgbClr val="000000"/>
                          </a:solidFill>
                          <a:effectLst/>
                          <a:latin typeface="Calibri" panose="020F0502020204030204" pitchFamily="34" charset="0"/>
                        </a:rPr>
                        <a:t>SULTANGAZİ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532.601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37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14.395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Calibri" panose="020F0502020204030204" pitchFamily="34" charset="0"/>
                        </a:rPr>
                        <a:t>3,4%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11117">
                <a:tc>
                  <a:txBody>
                    <a:bodyPr/>
                    <a:lstStyle/>
                    <a:p>
                      <a:pPr algn="l" fontAlgn="ctr"/>
                      <a:r>
                        <a:rPr lang="tr-TR" sz="1100" b="0" i="0" u="none" strike="noStrike">
                          <a:solidFill>
                            <a:srgbClr val="000000"/>
                          </a:solidFill>
                          <a:effectLst/>
                          <a:latin typeface="Calibri" panose="020F0502020204030204" pitchFamily="34" charset="0"/>
                        </a:rPr>
                        <a:t>MALTEPE</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524.921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53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9.904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Calibri" panose="020F0502020204030204" pitchFamily="34" charset="0"/>
                        </a:rPr>
                        <a:t>3,3%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11117">
                <a:tc>
                  <a:txBody>
                    <a:bodyPr/>
                    <a:lstStyle/>
                    <a:p>
                      <a:pPr algn="l" fontAlgn="ctr"/>
                      <a:r>
                        <a:rPr lang="tr-TR" sz="1100" b="0" i="0" u="none" strike="noStrike">
                          <a:solidFill>
                            <a:srgbClr val="000000"/>
                          </a:solidFill>
                          <a:effectLst/>
                          <a:latin typeface="Calibri" panose="020F0502020204030204" pitchFamily="34" charset="0"/>
                        </a:rPr>
                        <a:t>BAŞAKŞEHİR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520.467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107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4.864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Calibri" panose="020F0502020204030204" pitchFamily="34" charset="0"/>
                        </a:rPr>
                        <a:t>3,3%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11117">
                <a:tc>
                  <a:txBody>
                    <a:bodyPr/>
                    <a:lstStyle/>
                    <a:p>
                      <a:pPr algn="l" fontAlgn="ctr"/>
                      <a:r>
                        <a:rPr lang="tr-TR" sz="1100" b="0" i="0" u="none" strike="noStrike">
                          <a:solidFill>
                            <a:srgbClr val="000000"/>
                          </a:solidFill>
                          <a:effectLst/>
                          <a:latin typeface="Calibri" panose="020F0502020204030204" pitchFamily="34" charset="0"/>
                        </a:rPr>
                        <a:t>ÜSKÜDAR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512.981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35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14.657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Calibri" panose="020F0502020204030204" pitchFamily="34" charset="0"/>
                        </a:rPr>
                        <a:t>3,3%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11117">
                <a:tc>
                  <a:txBody>
                    <a:bodyPr/>
                    <a:lstStyle/>
                    <a:p>
                      <a:pPr algn="l" fontAlgn="ctr"/>
                      <a:r>
                        <a:rPr lang="tr-TR" sz="1100" b="0" i="0" u="none" strike="noStrike">
                          <a:solidFill>
                            <a:srgbClr val="000000"/>
                          </a:solidFill>
                          <a:effectLst/>
                          <a:latin typeface="Calibri" panose="020F0502020204030204" pitchFamily="34" charset="0"/>
                        </a:rPr>
                        <a:t>SANCAKTEPE</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502.077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63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Calibri" panose="020F0502020204030204" pitchFamily="34" charset="0"/>
                        </a:rPr>
                        <a:t>7.969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Calibri" panose="020F0502020204030204" pitchFamily="34" charset="0"/>
                        </a:rPr>
                        <a:t>3,2%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11117">
                <a:tc>
                  <a:txBody>
                    <a:bodyPr/>
                    <a:lstStyle/>
                    <a:p>
                      <a:pPr algn="l" fontAlgn="ctr"/>
                      <a:r>
                        <a:rPr lang="tr-TR" sz="1100" b="0" i="0" u="none" strike="noStrike">
                          <a:solidFill>
                            <a:srgbClr val="000000"/>
                          </a:solidFill>
                          <a:effectLst/>
                          <a:latin typeface="Calibri" panose="020F0502020204030204" pitchFamily="34" charset="0"/>
                        </a:rPr>
                        <a:t>GAZİOSMANPAŞA</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479.931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12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Calibri" panose="020F0502020204030204" pitchFamily="34" charset="0"/>
                        </a:rPr>
                        <a:t>39.994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Calibri" panose="020F0502020204030204" pitchFamily="34" charset="0"/>
                        </a:rPr>
                        <a:t>3,1%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11117">
                <a:tc>
                  <a:txBody>
                    <a:bodyPr/>
                    <a:lstStyle/>
                    <a:p>
                      <a:pPr algn="l" fontAlgn="ctr"/>
                      <a:r>
                        <a:rPr lang="tr-TR" sz="1100" b="0" i="0" u="none" strike="noStrike">
                          <a:solidFill>
                            <a:srgbClr val="000000"/>
                          </a:solidFill>
                          <a:effectLst/>
                          <a:latin typeface="Calibri" panose="020F0502020204030204" pitchFamily="34" charset="0"/>
                        </a:rPr>
                        <a:t>KARTAL</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475.859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38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12.523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Calibri" panose="020F0502020204030204" pitchFamily="34" charset="0"/>
                        </a:rPr>
                        <a:t>3,0%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11117">
                <a:tc>
                  <a:txBody>
                    <a:bodyPr/>
                    <a:lstStyle/>
                    <a:p>
                      <a:pPr algn="l" fontAlgn="ctr"/>
                      <a:r>
                        <a:rPr lang="tr-TR" sz="1100" b="0" i="0" u="none" strike="noStrike">
                          <a:solidFill>
                            <a:srgbClr val="000000"/>
                          </a:solidFill>
                          <a:effectLst/>
                          <a:latin typeface="Calibri" panose="020F0502020204030204" pitchFamily="34" charset="0"/>
                        </a:rPr>
                        <a:t>KADIKÖY</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462.189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25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18.488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Calibri" panose="020F0502020204030204" pitchFamily="34" charset="0"/>
                        </a:rPr>
                        <a:t>2,9%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211117">
                <a:tc>
                  <a:txBody>
                    <a:bodyPr/>
                    <a:lstStyle/>
                    <a:p>
                      <a:pPr algn="l" fontAlgn="ctr"/>
                      <a:r>
                        <a:rPr lang="tr-TR" sz="1100" b="0" i="0" u="none" strike="noStrike">
                          <a:solidFill>
                            <a:srgbClr val="000000"/>
                          </a:solidFill>
                          <a:effectLst/>
                          <a:latin typeface="Calibri" panose="020F0502020204030204" pitchFamily="34" charset="0"/>
                        </a:rPr>
                        <a:t>KAĞITHANE</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444.820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29.655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Calibri" panose="020F0502020204030204" pitchFamily="34" charset="0"/>
                        </a:rPr>
                        <a:t>2,8%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211117">
                <a:tc>
                  <a:txBody>
                    <a:bodyPr/>
                    <a:lstStyle/>
                    <a:p>
                      <a:pPr algn="l" fontAlgn="ctr"/>
                      <a:r>
                        <a:rPr lang="tr-TR" sz="1100" b="0" i="0" u="none" strike="noStrike">
                          <a:solidFill>
                            <a:srgbClr val="000000"/>
                          </a:solidFill>
                          <a:effectLst/>
                          <a:latin typeface="Calibri" panose="020F0502020204030204" pitchFamily="34" charset="0"/>
                        </a:rPr>
                        <a:t>AVCILAR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440.934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50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Calibri" panose="020F0502020204030204" pitchFamily="34" charset="0"/>
                        </a:rPr>
                        <a:t>8.819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Calibri" panose="020F0502020204030204" pitchFamily="34" charset="0"/>
                        </a:rPr>
                        <a:t>2,8%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211117">
                <a:tc>
                  <a:txBody>
                    <a:bodyPr/>
                    <a:lstStyle/>
                    <a:p>
                      <a:pPr algn="l" fontAlgn="ctr"/>
                      <a:r>
                        <a:rPr lang="tr-TR" sz="1100" b="0" i="0" u="none" strike="noStrike">
                          <a:solidFill>
                            <a:srgbClr val="000000"/>
                          </a:solidFill>
                          <a:effectLst/>
                          <a:latin typeface="Calibri" panose="020F0502020204030204" pitchFamily="34" charset="0"/>
                        </a:rPr>
                        <a:t>ESENLER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423.625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19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Calibri" panose="020F0502020204030204" pitchFamily="34" charset="0"/>
                        </a:rPr>
                        <a:t>22.296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Calibri" panose="020F0502020204030204" pitchFamily="34" charset="0"/>
                        </a:rPr>
                        <a:t>2,7%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211117">
                <a:tc>
                  <a:txBody>
                    <a:bodyPr/>
                    <a:lstStyle/>
                    <a:p>
                      <a:pPr algn="l" fontAlgn="ctr"/>
                      <a:r>
                        <a:rPr lang="tr-TR" sz="1100" b="0" i="0" u="none" strike="noStrike">
                          <a:solidFill>
                            <a:srgbClr val="000000"/>
                          </a:solidFill>
                          <a:effectLst/>
                          <a:latin typeface="Calibri" panose="020F0502020204030204" pitchFamily="34" charset="0"/>
                        </a:rPr>
                        <a:t>EYÜPSULTAN</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420.706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228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1.845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Calibri" panose="020F0502020204030204" pitchFamily="34" charset="0"/>
                        </a:rPr>
                        <a:t>2,7%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r h="211117">
                <a:tc>
                  <a:txBody>
                    <a:bodyPr/>
                    <a:lstStyle/>
                    <a:p>
                      <a:pPr algn="l" fontAlgn="ctr"/>
                      <a:r>
                        <a:rPr lang="tr-TR" sz="1100" b="0" i="0" u="none" strike="noStrike">
                          <a:solidFill>
                            <a:srgbClr val="000000"/>
                          </a:solidFill>
                          <a:effectLst/>
                          <a:latin typeface="Calibri" panose="020F0502020204030204" pitchFamily="34" charset="0"/>
                        </a:rPr>
                        <a:t>BEYLİKDÜZÜ</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415.290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39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10.648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Calibri" panose="020F0502020204030204" pitchFamily="34" charset="0"/>
                        </a:rPr>
                        <a:t>2,7%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r h="211117">
                <a:tc>
                  <a:txBody>
                    <a:bodyPr/>
                    <a:lstStyle/>
                    <a:p>
                      <a:pPr algn="l" fontAlgn="ctr"/>
                      <a:r>
                        <a:rPr lang="tr-TR" sz="1100" b="0" i="0" u="none" strike="noStrike">
                          <a:solidFill>
                            <a:srgbClr val="000000"/>
                          </a:solidFill>
                          <a:effectLst/>
                          <a:latin typeface="Calibri" panose="020F0502020204030204" pitchFamily="34" charset="0"/>
                        </a:rPr>
                        <a:t>ATAŞEHİR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414.866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25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16.595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Calibri" panose="020F0502020204030204" pitchFamily="34" charset="0"/>
                        </a:rPr>
                        <a:t>2,6%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0"/>
                  </a:ext>
                </a:extLst>
              </a:tr>
              <a:tr h="211117">
                <a:tc>
                  <a:txBody>
                    <a:bodyPr/>
                    <a:lstStyle/>
                    <a:p>
                      <a:pPr algn="l" fontAlgn="ctr"/>
                      <a:r>
                        <a:rPr lang="tr-TR" sz="1100" b="0" i="0" u="none" strike="noStrike">
                          <a:solidFill>
                            <a:srgbClr val="000000"/>
                          </a:solidFill>
                          <a:effectLst/>
                          <a:latin typeface="Calibri" panose="020F0502020204030204" pitchFamily="34" charset="0"/>
                        </a:rPr>
                        <a:t>SULTANBEYLİ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369.193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29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12.731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Calibri" panose="020F0502020204030204" pitchFamily="34" charset="0"/>
                        </a:rPr>
                        <a:t>2,4%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1"/>
                  </a:ext>
                </a:extLst>
              </a:tr>
              <a:tr h="211117">
                <a:tc>
                  <a:txBody>
                    <a:bodyPr/>
                    <a:lstStyle/>
                    <a:p>
                      <a:pPr algn="l" fontAlgn="ctr"/>
                      <a:r>
                        <a:rPr lang="tr-TR" sz="1100" b="0" i="0" u="none" strike="noStrike">
                          <a:solidFill>
                            <a:srgbClr val="000000"/>
                          </a:solidFill>
                          <a:effectLst/>
                          <a:latin typeface="Calibri" panose="020F0502020204030204" pitchFamily="34" charset="0"/>
                        </a:rPr>
                        <a:t>FATİH</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354.472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23.631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Calibri" panose="020F0502020204030204" pitchFamily="34" charset="0"/>
                        </a:rPr>
                        <a:t>2,3%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2"/>
                  </a:ext>
                </a:extLst>
              </a:tr>
              <a:tr h="211117">
                <a:tc>
                  <a:txBody>
                    <a:bodyPr/>
                    <a:lstStyle/>
                    <a:p>
                      <a:pPr algn="l" fontAlgn="ctr"/>
                      <a:r>
                        <a:rPr lang="tr-TR" sz="1100" b="0" i="0" u="none" strike="noStrike">
                          <a:solidFill>
                            <a:srgbClr val="000000"/>
                          </a:solidFill>
                          <a:effectLst/>
                          <a:latin typeface="Calibri" panose="020F0502020204030204" pitchFamily="34" charset="0"/>
                        </a:rPr>
                        <a:t>ARNAVUTKÖY</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344.868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453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761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rgbClr val="000000"/>
                          </a:solidFill>
                          <a:effectLst/>
                          <a:latin typeface="Calibri" panose="020F0502020204030204" pitchFamily="34" charset="0"/>
                        </a:rPr>
                        <a:t>2,2%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3"/>
                  </a:ext>
                </a:extLst>
              </a:tr>
              <a:tr h="211117">
                <a:tc>
                  <a:txBody>
                    <a:bodyPr/>
                    <a:lstStyle/>
                    <a:p>
                      <a:pPr algn="l" fontAlgn="ctr"/>
                      <a:r>
                        <a:rPr lang="tr-TR" sz="1100" b="0" i="0" u="none" strike="noStrike">
                          <a:solidFill>
                            <a:srgbClr val="000000"/>
                          </a:solidFill>
                          <a:effectLst/>
                          <a:latin typeface="Calibri" panose="020F0502020204030204" pitchFamily="34" charset="0"/>
                        </a:rPr>
                        <a:t>SARIYER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342.582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177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1.935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rgbClr val="000000"/>
                          </a:solidFill>
                          <a:effectLst/>
                          <a:latin typeface="Calibri" panose="020F0502020204030204" pitchFamily="34" charset="0"/>
                        </a:rPr>
                        <a:t>2,2%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4"/>
                  </a:ext>
                </a:extLst>
              </a:tr>
              <a:tr h="211117">
                <a:tc>
                  <a:txBody>
                    <a:bodyPr/>
                    <a:lstStyle/>
                    <a:p>
                      <a:pPr algn="l" fontAlgn="ctr"/>
                      <a:r>
                        <a:rPr lang="tr-TR" sz="1100" b="0" i="0" u="none" strike="noStrike">
                          <a:solidFill>
                            <a:srgbClr val="000000"/>
                          </a:solidFill>
                          <a:effectLst/>
                          <a:latin typeface="Calibri" panose="020F0502020204030204" pitchFamily="34" charset="0"/>
                        </a:rPr>
                        <a:t>ÇEKMEKÖY</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306.739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152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2.018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rgbClr val="000000"/>
                          </a:solidFill>
                          <a:effectLst/>
                          <a:latin typeface="Calibri" panose="020F0502020204030204" pitchFamily="34" charset="0"/>
                        </a:rPr>
                        <a:t>2,0%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5"/>
                  </a:ext>
                </a:extLst>
              </a:tr>
              <a:tr h="211117">
                <a:tc>
                  <a:txBody>
                    <a:bodyPr/>
                    <a:lstStyle/>
                    <a:p>
                      <a:pPr algn="l" fontAlgn="ctr"/>
                      <a:r>
                        <a:rPr lang="tr-TR" sz="1100" b="0" i="0" u="none" strike="noStrike">
                          <a:solidFill>
                            <a:srgbClr val="000000"/>
                          </a:solidFill>
                          <a:effectLst/>
                          <a:latin typeface="Calibri" panose="020F0502020204030204" pitchFamily="34" charset="0"/>
                        </a:rPr>
                        <a:t>TUZLA</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301.400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138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2.184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rgbClr val="000000"/>
                          </a:solidFill>
                          <a:effectLst/>
                          <a:latin typeface="Calibri" panose="020F0502020204030204" pitchFamily="34" charset="0"/>
                        </a:rPr>
                        <a:t>1,9%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6"/>
                  </a:ext>
                </a:extLst>
              </a:tr>
              <a:tr h="211117">
                <a:tc>
                  <a:txBody>
                    <a:bodyPr/>
                    <a:lstStyle/>
                    <a:p>
                      <a:pPr algn="l" fontAlgn="ctr"/>
                      <a:r>
                        <a:rPr lang="tr-TR" sz="1100" b="0" i="0" u="none" strike="noStrike">
                          <a:solidFill>
                            <a:srgbClr val="000000"/>
                          </a:solidFill>
                          <a:effectLst/>
                          <a:latin typeface="Calibri" panose="020F0502020204030204" pitchFamily="34" charset="0"/>
                        </a:rPr>
                        <a:t>BÜYÜKÇEKMECE</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280.528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173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1.622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rgbClr val="000000"/>
                          </a:solidFill>
                          <a:effectLst/>
                          <a:latin typeface="Calibri" panose="020F0502020204030204" pitchFamily="34" charset="0"/>
                        </a:rPr>
                        <a:t>1,8%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7"/>
                  </a:ext>
                </a:extLst>
              </a:tr>
              <a:tr h="211117">
                <a:tc>
                  <a:txBody>
                    <a:bodyPr/>
                    <a:lstStyle/>
                    <a:p>
                      <a:pPr algn="l" fontAlgn="ctr"/>
                      <a:r>
                        <a:rPr lang="tr-TR" sz="1100" b="0" i="0" u="none" strike="noStrike">
                          <a:solidFill>
                            <a:srgbClr val="000000"/>
                          </a:solidFill>
                          <a:effectLst/>
                          <a:latin typeface="Calibri" panose="020F0502020204030204" pitchFamily="34" charset="0"/>
                        </a:rPr>
                        <a:t>ZEYTİNBURNU</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278.344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12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23.195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rgbClr val="000000"/>
                          </a:solidFill>
                          <a:effectLst/>
                          <a:latin typeface="Calibri" panose="020F0502020204030204" pitchFamily="34" charset="0"/>
                        </a:rPr>
                        <a:t>1,8%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8"/>
                  </a:ext>
                </a:extLst>
              </a:tr>
              <a:tr h="211117">
                <a:tc>
                  <a:txBody>
                    <a:bodyPr/>
                    <a:lstStyle/>
                    <a:p>
                      <a:pPr algn="l" fontAlgn="ctr"/>
                      <a:r>
                        <a:rPr lang="tr-TR" sz="1100" b="0" i="0" u="none" strike="noStrike">
                          <a:solidFill>
                            <a:srgbClr val="000000"/>
                          </a:solidFill>
                          <a:effectLst/>
                          <a:latin typeface="Calibri" panose="020F0502020204030204" pitchFamily="34" charset="0"/>
                        </a:rPr>
                        <a:t>BAYRAMPAŞA</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268.303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29.811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rgbClr val="000000"/>
                          </a:solidFill>
                          <a:effectLst/>
                          <a:latin typeface="Calibri" panose="020F0502020204030204" pitchFamily="34" charset="0"/>
                        </a:rPr>
                        <a:t>1,7%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9"/>
                  </a:ext>
                </a:extLst>
              </a:tr>
              <a:tr h="211117">
                <a:tc>
                  <a:txBody>
                    <a:bodyPr/>
                    <a:lstStyle/>
                    <a:p>
                      <a:pPr algn="l" fontAlgn="ctr"/>
                      <a:r>
                        <a:rPr lang="tr-TR" sz="1100" b="0" i="0" u="none" strike="noStrike">
                          <a:solidFill>
                            <a:srgbClr val="000000"/>
                          </a:solidFill>
                          <a:effectLst/>
                          <a:latin typeface="Calibri" panose="020F0502020204030204" pitchFamily="34" charset="0"/>
                        </a:rPr>
                        <a:t>GÜNGÖREN</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264.831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37.833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rgbClr val="000000"/>
                          </a:solidFill>
                          <a:effectLst/>
                          <a:latin typeface="Calibri" panose="020F0502020204030204" pitchFamily="34" charset="0"/>
                        </a:rPr>
                        <a:t>1,7%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0"/>
                  </a:ext>
                </a:extLst>
              </a:tr>
              <a:tr h="211117">
                <a:tc>
                  <a:txBody>
                    <a:bodyPr/>
                    <a:lstStyle/>
                    <a:p>
                      <a:pPr algn="l" fontAlgn="ctr"/>
                      <a:r>
                        <a:rPr lang="tr-TR" sz="1100" b="0" i="0" u="none" strike="noStrike">
                          <a:solidFill>
                            <a:srgbClr val="000000"/>
                          </a:solidFill>
                          <a:effectLst/>
                          <a:latin typeface="Calibri" panose="020F0502020204030204" pitchFamily="34" charset="0"/>
                        </a:rPr>
                        <a:t>ŞİŞLİ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263.063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26.306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rgbClr val="000000"/>
                          </a:solidFill>
                          <a:effectLst/>
                          <a:latin typeface="Calibri" panose="020F0502020204030204" pitchFamily="34" charset="0"/>
                        </a:rPr>
                        <a:t>1,7%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1"/>
                  </a:ext>
                </a:extLst>
              </a:tr>
              <a:tr h="211117">
                <a:tc>
                  <a:txBody>
                    <a:bodyPr/>
                    <a:lstStyle/>
                    <a:p>
                      <a:pPr algn="l" fontAlgn="ctr"/>
                      <a:r>
                        <a:rPr lang="tr-TR" sz="1100" b="0" i="0" u="none" strike="noStrike">
                          <a:solidFill>
                            <a:srgbClr val="000000"/>
                          </a:solidFill>
                          <a:effectLst/>
                          <a:latin typeface="Calibri" panose="020F0502020204030204" pitchFamily="34" charset="0"/>
                        </a:rPr>
                        <a:t>BEYKOZ</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245.440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310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792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rgbClr val="000000"/>
                          </a:solidFill>
                          <a:effectLst/>
                          <a:latin typeface="Calibri" panose="020F0502020204030204" pitchFamily="34" charset="0"/>
                        </a:rPr>
                        <a:t>1,6%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2"/>
                  </a:ext>
                </a:extLst>
              </a:tr>
              <a:tr h="211117">
                <a:tc>
                  <a:txBody>
                    <a:bodyPr/>
                    <a:lstStyle/>
                    <a:p>
                      <a:pPr algn="l" fontAlgn="ctr"/>
                      <a:r>
                        <a:rPr lang="tr-TR" sz="1100" b="0" i="0" u="none" strike="noStrike">
                          <a:solidFill>
                            <a:srgbClr val="000000"/>
                          </a:solidFill>
                          <a:effectLst/>
                          <a:latin typeface="Calibri" panose="020F0502020204030204" pitchFamily="34" charset="0"/>
                        </a:rPr>
                        <a:t>SİLİVRİ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232.156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858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271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rgbClr val="000000"/>
                          </a:solidFill>
                          <a:effectLst/>
                          <a:latin typeface="Calibri" panose="020F0502020204030204" pitchFamily="34" charset="0"/>
                        </a:rPr>
                        <a:t>1,5%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67459816"/>
                  </a:ext>
                </a:extLst>
              </a:tr>
              <a:tr h="211117">
                <a:tc>
                  <a:txBody>
                    <a:bodyPr/>
                    <a:lstStyle/>
                    <a:p>
                      <a:pPr algn="l" fontAlgn="ctr"/>
                      <a:r>
                        <a:rPr lang="tr-TR" sz="1100" b="0" i="0" u="none" strike="noStrike">
                          <a:solidFill>
                            <a:srgbClr val="000000"/>
                          </a:solidFill>
                          <a:effectLst/>
                          <a:latin typeface="Calibri" panose="020F0502020204030204" pitchFamily="34" charset="0"/>
                        </a:rPr>
                        <a:t>BAKIRKÖY</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219.893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29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7.583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rgbClr val="000000"/>
                          </a:solidFill>
                          <a:effectLst/>
                          <a:latin typeface="Calibri" panose="020F0502020204030204" pitchFamily="34" charset="0"/>
                        </a:rPr>
                        <a:t>1,4%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3"/>
                  </a:ext>
                </a:extLst>
              </a:tr>
              <a:tr h="211117">
                <a:tc>
                  <a:txBody>
                    <a:bodyPr/>
                    <a:lstStyle/>
                    <a:p>
                      <a:pPr algn="l" fontAlgn="ctr"/>
                      <a:r>
                        <a:rPr lang="tr-TR" sz="1100" b="0" i="0" u="none" strike="noStrike">
                          <a:solidFill>
                            <a:srgbClr val="000000"/>
                          </a:solidFill>
                          <a:effectLst/>
                          <a:latin typeface="Calibri" panose="020F0502020204030204" pitchFamily="34" charset="0"/>
                        </a:rPr>
                        <a:t>BEYOĞLU</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216.688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24.076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rgbClr val="000000"/>
                          </a:solidFill>
                          <a:effectLst/>
                          <a:latin typeface="Calibri" panose="020F0502020204030204" pitchFamily="34" charset="0"/>
                        </a:rPr>
                        <a:t>1,4%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4"/>
                  </a:ext>
                </a:extLst>
              </a:tr>
              <a:tr h="211117">
                <a:tc>
                  <a:txBody>
                    <a:bodyPr/>
                    <a:lstStyle/>
                    <a:p>
                      <a:pPr algn="l" fontAlgn="ctr"/>
                      <a:r>
                        <a:rPr lang="tr-TR" sz="1100" b="0" i="0" u="none" strike="noStrike">
                          <a:solidFill>
                            <a:srgbClr val="000000"/>
                          </a:solidFill>
                          <a:effectLst/>
                          <a:latin typeface="Calibri" panose="020F0502020204030204" pitchFamily="34" charset="0"/>
                        </a:rPr>
                        <a:t>BEŞİKTAŞ</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167.264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18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9.292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rgbClr val="000000"/>
                          </a:solidFill>
                          <a:effectLst/>
                          <a:latin typeface="Calibri" panose="020F0502020204030204" pitchFamily="34" charset="0"/>
                        </a:rPr>
                        <a:t>1,1%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6"/>
                  </a:ext>
                </a:extLst>
              </a:tr>
              <a:tr h="211117">
                <a:tc>
                  <a:txBody>
                    <a:bodyPr/>
                    <a:lstStyle/>
                    <a:p>
                      <a:pPr algn="l" fontAlgn="ctr"/>
                      <a:r>
                        <a:rPr lang="tr-TR" sz="1100" b="0" i="0" u="none" strike="noStrike">
                          <a:solidFill>
                            <a:srgbClr val="000000"/>
                          </a:solidFill>
                          <a:effectLst/>
                          <a:latin typeface="Calibri" panose="020F0502020204030204" pitchFamily="34" charset="0"/>
                        </a:rPr>
                        <a:t>ÇATALCA</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a:solidFill>
                            <a:srgbClr val="000000"/>
                          </a:solidFill>
                          <a:effectLst/>
                          <a:latin typeface="Arial" panose="020B0604020202020204" pitchFamily="34" charset="0"/>
                        </a:rPr>
                        <a:t>80.399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1.142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70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rgbClr val="000000"/>
                          </a:solidFill>
                          <a:effectLst/>
                          <a:latin typeface="Calibri" panose="020F0502020204030204" pitchFamily="34" charset="0"/>
                        </a:rPr>
                        <a:t>0,5%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7"/>
                  </a:ext>
                </a:extLst>
              </a:tr>
              <a:tr h="211117">
                <a:tc>
                  <a:txBody>
                    <a:bodyPr/>
                    <a:lstStyle/>
                    <a:p>
                      <a:pPr algn="l" fontAlgn="ctr"/>
                      <a:r>
                        <a:rPr lang="tr-TR" sz="1100" b="0" i="0" u="none" strike="noStrike">
                          <a:solidFill>
                            <a:srgbClr val="000000"/>
                          </a:solidFill>
                          <a:effectLst/>
                          <a:latin typeface="Calibri" panose="020F0502020204030204" pitchFamily="34" charset="0"/>
                        </a:rPr>
                        <a:t>ŞİLE</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dirty="0">
                          <a:solidFill>
                            <a:srgbClr val="000000"/>
                          </a:solidFill>
                          <a:effectLst/>
                          <a:latin typeface="Arial" panose="020B0604020202020204" pitchFamily="34" charset="0"/>
                        </a:rPr>
                        <a:t>48.936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800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61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rgbClr val="000000"/>
                          </a:solidFill>
                          <a:effectLst/>
                          <a:latin typeface="Calibri" panose="020F0502020204030204" pitchFamily="34" charset="0"/>
                        </a:rPr>
                        <a:t>0,3%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8"/>
                  </a:ext>
                </a:extLst>
              </a:tr>
              <a:tr h="182099">
                <a:tc>
                  <a:txBody>
                    <a:bodyPr/>
                    <a:lstStyle/>
                    <a:p>
                      <a:pPr algn="l" fontAlgn="ctr"/>
                      <a:r>
                        <a:rPr lang="tr-TR" sz="1100" b="0" i="0" u="none" strike="noStrike">
                          <a:solidFill>
                            <a:srgbClr val="000000"/>
                          </a:solidFill>
                          <a:effectLst/>
                          <a:latin typeface="Calibri" panose="020F0502020204030204" pitchFamily="34" charset="0"/>
                        </a:rPr>
                        <a:t>ADALAR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900" b="1" i="0" u="none" strike="noStrike" dirty="0">
                          <a:solidFill>
                            <a:srgbClr val="000000"/>
                          </a:solidFill>
                          <a:effectLst/>
                          <a:latin typeface="Arial" panose="020B0604020202020204" pitchFamily="34" charset="0"/>
                        </a:rPr>
                        <a:t>16.979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dirty="0">
                          <a:solidFill>
                            <a:srgbClr val="000000"/>
                          </a:solidFill>
                          <a:effectLst/>
                          <a:latin typeface="Calibri" panose="020F0502020204030204" pitchFamily="34" charset="0"/>
                        </a:rPr>
                        <a:t>11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50" b="0" i="0" u="none" strike="noStrike">
                          <a:solidFill>
                            <a:srgbClr val="000000"/>
                          </a:solidFill>
                          <a:effectLst/>
                          <a:latin typeface="Calibri" panose="020F0502020204030204" pitchFamily="34" charset="0"/>
                        </a:rPr>
                        <a:t>1.544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rgbClr val="000000"/>
                          </a:solidFill>
                          <a:effectLst/>
                          <a:latin typeface="Calibri" panose="020F0502020204030204" pitchFamily="34" charset="0"/>
                        </a:rPr>
                        <a:t>0,1%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9"/>
                  </a:ext>
                </a:extLst>
              </a:tr>
            </a:tbl>
          </a:graphicData>
        </a:graphic>
      </p:graphicFrame>
      <p:sp>
        <p:nvSpPr>
          <p:cNvPr id="4" name="Dikdörtgen 3"/>
          <p:cNvSpPr/>
          <p:nvPr/>
        </p:nvSpPr>
        <p:spPr>
          <a:xfrm>
            <a:off x="-14990" y="245040"/>
            <a:ext cx="5666281" cy="523220"/>
          </a:xfrm>
          <a:prstGeom prst="rect">
            <a:avLst/>
          </a:prstGeom>
          <a:solidFill>
            <a:srgbClr val="9E652E"/>
          </a:solidFill>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İLÇELERE GÖRE NÜFUS YOĞUNLUĞU</a:t>
            </a:r>
          </a:p>
        </p:txBody>
      </p:sp>
      <p:sp>
        <p:nvSpPr>
          <p:cNvPr id="6" name="Slayt Numarası Yer Tutucusu 5"/>
          <p:cNvSpPr>
            <a:spLocks noGrp="1"/>
          </p:cNvSpPr>
          <p:nvPr>
            <p:ph type="sldNum" sz="quarter" idx="4"/>
          </p:nvPr>
        </p:nvSpPr>
        <p:spPr>
          <a:xfrm>
            <a:off x="5990819" y="9617573"/>
            <a:ext cx="775741" cy="288427"/>
          </a:xfrm>
          <a:solidFill>
            <a:srgbClr val="9E652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schemeClr val="bg1"/>
                </a:solidFill>
                <a:effectLst/>
                <a:uLnTx/>
                <a:uFillTx/>
                <a:latin typeface="Calibri" panose="020F0502020204030204"/>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tr-TR" sz="1200" b="1" i="0" u="none" strike="noStrike" kern="1200" cap="none" spc="0" normalizeH="0" baseline="0" noProof="0" dirty="0">
                <a:ln>
                  <a:noFill/>
                </a:ln>
                <a:solidFill>
                  <a:schemeClr val="bg1"/>
                </a:solidFill>
                <a:effectLst/>
                <a:uLnTx/>
                <a:uFillTx/>
                <a:latin typeface="Calibri" panose="020F0502020204030204"/>
              </a:rPr>
              <a:t> / </a:t>
            </a:r>
            <a:r>
              <a:rPr lang="tr-TR" sz="1200" dirty="0" smtClean="0">
                <a:solidFill>
                  <a:schemeClr val="bg1"/>
                </a:solidFill>
                <a:latin typeface="Calibri" panose="020F0502020204030204"/>
              </a:rPr>
              <a:t>222</a:t>
            </a:r>
            <a:endParaRPr kumimoji="0" lang="tr-TR" sz="1200" b="1" i="0" u="none" strike="noStrike" kern="1200" cap="none" spc="0" normalizeH="0" baseline="0" noProof="0" dirty="0">
              <a:ln>
                <a:noFill/>
              </a:ln>
              <a:solidFill>
                <a:schemeClr val="bg1"/>
              </a:solidFill>
              <a:effectLst/>
              <a:uLnTx/>
              <a:uFillTx/>
              <a:latin typeface="Calibri" panose="020F0502020204030204"/>
            </a:endParaRPr>
          </a:p>
        </p:txBody>
      </p:sp>
    </p:spTree>
    <p:extLst>
      <p:ext uri="{BB962C8B-B14F-4D97-AF65-F5344CB8AC3E}">
        <p14:creationId xmlns:p14="http://schemas.microsoft.com/office/powerpoint/2010/main" val="13403205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2 Tablo"/>
          <p:cNvGraphicFramePr>
            <a:graphicFrameLocks noGrp="1"/>
          </p:cNvGraphicFramePr>
          <p:nvPr>
            <p:extLst/>
          </p:nvPr>
        </p:nvGraphicFramePr>
        <p:xfrm>
          <a:off x="127570" y="1265052"/>
          <a:ext cx="6602860" cy="7431502"/>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1333462">
                  <a:extLst>
                    <a:ext uri="{9D8B030D-6E8A-4147-A177-3AD203B41FA5}">
                      <a16:colId xmlns:a16="http://schemas.microsoft.com/office/drawing/2014/main" val="20000"/>
                    </a:ext>
                  </a:extLst>
                </a:gridCol>
                <a:gridCol w="393277">
                  <a:extLst>
                    <a:ext uri="{9D8B030D-6E8A-4147-A177-3AD203B41FA5}">
                      <a16:colId xmlns:a16="http://schemas.microsoft.com/office/drawing/2014/main" val="20001"/>
                    </a:ext>
                  </a:extLst>
                </a:gridCol>
                <a:gridCol w="607791">
                  <a:extLst>
                    <a:ext uri="{9D8B030D-6E8A-4147-A177-3AD203B41FA5}">
                      <a16:colId xmlns:a16="http://schemas.microsoft.com/office/drawing/2014/main" val="20002"/>
                    </a:ext>
                  </a:extLst>
                </a:gridCol>
                <a:gridCol w="393277">
                  <a:extLst>
                    <a:ext uri="{9D8B030D-6E8A-4147-A177-3AD203B41FA5}">
                      <a16:colId xmlns:a16="http://schemas.microsoft.com/office/drawing/2014/main" val="20003"/>
                    </a:ext>
                  </a:extLst>
                </a:gridCol>
                <a:gridCol w="572039">
                  <a:extLst>
                    <a:ext uri="{9D8B030D-6E8A-4147-A177-3AD203B41FA5}">
                      <a16:colId xmlns:a16="http://schemas.microsoft.com/office/drawing/2014/main" val="20004"/>
                    </a:ext>
                  </a:extLst>
                </a:gridCol>
                <a:gridCol w="464782">
                  <a:extLst>
                    <a:ext uri="{9D8B030D-6E8A-4147-A177-3AD203B41FA5}">
                      <a16:colId xmlns:a16="http://schemas.microsoft.com/office/drawing/2014/main" val="20005"/>
                    </a:ext>
                  </a:extLst>
                </a:gridCol>
                <a:gridCol w="607791">
                  <a:extLst>
                    <a:ext uri="{9D8B030D-6E8A-4147-A177-3AD203B41FA5}">
                      <a16:colId xmlns:a16="http://schemas.microsoft.com/office/drawing/2014/main" val="20006"/>
                    </a:ext>
                  </a:extLst>
                </a:gridCol>
                <a:gridCol w="464782">
                  <a:extLst>
                    <a:ext uri="{9D8B030D-6E8A-4147-A177-3AD203B41FA5}">
                      <a16:colId xmlns:a16="http://schemas.microsoft.com/office/drawing/2014/main" val="20007"/>
                    </a:ext>
                  </a:extLst>
                </a:gridCol>
                <a:gridCol w="572039">
                  <a:extLst>
                    <a:ext uri="{9D8B030D-6E8A-4147-A177-3AD203B41FA5}">
                      <a16:colId xmlns:a16="http://schemas.microsoft.com/office/drawing/2014/main" val="20008"/>
                    </a:ext>
                  </a:extLst>
                </a:gridCol>
                <a:gridCol w="478571">
                  <a:extLst>
                    <a:ext uri="{9D8B030D-6E8A-4147-A177-3AD203B41FA5}">
                      <a16:colId xmlns:a16="http://schemas.microsoft.com/office/drawing/2014/main" val="20009"/>
                    </a:ext>
                  </a:extLst>
                </a:gridCol>
                <a:gridCol w="715049">
                  <a:extLst>
                    <a:ext uri="{9D8B030D-6E8A-4147-A177-3AD203B41FA5}">
                      <a16:colId xmlns:a16="http://schemas.microsoft.com/office/drawing/2014/main" val="20010"/>
                    </a:ext>
                  </a:extLst>
                </a:gridCol>
              </a:tblGrid>
              <a:tr h="313906">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b="1" dirty="0">
                        <a:solidFill>
                          <a:schemeClr val="bg1"/>
                        </a:solidFill>
                        <a:latin typeface="Calibri" panose="020F0502020204030204"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a:solidFill>
                            <a:schemeClr val="bg1"/>
                          </a:solidFill>
                          <a:latin typeface="Calibri" panose="020F0502020204030204" pitchFamily="34" charset="0"/>
                          <a:cs typeface="Arial" pitchFamily="34" charset="0"/>
                        </a:rPr>
                        <a:t>TESİS TÜRÜ</a:t>
                      </a:r>
                    </a:p>
                  </a:txBody>
                  <a:tcPr marL="68580" marR="68580" marT="34290" marB="34290" anchor="ctr">
                    <a:lnL w="3175" cap="flat" cmpd="sng" algn="ctr">
                      <a:solidFill>
                        <a:srgbClr val="14213D"/>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gridSpan="8">
                  <a:txBody>
                    <a:bodyPr/>
                    <a:lstStyle/>
                    <a:p>
                      <a:pPr algn="ctr"/>
                      <a:r>
                        <a:rPr lang="tr-TR" sz="1200" b="1" dirty="0">
                          <a:solidFill>
                            <a:schemeClr val="bg1"/>
                          </a:solidFill>
                          <a:latin typeface="Calibri" panose="020F0502020204030204" pitchFamily="34" charset="0"/>
                          <a:cs typeface="Arial" pitchFamily="34" charset="0"/>
                        </a:rPr>
                        <a:t>MÜLKİYET DURUMU</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pPr algn="ctr"/>
                      <a:r>
                        <a:rPr lang="tr-TR" sz="1200" b="1" dirty="0">
                          <a:solidFill>
                            <a:schemeClr val="bg1"/>
                          </a:solidFill>
                          <a:latin typeface="Calibri" panose="020F0502020204030204" pitchFamily="34" charset="0"/>
                          <a:cs typeface="Arial" pitchFamily="34" charset="0"/>
                        </a:rPr>
                        <a:t>TOPLAM</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rowSpan="2" h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42200">
                <a:tc v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tr-TR" sz="1200" b="1" dirty="0">
                          <a:solidFill>
                            <a:schemeClr val="bg1"/>
                          </a:solidFill>
                          <a:latin typeface="Calibri" panose="020F0502020204030204" pitchFamily="34" charset="0"/>
                          <a:cs typeface="Arial" pitchFamily="34" charset="0"/>
                        </a:rPr>
                        <a:t>GSİM</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tr-TR" sz="1200" b="1" dirty="0">
                          <a:solidFill>
                            <a:schemeClr val="bg1"/>
                          </a:solidFill>
                          <a:latin typeface="Calibri" panose="020F0502020204030204" pitchFamily="34" charset="0"/>
                          <a:cs typeface="Arial" pitchFamily="34" charset="0"/>
                        </a:rPr>
                        <a:t>BELEDİYELER</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tr-TR" sz="1200" b="1" dirty="0">
                          <a:solidFill>
                            <a:schemeClr val="bg1"/>
                          </a:solidFill>
                          <a:latin typeface="Calibri" panose="020F0502020204030204" pitchFamily="34" charset="0"/>
                          <a:cs typeface="Arial" pitchFamily="34" charset="0"/>
                        </a:rPr>
                        <a:t>DİĞER</a:t>
                      </a:r>
                      <a:r>
                        <a:rPr lang="tr-TR" sz="1200" b="1" baseline="0" dirty="0">
                          <a:solidFill>
                            <a:schemeClr val="bg1"/>
                          </a:solidFill>
                          <a:latin typeface="Calibri" panose="020F0502020204030204" pitchFamily="34" charset="0"/>
                          <a:cs typeface="Arial" pitchFamily="34" charset="0"/>
                        </a:rPr>
                        <a:t> KAMU KURUMLARI</a:t>
                      </a:r>
                      <a:endParaRPr lang="tr-TR" sz="1200" b="1" dirty="0">
                        <a:solidFill>
                          <a:schemeClr val="bg1"/>
                        </a:solidFill>
                        <a:latin typeface="Calibri" panose="020F0502020204030204" pitchFamily="34" charset="0"/>
                        <a:cs typeface="Arial" pitchFamily="34" charset="0"/>
                      </a:endParaRP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pPr algn="ct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tr-TR" sz="1200" b="1" dirty="0">
                          <a:solidFill>
                            <a:schemeClr val="bg1"/>
                          </a:solidFill>
                          <a:latin typeface="Calibri" panose="020F0502020204030204" pitchFamily="34" charset="0"/>
                          <a:cs typeface="Arial" pitchFamily="34" charset="0"/>
                        </a:rPr>
                        <a:t>ÖZEL</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72192">
                <a:tc vMerge="1">
                  <a:txBody>
                    <a:bodyPr/>
                    <a:lstStyle/>
                    <a:p>
                      <a:endParaRPr lang="tr-TR" sz="800" b="0" dirty="0">
                        <a:solidFill>
                          <a:schemeClr val="tx1"/>
                        </a:solidFill>
                        <a:latin typeface="Bookman Old Style" pitchFamily="18" charset="0"/>
                        <a:cs typeface="Times New Roman" pitchFamily="18" charset="0"/>
                      </a:endParaRPr>
                    </a:p>
                  </a:txBody>
                  <a:tcPr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ctr"/>
                      <a:r>
                        <a:rPr lang="tr-TR" sz="1200" b="1" dirty="0">
                          <a:solidFill>
                            <a:srgbClr val="14213D"/>
                          </a:solidFill>
                          <a:latin typeface="Calibri" panose="020F0502020204030204" pitchFamily="34" charset="0"/>
                          <a:cs typeface="Arial" pitchFamily="34" charset="0"/>
                        </a:rPr>
                        <a:t>ADET</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KAPASİTE</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ADET</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latinLnBrk="0" hangingPunct="1"/>
                      <a:r>
                        <a:rPr lang="tr-TR" sz="1200" b="1" kern="1200" dirty="0">
                          <a:solidFill>
                            <a:srgbClr val="14213D"/>
                          </a:solidFill>
                          <a:latin typeface="Calibri" panose="020F0502020204030204" pitchFamily="34" charset="0"/>
                          <a:ea typeface="+mn-ea"/>
                          <a:cs typeface="Arial" pitchFamily="34" charset="0"/>
                        </a:rPr>
                        <a:t>KAPASİTE</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ADET</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KAPASİTE</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ADET</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KAPASİTE</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ADET</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KAPASİTE</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3"/>
                  </a:ext>
                </a:extLst>
              </a:tr>
              <a:tr h="293760">
                <a:tc>
                  <a:txBody>
                    <a:bodyPr/>
                    <a:lstStyle/>
                    <a:p>
                      <a:pPr algn="l" fontAlgn="ctr"/>
                      <a:r>
                        <a:rPr lang="tr-TR" sz="1100" b="1" i="0" u="none" strike="noStrike" dirty="0">
                          <a:effectLst/>
                          <a:latin typeface="+mn-lt"/>
                        </a:rPr>
                        <a:t>ÇİM YÜZEYLİ STAD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dirty="0">
                          <a:effectLst/>
                          <a:latin typeface="Arial Tur" panose="020B060402020202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11.470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26.771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17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38.241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82763">
                <a:tc>
                  <a:txBody>
                    <a:bodyPr/>
                    <a:lstStyle/>
                    <a:p>
                      <a:pPr algn="l" fontAlgn="ctr"/>
                      <a:r>
                        <a:rPr lang="tr-TR" sz="1100" b="1" i="0" u="none" strike="noStrike" dirty="0">
                          <a:effectLst/>
                          <a:latin typeface="+mn-lt"/>
                        </a:rPr>
                        <a:t>STADYUM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dirty="0">
                          <a:effectLst/>
                          <a:latin typeface="Arial Tur" panose="020B060402020202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smtClean="0">
                          <a:effectLst/>
                          <a:latin typeface="Arial Tur" panose="020B0604020202020204" pitchFamily="34" charset="0"/>
                        </a:rPr>
                        <a:t>.</a:t>
                      </a:r>
                      <a:r>
                        <a:rPr lang="tr-TR" sz="1000" b="0" i="0" u="none" strike="noStrike" dirty="0">
                          <a:effectLst/>
                          <a:latin typeface="Arial Tur" panose="020B0604020202020204" pitchFamily="34" charset="0"/>
                        </a:rPr>
                        <a:t>807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17.319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14.234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254.360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5322">
                <a:tc>
                  <a:txBody>
                    <a:bodyPr/>
                    <a:lstStyle/>
                    <a:p>
                      <a:pPr algn="l" fontAlgn="ctr"/>
                      <a:r>
                        <a:rPr lang="tr-TR" sz="1100" b="1" i="0" u="none" strike="noStrike" dirty="0">
                          <a:effectLst/>
                          <a:latin typeface="+mn-lt"/>
                        </a:rPr>
                        <a:t>TOPRAK YÜZEYLİ STAD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82763">
                <a:tc>
                  <a:txBody>
                    <a:bodyPr/>
                    <a:lstStyle/>
                    <a:p>
                      <a:pPr algn="l" fontAlgn="ctr"/>
                      <a:r>
                        <a:rPr lang="tr-TR" sz="1100" b="1" i="0" u="none" strike="noStrike" dirty="0">
                          <a:effectLst/>
                          <a:latin typeface="+mn-lt"/>
                        </a:rPr>
                        <a:t>SEMT SAHASI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dirty="0">
                          <a:effectLst/>
                          <a:latin typeface="Arial Tur" panose="020B060402020202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46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2.164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47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2.164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86939">
                <a:tc>
                  <a:txBody>
                    <a:bodyPr/>
                    <a:lstStyle/>
                    <a:p>
                      <a:pPr algn="l" fontAlgn="ctr"/>
                      <a:r>
                        <a:rPr lang="tr-TR" sz="1100" b="1" i="0" u="none" strike="noStrike" dirty="0">
                          <a:effectLst/>
                          <a:latin typeface="+mn-lt"/>
                        </a:rPr>
                        <a:t>SENTETİK ÇİM YÜZEYLİ SAHA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dirty="0">
                          <a:effectLst/>
                          <a:latin typeface="Arial Tur" panose="020B060402020202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6.450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71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31.190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14.595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88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52.235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97645">
                <a:tc>
                  <a:txBody>
                    <a:bodyPr/>
                    <a:lstStyle/>
                    <a:p>
                      <a:pPr algn="l" fontAlgn="ctr"/>
                      <a:r>
                        <a:rPr lang="tr-TR" sz="1100" b="1" i="0" u="none" strike="noStrike" dirty="0">
                          <a:effectLst/>
                          <a:latin typeface="+mn-lt"/>
                        </a:rPr>
                        <a:t>SPOR SALONU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dirty="0">
                          <a:effectLst/>
                          <a:latin typeface="Arial Tur" panose="020B060402020202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22.010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65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28.846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6.235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1.459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1.544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57.091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67881">
                <a:tc>
                  <a:txBody>
                    <a:bodyPr/>
                    <a:lstStyle/>
                    <a:p>
                      <a:pPr algn="l" fontAlgn="ctr"/>
                      <a:r>
                        <a:rPr lang="tr-TR" sz="1100" b="1" i="0" u="none" strike="noStrike" dirty="0">
                          <a:effectLst/>
                          <a:latin typeface="+mn-lt"/>
                        </a:rPr>
                        <a:t>YÜZME HAVUZU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dirty="0">
                          <a:effectLst/>
                          <a:latin typeface="Arial Tur" panose="020B060402020202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3.229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5.370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3.300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dirty="0">
                          <a:effectLst/>
                          <a:latin typeface="Arial Tur" panose="020B0604020202020204" pitchFamily="34" charset="0"/>
                        </a:rPr>
                        <a:t>74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133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11.899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94380">
                <a:tc>
                  <a:txBody>
                    <a:bodyPr/>
                    <a:lstStyle/>
                    <a:p>
                      <a:pPr algn="l" fontAlgn="ctr"/>
                      <a:r>
                        <a:rPr lang="tr-TR" sz="1100" b="1" i="0" u="none" strike="noStrike" dirty="0">
                          <a:effectLst/>
                          <a:latin typeface="+mn-lt"/>
                        </a:rPr>
                        <a:t>KAMP EĞİTİM MERKEZİ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dirty="0">
                          <a:effectLst/>
                          <a:latin typeface="Arial Tur" panose="020B060402020202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150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40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185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375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60439">
                <a:tc>
                  <a:txBody>
                    <a:bodyPr/>
                    <a:lstStyle/>
                    <a:p>
                      <a:pPr algn="l" fontAlgn="ctr"/>
                      <a:r>
                        <a:rPr lang="tr-TR" sz="1100" b="1" i="0" u="none" strike="noStrike" dirty="0">
                          <a:effectLst/>
                          <a:latin typeface="+mn-lt"/>
                        </a:rPr>
                        <a:t>ATLETİZM PİSTİ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dirty="0">
                          <a:effectLst/>
                          <a:latin typeface="Arial Tur" panose="020B060402020202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2.425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5.000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dirty="0">
                          <a:effectLst/>
                          <a:latin typeface="Arial Tur" panose="020B060402020202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7.425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75322">
                <a:tc>
                  <a:txBody>
                    <a:bodyPr/>
                    <a:lstStyle/>
                    <a:p>
                      <a:pPr algn="l" fontAlgn="ctr"/>
                      <a:r>
                        <a:rPr lang="tr-TR" sz="1100" b="1" i="0" u="none" strike="noStrike" dirty="0">
                          <a:effectLst/>
                          <a:latin typeface="+mn-lt"/>
                        </a:rPr>
                        <a:t>GENÇLİK MERKEZİ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dirty="0">
                          <a:effectLst/>
                          <a:latin typeface="Arial Tur" panose="020B0604020202020204" pitchFamily="34" charset="0"/>
                        </a:rPr>
                        <a:t>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2.121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2.121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52998">
                <a:tc>
                  <a:txBody>
                    <a:bodyPr/>
                    <a:lstStyle/>
                    <a:p>
                      <a:pPr algn="l" fontAlgn="ctr"/>
                      <a:r>
                        <a:rPr lang="tr-TR" sz="1100" b="1" i="0" u="none" strike="noStrike" dirty="0">
                          <a:effectLst/>
                          <a:latin typeface="+mn-lt"/>
                        </a:rPr>
                        <a:t>BUZ  PİSTİ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dirty="0">
                          <a:effectLst/>
                          <a:latin typeface="Arial Tur" panose="020B060402020202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67881">
                <a:tc>
                  <a:txBody>
                    <a:bodyPr/>
                    <a:lstStyle/>
                    <a:p>
                      <a:pPr algn="l" fontAlgn="ctr"/>
                      <a:r>
                        <a:rPr lang="tr-TR" sz="1100" b="1" i="0" u="none" strike="noStrike" dirty="0">
                          <a:effectLst/>
                          <a:latin typeface="+mn-lt"/>
                        </a:rPr>
                        <a:t>ATIŞ  POLİGONU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dirty="0">
                          <a:effectLst/>
                          <a:latin typeface="Arial Tur" panose="020B060402020202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3044">
                <a:tc>
                  <a:txBody>
                    <a:bodyPr/>
                    <a:lstStyle/>
                    <a:p>
                      <a:pPr algn="l" fontAlgn="ctr"/>
                      <a:r>
                        <a:rPr lang="tr-TR" sz="1100" b="1" i="0" u="none" strike="noStrike" dirty="0">
                          <a:effectLst/>
                          <a:latin typeface="+mn-lt"/>
                        </a:rPr>
                        <a:t>BİNİCİLİK  TESİSLERİ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dirty="0">
                          <a:effectLst/>
                          <a:latin typeface="Arial Tur" panose="020B060402020202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dirty="0">
                          <a:effectLst/>
                          <a:latin typeface="Arial Tur" panose="020B0604020202020204" pitchFamily="34" charset="0"/>
                        </a:rPr>
                        <a:t>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77364">
                <a:tc>
                  <a:txBody>
                    <a:bodyPr/>
                    <a:lstStyle/>
                    <a:p>
                      <a:pPr algn="l" fontAlgn="ctr"/>
                      <a:r>
                        <a:rPr lang="tr-TR" sz="1100" b="1" i="0" u="none" strike="noStrike" dirty="0">
                          <a:effectLst/>
                          <a:latin typeface="+mn-lt"/>
                        </a:rPr>
                        <a:t>TENİS TESİSLERİ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dirty="0">
                          <a:effectLst/>
                          <a:latin typeface="Arial Tur" panose="020B060402020202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dirty="0">
                          <a:effectLst/>
                          <a:latin typeface="Arial Tur" panose="020B0604020202020204" pitchFamily="34" charset="0"/>
                        </a:rPr>
                        <a:t>35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03044">
                <a:tc>
                  <a:txBody>
                    <a:bodyPr/>
                    <a:lstStyle/>
                    <a:p>
                      <a:pPr algn="l" fontAlgn="ctr"/>
                      <a:r>
                        <a:rPr lang="tr-TR" sz="1100" b="1" i="0" u="none" strike="noStrike" dirty="0">
                          <a:effectLst/>
                          <a:latin typeface="+mn-lt"/>
                        </a:rPr>
                        <a:t>GOLF SAHASI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dirty="0">
                          <a:effectLst/>
                          <a:latin typeface="Arial Tur" panose="020B060402020202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03044">
                <a:tc>
                  <a:txBody>
                    <a:bodyPr/>
                    <a:lstStyle/>
                    <a:p>
                      <a:pPr algn="l" fontAlgn="ctr"/>
                      <a:r>
                        <a:rPr lang="tr-TR" sz="1100" b="1" i="0" u="none" strike="noStrike" dirty="0">
                          <a:effectLst/>
                          <a:latin typeface="+mn-lt"/>
                        </a:rPr>
                        <a:t>LOKAL BİNALARI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03044">
                <a:tc>
                  <a:txBody>
                    <a:bodyPr/>
                    <a:lstStyle/>
                    <a:p>
                      <a:pPr algn="l" fontAlgn="ctr"/>
                      <a:r>
                        <a:rPr lang="tr-TR" sz="1100" b="1" i="0" u="none" strike="noStrike" dirty="0">
                          <a:effectLst/>
                          <a:latin typeface="+mn-lt"/>
                        </a:rPr>
                        <a:t>BOWLİNG SALONU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160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dirty="0">
                          <a:effectLst/>
                          <a:latin typeface="Arial Tur" panose="020B0604020202020204" pitchFamily="34" charset="0"/>
                        </a:rPr>
                        <a:t>19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160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03044">
                <a:tc>
                  <a:txBody>
                    <a:bodyPr/>
                    <a:lstStyle/>
                    <a:p>
                      <a:pPr algn="l" fontAlgn="ctr"/>
                      <a:r>
                        <a:rPr lang="tr-TR" sz="1100" b="1" i="0" u="none" strike="noStrike" dirty="0">
                          <a:effectLst/>
                          <a:latin typeface="+mn-lt"/>
                        </a:rPr>
                        <a:t>BİLARDO SALONU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dirty="0">
                          <a:effectLst/>
                          <a:latin typeface="Arial Tur" panose="020B0604020202020204" pitchFamily="34" charset="0"/>
                        </a:rPr>
                        <a:t>78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79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03044">
                <a:tc>
                  <a:txBody>
                    <a:bodyPr/>
                    <a:lstStyle/>
                    <a:p>
                      <a:pPr algn="l" fontAlgn="ctr"/>
                      <a:r>
                        <a:rPr lang="tr-TR" sz="1100" b="1" i="0" u="none" strike="noStrike" dirty="0">
                          <a:effectLst/>
                          <a:latin typeface="+mn-lt"/>
                        </a:rPr>
                        <a:t>HOBİ KARTİNG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1" i="0" u="none" strike="noStrike" dirty="0">
                          <a:effectLst/>
                          <a:latin typeface="Arial Tur" panose="020B0604020202020204" pitchFamily="34" charset="0"/>
                        </a:rPr>
                        <a:t>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C00000"/>
                          </a:solidFill>
                          <a:effectLst/>
                          <a:latin typeface="Arial Tur" panose="020B060402020202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bl>
          </a:graphicData>
        </a:graphic>
      </p:graphicFrame>
      <p:sp>
        <p:nvSpPr>
          <p:cNvPr id="4" name="Dikdörtgen 3"/>
          <p:cNvSpPr/>
          <p:nvPr/>
        </p:nvSpPr>
        <p:spPr>
          <a:xfrm>
            <a:off x="0" y="6692"/>
            <a:ext cx="6858001" cy="461665"/>
          </a:xfrm>
          <a:prstGeom prst="rect">
            <a:avLst/>
          </a:prstGeom>
        </p:spPr>
        <p:txBody>
          <a:bodyPr wrap="square" anchor="t">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İLDEKİ SPOR TESİSLERİ </a:t>
            </a:r>
            <a:endParaRPr kumimoji="0" lang="tr-TR" sz="12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204</a:t>
            </a:r>
          </a:p>
        </p:txBody>
      </p:sp>
    </p:spTree>
    <p:extLst>
      <p:ext uri="{BB962C8B-B14F-4D97-AF65-F5344CB8AC3E}">
        <p14:creationId xmlns:p14="http://schemas.microsoft.com/office/powerpoint/2010/main" val="6032495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63473" y="42120"/>
            <a:ext cx="6830143" cy="707886"/>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BRANŞLARA GÖRE</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FAALİYET GÖSTEREN KULÜP SAYISI-2025 YILI</a:t>
            </a:r>
            <a:endParaRPr kumimoji="0" lang="tr-TR" sz="12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p:txBody>
      </p:sp>
      <p:graphicFrame>
        <p:nvGraphicFramePr>
          <p:cNvPr id="4" name="Tablo 3"/>
          <p:cNvGraphicFramePr>
            <a:graphicFrameLocks noGrp="1"/>
          </p:cNvGraphicFramePr>
          <p:nvPr>
            <p:extLst/>
          </p:nvPr>
        </p:nvGraphicFramePr>
        <p:xfrm>
          <a:off x="190500" y="815499"/>
          <a:ext cx="6451600" cy="8569793"/>
        </p:xfrm>
        <a:graphic>
          <a:graphicData uri="http://schemas.openxmlformats.org/drawingml/2006/table">
            <a:tbl>
              <a:tblPr>
                <a:effectLst>
                  <a:outerShdw blurRad="50800" dist="38100" dir="5400000" algn="t" rotWithShape="0">
                    <a:prstClr val="black">
                      <a:alpha val="40000"/>
                    </a:prstClr>
                  </a:outerShdw>
                </a:effectLst>
              </a:tblPr>
              <a:tblGrid>
                <a:gridCol w="450666">
                  <a:extLst>
                    <a:ext uri="{9D8B030D-6E8A-4147-A177-3AD203B41FA5}">
                      <a16:colId xmlns:a16="http://schemas.microsoft.com/office/drawing/2014/main" val="2799609352"/>
                    </a:ext>
                  </a:extLst>
                </a:gridCol>
                <a:gridCol w="1985668">
                  <a:extLst>
                    <a:ext uri="{9D8B030D-6E8A-4147-A177-3AD203B41FA5}">
                      <a16:colId xmlns:a16="http://schemas.microsoft.com/office/drawing/2014/main" val="2675220039"/>
                    </a:ext>
                  </a:extLst>
                </a:gridCol>
                <a:gridCol w="752201">
                  <a:extLst>
                    <a:ext uri="{9D8B030D-6E8A-4147-A177-3AD203B41FA5}">
                      <a16:colId xmlns:a16="http://schemas.microsoft.com/office/drawing/2014/main" val="2568057321"/>
                    </a:ext>
                  </a:extLst>
                </a:gridCol>
                <a:gridCol w="580671">
                  <a:extLst>
                    <a:ext uri="{9D8B030D-6E8A-4147-A177-3AD203B41FA5}">
                      <a16:colId xmlns:a16="http://schemas.microsoft.com/office/drawing/2014/main" val="3358529747"/>
                    </a:ext>
                  </a:extLst>
                </a:gridCol>
                <a:gridCol w="1985668">
                  <a:extLst>
                    <a:ext uri="{9D8B030D-6E8A-4147-A177-3AD203B41FA5}">
                      <a16:colId xmlns:a16="http://schemas.microsoft.com/office/drawing/2014/main" val="4189038259"/>
                    </a:ext>
                  </a:extLst>
                </a:gridCol>
                <a:gridCol w="696726">
                  <a:extLst>
                    <a:ext uri="{9D8B030D-6E8A-4147-A177-3AD203B41FA5}">
                      <a16:colId xmlns:a16="http://schemas.microsoft.com/office/drawing/2014/main" val="3342263704"/>
                    </a:ext>
                  </a:extLst>
                </a:gridCol>
              </a:tblGrid>
              <a:tr h="258072">
                <a:tc>
                  <a:txBody>
                    <a:bodyPr/>
                    <a:lstStyle/>
                    <a:p>
                      <a:pPr algn="ctr" fontAlgn="ctr"/>
                      <a:r>
                        <a:rPr lang="tr-TR" sz="1200" b="1" i="0" u="none" strike="noStrike" dirty="0">
                          <a:solidFill>
                            <a:schemeClr val="bg1"/>
                          </a:solidFill>
                          <a:effectLst/>
                          <a:latin typeface="+mn-lt"/>
                          <a:cs typeface="Times New Roman" panose="02020603050405020304" pitchFamily="18" charset="0"/>
                        </a:rPr>
                        <a:t>S/N</a:t>
                      </a:r>
                    </a:p>
                  </a:txBody>
                  <a:tcPr marL="4176" marR="4176" marT="417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200" b="1" i="0" u="none" strike="noStrike" dirty="0">
                          <a:solidFill>
                            <a:schemeClr val="bg1"/>
                          </a:solidFill>
                          <a:effectLst/>
                          <a:latin typeface="+mn-lt"/>
                          <a:cs typeface="Times New Roman" panose="02020603050405020304" pitchFamily="18" charset="0"/>
                        </a:rPr>
                        <a:t>BRANŞ </a:t>
                      </a:r>
                    </a:p>
                  </a:txBody>
                  <a:tcPr marL="4176" marR="4176" marT="417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200" b="1" i="0" u="none" strike="noStrike" dirty="0">
                          <a:solidFill>
                            <a:schemeClr val="bg1"/>
                          </a:solidFill>
                          <a:effectLst/>
                          <a:latin typeface="+mn-lt"/>
                          <a:cs typeface="Times New Roman" panose="02020603050405020304" pitchFamily="18" charset="0"/>
                        </a:rPr>
                        <a:t>ADET</a:t>
                      </a:r>
                    </a:p>
                  </a:txBody>
                  <a:tcPr marL="4176" marR="4176" marT="417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200" b="1" i="0" u="none" strike="noStrike" dirty="0">
                          <a:solidFill>
                            <a:schemeClr val="bg1"/>
                          </a:solidFill>
                          <a:effectLst/>
                          <a:latin typeface="+mn-lt"/>
                          <a:cs typeface="Times New Roman" panose="02020603050405020304" pitchFamily="18" charset="0"/>
                        </a:rPr>
                        <a:t>S/N</a:t>
                      </a:r>
                    </a:p>
                  </a:txBody>
                  <a:tcPr marL="4176" marR="4176" marT="417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200" b="1" i="0" u="none" strike="noStrike" dirty="0">
                          <a:solidFill>
                            <a:schemeClr val="bg1"/>
                          </a:solidFill>
                          <a:effectLst/>
                          <a:latin typeface="+mn-lt"/>
                          <a:cs typeface="Times New Roman" panose="02020603050405020304" pitchFamily="18" charset="0"/>
                        </a:rPr>
                        <a:t>BRANŞ </a:t>
                      </a:r>
                    </a:p>
                  </a:txBody>
                  <a:tcPr marL="4176" marR="4176" marT="417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200" b="1" i="0" u="none" strike="noStrike" dirty="0">
                          <a:solidFill>
                            <a:schemeClr val="bg1"/>
                          </a:solidFill>
                          <a:effectLst/>
                          <a:latin typeface="+mn-lt"/>
                          <a:cs typeface="Times New Roman" panose="02020603050405020304" pitchFamily="18" charset="0"/>
                        </a:rPr>
                        <a:t>ADET</a:t>
                      </a:r>
                    </a:p>
                  </a:txBody>
                  <a:tcPr marL="4176" marR="4176" marT="417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3851179533"/>
                  </a:ext>
                </a:extLst>
              </a:tr>
              <a:tr h="371100">
                <a:tc>
                  <a:txBody>
                    <a:bodyPr/>
                    <a:lstStyle/>
                    <a:p>
                      <a:pPr algn="ctr" fontAlgn="b"/>
                      <a:r>
                        <a:rPr lang="tr-TR" sz="1200" b="1" i="0" u="none" strike="noStrike" dirty="0">
                          <a:solidFill>
                            <a:srgbClr val="14213D"/>
                          </a:solidFill>
                          <a:effectLst/>
                          <a:latin typeface="+mn-lt"/>
                          <a:cs typeface="Times New Roman" panose="02020603050405020304" pitchFamily="18" charset="0"/>
                        </a:rPr>
                        <a:t>1</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FUTBOL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832</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32</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KANO</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21</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456452853"/>
                  </a:ext>
                </a:extLst>
              </a:tr>
              <a:tr h="255900">
                <a:tc>
                  <a:txBody>
                    <a:bodyPr/>
                    <a:lstStyle/>
                    <a:p>
                      <a:pPr algn="ctr" fontAlgn="b"/>
                      <a:r>
                        <a:rPr lang="tr-TR" sz="1200" b="1" i="0" u="none" strike="noStrike" dirty="0">
                          <a:solidFill>
                            <a:srgbClr val="14213D"/>
                          </a:solidFill>
                          <a:effectLst/>
                          <a:latin typeface="+mn-lt"/>
                          <a:cs typeface="Times New Roman" panose="02020603050405020304" pitchFamily="18" charset="0"/>
                        </a:rPr>
                        <a:t>2</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a:effectLst/>
                          <a:latin typeface="+mn-lt"/>
                        </a:rPr>
                        <a:t>ATICILIK - AVCILIK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11</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33</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KARATE</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396</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362980928"/>
                  </a:ext>
                </a:extLst>
              </a:tr>
              <a:tr h="255900">
                <a:tc>
                  <a:txBody>
                    <a:bodyPr/>
                    <a:lstStyle/>
                    <a:p>
                      <a:pPr algn="ctr" fontAlgn="b"/>
                      <a:r>
                        <a:rPr lang="tr-TR" sz="1200" b="1" i="0" u="none" strike="noStrike" dirty="0">
                          <a:solidFill>
                            <a:srgbClr val="14213D"/>
                          </a:solidFill>
                          <a:effectLst/>
                          <a:latin typeface="+mn-lt"/>
                          <a:cs typeface="Times New Roman" panose="02020603050405020304" pitchFamily="18" charset="0"/>
                        </a:rPr>
                        <a:t>3</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ATLETİZM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263</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34</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KAYAK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14</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4175640"/>
                  </a:ext>
                </a:extLst>
              </a:tr>
              <a:tr h="255900">
                <a:tc>
                  <a:txBody>
                    <a:bodyPr/>
                    <a:lstStyle/>
                    <a:p>
                      <a:pPr algn="ctr" fontAlgn="b"/>
                      <a:r>
                        <a:rPr lang="tr-TR" sz="1200" b="1" i="0" u="none" strike="noStrike" dirty="0">
                          <a:solidFill>
                            <a:srgbClr val="14213D"/>
                          </a:solidFill>
                          <a:effectLst/>
                          <a:latin typeface="+mn-lt"/>
                          <a:cs typeface="Times New Roman" panose="02020603050405020304" pitchFamily="18" charset="0"/>
                        </a:rPr>
                        <a:t>4</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BADMİNTON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144</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35</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KİCKBOKS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380</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922561502"/>
                  </a:ext>
                </a:extLst>
              </a:tr>
              <a:tr h="255900">
                <a:tc>
                  <a:txBody>
                    <a:bodyPr/>
                    <a:lstStyle/>
                    <a:p>
                      <a:pPr algn="ctr" fontAlgn="b"/>
                      <a:r>
                        <a:rPr lang="tr-TR" sz="1200" b="1" i="0" u="none" strike="noStrike" dirty="0">
                          <a:solidFill>
                            <a:srgbClr val="14213D"/>
                          </a:solidFill>
                          <a:effectLst/>
                          <a:latin typeface="+mn-lt"/>
                          <a:cs typeface="Times New Roman" panose="02020603050405020304" pitchFamily="18" charset="0"/>
                        </a:rPr>
                        <a:t>5</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a:effectLst/>
                          <a:latin typeface="+mn-lt"/>
                        </a:rPr>
                        <a:t>BASKETBOL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715</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36</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KIZAK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6</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54452468"/>
                  </a:ext>
                </a:extLst>
              </a:tr>
              <a:tr h="255900">
                <a:tc>
                  <a:txBody>
                    <a:bodyPr/>
                    <a:lstStyle/>
                    <a:p>
                      <a:pPr algn="ctr" fontAlgn="b"/>
                      <a:r>
                        <a:rPr lang="tr-TR" sz="1200" b="1" i="0" u="none" strike="noStrike" dirty="0">
                          <a:solidFill>
                            <a:srgbClr val="14213D"/>
                          </a:solidFill>
                          <a:effectLst/>
                          <a:latin typeface="+mn-lt"/>
                          <a:cs typeface="Times New Roman" panose="02020603050405020304" pitchFamily="18" charset="0"/>
                        </a:rPr>
                        <a:t>6</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BEDENSEL ENGELLİLER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48</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37</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KÜREK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28</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568616746"/>
                  </a:ext>
                </a:extLst>
              </a:tr>
              <a:tr h="201062">
                <a:tc>
                  <a:txBody>
                    <a:bodyPr/>
                    <a:lstStyle/>
                    <a:p>
                      <a:pPr algn="ctr" fontAlgn="b"/>
                      <a:r>
                        <a:rPr lang="tr-TR" sz="1200" b="1" i="0" u="none" strike="noStrike" dirty="0">
                          <a:solidFill>
                            <a:srgbClr val="14213D"/>
                          </a:solidFill>
                          <a:effectLst/>
                          <a:latin typeface="+mn-lt"/>
                          <a:cs typeface="Times New Roman" panose="02020603050405020304" pitchFamily="18" charset="0"/>
                        </a:rPr>
                        <a:t>7</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BİLARDO</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14</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38</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MASA TENİSİ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309</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572010035"/>
                  </a:ext>
                </a:extLst>
              </a:tr>
              <a:tr h="255900">
                <a:tc>
                  <a:txBody>
                    <a:bodyPr/>
                    <a:lstStyle/>
                    <a:p>
                      <a:pPr algn="ctr" fontAlgn="b"/>
                      <a:r>
                        <a:rPr lang="tr-TR" sz="1200" b="1" i="0" u="none" strike="noStrike" dirty="0">
                          <a:solidFill>
                            <a:srgbClr val="14213D"/>
                          </a:solidFill>
                          <a:effectLst/>
                          <a:latin typeface="+mn-lt"/>
                          <a:cs typeface="Times New Roman" panose="02020603050405020304" pitchFamily="18" charset="0"/>
                        </a:rPr>
                        <a:t>8</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BİNİCİLİK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29</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39</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MODERN PENTATLON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13</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851387009"/>
                  </a:ext>
                </a:extLst>
              </a:tr>
              <a:tr h="255900">
                <a:tc>
                  <a:txBody>
                    <a:bodyPr/>
                    <a:lstStyle/>
                    <a:p>
                      <a:pPr algn="ctr" fontAlgn="b"/>
                      <a:r>
                        <a:rPr lang="tr-TR" sz="1200" b="1" i="0" u="none" strike="noStrike" dirty="0">
                          <a:solidFill>
                            <a:srgbClr val="14213D"/>
                          </a:solidFill>
                          <a:effectLst/>
                          <a:latin typeface="+mn-lt"/>
                          <a:cs typeface="Times New Roman" panose="02020603050405020304" pitchFamily="18" charset="0"/>
                        </a:rPr>
                        <a:t>9</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a:effectLst/>
                          <a:latin typeface="+mn-lt"/>
                        </a:rPr>
                        <a:t>BİSİKLET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37</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40</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MOTOSİKLET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12</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108010336"/>
                  </a:ext>
                </a:extLst>
              </a:tr>
              <a:tr h="255900">
                <a:tc>
                  <a:txBody>
                    <a:bodyPr/>
                    <a:lstStyle/>
                    <a:p>
                      <a:pPr algn="ctr" fontAlgn="b"/>
                      <a:r>
                        <a:rPr lang="tr-TR" sz="1200" b="1" i="0" u="none" strike="noStrike" dirty="0">
                          <a:solidFill>
                            <a:srgbClr val="14213D"/>
                          </a:solidFill>
                          <a:effectLst/>
                          <a:latin typeface="+mn-lt"/>
                          <a:cs typeface="Times New Roman" panose="02020603050405020304" pitchFamily="18" charset="0"/>
                        </a:rPr>
                        <a:t>10</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a:effectLst/>
                          <a:latin typeface="+mn-lt"/>
                        </a:rPr>
                        <a:t>BOCCE - BOWLİNG - DART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228</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41</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MUAY-THAİ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214</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637030352"/>
                  </a:ext>
                </a:extLst>
              </a:tr>
              <a:tr h="255900">
                <a:tc>
                  <a:txBody>
                    <a:bodyPr/>
                    <a:lstStyle/>
                    <a:p>
                      <a:pPr algn="ctr" fontAlgn="b"/>
                      <a:r>
                        <a:rPr lang="tr-TR" sz="1200" b="1" i="0" u="none" strike="noStrike" dirty="0">
                          <a:solidFill>
                            <a:srgbClr val="14213D"/>
                          </a:solidFill>
                          <a:effectLst/>
                          <a:latin typeface="+mn-lt"/>
                          <a:cs typeface="Times New Roman" panose="02020603050405020304" pitchFamily="18" charset="0"/>
                        </a:rPr>
                        <a:t>11</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a:effectLst/>
                          <a:latin typeface="+mn-lt"/>
                        </a:rPr>
                        <a:t>BOKS</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208</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42</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OKÇULUK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160</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206419451"/>
                  </a:ext>
                </a:extLst>
              </a:tr>
              <a:tr h="255900">
                <a:tc>
                  <a:txBody>
                    <a:bodyPr/>
                    <a:lstStyle/>
                    <a:p>
                      <a:pPr algn="ctr" fontAlgn="b"/>
                      <a:r>
                        <a:rPr lang="tr-TR" sz="1200" b="1" i="0" u="none" strike="noStrike" dirty="0">
                          <a:solidFill>
                            <a:srgbClr val="14213D"/>
                          </a:solidFill>
                          <a:effectLst/>
                          <a:latin typeface="+mn-lt"/>
                          <a:cs typeface="Times New Roman" panose="02020603050405020304" pitchFamily="18" charset="0"/>
                        </a:rPr>
                        <a:t>12</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a:effectLst/>
                          <a:latin typeface="+mn-lt"/>
                        </a:rPr>
                        <a:t>BRİÇ</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38</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43</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ORYANTRİNG</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18</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535289757"/>
                  </a:ext>
                </a:extLst>
              </a:tr>
              <a:tr h="255900">
                <a:tc>
                  <a:txBody>
                    <a:bodyPr/>
                    <a:lstStyle/>
                    <a:p>
                      <a:pPr algn="ctr" fontAlgn="b"/>
                      <a:r>
                        <a:rPr lang="tr-TR" sz="1200" b="1" i="0" u="none" strike="noStrike" dirty="0">
                          <a:solidFill>
                            <a:srgbClr val="14213D"/>
                          </a:solidFill>
                          <a:effectLst/>
                          <a:latin typeface="+mn-lt"/>
                          <a:cs typeface="Times New Roman" panose="02020603050405020304" pitchFamily="18" charset="0"/>
                        </a:rPr>
                        <a:t>13</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a:effectLst/>
                          <a:latin typeface="+mn-lt"/>
                        </a:rPr>
                        <a:t>BUZ  HOKEYİ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19</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44</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OTOMOBİL SPORLARI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13</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53946"/>
                  </a:ext>
                </a:extLst>
              </a:tr>
              <a:tr h="255900">
                <a:tc>
                  <a:txBody>
                    <a:bodyPr/>
                    <a:lstStyle/>
                    <a:p>
                      <a:pPr algn="ctr" fontAlgn="b"/>
                      <a:r>
                        <a:rPr lang="tr-TR" sz="1200" b="1" i="0" u="none" strike="noStrike" dirty="0">
                          <a:solidFill>
                            <a:srgbClr val="14213D"/>
                          </a:solidFill>
                          <a:effectLst/>
                          <a:latin typeface="+mn-lt"/>
                          <a:cs typeface="Times New Roman" panose="02020603050405020304" pitchFamily="18" charset="0"/>
                        </a:rPr>
                        <a:t>14</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a:effectLst/>
                          <a:latin typeface="+mn-lt"/>
                        </a:rPr>
                        <a:t>BUZ PATENİ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19</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45</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ÖZEL SPORCULAR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43</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44916184"/>
                  </a:ext>
                </a:extLst>
              </a:tr>
              <a:tr h="255900">
                <a:tc>
                  <a:txBody>
                    <a:bodyPr/>
                    <a:lstStyle/>
                    <a:p>
                      <a:pPr algn="ctr" fontAlgn="b"/>
                      <a:r>
                        <a:rPr lang="tr-TR" sz="1200" b="1" i="0" u="none" strike="noStrike" dirty="0">
                          <a:solidFill>
                            <a:srgbClr val="14213D"/>
                          </a:solidFill>
                          <a:effectLst/>
                          <a:latin typeface="+mn-lt"/>
                          <a:cs typeface="Times New Roman" panose="02020603050405020304" pitchFamily="18" charset="0"/>
                        </a:rPr>
                        <a:t>15</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a:effectLst/>
                          <a:latin typeface="+mn-lt"/>
                        </a:rPr>
                        <a:t>CİMNASTİK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180</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46</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RAGBİ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41</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440485458"/>
                  </a:ext>
                </a:extLst>
              </a:tr>
              <a:tr h="255900">
                <a:tc>
                  <a:txBody>
                    <a:bodyPr/>
                    <a:lstStyle/>
                    <a:p>
                      <a:pPr algn="ctr" fontAlgn="b"/>
                      <a:r>
                        <a:rPr lang="tr-TR" sz="1200" b="1" i="0" u="none" strike="noStrike" dirty="0">
                          <a:solidFill>
                            <a:srgbClr val="14213D"/>
                          </a:solidFill>
                          <a:effectLst/>
                          <a:latin typeface="+mn-lt"/>
                          <a:cs typeface="Times New Roman" panose="02020603050405020304" pitchFamily="18" charset="0"/>
                        </a:rPr>
                        <a:t>16</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a:effectLst/>
                          <a:latin typeface="+mn-lt"/>
                        </a:rPr>
                        <a:t>DAĞCILIK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31</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47</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SATRANÇ</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1619</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564797778"/>
                  </a:ext>
                </a:extLst>
              </a:tr>
              <a:tr h="255900">
                <a:tc>
                  <a:txBody>
                    <a:bodyPr/>
                    <a:lstStyle/>
                    <a:p>
                      <a:pPr algn="ctr" fontAlgn="b"/>
                      <a:r>
                        <a:rPr lang="tr-TR" sz="1200" b="1" i="0" u="none" strike="noStrike" dirty="0">
                          <a:solidFill>
                            <a:srgbClr val="14213D"/>
                          </a:solidFill>
                          <a:effectLst/>
                          <a:latin typeface="+mn-lt"/>
                          <a:cs typeface="Times New Roman" panose="02020603050405020304" pitchFamily="18" charset="0"/>
                        </a:rPr>
                        <a:t>17</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DANS</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32</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48</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SUTOPU</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18</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667377646"/>
                  </a:ext>
                </a:extLst>
              </a:tr>
              <a:tr h="254647">
                <a:tc>
                  <a:txBody>
                    <a:bodyPr/>
                    <a:lstStyle/>
                    <a:p>
                      <a:pPr algn="ctr" fontAlgn="b"/>
                      <a:r>
                        <a:rPr lang="tr-TR" sz="1200" b="1" i="0" u="none" strike="noStrike" dirty="0">
                          <a:solidFill>
                            <a:srgbClr val="14213D"/>
                          </a:solidFill>
                          <a:effectLst/>
                          <a:latin typeface="+mn-lt"/>
                          <a:cs typeface="Times New Roman" panose="02020603050405020304" pitchFamily="18" charset="0"/>
                        </a:rPr>
                        <a:t>18</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ESKRİM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17</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49</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SUALTI SPORLARI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78</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434832462"/>
                  </a:ext>
                </a:extLst>
              </a:tr>
              <a:tr h="255900">
                <a:tc>
                  <a:txBody>
                    <a:bodyPr/>
                    <a:lstStyle/>
                    <a:p>
                      <a:pPr algn="ctr" fontAlgn="b"/>
                      <a:r>
                        <a:rPr lang="tr-TR" sz="1200" b="1" i="0" u="none" strike="noStrike" dirty="0">
                          <a:solidFill>
                            <a:srgbClr val="14213D"/>
                          </a:solidFill>
                          <a:effectLst/>
                          <a:latin typeface="+mn-lt"/>
                          <a:cs typeface="Times New Roman" panose="02020603050405020304" pitchFamily="18" charset="0"/>
                        </a:rPr>
                        <a:t>19</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a:effectLst/>
                          <a:latin typeface="+mn-lt"/>
                        </a:rPr>
                        <a:t>GELENEKSEL SPORLAR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9</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50</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TAEKWON-DO</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344</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894484704"/>
                  </a:ext>
                </a:extLst>
              </a:tr>
              <a:tr h="390380">
                <a:tc>
                  <a:txBody>
                    <a:bodyPr/>
                    <a:lstStyle/>
                    <a:p>
                      <a:pPr algn="ctr" fontAlgn="b"/>
                      <a:r>
                        <a:rPr lang="tr-TR" sz="1200" b="1" i="0" u="none" strike="noStrike" dirty="0">
                          <a:solidFill>
                            <a:srgbClr val="14213D"/>
                          </a:solidFill>
                          <a:effectLst/>
                          <a:latin typeface="+mn-lt"/>
                          <a:cs typeface="Times New Roman" panose="02020603050405020304" pitchFamily="18" charset="0"/>
                        </a:rPr>
                        <a:t>20</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a:effectLst/>
                          <a:latin typeface="+mn-lt"/>
                        </a:rPr>
                        <a:t>GELİŞMEKTE OLAN SPOR BRANŞLARI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51</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51</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TENİS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112</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139494943"/>
                  </a:ext>
                </a:extLst>
              </a:tr>
              <a:tr h="255900">
                <a:tc>
                  <a:txBody>
                    <a:bodyPr/>
                    <a:lstStyle/>
                    <a:p>
                      <a:pPr algn="ctr" fontAlgn="b"/>
                      <a:r>
                        <a:rPr lang="tr-TR" sz="1200" b="1" i="0" u="none" strike="noStrike" dirty="0">
                          <a:solidFill>
                            <a:srgbClr val="14213D"/>
                          </a:solidFill>
                          <a:effectLst/>
                          <a:latin typeface="+mn-lt"/>
                          <a:cs typeface="Times New Roman" panose="02020603050405020304" pitchFamily="18" charset="0"/>
                        </a:rPr>
                        <a:t>21</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a:effectLst/>
                          <a:latin typeface="+mn-lt"/>
                        </a:rPr>
                        <a:t>GOLF</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10</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52</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TRİATLON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27</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514607426"/>
                  </a:ext>
                </a:extLst>
              </a:tr>
              <a:tr h="255900">
                <a:tc>
                  <a:txBody>
                    <a:bodyPr/>
                    <a:lstStyle/>
                    <a:p>
                      <a:pPr algn="ctr" fontAlgn="b"/>
                      <a:r>
                        <a:rPr lang="tr-TR" sz="1200" b="1" i="0" u="none" strike="noStrike" dirty="0">
                          <a:solidFill>
                            <a:srgbClr val="14213D"/>
                          </a:solidFill>
                          <a:effectLst/>
                          <a:latin typeface="+mn-lt"/>
                          <a:cs typeface="Times New Roman" panose="02020603050405020304" pitchFamily="18" charset="0"/>
                        </a:rPr>
                        <a:t>22</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a:effectLst/>
                          <a:latin typeface="+mn-lt"/>
                        </a:rPr>
                        <a:t>GÖRME ENGELLİLER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16</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53</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VOLEYBOL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664</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115278642"/>
                  </a:ext>
                </a:extLst>
              </a:tr>
              <a:tr h="255925">
                <a:tc>
                  <a:txBody>
                    <a:bodyPr/>
                    <a:lstStyle/>
                    <a:p>
                      <a:pPr algn="ctr" fontAlgn="b"/>
                      <a:r>
                        <a:rPr lang="tr-TR" sz="1200" b="1" i="0" u="none" strike="noStrike" dirty="0">
                          <a:solidFill>
                            <a:srgbClr val="14213D"/>
                          </a:solidFill>
                          <a:effectLst/>
                          <a:latin typeface="+mn-lt"/>
                          <a:cs typeface="Times New Roman" panose="02020603050405020304" pitchFamily="18" charset="0"/>
                        </a:rPr>
                        <a:t>23</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a:effectLst/>
                          <a:latin typeface="+mn-lt"/>
                        </a:rPr>
                        <a:t>GÜREŞ</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110</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54</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VÜCUT GELİŞTİRME,FİTNESS</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112</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70535812"/>
                  </a:ext>
                </a:extLst>
              </a:tr>
              <a:tr h="255900">
                <a:tc>
                  <a:txBody>
                    <a:bodyPr/>
                    <a:lstStyle/>
                    <a:p>
                      <a:pPr algn="ctr" fontAlgn="b"/>
                      <a:r>
                        <a:rPr lang="tr-TR" sz="1200" b="1" i="0" u="none" strike="noStrike" dirty="0">
                          <a:solidFill>
                            <a:srgbClr val="14213D"/>
                          </a:solidFill>
                          <a:effectLst/>
                          <a:latin typeface="+mn-lt"/>
                          <a:cs typeface="Times New Roman" panose="02020603050405020304" pitchFamily="18" charset="0"/>
                        </a:rPr>
                        <a:t>24</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a:effectLst/>
                          <a:latin typeface="+mn-lt"/>
                        </a:rPr>
                        <a:t>HALK OYUNLARI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197</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55</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WUSHU</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263</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78227944"/>
                  </a:ext>
                </a:extLst>
              </a:tr>
              <a:tr h="255900">
                <a:tc>
                  <a:txBody>
                    <a:bodyPr/>
                    <a:lstStyle/>
                    <a:p>
                      <a:pPr algn="ctr" fontAlgn="b"/>
                      <a:r>
                        <a:rPr lang="tr-TR" sz="1200" b="1" i="0" u="none" strike="noStrike" dirty="0">
                          <a:solidFill>
                            <a:srgbClr val="14213D"/>
                          </a:solidFill>
                          <a:effectLst/>
                          <a:latin typeface="+mn-lt"/>
                          <a:cs typeface="Times New Roman" panose="02020603050405020304" pitchFamily="18" charset="0"/>
                        </a:rPr>
                        <a:t>25</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HALTER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18</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56</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YELKEN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40</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481389473"/>
                  </a:ext>
                </a:extLst>
              </a:tr>
              <a:tr h="255900">
                <a:tc>
                  <a:txBody>
                    <a:bodyPr/>
                    <a:lstStyle/>
                    <a:p>
                      <a:pPr algn="ctr" fontAlgn="b"/>
                      <a:r>
                        <a:rPr lang="tr-TR" sz="1200" b="1" i="0" u="none" strike="noStrike" dirty="0">
                          <a:solidFill>
                            <a:srgbClr val="14213D"/>
                          </a:solidFill>
                          <a:effectLst/>
                          <a:latin typeface="+mn-lt"/>
                          <a:cs typeface="Times New Roman" panose="02020603050405020304" pitchFamily="18" charset="0"/>
                        </a:rPr>
                        <a:t>26</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HERKES İÇİN SPOR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3</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57</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YÜZME</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248</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634864233"/>
                  </a:ext>
                </a:extLst>
              </a:tr>
              <a:tr h="255900">
                <a:tc>
                  <a:txBody>
                    <a:bodyPr/>
                    <a:lstStyle/>
                    <a:p>
                      <a:pPr algn="ctr" fontAlgn="b"/>
                      <a:r>
                        <a:rPr lang="tr-TR" sz="1200" b="1" i="0" u="none" strike="noStrike" dirty="0">
                          <a:solidFill>
                            <a:srgbClr val="14213D"/>
                          </a:solidFill>
                          <a:effectLst/>
                          <a:latin typeface="+mn-lt"/>
                          <a:cs typeface="Times New Roman" panose="02020603050405020304" pitchFamily="18" charset="0"/>
                        </a:rPr>
                        <a:t>27</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a:effectLst/>
                          <a:latin typeface="+mn-lt"/>
                        </a:rPr>
                        <a:t>HOKEY</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7</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58</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CURLİNG</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200" b="0" i="0" u="none" strike="noStrike" dirty="0">
                          <a:effectLst/>
                          <a:latin typeface="Arial" panose="020B0604020202020204" pitchFamily="34" charset="0"/>
                        </a:rPr>
                        <a:t>20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236979096"/>
                  </a:ext>
                </a:extLst>
              </a:tr>
              <a:tr h="386959">
                <a:tc>
                  <a:txBody>
                    <a:bodyPr/>
                    <a:lstStyle/>
                    <a:p>
                      <a:pPr algn="ctr" fontAlgn="b"/>
                      <a:r>
                        <a:rPr lang="tr-TR" sz="1200" b="1" i="0" u="none" strike="noStrike" dirty="0">
                          <a:solidFill>
                            <a:srgbClr val="14213D"/>
                          </a:solidFill>
                          <a:effectLst/>
                          <a:latin typeface="+mn-lt"/>
                          <a:cs typeface="Times New Roman" panose="02020603050405020304" pitchFamily="18" charset="0"/>
                        </a:rPr>
                        <a:t>28</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a:effectLst/>
                          <a:latin typeface="+mn-lt"/>
                        </a:rPr>
                        <a:t>HENTBOL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92</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a:t>59</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r>
                        <a:rPr lang="tr-TR" sz="1200" b="1" dirty="0"/>
                        <a:t>GELENEKSEL ATLI SPOR DALLARI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200" b="0" i="0" u="none" strike="noStrike" dirty="0">
                          <a:effectLst/>
                          <a:latin typeface="Arial" panose="020B060402020202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43408038"/>
                  </a:ext>
                </a:extLst>
              </a:tr>
              <a:tr h="307957">
                <a:tc>
                  <a:txBody>
                    <a:bodyPr/>
                    <a:lstStyle/>
                    <a:p>
                      <a:pPr algn="ctr" fontAlgn="b"/>
                      <a:r>
                        <a:rPr lang="tr-TR" sz="1200" b="1" i="0" u="none" strike="noStrike" dirty="0">
                          <a:solidFill>
                            <a:srgbClr val="14213D"/>
                          </a:solidFill>
                          <a:effectLst/>
                          <a:latin typeface="+mn-lt"/>
                          <a:cs typeface="Times New Roman" panose="02020603050405020304" pitchFamily="18" charset="0"/>
                        </a:rPr>
                        <a:t>29</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İŞİTME ENGELLİLER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74</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60</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GELENEKSEL GÜREŞLER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panose="020B0604020202020204" pitchFamily="34" charset="0"/>
                        </a:rPr>
                        <a:t>5</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704183719"/>
                  </a:ext>
                </a:extLst>
              </a:tr>
              <a:tr h="255900">
                <a:tc>
                  <a:txBody>
                    <a:bodyPr/>
                    <a:lstStyle/>
                    <a:p>
                      <a:pPr algn="ctr" fontAlgn="b"/>
                      <a:r>
                        <a:rPr lang="tr-TR" sz="1200" b="1" i="0" u="none" strike="noStrike" dirty="0">
                          <a:solidFill>
                            <a:srgbClr val="14213D"/>
                          </a:solidFill>
                          <a:effectLst/>
                          <a:latin typeface="+mn-lt"/>
                          <a:cs typeface="Times New Roman" panose="02020603050405020304" pitchFamily="18" charset="0"/>
                        </a:rPr>
                        <a:t>30</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İZCİLİK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283</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14213D"/>
                          </a:solidFill>
                          <a:effectLst/>
                          <a:latin typeface="+mn-lt"/>
                          <a:cs typeface="Times New Roman" panose="02020603050405020304" pitchFamily="18" charset="0"/>
                        </a:rPr>
                        <a:t>61</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GELENEKSEL TÜRK OKÇULUK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200" b="0" i="0" u="none" strike="noStrike" dirty="0">
                          <a:effectLst/>
                          <a:latin typeface="Arial" panose="020B0604020202020204" pitchFamily="34" charset="0"/>
                        </a:rPr>
                        <a:t>147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476921441"/>
                  </a:ext>
                </a:extLst>
              </a:tr>
              <a:tr h="257991">
                <a:tc>
                  <a:txBody>
                    <a:bodyPr/>
                    <a:lstStyle/>
                    <a:p>
                      <a:pPr algn="ctr" fontAlgn="b"/>
                      <a:r>
                        <a:rPr lang="tr-TR" sz="1200" b="1" i="0" u="none" strike="noStrike" dirty="0">
                          <a:solidFill>
                            <a:srgbClr val="14213D"/>
                          </a:solidFill>
                          <a:effectLst/>
                          <a:latin typeface="+mn-lt"/>
                          <a:cs typeface="Times New Roman" panose="02020603050405020304" pitchFamily="18" charset="0"/>
                        </a:rPr>
                        <a:t>31</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5C8"/>
                    </a:solidFill>
                  </a:tcPr>
                </a:tc>
                <a:tc>
                  <a:txBody>
                    <a:bodyPr/>
                    <a:lstStyle/>
                    <a:p>
                      <a:pPr algn="l" fontAlgn="ctr"/>
                      <a:r>
                        <a:rPr lang="tr-TR" sz="1200" b="1" i="0" u="none" strike="noStrike" dirty="0">
                          <a:effectLst/>
                          <a:latin typeface="+mn-lt"/>
                        </a:rPr>
                        <a:t>JUDO</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b"/>
                      <a:r>
                        <a:rPr lang="tr-TR" sz="1200" b="0" i="0" u="none" strike="noStrike" dirty="0">
                          <a:effectLst/>
                          <a:latin typeface="Arial Tur" panose="020B0604020202020204" pitchFamily="34" charset="0"/>
                        </a:rPr>
                        <a:t>76</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gridSpan="2">
                  <a:txBody>
                    <a:bodyPr/>
                    <a:lstStyle/>
                    <a:p>
                      <a:pPr algn="ctr" fontAlgn="b"/>
                      <a:r>
                        <a:rPr lang="tr-TR" sz="1600" b="1" i="0" u="none" strike="noStrike" dirty="0">
                          <a:solidFill>
                            <a:srgbClr val="14213D"/>
                          </a:solidFill>
                          <a:effectLst/>
                          <a:latin typeface="+mn-lt"/>
                          <a:cs typeface="Times New Roman" panose="02020603050405020304" pitchFamily="18" charset="0"/>
                        </a:rPr>
                        <a:t>GENEL TOPLAM</a:t>
                      </a:r>
                    </a:p>
                  </a:txBody>
                  <a:tcPr marL="4176" marR="4176" marT="417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pPr algn="l" fontAlgn="ctr"/>
                      <a:endParaRPr lang="tr-TR" sz="1200" b="1"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400" b="1" i="0" u="none" strike="noStrike" dirty="0">
                          <a:solidFill>
                            <a:srgbClr val="FF0000"/>
                          </a:solidFill>
                          <a:effectLst/>
                          <a:latin typeface="+mn-lt"/>
                        </a:rPr>
                        <a:t>10.034</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1248497"/>
                  </a:ext>
                </a:extLst>
              </a:tr>
            </a:tbl>
          </a:graphicData>
        </a:graphic>
      </p:graphicFrame>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204</a:t>
            </a:r>
          </a:p>
        </p:txBody>
      </p:sp>
    </p:spTree>
    <p:extLst>
      <p:ext uri="{BB962C8B-B14F-4D97-AF65-F5344CB8AC3E}">
        <p14:creationId xmlns:p14="http://schemas.microsoft.com/office/powerpoint/2010/main" val="19539737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
          <p:cNvGraphicFramePr>
            <a:graphicFrameLocks noGrp="1"/>
          </p:cNvGraphicFramePr>
          <p:nvPr>
            <p:extLst/>
          </p:nvPr>
        </p:nvGraphicFramePr>
        <p:xfrm>
          <a:off x="37292" y="869750"/>
          <a:ext cx="6767699" cy="1402362"/>
        </p:xfrm>
        <a:graphic>
          <a:graphicData uri="http://schemas.openxmlformats.org/drawingml/2006/table">
            <a:tbl>
              <a:tblPr>
                <a:effectLst>
                  <a:outerShdw blurRad="50800" dist="38100" dir="5400000" algn="t" rotWithShape="0">
                    <a:prstClr val="black">
                      <a:alpha val="40000"/>
                    </a:prstClr>
                  </a:outerShdw>
                </a:effectLst>
              </a:tblPr>
              <a:tblGrid>
                <a:gridCol w="3412899">
                  <a:extLst>
                    <a:ext uri="{9D8B030D-6E8A-4147-A177-3AD203B41FA5}">
                      <a16:colId xmlns:a16="http://schemas.microsoft.com/office/drawing/2014/main" val="20000"/>
                    </a:ext>
                  </a:extLst>
                </a:gridCol>
                <a:gridCol w="1822204">
                  <a:extLst>
                    <a:ext uri="{9D8B030D-6E8A-4147-A177-3AD203B41FA5}">
                      <a16:colId xmlns:a16="http://schemas.microsoft.com/office/drawing/2014/main" val="20001"/>
                    </a:ext>
                  </a:extLst>
                </a:gridCol>
                <a:gridCol w="1532596">
                  <a:extLst>
                    <a:ext uri="{9D8B030D-6E8A-4147-A177-3AD203B41FA5}">
                      <a16:colId xmlns:a16="http://schemas.microsoft.com/office/drawing/2014/main" val="20002"/>
                    </a:ext>
                  </a:extLst>
                </a:gridCol>
              </a:tblGrid>
              <a:tr h="360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İMALAT  SANAYİNDE ÇALIŞANLAR (2024 ARALIK)</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8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SANAYİ KURULUŞU</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FİRMA SAYISI</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ÇALIŞAN</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4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İSO Üyesi  Sanayi Kuruluşu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0" dirty="0">
                          <a:solidFill>
                            <a:schemeClr val="tx1"/>
                          </a:solidFill>
                          <a:latin typeface="Calibri" panose="020F0502020204030204" pitchFamily="34" charset="0"/>
                        </a:rPr>
                        <a:t>23.566</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1.105.820</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4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Organize Sanayi Bölgesi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anose="020F0502020204030204" pitchFamily="34" charset="0"/>
                          <a:cs typeface="Arial" pitchFamily="34" charset="0"/>
                        </a:rPr>
                        <a:t>9</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chemeClr val="tx1"/>
                          </a:solidFill>
                          <a:latin typeface="Calibri" panose="020F0502020204030204" pitchFamily="34" charset="0"/>
                          <a:cs typeface="Arial" pitchFamily="34" charset="0"/>
                        </a:rPr>
                        <a:t>367.034</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4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Küçük Sanayi Sitesi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200" b="0" i="0" u="none" strike="noStrike" kern="1200" dirty="0">
                          <a:solidFill>
                            <a:schemeClr val="tx1"/>
                          </a:solidFill>
                          <a:latin typeface="Calibri" panose="020F0502020204030204" pitchFamily="34" charset="0"/>
                          <a:ea typeface="+mn-ea"/>
                          <a:cs typeface="Arial" pitchFamily="34" charset="0"/>
                        </a:rPr>
                        <a:t>9</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200" b="0" i="0" u="none" strike="noStrike" kern="1200" dirty="0">
                          <a:solidFill>
                            <a:schemeClr val="tx1"/>
                          </a:solidFill>
                          <a:latin typeface="Calibri" panose="020F0502020204030204" pitchFamily="34" charset="0"/>
                          <a:ea typeface="+mn-ea"/>
                          <a:cs typeface="Arial" pitchFamily="34" charset="0"/>
                        </a:rPr>
                        <a:t>4.782</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4" name="Group 84"/>
          <p:cNvGraphicFramePr>
            <a:graphicFrameLocks/>
          </p:cNvGraphicFramePr>
          <p:nvPr>
            <p:extLst/>
          </p:nvPr>
        </p:nvGraphicFramePr>
        <p:xfrm>
          <a:off x="50544" y="2314911"/>
          <a:ext cx="6767699" cy="3542550"/>
        </p:xfrm>
        <a:graphic>
          <a:graphicData uri="http://schemas.openxmlformats.org/drawingml/2006/table">
            <a:tbl>
              <a:tblPr>
                <a:effectLst>
                  <a:outerShdw blurRad="50800" dist="38100" dir="5400000" algn="t" rotWithShape="0">
                    <a:prstClr val="black">
                      <a:alpha val="40000"/>
                    </a:prstClr>
                  </a:outerShdw>
                </a:effectLst>
              </a:tblPr>
              <a:tblGrid>
                <a:gridCol w="436626">
                  <a:extLst>
                    <a:ext uri="{9D8B030D-6E8A-4147-A177-3AD203B41FA5}">
                      <a16:colId xmlns:a16="http://schemas.microsoft.com/office/drawing/2014/main" val="20000"/>
                    </a:ext>
                  </a:extLst>
                </a:gridCol>
                <a:gridCol w="1491805">
                  <a:extLst>
                    <a:ext uri="{9D8B030D-6E8A-4147-A177-3AD203B41FA5}">
                      <a16:colId xmlns:a16="http://schemas.microsoft.com/office/drawing/2014/main" val="20001"/>
                    </a:ext>
                  </a:extLst>
                </a:gridCol>
                <a:gridCol w="1164336">
                  <a:extLst>
                    <a:ext uri="{9D8B030D-6E8A-4147-A177-3AD203B41FA5}">
                      <a16:colId xmlns:a16="http://schemas.microsoft.com/office/drawing/2014/main" val="20002"/>
                    </a:ext>
                  </a:extLst>
                </a:gridCol>
                <a:gridCol w="764094">
                  <a:extLst>
                    <a:ext uri="{9D8B030D-6E8A-4147-A177-3AD203B41FA5}">
                      <a16:colId xmlns:a16="http://schemas.microsoft.com/office/drawing/2014/main" val="20003"/>
                    </a:ext>
                  </a:extLst>
                </a:gridCol>
                <a:gridCol w="946022">
                  <a:extLst>
                    <a:ext uri="{9D8B030D-6E8A-4147-A177-3AD203B41FA5}">
                      <a16:colId xmlns:a16="http://schemas.microsoft.com/office/drawing/2014/main" val="20004"/>
                    </a:ext>
                  </a:extLst>
                </a:gridCol>
                <a:gridCol w="982408">
                  <a:extLst>
                    <a:ext uri="{9D8B030D-6E8A-4147-A177-3AD203B41FA5}">
                      <a16:colId xmlns:a16="http://schemas.microsoft.com/office/drawing/2014/main" val="20005"/>
                    </a:ext>
                  </a:extLst>
                </a:gridCol>
                <a:gridCol w="982408">
                  <a:extLst>
                    <a:ext uri="{9D8B030D-6E8A-4147-A177-3AD203B41FA5}">
                      <a16:colId xmlns:a16="http://schemas.microsoft.com/office/drawing/2014/main" val="20006"/>
                    </a:ext>
                  </a:extLst>
                </a:gridCol>
              </a:tblGrid>
              <a:tr h="364530">
                <a:tc gridSpan="7">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 ORGANİZE SANAYİ  BÖLGELERİ  (2024 ARALIK)</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2400" b="1" i="0" u="none" strike="noStrike" cap="none" normalizeH="0" baseline="0" dirty="0">
                        <a:ln>
                          <a:noFill/>
                        </a:ln>
                        <a:solidFill>
                          <a:srgbClr val="FF0000"/>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55471">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900" b="1" i="0" u="none" strike="noStrike" cap="none" normalizeH="0" baseline="0" dirty="0">
                          <a:ln>
                            <a:noFill/>
                          </a:ln>
                          <a:solidFill>
                            <a:srgbClr val="14213D"/>
                          </a:solidFill>
                          <a:effectLst/>
                          <a:latin typeface="Calibri" panose="020F0502020204030204" pitchFamily="34" charset="0"/>
                          <a:cs typeface="Arial" pitchFamily="34" charset="0"/>
                        </a:rPr>
                        <a:t>SIRA NO</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ADI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YERİ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KURULUŞ YILI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ALANI</a:t>
                      </a:r>
                    </a:p>
                    <a:p>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       (</a:t>
                      </a:r>
                      <a:r>
                        <a:rPr lang="tr-TR" sz="1350" b="0" i="0" u="none" strike="noStrike" kern="1200" baseline="0" dirty="0">
                          <a:solidFill>
                            <a:schemeClr val="tx1"/>
                          </a:solidFill>
                          <a:latin typeface="+mn-lt"/>
                          <a:ea typeface="+mn-ea"/>
                          <a:cs typeface="+mn-cs"/>
                        </a:rPr>
                        <a:t> </a:t>
                      </a:r>
                      <a:r>
                        <a:rPr lang="tr-TR" sz="1350" b="1" i="0" u="none" strike="noStrike" kern="1200" baseline="0" dirty="0">
                          <a:solidFill>
                            <a:schemeClr val="tx1"/>
                          </a:solidFill>
                          <a:latin typeface="+mn-lt"/>
                          <a:ea typeface="+mn-ea"/>
                          <a:cs typeface="+mn-cs"/>
                        </a:rPr>
                        <a:t>ha²</a:t>
                      </a: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FAAL FİRMA SAYISI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ÇALIŞAN SAYISI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4714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Dudullu</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Ümraniye</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265</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2.461</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38.481</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02052">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2</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İkitelli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Başakşehir</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700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25.259</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230.000</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4714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3</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Tuzla Org. San.</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61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146</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9.112</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4714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4</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İST. Birlik </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51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81</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4.082</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47140">
                <a:tc>
                  <a:txBody>
                    <a:bodyPr/>
                    <a:lstStyle/>
                    <a:p>
                      <a:pPr algn="ctr"/>
                      <a:r>
                        <a:rPr lang="tr-TR" sz="1100" b="1" dirty="0">
                          <a:solidFill>
                            <a:schemeClr val="tx1"/>
                          </a:solidFill>
                          <a:latin typeface="Calibri" panose="020F0502020204030204" pitchFamily="34" charset="0"/>
                          <a:cs typeface="Arial" pitchFamily="34" charset="0"/>
                        </a:rPr>
                        <a:t>5</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l"/>
                      <a:r>
                        <a:rPr lang="tr-TR" sz="1200" b="1" dirty="0">
                          <a:solidFill>
                            <a:schemeClr val="tx1"/>
                          </a:solidFill>
                          <a:latin typeface="Calibri" panose="020F0502020204030204" pitchFamily="34" charset="0"/>
                          <a:cs typeface="Arial" pitchFamily="34" charset="0"/>
                        </a:rPr>
                        <a:t>Anadolu</a:t>
                      </a:r>
                      <a:r>
                        <a:rPr lang="tr-TR" sz="1200" b="1" baseline="0" dirty="0">
                          <a:solidFill>
                            <a:schemeClr val="tx1"/>
                          </a:solidFill>
                          <a:latin typeface="Calibri" panose="020F0502020204030204" pitchFamily="34" charset="0"/>
                          <a:cs typeface="Arial" pitchFamily="34" charset="0"/>
                        </a:rPr>
                        <a:t> Yakası</a:t>
                      </a:r>
                      <a:endParaRPr lang="tr-TR" sz="1200" b="1" dirty="0">
                        <a:solidFill>
                          <a:schemeClr val="tx1"/>
                        </a:solidFill>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79</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159</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9.078</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4714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6</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Kimya Sanayi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74</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163</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6.957</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4714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7</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Deri Sanayi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739,7</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950</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45.000</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01553">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8</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Beylikdüzü </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Beylikdüzü</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2002</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150,9</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830</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24.324</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0480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9</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Biyoteknoloji İhtisas</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2022</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262,5</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0</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a:effectLst/>
                          <a:latin typeface="+mn-lt"/>
                        </a:rPr>
                        <a:t>0</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36208407"/>
                  </a:ext>
                </a:extLst>
              </a:tr>
              <a:tr h="331304">
                <a:tc gridSpan="5">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TOPLAM</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hMerge="1">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0099"/>
                        </a:solidFill>
                        <a:effectLst/>
                        <a:latin typeface="Times New Roman" pitchFamily="18" charset="0"/>
                      </a:endParaRPr>
                    </a:p>
                  </a:txBody>
                  <a:tcPr marL="81591" marR="81591" marT="40793" marB="40793"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hMerge="1">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0099"/>
                        </a:solidFill>
                        <a:effectLst/>
                        <a:latin typeface="Times New Roman" pitchFamily="18" charset="0"/>
                      </a:endParaRPr>
                    </a:p>
                  </a:txBody>
                  <a:tcPr marL="81591" marR="81591" marT="40793" marB="40793"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800" b="1" i="0" u="none" strike="noStrike" cap="none" normalizeH="0" baseline="0" dirty="0">
                        <a:ln>
                          <a:noFill/>
                        </a:ln>
                        <a:solidFill>
                          <a:srgbClr val="000099"/>
                        </a:solidFill>
                        <a:effectLst/>
                        <a:latin typeface="Times New Roman" pitchFamily="18" charset="0"/>
                      </a:endParaRPr>
                    </a:p>
                  </a:txBody>
                  <a:tcPr marL="81591" marR="81591" marT="40793" marB="40793"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hMerge="1">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800" b="1" i="0" u="none" strike="noStrike" cap="none" normalizeH="0" baseline="0" dirty="0">
                        <a:ln>
                          <a:noFill/>
                        </a:ln>
                        <a:solidFill>
                          <a:srgbClr val="000099"/>
                        </a:solidFill>
                        <a:effectLst/>
                        <a:latin typeface="Times New Roman" pitchFamily="18" charset="0"/>
                      </a:endParaRPr>
                    </a:p>
                  </a:txBody>
                  <a:tcPr marL="81591" marR="81591" marT="40793" marB="40793"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algn="ctr" fontAlgn="ctr"/>
                      <a:r>
                        <a:rPr lang="tr-TR" sz="1200" b="1" i="0" u="none" strike="noStrike" dirty="0">
                          <a:effectLst/>
                          <a:latin typeface="+mn-lt"/>
                        </a:rPr>
                        <a:t>30.049</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algn="ctr" fontAlgn="ctr"/>
                      <a:r>
                        <a:rPr lang="tr-TR" sz="1200" b="1" i="0" u="none" strike="noStrike" dirty="0">
                          <a:effectLst/>
                          <a:latin typeface="+mn-lt"/>
                        </a:rPr>
                        <a:t>367.034</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extLst>
                  <a:ext uri="{0D108BD9-81ED-4DB2-BD59-A6C34878D82A}">
                    <a16:rowId xmlns:a16="http://schemas.microsoft.com/office/drawing/2014/main" val="10010"/>
                  </a:ext>
                </a:extLst>
              </a:tr>
            </a:tbl>
          </a:graphicData>
        </a:graphic>
      </p:graphicFrame>
      <p:graphicFrame>
        <p:nvGraphicFramePr>
          <p:cNvPr id="5" name="Group 92"/>
          <p:cNvGraphicFramePr>
            <a:graphicFrameLocks/>
          </p:cNvGraphicFramePr>
          <p:nvPr>
            <p:extLst/>
          </p:nvPr>
        </p:nvGraphicFramePr>
        <p:xfrm>
          <a:off x="66261" y="5942055"/>
          <a:ext cx="6765235" cy="3506745"/>
        </p:xfrm>
        <a:graphic>
          <a:graphicData uri="http://schemas.openxmlformats.org/drawingml/2006/table">
            <a:tbl>
              <a:tblPr>
                <a:effectLst>
                  <a:outerShdw blurRad="50800" dist="38100" dir="5400000" algn="t" rotWithShape="0">
                    <a:prstClr val="black">
                      <a:alpha val="40000"/>
                    </a:prstClr>
                  </a:outerShdw>
                </a:effectLst>
              </a:tblPr>
              <a:tblGrid>
                <a:gridCol w="436467">
                  <a:extLst>
                    <a:ext uri="{9D8B030D-6E8A-4147-A177-3AD203B41FA5}">
                      <a16:colId xmlns:a16="http://schemas.microsoft.com/office/drawing/2014/main" val="20000"/>
                    </a:ext>
                  </a:extLst>
                </a:gridCol>
                <a:gridCol w="1491261">
                  <a:extLst>
                    <a:ext uri="{9D8B030D-6E8A-4147-A177-3AD203B41FA5}">
                      <a16:colId xmlns:a16="http://schemas.microsoft.com/office/drawing/2014/main" val="20001"/>
                    </a:ext>
                  </a:extLst>
                </a:gridCol>
                <a:gridCol w="1163912">
                  <a:extLst>
                    <a:ext uri="{9D8B030D-6E8A-4147-A177-3AD203B41FA5}">
                      <a16:colId xmlns:a16="http://schemas.microsoft.com/office/drawing/2014/main" val="20002"/>
                    </a:ext>
                  </a:extLst>
                </a:gridCol>
                <a:gridCol w="763817">
                  <a:extLst>
                    <a:ext uri="{9D8B030D-6E8A-4147-A177-3AD203B41FA5}">
                      <a16:colId xmlns:a16="http://schemas.microsoft.com/office/drawing/2014/main" val="20003"/>
                    </a:ext>
                  </a:extLst>
                </a:gridCol>
                <a:gridCol w="945678">
                  <a:extLst>
                    <a:ext uri="{9D8B030D-6E8A-4147-A177-3AD203B41FA5}">
                      <a16:colId xmlns:a16="http://schemas.microsoft.com/office/drawing/2014/main" val="20004"/>
                    </a:ext>
                  </a:extLst>
                </a:gridCol>
                <a:gridCol w="982050">
                  <a:extLst>
                    <a:ext uri="{9D8B030D-6E8A-4147-A177-3AD203B41FA5}">
                      <a16:colId xmlns:a16="http://schemas.microsoft.com/office/drawing/2014/main" val="20005"/>
                    </a:ext>
                  </a:extLst>
                </a:gridCol>
                <a:gridCol w="982050">
                  <a:extLst>
                    <a:ext uri="{9D8B030D-6E8A-4147-A177-3AD203B41FA5}">
                      <a16:colId xmlns:a16="http://schemas.microsoft.com/office/drawing/2014/main" val="20006"/>
                    </a:ext>
                  </a:extLst>
                </a:gridCol>
              </a:tblGrid>
              <a:tr h="392484">
                <a:tc gridSpan="7">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defRPr/>
                      </a:pPr>
                      <a:r>
                        <a:rPr lang="tr-TR" sz="1600" b="1" dirty="0">
                          <a:solidFill>
                            <a:schemeClr val="bg1"/>
                          </a:solidFill>
                          <a:latin typeface="Calibri" panose="020F0502020204030204" pitchFamily="34" charset="0"/>
                          <a:cs typeface="Arial" pitchFamily="34" charset="0"/>
                        </a:rPr>
                        <a:t> KÜÇÜK  SANAYİ  SİTELERİ  (2024 ARALIK</a:t>
                      </a:r>
                      <a:r>
                        <a:rPr lang="tr-TR" sz="1600" b="1" baseline="0" dirty="0">
                          <a:solidFill>
                            <a:schemeClr val="bg1"/>
                          </a:solidFill>
                          <a:latin typeface="Calibri" panose="020F0502020204030204" pitchFamily="34" charset="0"/>
                          <a:cs typeface="Arial" pitchFamily="34" charset="0"/>
                        </a:rPr>
                        <a:t>)</a:t>
                      </a:r>
                      <a:endParaRPr kumimoji="0" lang="tr-TR" sz="16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4320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SIRA NO</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ADI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YERİ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KURULUŞ YILI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ALANI</a:t>
                      </a:r>
                    </a:p>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(ha²)</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FAAL FİRMA SAYISI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ÇALIŞAN SAYISI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3336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İmes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Ümraniye</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1971</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65</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1.037</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14.518</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3336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Modoko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Ümraniye</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1969</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15,5</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350</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2450</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3336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3</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Kadosan Oto San.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Ümraniye</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1975</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15</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a:effectLst/>
                          <a:latin typeface="+mn-lt"/>
                        </a:rPr>
                        <a:t>682</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3100</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5362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4</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Oto Tamircileri ve Benzerleri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Şişli</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1967</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36</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2800</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11200</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3336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5</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Birlik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Beylikdüzü</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1975</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23,4</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653</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2680</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3336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Doğu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Bahçelievler</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1970</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10,6</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a:effectLst/>
                          <a:latin typeface="+mn-lt"/>
                        </a:rPr>
                        <a:t>315</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10.000</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3336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7</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Evren Oto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Esenyurt</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1974</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19,4</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a:effectLst/>
                          <a:latin typeface="+mn-lt"/>
                        </a:rPr>
                        <a:t>534</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3.204</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3336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8</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Silivri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Silivri</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1986</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6,5</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a:effectLst/>
                          <a:latin typeface="+mn-lt"/>
                        </a:rPr>
                        <a:t>142</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450</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3336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9</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Şile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Şile</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1990</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2</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84</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effectLst/>
                          <a:latin typeface="+mn-lt"/>
                        </a:rPr>
                        <a:t>220</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28329">
                <a:tc gridSpan="5">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TOPLAM</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hMerge="1">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3399"/>
                        </a:solidFill>
                        <a:effectLst/>
                        <a:latin typeface="Times New Roman" pitchFamily="18" charset="0"/>
                      </a:endParaRPr>
                    </a:p>
                  </a:txBody>
                  <a:tcPr marL="81591" marR="81591" marT="40793" marB="40793"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hMerge="1">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3399"/>
                        </a:solidFill>
                        <a:effectLst/>
                        <a:latin typeface="Times New Roman" pitchFamily="18" charset="0"/>
                      </a:endParaRPr>
                    </a:p>
                  </a:txBody>
                  <a:tcPr marL="81591" marR="81591" marT="40793" marB="40793"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hMerge="1">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3399"/>
                        </a:solidFill>
                        <a:effectLst/>
                        <a:latin typeface="Times New Roman" pitchFamily="18" charset="0"/>
                      </a:endParaRPr>
                    </a:p>
                  </a:txBody>
                  <a:tcPr marL="81591" marR="81591" marT="40793" marB="40793"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hMerge="1">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3399"/>
                        </a:solidFill>
                        <a:effectLst/>
                        <a:latin typeface="Times New Roman" pitchFamily="18" charset="0"/>
                      </a:endParaRPr>
                    </a:p>
                  </a:txBody>
                  <a:tcPr marL="81591" marR="81591" marT="40793" marB="40793" horzOverflow="overflow">
                    <a:lnL w="12700" cap="flat" cmpd="sng" algn="ctr">
                      <a:solidFill>
                        <a:srgbClr val="00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algn="ctr" fontAlgn="ctr"/>
                      <a:r>
                        <a:rPr lang="tr-TR" sz="1200" b="1" i="0" u="none" strike="noStrike" dirty="0">
                          <a:effectLst/>
                          <a:latin typeface="+mn-lt"/>
                        </a:rPr>
                        <a:t>6.597</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algn="ctr" fontAlgn="ctr"/>
                      <a:r>
                        <a:rPr lang="tr-TR" sz="1200" b="1" i="0" u="none" strike="noStrike" dirty="0">
                          <a:effectLst/>
                          <a:latin typeface="+mn-lt"/>
                        </a:rPr>
                        <a:t>47.822</a:t>
                      </a:r>
                    </a:p>
                  </a:txBody>
                  <a:tcPr marL="0" marR="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extLst>
                  <a:ext uri="{0D108BD9-81ED-4DB2-BD59-A6C34878D82A}">
                    <a16:rowId xmlns:a16="http://schemas.microsoft.com/office/drawing/2014/main" val="10011"/>
                  </a:ext>
                </a:extLst>
              </a:tr>
            </a:tbl>
          </a:graphicData>
        </a:graphic>
      </p:graphicFrame>
      <p:sp>
        <p:nvSpPr>
          <p:cNvPr id="6" name="Dikdörtgen 5"/>
          <p:cNvSpPr/>
          <p:nvPr/>
        </p:nvSpPr>
        <p:spPr>
          <a:xfrm>
            <a:off x="-80999" y="161907"/>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SANAYİ KURULUŞLARI</a:t>
            </a:r>
          </a:p>
        </p:txBody>
      </p:sp>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1055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Dikdörtgen 6"/>
          <p:cNvSpPr/>
          <p:nvPr/>
        </p:nvSpPr>
        <p:spPr>
          <a:xfrm>
            <a:off x="132522" y="98456"/>
            <a:ext cx="5685184"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a:ln>
                  <a:noFill/>
                </a:ln>
                <a:solidFill>
                  <a:schemeClr val="bg1"/>
                </a:solidFill>
                <a:effectLst/>
                <a:uLnTx/>
                <a:uFillTx/>
                <a:latin typeface="Calibri" panose="020F0502020204030204"/>
                <a:ea typeface="+mn-ea"/>
                <a:cs typeface="+mn-cs"/>
              </a:rPr>
              <a:t>İSO 500 BÜYÜK SANAYİ KURULUŞU ve FİKRİ MÜLKİYET HAKLARI</a:t>
            </a:r>
          </a:p>
        </p:txBody>
      </p:sp>
      <p:graphicFrame>
        <p:nvGraphicFramePr>
          <p:cNvPr id="9" name="5 Tablo"/>
          <p:cNvGraphicFramePr>
            <a:graphicFrameLocks noGrp="1"/>
          </p:cNvGraphicFramePr>
          <p:nvPr>
            <p:extLst/>
          </p:nvPr>
        </p:nvGraphicFramePr>
        <p:xfrm>
          <a:off x="159027" y="860280"/>
          <a:ext cx="6533322" cy="4983927"/>
        </p:xfrm>
        <a:graphic>
          <a:graphicData uri="http://schemas.openxmlformats.org/drawingml/2006/table">
            <a:tbl>
              <a:tblPr>
                <a:effectLst/>
              </a:tblPr>
              <a:tblGrid>
                <a:gridCol w="621369">
                  <a:extLst>
                    <a:ext uri="{9D8B030D-6E8A-4147-A177-3AD203B41FA5}">
                      <a16:colId xmlns:a16="http://schemas.microsoft.com/office/drawing/2014/main" val="20000"/>
                    </a:ext>
                  </a:extLst>
                </a:gridCol>
                <a:gridCol w="4308250">
                  <a:extLst>
                    <a:ext uri="{9D8B030D-6E8A-4147-A177-3AD203B41FA5}">
                      <a16:colId xmlns:a16="http://schemas.microsoft.com/office/drawing/2014/main" val="3688924501"/>
                    </a:ext>
                  </a:extLst>
                </a:gridCol>
                <a:gridCol w="1603703">
                  <a:extLst>
                    <a:ext uri="{9D8B030D-6E8A-4147-A177-3AD203B41FA5}">
                      <a16:colId xmlns:a16="http://schemas.microsoft.com/office/drawing/2014/main" val="20001"/>
                    </a:ext>
                  </a:extLst>
                </a:gridCol>
              </a:tblGrid>
              <a:tr h="769203">
                <a:tc gridSpan="2">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indent="0" algn="ctr" defTabSz="685800" rtl="0" eaLnBrk="1" fontAlgn="auto" latinLnBrk="0" hangingPunct="1">
                        <a:lnSpc>
                          <a:spcPct val="100000"/>
                        </a:lnSpc>
                        <a:spcBef>
                          <a:spcPts val="0"/>
                        </a:spcBef>
                        <a:spcAft>
                          <a:spcPts val="0"/>
                        </a:spcAft>
                        <a:buClrTx/>
                        <a:buSzTx/>
                        <a:buFontTx/>
                        <a:buNone/>
                        <a:tabLst/>
                        <a:defRPr/>
                      </a:pPr>
                      <a:r>
                        <a:rPr lang="tr-TR" sz="1400" b="1" dirty="0">
                          <a:solidFill>
                            <a:schemeClr val="bg1"/>
                          </a:solidFill>
                        </a:rPr>
                        <a:t> İSTANBUL SANAYİ ODASINA KAYITLI</a:t>
                      </a:r>
                    </a:p>
                    <a:p>
                      <a:pPr marL="0" marR="0" indent="0" algn="ctr" defTabSz="685800" rtl="0" eaLnBrk="1" fontAlgn="auto" latinLnBrk="0" hangingPunct="1">
                        <a:lnSpc>
                          <a:spcPct val="100000"/>
                        </a:lnSpc>
                        <a:spcBef>
                          <a:spcPts val="0"/>
                        </a:spcBef>
                        <a:spcAft>
                          <a:spcPts val="0"/>
                        </a:spcAft>
                        <a:buClrTx/>
                        <a:buSzTx/>
                        <a:buFontTx/>
                        <a:buNone/>
                        <a:tabLst/>
                        <a:defRPr/>
                      </a:pPr>
                      <a:r>
                        <a:rPr lang="tr-TR" sz="1400" b="1" dirty="0">
                          <a:solidFill>
                            <a:schemeClr val="bg1"/>
                          </a:solidFill>
                        </a:rPr>
                        <a:t> İLK 20’DE YER ALAN KURULUŞLAR</a:t>
                      </a:r>
                      <a:endParaRPr lang="tr-TR" sz="1400" b="1" baseline="0" dirty="0">
                        <a:solidFill>
                          <a:schemeClr val="bg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hMerge="1">
                  <a:txBody>
                    <a:bodyPr/>
                    <a:lstStyle/>
                    <a:p>
                      <a:pPr algn="ctr"/>
                      <a:endParaRPr lang="tr-TR" sz="1400" b="1" dirty="0">
                        <a:solidFill>
                          <a:schemeClr val="bg1"/>
                        </a:solidFill>
                      </a:endParaRPr>
                    </a:p>
                  </a:txBody>
                  <a:tcPr anchor="ctr">
                    <a:lnL w="3175" cap="flat" cmpd="sng" algn="ctr">
                      <a:solidFill>
                        <a:srgbClr val="D7BFA3"/>
                      </a:solidFill>
                      <a:prstDash val="solid"/>
                      <a:round/>
                      <a:headEnd type="none" w="med" len="med"/>
                      <a:tailEnd type="none" w="med" len="med"/>
                    </a:lnL>
                    <a:lnR w="3175" cap="flat" cmpd="sng" algn="ctr">
                      <a:solidFill>
                        <a:srgbClr val="D7BFA3"/>
                      </a:solidFill>
                      <a:prstDash val="solid"/>
                      <a:round/>
                      <a:headEnd type="none" w="med" len="med"/>
                      <a:tailEnd type="none" w="med" len="med"/>
                    </a:lnR>
                    <a:lnT w="3175" cap="flat" cmpd="sng" algn="ctr">
                      <a:solidFill>
                        <a:srgbClr val="D7BFA3"/>
                      </a:solidFill>
                      <a:prstDash val="solid"/>
                      <a:round/>
                      <a:headEnd type="none" w="med" len="med"/>
                      <a:tailEnd type="none" w="med" len="med"/>
                    </a:lnT>
                    <a:lnB w="3175" cap="flat" cmpd="sng" algn="ctr">
                      <a:solidFill>
                        <a:srgbClr val="D7BFA3"/>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tr-TR" sz="1400" b="1" baseline="0" dirty="0">
                          <a:solidFill>
                            <a:schemeClr val="bg1"/>
                          </a:solidFill>
                        </a:rPr>
                        <a:t>2023 YILI </a:t>
                      </a:r>
                      <a:r>
                        <a:rPr lang="tr-TR" sz="1400" b="1" dirty="0">
                          <a:solidFill>
                            <a:schemeClr val="bg1"/>
                          </a:solidFill>
                        </a:rPr>
                        <a:t>SIRA</a:t>
                      </a:r>
                      <a:r>
                        <a:rPr lang="tr-TR" sz="1400" b="1" baseline="0" dirty="0">
                          <a:solidFill>
                            <a:schemeClr val="bg1"/>
                          </a:solidFill>
                        </a:rPr>
                        <a:t>SI</a:t>
                      </a:r>
                      <a:endParaRPr lang="tr-TR" sz="1400" b="1" dirty="0">
                        <a:solidFill>
                          <a:schemeClr val="bg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2F4858"/>
                    </a:solidFill>
                  </a:tcPr>
                </a:tc>
                <a:extLst>
                  <a:ext uri="{0D108BD9-81ED-4DB2-BD59-A6C34878D82A}">
                    <a16:rowId xmlns:a16="http://schemas.microsoft.com/office/drawing/2014/main" val="10001"/>
                  </a:ext>
                </a:extLst>
              </a:tr>
              <a:tr h="351227">
                <a:tc>
                  <a:txBody>
                    <a:bodyPr/>
                    <a:lstStyle/>
                    <a:p>
                      <a:pPr algn="ctr"/>
                      <a:r>
                        <a:rPr lang="tr-TR" sz="1200" b="1" dirty="0">
                          <a:latin typeface="+mn-lt"/>
                        </a:rPr>
                        <a:t>1</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fontAlgn="b"/>
                      <a:r>
                        <a:rPr lang="tr-TR" sz="1200" b="1" i="0" u="none" strike="noStrike" dirty="0">
                          <a:effectLst/>
                          <a:latin typeface="+mn-lt"/>
                        </a:rPr>
                        <a:t>Ford Otomotiv Sanayi A.Ş.</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
                      <a:r>
                        <a:rPr lang="tr-TR" sz="1200" b="1" i="0" u="none" strike="noStrike" dirty="0">
                          <a:effectLst/>
                          <a:latin typeface="+mn-lt"/>
                        </a:rPr>
                        <a:t>2.</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51227">
                <a:tc>
                  <a:txBody>
                    <a:bodyPr/>
                    <a:lstStyle/>
                    <a:p>
                      <a:pPr algn="ctr"/>
                      <a:r>
                        <a:rPr lang="tr-TR" sz="1200" b="1" dirty="0">
                          <a:latin typeface="+mn-lt"/>
                        </a:rPr>
                        <a:t>2</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fontAlgn="b"/>
                      <a:r>
                        <a:rPr lang="tr-TR" sz="1200" b="1" i="0" u="none" strike="noStrike" dirty="0">
                          <a:effectLst/>
                          <a:latin typeface="+mn-lt"/>
                        </a:rPr>
                        <a:t>İstanbul Altın Rafinerisi A.Ş.</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
                      <a:r>
                        <a:rPr lang="tr-TR" sz="1200" b="1" i="0" u="none" strike="noStrike" dirty="0">
                          <a:effectLst/>
                          <a:latin typeface="+mn-lt"/>
                        </a:rPr>
                        <a:t>4.</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72872602"/>
                  </a:ext>
                </a:extLst>
              </a:tr>
              <a:tr h="351227">
                <a:tc>
                  <a:txBody>
                    <a:bodyPr/>
                    <a:lstStyle/>
                    <a:p>
                      <a:pPr algn="ctr"/>
                      <a:r>
                        <a:rPr lang="tr-TR" sz="1200" b="1" dirty="0">
                          <a:latin typeface="+mn-lt"/>
                        </a:rPr>
                        <a:t>3</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fontAlgn="b"/>
                      <a:r>
                        <a:rPr lang="tr-TR" sz="1200" b="1" i="0" u="none" strike="noStrike" dirty="0" err="1">
                          <a:effectLst/>
                          <a:latin typeface="+mn-lt"/>
                        </a:rPr>
                        <a:t>Oyak</a:t>
                      </a:r>
                      <a:r>
                        <a:rPr lang="tr-TR" sz="1200" b="1" i="0" u="none" strike="noStrike" dirty="0">
                          <a:effectLst/>
                          <a:latin typeface="+mn-lt"/>
                        </a:rPr>
                        <a:t>-Renault Otomobil Fabrikaları A.Ş.</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
                      <a:r>
                        <a:rPr lang="tr-TR" sz="1200" b="1" i="0" u="none" strike="noStrike" dirty="0">
                          <a:effectLst/>
                          <a:latin typeface="+mn-lt"/>
                        </a:rPr>
                        <a:t>6.</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511065649"/>
                  </a:ext>
                </a:extLst>
              </a:tr>
              <a:tr h="351227">
                <a:tc>
                  <a:txBody>
                    <a:bodyPr/>
                    <a:lstStyle/>
                    <a:p>
                      <a:pPr algn="ctr"/>
                      <a:r>
                        <a:rPr lang="tr-TR" sz="1200" b="1" dirty="0">
                          <a:latin typeface="+mn-lt"/>
                        </a:rPr>
                        <a:t>4</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fontAlgn="b"/>
                      <a:r>
                        <a:rPr lang="tr-TR" sz="1200" b="1" i="0" u="none" strike="noStrike" dirty="0">
                          <a:effectLst/>
                          <a:latin typeface="+mn-lt"/>
                        </a:rPr>
                        <a:t>Arçelik A.Ş.</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
                      <a:r>
                        <a:rPr lang="tr-TR" sz="1200" b="1" i="0" u="none" strike="noStrike" dirty="0">
                          <a:effectLst/>
                          <a:latin typeface="+mn-lt"/>
                        </a:rPr>
                        <a:t>7.</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41103287"/>
                  </a:ext>
                </a:extLst>
              </a:tr>
              <a:tr h="351227">
                <a:tc>
                  <a:txBody>
                    <a:bodyPr/>
                    <a:lstStyle/>
                    <a:p>
                      <a:pPr algn="ctr"/>
                      <a:r>
                        <a:rPr lang="tr-TR" sz="1200" b="1" dirty="0">
                          <a:latin typeface="+mn-lt"/>
                        </a:rPr>
                        <a:t>5</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fontAlgn="b"/>
                      <a:r>
                        <a:rPr lang="tr-TR" sz="1200" b="1" i="0" u="none" strike="noStrike" dirty="0">
                          <a:effectLst/>
                          <a:latin typeface="+mn-lt"/>
                        </a:rPr>
                        <a:t>Mercedes-Benz Türk A.Ş.</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
                      <a:r>
                        <a:rPr lang="tr-TR" sz="1200" b="1" i="0" u="none" strike="noStrike" dirty="0">
                          <a:effectLst/>
                          <a:latin typeface="+mn-lt"/>
                        </a:rPr>
                        <a:t>8.</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703376799"/>
                  </a:ext>
                </a:extLst>
              </a:tr>
              <a:tr h="351227">
                <a:tc>
                  <a:txBody>
                    <a:bodyPr/>
                    <a:lstStyle/>
                    <a:p>
                      <a:pPr algn="ctr"/>
                      <a:r>
                        <a:rPr lang="tr-TR" sz="1200" b="1" dirty="0">
                          <a:latin typeface="+mn-lt"/>
                        </a:rPr>
                        <a:t>6</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fontAlgn="b"/>
                      <a:r>
                        <a:rPr lang="tr-TR" sz="1200" b="1" i="0" u="none" strike="noStrike" dirty="0" err="1">
                          <a:effectLst/>
                          <a:latin typeface="+mn-lt"/>
                        </a:rPr>
                        <a:t>Gramaltın</a:t>
                      </a:r>
                      <a:r>
                        <a:rPr lang="tr-TR" sz="1200" b="1" i="0" u="none" strike="noStrike" dirty="0">
                          <a:effectLst/>
                          <a:latin typeface="+mn-lt"/>
                        </a:rPr>
                        <a:t> Kıymetli Madenler Rafineri San. ve Tic. A.Ş.</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
                      <a:r>
                        <a:rPr lang="tr-TR" sz="1200" b="1" i="0" u="none" strike="noStrike" dirty="0">
                          <a:effectLst/>
                          <a:latin typeface="+mn-lt"/>
                        </a:rPr>
                        <a:t>9.</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351227">
                <a:tc>
                  <a:txBody>
                    <a:bodyPr/>
                    <a:lstStyle/>
                    <a:p>
                      <a:pPr algn="ctr"/>
                      <a:r>
                        <a:rPr lang="tr-TR" sz="1200" b="1" dirty="0">
                          <a:latin typeface="+mn-lt"/>
                        </a:rPr>
                        <a:t>7</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fontAlgn="b"/>
                      <a:r>
                        <a:rPr lang="tr-TR" sz="1200" b="1" i="0" u="none" strike="noStrike" dirty="0">
                          <a:effectLst/>
                          <a:latin typeface="+mn-lt"/>
                        </a:rPr>
                        <a:t>Ereğli Demir ve Çelik Fabrikaları T.A.Ş.</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
                      <a:r>
                        <a:rPr lang="tr-TR" sz="1200" b="1" i="0" u="none" strike="noStrike" dirty="0">
                          <a:effectLst/>
                          <a:latin typeface="+mn-lt"/>
                        </a:rPr>
                        <a:t>10.</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351227">
                <a:tc>
                  <a:txBody>
                    <a:bodyPr/>
                    <a:lstStyle/>
                    <a:p>
                      <a:pPr algn="ctr"/>
                      <a:r>
                        <a:rPr lang="tr-TR" sz="1200" b="1" dirty="0">
                          <a:latin typeface="+mn-lt"/>
                        </a:rPr>
                        <a:t>8</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fontAlgn="b"/>
                      <a:r>
                        <a:rPr lang="tr-TR" sz="1200" b="1" i="0" u="none" strike="noStrike" dirty="0">
                          <a:effectLst/>
                          <a:latin typeface="+mn-lt"/>
                        </a:rPr>
                        <a:t>TOFAŞ Türk Otomobil Fabrikası A.Ş.</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
                      <a:r>
                        <a:rPr lang="tr-TR" sz="1200" b="1" i="0" u="none" strike="noStrike" dirty="0">
                          <a:effectLst/>
                          <a:latin typeface="+mn-lt"/>
                        </a:rPr>
                        <a:t>11.</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351227">
                <a:tc>
                  <a:txBody>
                    <a:bodyPr/>
                    <a:lstStyle/>
                    <a:p>
                      <a:pPr algn="ctr"/>
                      <a:r>
                        <a:rPr lang="tr-TR" sz="1200" b="1" dirty="0">
                          <a:latin typeface="+mn-lt"/>
                        </a:rPr>
                        <a:t>9</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fontAlgn="b"/>
                      <a:r>
                        <a:rPr lang="tr-TR" sz="1200" b="1" i="0" u="none" strike="noStrike" dirty="0">
                          <a:effectLst/>
                          <a:latin typeface="+mn-lt"/>
                        </a:rPr>
                        <a:t>Çolakoğlu </a:t>
                      </a:r>
                      <a:r>
                        <a:rPr lang="tr-TR" sz="1200" b="1" i="0" u="none" strike="noStrike" dirty="0" err="1">
                          <a:effectLst/>
                          <a:latin typeface="+mn-lt"/>
                        </a:rPr>
                        <a:t>Metalurji</a:t>
                      </a:r>
                      <a:r>
                        <a:rPr lang="tr-TR" sz="1200" b="1" i="0" u="none" strike="noStrike" dirty="0">
                          <a:effectLst/>
                          <a:latin typeface="+mn-lt"/>
                        </a:rPr>
                        <a:t> A.Ş.</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
                      <a:r>
                        <a:rPr lang="tr-TR" sz="1200" b="1" i="0" u="none" strike="noStrike" dirty="0">
                          <a:effectLst/>
                          <a:latin typeface="+mn-lt"/>
                        </a:rPr>
                        <a:t>14.</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657933609"/>
                  </a:ext>
                </a:extLst>
              </a:tr>
              <a:tr h="351227">
                <a:tc>
                  <a:txBody>
                    <a:bodyPr/>
                    <a:lstStyle/>
                    <a:p>
                      <a:pPr algn="ctr"/>
                      <a:r>
                        <a:rPr lang="tr-TR" sz="1200" b="1" dirty="0">
                          <a:latin typeface="+mn-lt"/>
                        </a:rPr>
                        <a:t>10</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fontAlgn="b"/>
                      <a:r>
                        <a:rPr lang="en-US" sz="1200" b="1" i="0" u="none" strike="noStrike" dirty="0" err="1">
                          <a:effectLst/>
                          <a:latin typeface="+mn-lt"/>
                        </a:rPr>
                        <a:t>Türkiye</a:t>
                      </a:r>
                      <a:r>
                        <a:rPr lang="en-US" sz="1200" b="1" i="0" u="none" strike="noStrike" dirty="0">
                          <a:effectLst/>
                          <a:latin typeface="+mn-lt"/>
                        </a:rPr>
                        <a:t> </a:t>
                      </a:r>
                      <a:r>
                        <a:rPr lang="en-US" sz="1200" b="1" i="0" u="none" strike="noStrike" dirty="0" err="1">
                          <a:effectLst/>
                          <a:latin typeface="+mn-lt"/>
                        </a:rPr>
                        <a:t>Şişe</a:t>
                      </a:r>
                      <a:r>
                        <a:rPr lang="en-US" sz="1200" b="1" i="0" u="none" strike="noStrike" dirty="0">
                          <a:effectLst/>
                          <a:latin typeface="+mn-lt"/>
                        </a:rPr>
                        <a:t> ve Cam </a:t>
                      </a:r>
                      <a:r>
                        <a:rPr lang="en-US" sz="1200" b="1" i="0" u="none" strike="noStrike" dirty="0" err="1">
                          <a:effectLst/>
                          <a:latin typeface="+mn-lt"/>
                        </a:rPr>
                        <a:t>Fabrikaları</a:t>
                      </a:r>
                      <a:r>
                        <a:rPr lang="en-US" sz="1200" b="1" i="0" u="none" strike="noStrike" dirty="0">
                          <a:effectLst/>
                          <a:latin typeface="+mn-lt"/>
                        </a:rPr>
                        <a:t> A.Ş.</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
                      <a:r>
                        <a:rPr lang="tr-TR" sz="1200" b="1" i="0" u="none" strike="noStrike" dirty="0">
                          <a:effectLst/>
                          <a:latin typeface="+mn-lt"/>
                        </a:rPr>
                        <a:t>16.</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351227">
                <a:tc>
                  <a:txBody>
                    <a:bodyPr/>
                    <a:lstStyle/>
                    <a:p>
                      <a:pPr algn="ctr"/>
                      <a:r>
                        <a:rPr lang="tr-TR" sz="1200" b="1" dirty="0">
                          <a:latin typeface="+mn-lt"/>
                        </a:rPr>
                        <a:t>11</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fontAlgn="b"/>
                      <a:r>
                        <a:rPr lang="tr-TR" sz="1200" b="1" i="0" u="none" strike="noStrike" dirty="0" err="1">
                          <a:effectLst/>
                          <a:latin typeface="+mn-lt"/>
                        </a:rPr>
                        <a:t>İçdaş</a:t>
                      </a:r>
                      <a:r>
                        <a:rPr lang="tr-TR" sz="1200" b="1" i="0" u="none" strike="noStrike" dirty="0">
                          <a:effectLst/>
                          <a:latin typeface="+mn-lt"/>
                        </a:rPr>
                        <a:t> Çelik Enerji Tersane ve Ulaşım Sanayi A.Ş.</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
                      <a:r>
                        <a:rPr lang="tr-TR" sz="1200" b="1" i="0" u="none" strike="noStrike" dirty="0">
                          <a:effectLst/>
                          <a:latin typeface="+mn-lt"/>
                        </a:rPr>
                        <a:t>18.</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r h="351227">
                <a:tc>
                  <a:txBody>
                    <a:bodyPr/>
                    <a:lstStyle/>
                    <a:p>
                      <a:pPr algn="ctr"/>
                      <a:r>
                        <a:rPr lang="tr-TR" sz="1200" b="1" dirty="0">
                          <a:latin typeface="+mn-lt"/>
                        </a:rPr>
                        <a:t>12</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fontAlgn="b"/>
                      <a:r>
                        <a:rPr lang="es-ES" sz="1200" b="1" i="0" u="none" strike="noStrike" dirty="0">
                          <a:effectLst/>
                          <a:latin typeface="+mn-lt"/>
                        </a:rPr>
                        <a:t>Vestel Beyaz Eşya San. ve Tic. A.Ş.</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b"/>
                      <a:r>
                        <a:rPr lang="tr-TR" sz="1200" b="1" i="0" u="none" strike="noStrike" dirty="0">
                          <a:effectLst/>
                          <a:latin typeface="+mn-lt"/>
                        </a:rPr>
                        <a:t>20.</a:t>
                      </a:r>
                    </a:p>
                  </a:txBody>
                  <a:tcPr marL="9525" marR="9525" marT="9525"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8"/>
                  </a:ext>
                </a:extLst>
              </a:tr>
            </a:tbl>
          </a:graphicData>
        </a:graphic>
      </p:graphicFrame>
      <p:sp>
        <p:nvSpPr>
          <p:cNvPr id="10" name="Dikdörtgen 9"/>
          <p:cNvSpPr/>
          <p:nvPr/>
        </p:nvSpPr>
        <p:spPr>
          <a:xfrm>
            <a:off x="172279" y="5779389"/>
            <a:ext cx="6440556" cy="106182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1400" b="1" i="0" u="none" strike="noStrike" kern="0" cap="none" spc="0" normalizeH="0" baseline="0" noProof="0" dirty="0">
                <a:ln>
                  <a:noFill/>
                </a:ln>
                <a:solidFill>
                  <a:prstClr val="black"/>
                </a:solidFill>
                <a:effectLst/>
                <a:uLnTx/>
                <a:uFillTx/>
                <a:latin typeface="Calibri" panose="020F0502020204030204"/>
                <a:ea typeface="+mn-ea"/>
                <a:cs typeface="+mn-cs"/>
              </a:rPr>
              <a:t>2023 yılı İSO 500 araştırmasına göre </a:t>
            </a:r>
            <a:r>
              <a:rPr kumimoji="0" lang="tr-TR" sz="1400" b="1" i="0" u="none" strike="noStrike" kern="0" cap="none" spc="0" normalizeH="0" baseline="0" noProof="0" dirty="0">
                <a:ln>
                  <a:noFill/>
                </a:ln>
                <a:solidFill>
                  <a:srgbClr val="0070C0"/>
                </a:solidFill>
                <a:effectLst/>
                <a:uLnTx/>
                <a:uFillTx/>
                <a:latin typeface="Calibri" panose="020F0502020204030204"/>
                <a:ea typeface="+mn-ea"/>
                <a:cs typeface="+mn-cs"/>
              </a:rPr>
              <a:t>İstanbul Sanayi Odasına </a:t>
            </a:r>
            <a:r>
              <a:rPr kumimoji="0" lang="tr-TR" sz="1400" b="1" i="0" u="none" strike="noStrike" kern="0" cap="none" spc="0" normalizeH="0" baseline="0" noProof="0" dirty="0">
                <a:ln>
                  <a:noFill/>
                </a:ln>
                <a:solidFill>
                  <a:prstClr val="black"/>
                </a:solidFill>
                <a:effectLst/>
                <a:uLnTx/>
                <a:uFillTx/>
                <a:latin typeface="Calibri" panose="020F0502020204030204"/>
                <a:ea typeface="+mn-ea"/>
                <a:cs typeface="+mn-cs"/>
              </a:rPr>
              <a:t>kayıtlı </a:t>
            </a:r>
            <a:r>
              <a:rPr kumimoji="0" lang="tr-TR" sz="1400" b="1" i="0" u="none" strike="noStrike" kern="0" cap="none" spc="0" normalizeH="0" baseline="0" noProof="0" dirty="0">
                <a:ln>
                  <a:noFill/>
                </a:ln>
                <a:solidFill>
                  <a:srgbClr val="0070C0"/>
                </a:solidFill>
                <a:effectLst/>
                <a:uLnTx/>
                <a:uFillTx/>
                <a:latin typeface="Calibri" panose="020F0502020204030204"/>
                <a:ea typeface="+mn-ea"/>
                <a:cs typeface="+mn-cs"/>
              </a:rPr>
              <a:t>151 firma </a:t>
            </a:r>
            <a:r>
              <a:rPr kumimoji="0" lang="tr-TR" sz="1400" b="1" i="0" u="none" strike="noStrike" kern="0" cap="none" spc="0" normalizeH="0" baseline="0" noProof="0" dirty="0">
                <a:ln>
                  <a:noFill/>
                </a:ln>
                <a:solidFill>
                  <a:prstClr val="black"/>
                </a:solidFill>
                <a:effectLst/>
                <a:uLnTx/>
                <a:uFillTx/>
                <a:latin typeface="Calibri" panose="020F0502020204030204"/>
                <a:ea typeface="+mn-ea"/>
                <a:cs typeface="+mn-cs"/>
              </a:rPr>
              <a:t>İlk 500 Kuruluş içerisine girmiştir. Türkiye’nin İlk Büyük 500 Kuruluşu  sıralamasında </a:t>
            </a:r>
            <a:r>
              <a:rPr kumimoji="0" lang="tr-TR" sz="1400" b="1" i="0" u="none" strike="noStrike" kern="0" cap="none" spc="0" normalizeH="0" baseline="0" noProof="0" dirty="0">
                <a:ln>
                  <a:noFill/>
                </a:ln>
                <a:solidFill>
                  <a:srgbClr val="0070C0"/>
                </a:solidFill>
                <a:effectLst/>
                <a:uLnTx/>
                <a:uFillTx/>
                <a:latin typeface="Calibri" panose="020F0502020204030204"/>
                <a:ea typeface="+mn-ea"/>
                <a:cs typeface="+mn-cs"/>
              </a:rPr>
              <a:t>ilk 20 arasında  İstanbul’dan 12 firma </a:t>
            </a:r>
            <a:r>
              <a:rPr kumimoji="0" lang="tr-TR" sz="1400" b="1" i="0" u="none" strike="noStrike" kern="0" cap="none" spc="0" normalizeH="0" baseline="0" noProof="0" dirty="0">
                <a:ln>
                  <a:noFill/>
                </a:ln>
                <a:solidFill>
                  <a:prstClr val="black"/>
                </a:solidFill>
                <a:effectLst/>
                <a:uLnTx/>
                <a:uFillTx/>
                <a:latin typeface="Calibri" panose="020F0502020204030204"/>
                <a:ea typeface="+mn-ea"/>
                <a:cs typeface="+mn-cs"/>
              </a:rPr>
              <a:t>yer almıştır. (</a:t>
            </a:r>
            <a:r>
              <a:rPr kumimoji="0" lang="tr-TR" sz="1400" b="1" i="0" u="none" strike="noStrike" kern="0" cap="none" spc="0" normalizeH="0" baseline="0" noProof="0" dirty="0">
                <a:ln>
                  <a:noFill/>
                </a:ln>
                <a:solidFill>
                  <a:prstClr val="black"/>
                </a:solidFill>
                <a:effectLst/>
                <a:uLnTx/>
                <a:uFillTx/>
                <a:latin typeface="Calibri" panose="020F0502020204030204"/>
                <a:ea typeface="+mn-ea"/>
                <a:cs typeface="+mn-cs"/>
                <a:hlinkClick r:id="rId3"/>
              </a:rPr>
              <a:t>https://www.iso500.org.tr/</a:t>
            </a:r>
            <a:r>
              <a:rPr kumimoji="0" lang="tr-TR" sz="1400" b="1" i="0" u="none" strike="noStrike" kern="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2" name="Tablo 1"/>
          <p:cNvGraphicFramePr>
            <a:graphicFrameLocks noGrp="1"/>
          </p:cNvGraphicFramePr>
          <p:nvPr>
            <p:extLst/>
          </p:nvPr>
        </p:nvGraphicFramePr>
        <p:xfrm>
          <a:off x="183066" y="6877533"/>
          <a:ext cx="6595421" cy="2412240"/>
        </p:xfrm>
        <a:graphic>
          <a:graphicData uri="http://schemas.openxmlformats.org/drawingml/2006/table">
            <a:tbl>
              <a:tblPr>
                <a:effectLst>
                  <a:outerShdw blurRad="50800" dist="38100" dir="5400000" algn="t" rotWithShape="0">
                    <a:prstClr val="black">
                      <a:alpha val="40000"/>
                    </a:prstClr>
                  </a:outerShdw>
                </a:effectLst>
              </a:tblPr>
              <a:tblGrid>
                <a:gridCol w="1883338">
                  <a:extLst>
                    <a:ext uri="{9D8B030D-6E8A-4147-A177-3AD203B41FA5}">
                      <a16:colId xmlns:a16="http://schemas.microsoft.com/office/drawing/2014/main" val="1031102273"/>
                    </a:ext>
                  </a:extLst>
                </a:gridCol>
                <a:gridCol w="2437963">
                  <a:extLst>
                    <a:ext uri="{9D8B030D-6E8A-4147-A177-3AD203B41FA5}">
                      <a16:colId xmlns:a16="http://schemas.microsoft.com/office/drawing/2014/main" val="3971724436"/>
                    </a:ext>
                  </a:extLst>
                </a:gridCol>
                <a:gridCol w="2274120">
                  <a:extLst>
                    <a:ext uri="{9D8B030D-6E8A-4147-A177-3AD203B41FA5}">
                      <a16:colId xmlns:a16="http://schemas.microsoft.com/office/drawing/2014/main" val="443306729"/>
                    </a:ext>
                  </a:extLst>
                </a:gridCol>
              </a:tblGrid>
              <a:tr h="63751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İSTANBUL ‘DAKİ FAYDALI MODEL, MARKA, PATENT ve TASARIM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BAŞVURU İSTATİSTİKLERİ</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80210501"/>
                  </a:ext>
                </a:extLst>
              </a:tr>
              <a:tr h="379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FAALİYET</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BAŞVURU SAYISI (2024 YILI)</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TÜRKİYE İÇİNDEKİ PAYI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3188543087"/>
                  </a:ext>
                </a:extLst>
              </a:tr>
              <a:tr h="3312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Marka</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1" dirty="0">
                          <a:solidFill>
                            <a:schemeClr val="tx1"/>
                          </a:solidFill>
                          <a:latin typeface="+mn-lt"/>
                        </a:rPr>
                        <a:t>71.590</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cs typeface="Arial" pitchFamily="34" charset="0"/>
                        </a:rPr>
                        <a:t>42</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38821318"/>
                  </a:ext>
                </a:extLst>
              </a:tr>
              <a:tr h="3312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Patent</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cs typeface="Arial" pitchFamily="34" charset="0"/>
                        </a:rPr>
                        <a:t>3.853</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1" i="0" u="none" strike="noStrike" dirty="0">
                          <a:solidFill>
                            <a:schemeClr val="tx1"/>
                          </a:solidFill>
                          <a:latin typeface="+mn-lt"/>
                          <a:cs typeface="Arial" pitchFamily="34" charset="0"/>
                        </a:rPr>
                        <a:t>37,8</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81397779"/>
                  </a:ext>
                </a:extLst>
              </a:tr>
              <a:tr h="372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Faydalı Model</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200" b="1" i="0" u="none" strike="noStrike" kern="1200" dirty="0">
                          <a:solidFill>
                            <a:schemeClr val="tx1"/>
                          </a:solidFill>
                          <a:latin typeface="+mn-lt"/>
                          <a:ea typeface="+mn-ea"/>
                          <a:cs typeface="Arial" pitchFamily="34" charset="0"/>
                        </a:rPr>
                        <a:t>852</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200" b="1" i="0" u="none" strike="noStrike" kern="1200" dirty="0">
                          <a:solidFill>
                            <a:schemeClr val="tx1"/>
                          </a:solidFill>
                          <a:latin typeface="+mn-lt"/>
                          <a:ea typeface="+mn-ea"/>
                          <a:cs typeface="Arial" pitchFamily="34" charset="0"/>
                        </a:rPr>
                        <a:t>27,7</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0491806"/>
                  </a:ext>
                </a:extLst>
              </a:tr>
              <a:tr h="3601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Tasarım</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200" b="1" i="0" u="none" strike="noStrike" kern="1200" dirty="0">
                          <a:solidFill>
                            <a:schemeClr val="tx1"/>
                          </a:solidFill>
                          <a:latin typeface="+mn-lt"/>
                          <a:ea typeface="+mn-ea"/>
                          <a:cs typeface="Arial" pitchFamily="34" charset="0"/>
                        </a:rPr>
                        <a:t>17.061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200" b="1" i="0" u="none" strike="noStrike" kern="1200" dirty="0">
                          <a:solidFill>
                            <a:schemeClr val="tx1"/>
                          </a:solidFill>
                          <a:latin typeface="+mn-lt"/>
                          <a:ea typeface="+mn-ea"/>
                          <a:cs typeface="Arial" pitchFamily="34" charset="0"/>
                        </a:rPr>
                        <a:t>40,7</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30840807"/>
                  </a:ext>
                </a:extLst>
              </a:tr>
            </a:tbl>
          </a:graphicData>
        </a:graphic>
      </p:graphicFrame>
      <p:sp>
        <p:nvSpPr>
          <p:cNvPr id="3" name="Dikdörtgen 2"/>
          <p:cNvSpPr/>
          <p:nvPr/>
        </p:nvSpPr>
        <p:spPr>
          <a:xfrm>
            <a:off x="137491" y="9321104"/>
            <a:ext cx="3429000" cy="24622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mn-cs"/>
              </a:rPr>
              <a:t>Kaynak: https://www.turkpatent.gov.tr/istatistik</a:t>
            </a:r>
          </a:p>
        </p:txBody>
      </p:sp>
    </p:spTree>
    <p:extLst>
      <p:ext uri="{BB962C8B-B14F-4D97-AF65-F5344CB8AC3E}">
        <p14:creationId xmlns:p14="http://schemas.microsoft.com/office/powerpoint/2010/main" val="30688874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
          <p:cNvGraphicFramePr>
            <a:graphicFrameLocks noGrp="1"/>
          </p:cNvGraphicFramePr>
          <p:nvPr>
            <p:extLst>
              <p:ext uri="{D42A27DB-BD31-4B8C-83A1-F6EECF244321}">
                <p14:modId xmlns:p14="http://schemas.microsoft.com/office/powerpoint/2010/main" val="2625981243"/>
              </p:ext>
            </p:extLst>
          </p:nvPr>
        </p:nvGraphicFramePr>
        <p:xfrm>
          <a:off x="128552" y="392739"/>
          <a:ext cx="6729448" cy="9238459"/>
        </p:xfrm>
        <a:graphic>
          <a:graphicData uri="http://schemas.openxmlformats.org/drawingml/2006/table">
            <a:tbl>
              <a:tblPr>
                <a:effectLst>
                  <a:outerShdw blurRad="50800" dist="38100" dir="5400000" algn="t" rotWithShape="0">
                    <a:prstClr val="black">
                      <a:alpha val="40000"/>
                    </a:prstClr>
                  </a:outerShdw>
                </a:effectLst>
              </a:tblPr>
              <a:tblGrid>
                <a:gridCol w="3497294">
                  <a:extLst>
                    <a:ext uri="{9D8B030D-6E8A-4147-A177-3AD203B41FA5}">
                      <a16:colId xmlns:a16="http://schemas.microsoft.com/office/drawing/2014/main" val="20000"/>
                    </a:ext>
                  </a:extLst>
                </a:gridCol>
                <a:gridCol w="1696426">
                  <a:extLst>
                    <a:ext uri="{9D8B030D-6E8A-4147-A177-3AD203B41FA5}">
                      <a16:colId xmlns:a16="http://schemas.microsoft.com/office/drawing/2014/main" val="20001"/>
                    </a:ext>
                  </a:extLst>
                </a:gridCol>
                <a:gridCol w="1535728">
                  <a:extLst>
                    <a:ext uri="{9D8B030D-6E8A-4147-A177-3AD203B41FA5}">
                      <a16:colId xmlns:a16="http://schemas.microsoft.com/office/drawing/2014/main" val="20002"/>
                    </a:ext>
                  </a:extLst>
                </a:gridCol>
              </a:tblGrid>
              <a:tr h="889372">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a:ln>
                            <a:noFill/>
                          </a:ln>
                          <a:solidFill>
                            <a:schemeClr val="bg1"/>
                          </a:solidFill>
                          <a:effectLst/>
                          <a:latin typeface="Calibri" panose="020F0502020204030204" pitchFamily="34" charset="0"/>
                          <a:cs typeface="Arial" pitchFamily="34" charset="0"/>
                        </a:rPr>
                        <a:t>TEKNOKENTLERDE ÇALIŞANLAR  (2024)</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7007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TEKNOKENTLERİN ADI</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FİRMA SAYISI</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ÇALIŞAN</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470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İSTANBUL TEKNOKENT</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400" b="0" dirty="0">
                          <a:solidFill>
                            <a:schemeClr val="tx1"/>
                          </a:solidFill>
                          <a:latin typeface="Calibri" panose="020F0502020204030204" pitchFamily="34" charset="0"/>
                        </a:rPr>
                        <a:t>158</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Calibri" panose="020F0502020204030204" pitchFamily="34" charset="0"/>
                          <a:cs typeface="Arial" pitchFamily="34" charset="0"/>
                        </a:rPr>
                        <a:t>1.698</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468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İTÜ ARI TEKNOKENT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Calibri" panose="020F0502020204030204" pitchFamily="34" charset="0"/>
                          <a:cs typeface="Arial" pitchFamily="34" charset="0"/>
                        </a:rPr>
                        <a:t>352</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cs typeface="Arial" pitchFamily="34" charset="0"/>
                        </a:rPr>
                        <a:t>8.271</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96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MARMARA ÜNİVERSİTESİ TEKNOPARK</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0" i="0" u="none" strike="noStrike" kern="1200" dirty="0">
                          <a:solidFill>
                            <a:schemeClr val="tx1"/>
                          </a:solidFill>
                          <a:latin typeface="Calibri" panose="020F0502020204030204" pitchFamily="34" charset="0"/>
                          <a:ea typeface="+mn-ea"/>
                          <a:cs typeface="Arial" pitchFamily="34" charset="0"/>
                        </a:rPr>
                        <a:t>129</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0" i="0" u="none" strike="noStrike" kern="1200" dirty="0">
                          <a:solidFill>
                            <a:schemeClr val="tx1"/>
                          </a:solidFill>
                          <a:latin typeface="Calibri" panose="020F0502020204030204" pitchFamily="34" charset="0"/>
                          <a:ea typeface="+mn-ea"/>
                          <a:cs typeface="Arial" pitchFamily="34" charset="0"/>
                        </a:rPr>
                        <a:t>862</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617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YTÜ TEKNOPARK</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0" i="0" u="none" strike="noStrike" kern="1200" dirty="0">
                          <a:solidFill>
                            <a:schemeClr val="tx1"/>
                          </a:solidFill>
                          <a:latin typeface="Calibri" panose="020F0502020204030204" pitchFamily="34" charset="0"/>
                          <a:ea typeface="+mn-ea"/>
                          <a:cs typeface="Arial" pitchFamily="34" charset="0"/>
                        </a:rPr>
                        <a:t>760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0" i="0" u="none" strike="noStrike" kern="1200" dirty="0">
                          <a:solidFill>
                            <a:schemeClr val="tx1"/>
                          </a:solidFill>
                          <a:latin typeface="Calibri" panose="020F0502020204030204" pitchFamily="34" charset="0"/>
                          <a:ea typeface="+mn-ea"/>
                          <a:cs typeface="Arial" pitchFamily="34" charset="0"/>
                        </a:rPr>
                        <a:t>15.347</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81923216"/>
                  </a:ext>
                </a:extLst>
              </a:tr>
              <a:tr h="5195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TEKNOPARK İSTANBUL</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0" i="0" u="none" strike="noStrike" kern="1200" dirty="0">
                          <a:solidFill>
                            <a:schemeClr val="tx1"/>
                          </a:solidFill>
                          <a:latin typeface="Calibri" panose="020F0502020204030204" pitchFamily="34" charset="0"/>
                          <a:ea typeface="+mn-ea"/>
                          <a:cs typeface="Arial" pitchFamily="34" charset="0"/>
                        </a:rPr>
                        <a:t>440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0" i="0" u="none" strike="noStrike" kern="1200" dirty="0">
                          <a:solidFill>
                            <a:schemeClr val="tx1"/>
                          </a:solidFill>
                          <a:latin typeface="Calibri" panose="020F0502020204030204" pitchFamily="34" charset="0"/>
                          <a:ea typeface="+mn-ea"/>
                          <a:cs typeface="Arial" pitchFamily="34" charset="0"/>
                        </a:rPr>
                        <a:t>9.757</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48514829"/>
                  </a:ext>
                </a:extLst>
              </a:tr>
              <a:tr h="4865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TEKNOPOL İSTANBUL</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0" i="0" u="none" strike="noStrike" kern="1200" dirty="0">
                          <a:solidFill>
                            <a:schemeClr val="tx1"/>
                          </a:solidFill>
                          <a:latin typeface="Calibri" panose="020F0502020204030204" pitchFamily="34" charset="0"/>
                          <a:ea typeface="+mn-ea"/>
                          <a:cs typeface="Arial" pitchFamily="34" charset="0"/>
                        </a:rPr>
                        <a:t>165</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0" i="0" u="none" strike="noStrike" kern="1200" dirty="0">
                          <a:solidFill>
                            <a:schemeClr val="tx1"/>
                          </a:solidFill>
                          <a:latin typeface="Calibri" panose="020F0502020204030204" pitchFamily="34" charset="0"/>
                          <a:ea typeface="+mn-ea"/>
                          <a:cs typeface="Arial" pitchFamily="34" charset="0"/>
                        </a:rPr>
                        <a:t>1533</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71278363"/>
                  </a:ext>
                </a:extLst>
              </a:tr>
              <a:tr h="4903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BOĞAZİÇİ ÜNİVERSİTESİ TEKNOPARK</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0" i="0" u="none" strike="noStrike" kern="1200" dirty="0">
                          <a:solidFill>
                            <a:schemeClr val="tx1"/>
                          </a:solidFill>
                          <a:latin typeface="Calibri" panose="020F0502020204030204" pitchFamily="34" charset="0"/>
                          <a:ea typeface="+mn-ea"/>
                          <a:cs typeface="Arial" pitchFamily="34" charset="0"/>
                        </a:rPr>
                        <a:t>63</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0" i="0" u="none" strike="noStrike" kern="1200" dirty="0">
                          <a:solidFill>
                            <a:schemeClr val="tx1"/>
                          </a:solidFill>
                          <a:latin typeface="Calibri" panose="020F0502020204030204" pitchFamily="34" charset="0"/>
                          <a:ea typeface="+mn-ea"/>
                          <a:cs typeface="Arial" pitchFamily="34" charset="0"/>
                        </a:rPr>
                        <a:t>463</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69456025"/>
                  </a:ext>
                </a:extLst>
              </a:tr>
              <a:tr h="6330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BİRUNİ ÜNİVERSİTESİ TEKNOPARK</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0" i="0" u="none" strike="noStrike" kern="1200" dirty="0">
                          <a:solidFill>
                            <a:schemeClr val="tx1"/>
                          </a:solidFill>
                          <a:latin typeface="Calibri" panose="020F0502020204030204" pitchFamily="34" charset="0"/>
                          <a:ea typeface="+mn-ea"/>
                          <a:cs typeface="Arial" pitchFamily="34" charset="0"/>
                        </a:rPr>
                        <a:t>292</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0" i="0" u="none" strike="noStrike" kern="1200" dirty="0">
                          <a:solidFill>
                            <a:schemeClr val="tx1"/>
                          </a:solidFill>
                          <a:latin typeface="Calibri" panose="020F0502020204030204" pitchFamily="34" charset="0"/>
                          <a:ea typeface="+mn-ea"/>
                          <a:cs typeface="Arial" pitchFamily="34" charset="0"/>
                        </a:rPr>
                        <a:t>3297</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587744645"/>
                  </a:ext>
                </a:extLst>
              </a:tr>
              <a:tr h="4903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MEDENİYET ÜNİVERSİTESİ TEKNOPARK</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0" i="0" u="none" strike="noStrike" kern="1200" dirty="0">
                          <a:solidFill>
                            <a:schemeClr val="tx1"/>
                          </a:solidFill>
                          <a:latin typeface="Calibri" panose="020F0502020204030204" pitchFamily="34" charset="0"/>
                          <a:ea typeface="+mn-ea"/>
                          <a:cs typeface="Arial" pitchFamily="34" charset="0"/>
                        </a:rPr>
                        <a:t>74</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0" i="0" u="none" strike="noStrike" kern="1200" dirty="0">
                          <a:solidFill>
                            <a:schemeClr val="tx1"/>
                          </a:solidFill>
                          <a:latin typeface="Calibri" panose="020F0502020204030204" pitchFamily="34" charset="0"/>
                          <a:ea typeface="+mn-ea"/>
                          <a:cs typeface="Arial" pitchFamily="34" charset="0"/>
                        </a:rPr>
                        <a:t>737</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52712606"/>
                  </a:ext>
                </a:extLst>
              </a:tr>
              <a:tr h="6545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İSTANBUL SABAHATTİN ZAİM ÜNİVERSİTESİ TEKNOPARK</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0" i="0" u="none" strike="noStrike" kern="1200" dirty="0">
                          <a:solidFill>
                            <a:schemeClr val="tx1"/>
                          </a:solidFill>
                          <a:latin typeface="Calibri" panose="020F0502020204030204" pitchFamily="34" charset="0"/>
                          <a:ea typeface="+mn-ea"/>
                          <a:cs typeface="Arial" pitchFamily="34" charset="0"/>
                        </a:rPr>
                        <a:t>68</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0" i="0" u="none" strike="noStrike" kern="1200" dirty="0">
                          <a:solidFill>
                            <a:schemeClr val="tx1"/>
                          </a:solidFill>
                          <a:latin typeface="Calibri" panose="020F0502020204030204" pitchFamily="34" charset="0"/>
                          <a:ea typeface="+mn-ea"/>
                          <a:cs typeface="Arial" pitchFamily="34" charset="0"/>
                        </a:rPr>
                        <a:t>405</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4557641"/>
                  </a:ext>
                </a:extLst>
              </a:tr>
              <a:tr h="531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BİLİŞİM VADİSİ TEKNOPARK</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0" i="0" u="none" strike="noStrike" kern="1200" dirty="0">
                          <a:solidFill>
                            <a:schemeClr val="tx1"/>
                          </a:solidFill>
                          <a:latin typeface="Calibri" panose="020F0502020204030204" pitchFamily="34" charset="0"/>
                          <a:ea typeface="+mn-ea"/>
                          <a:cs typeface="Arial" pitchFamily="34" charset="0"/>
                        </a:rPr>
                        <a:t>101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0" i="0" u="none" strike="noStrike" kern="1200" dirty="0">
                          <a:solidFill>
                            <a:schemeClr val="tx1"/>
                          </a:solidFill>
                          <a:latin typeface="Calibri" panose="020F0502020204030204" pitchFamily="34" charset="0"/>
                          <a:ea typeface="+mn-ea"/>
                          <a:cs typeface="Arial" pitchFamily="34" charset="0"/>
                        </a:rPr>
                        <a:t>2.658</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103742824"/>
                  </a:ext>
                </a:extLst>
              </a:tr>
              <a:tr h="5014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KADİR HAS ÜNİVERSİTESİ TEKNOPARK</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0" i="0" u="none" strike="noStrike" kern="1200" dirty="0">
                          <a:solidFill>
                            <a:schemeClr val="tx1"/>
                          </a:solidFill>
                          <a:latin typeface="Calibri" panose="020F0502020204030204" pitchFamily="34" charset="0"/>
                          <a:ea typeface="+mn-ea"/>
                          <a:cs typeface="Arial" pitchFamily="34" charset="0"/>
                        </a:rPr>
                        <a:t>53</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0" i="0" u="none" strike="noStrike" kern="1200" dirty="0">
                          <a:solidFill>
                            <a:schemeClr val="tx1"/>
                          </a:solidFill>
                          <a:latin typeface="Calibri" panose="020F0502020204030204" pitchFamily="34" charset="0"/>
                          <a:ea typeface="+mn-ea"/>
                          <a:cs typeface="Arial" pitchFamily="34" charset="0"/>
                        </a:rPr>
                        <a:t>447</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854653834"/>
                  </a:ext>
                </a:extLst>
              </a:tr>
              <a:tr h="7325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RECEP TAYYİP ERDOĞAN ÜNİ. VE TÜRK-ALMAN ÜNİ. DİJİTAL PARK TEKNOKENT</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1" i="0" u="none" strike="noStrike" kern="1200" dirty="0">
                          <a:solidFill>
                            <a:schemeClr val="tx1"/>
                          </a:solidFill>
                          <a:latin typeface="Calibri" panose="020F0502020204030204" pitchFamily="34" charset="0"/>
                          <a:ea typeface="+mn-ea"/>
                          <a:cs typeface="Arial" pitchFamily="34" charset="0"/>
                        </a:rPr>
                        <a:t>226</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1" i="0" u="none" strike="noStrike" kern="1200" dirty="0">
                          <a:solidFill>
                            <a:schemeClr val="tx1"/>
                          </a:solidFill>
                          <a:latin typeface="Calibri" panose="020F0502020204030204" pitchFamily="34" charset="0"/>
                          <a:ea typeface="+mn-ea"/>
                          <a:cs typeface="Arial" pitchFamily="34" charset="0"/>
                        </a:rPr>
                        <a:t>3.212</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3778704"/>
                  </a:ext>
                </a:extLst>
              </a:tr>
              <a:tr h="7325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Arial" pitchFamily="34" charset="0"/>
                        </a:rPr>
                        <a:t> TOPLAM</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1" i="0" u="none" strike="noStrike" kern="1200" dirty="0">
                          <a:solidFill>
                            <a:schemeClr val="tx1"/>
                          </a:solidFill>
                          <a:latin typeface="Calibri" panose="020F0502020204030204" pitchFamily="34" charset="0"/>
                          <a:ea typeface="+mn-ea"/>
                          <a:cs typeface="Arial" pitchFamily="34" charset="0"/>
                        </a:rPr>
                        <a:t>2.881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1" i="0" u="none" strike="noStrike" kern="1200" dirty="0">
                          <a:solidFill>
                            <a:schemeClr val="tx1"/>
                          </a:solidFill>
                          <a:latin typeface="Calibri" panose="020F0502020204030204" pitchFamily="34" charset="0"/>
                          <a:ea typeface="+mn-ea"/>
                          <a:cs typeface="Arial" pitchFamily="34" charset="0"/>
                        </a:rPr>
                        <a:t>48.687</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extLst>
                  <a:ext uri="{0D108BD9-81ED-4DB2-BD59-A6C34878D82A}">
                    <a16:rowId xmlns:a16="http://schemas.microsoft.com/office/drawing/2014/main" val="724587049"/>
                  </a:ext>
                </a:extLst>
              </a:tr>
            </a:tbl>
          </a:graphicData>
        </a:graphic>
      </p:graphicFrame>
      <p:sp>
        <p:nvSpPr>
          <p:cNvPr id="6" name="Dikdörtgen 5"/>
          <p:cNvSpPr/>
          <p:nvPr/>
        </p:nvSpPr>
        <p:spPr>
          <a:xfrm>
            <a:off x="-80999" y="161907"/>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TEKNOKENTLER </a:t>
            </a:r>
            <a:endParaRPr kumimoji="0" lang="tr-TR" sz="12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ayt Numarası Yer Tutucusu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9031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nvPr>
        </p:nvGraphicFramePr>
        <p:xfrm>
          <a:off x="192740" y="986463"/>
          <a:ext cx="6477000" cy="1368000"/>
        </p:xfrm>
        <a:graphic>
          <a:graphicData uri="http://schemas.openxmlformats.org/drawingml/2006/table">
            <a:tbl>
              <a:tblPr>
                <a:effectLst>
                  <a:outerShdw blurRad="50800" dist="38100" dir="5400000" algn="t" rotWithShape="0">
                    <a:prstClr val="black">
                      <a:alpha val="40000"/>
                    </a:prstClr>
                  </a:outerShdw>
                </a:effectLst>
              </a:tblPr>
              <a:tblGrid>
                <a:gridCol w="4557169">
                  <a:extLst>
                    <a:ext uri="{9D8B030D-6E8A-4147-A177-3AD203B41FA5}">
                      <a16:colId xmlns:a16="http://schemas.microsoft.com/office/drawing/2014/main" val="20000"/>
                    </a:ext>
                  </a:extLst>
                </a:gridCol>
                <a:gridCol w="1919831">
                  <a:extLst>
                    <a:ext uri="{9D8B030D-6E8A-4147-A177-3AD203B41FA5}">
                      <a16:colId xmlns:a16="http://schemas.microsoft.com/office/drawing/2014/main" val="20001"/>
                    </a:ext>
                  </a:extLst>
                </a:gridCol>
              </a:tblGrid>
              <a:tr h="360000">
                <a:tc gridSpan="2">
                  <a:txBody>
                    <a:bodyPr/>
                    <a:lstStyle/>
                    <a:p>
                      <a:pPr algn="ctr" fontAlgn="b"/>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ARICILIK ÜRETİMİ*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extLst>
                  <a:ext uri="{0D108BD9-81ED-4DB2-BD59-A6C34878D82A}">
                    <a16:rowId xmlns:a16="http://schemas.microsoft.com/office/drawing/2014/main" val="10000"/>
                  </a:ext>
                </a:extLst>
              </a:tr>
              <a:tr h="252000">
                <a:tc>
                  <a:txBody>
                    <a:bodyPr/>
                    <a:lstStyle/>
                    <a:p>
                      <a:pPr algn="ctr" fontAlgn="b"/>
                      <a:r>
                        <a:rPr lang="tr-TR" sz="1400" b="1" i="0" u="none" strike="noStrike" dirty="0">
                          <a:solidFill>
                            <a:srgbClr val="283845"/>
                          </a:solidFill>
                          <a:latin typeface="Calibri" panose="020F0502020204030204" pitchFamily="34" charset="0"/>
                          <a:cs typeface="Arial" pitchFamily="34" charset="0"/>
                        </a:rPr>
                        <a:t>TÜRÜ</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1" i="0" u="none" strike="noStrike" dirty="0">
                          <a:solidFill>
                            <a:srgbClr val="283845"/>
                          </a:solidFill>
                          <a:latin typeface="Calibri" panose="020F0502020204030204" pitchFamily="34" charset="0"/>
                          <a:cs typeface="Arial" pitchFamily="34" charset="0"/>
                        </a:rPr>
                        <a:t>2024 Yılı</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252000">
                <a:tc>
                  <a:txBody>
                    <a:bodyPr/>
                    <a:lstStyle/>
                    <a:p>
                      <a:pPr algn="just" fontAlgn="b"/>
                      <a:r>
                        <a:rPr lang="tr-TR" sz="1400" b="1" i="0" u="none" strike="noStrike" dirty="0">
                          <a:solidFill>
                            <a:srgbClr val="283845"/>
                          </a:solidFill>
                          <a:latin typeface="Calibri" panose="020F0502020204030204" pitchFamily="34" charset="0"/>
                          <a:cs typeface="Arial" pitchFamily="34" charset="0"/>
                        </a:rPr>
                        <a:t>ESKİ TİP KOVAN ADEDİ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i="0" u="none" strike="noStrike" kern="1200" dirty="0">
                          <a:solidFill>
                            <a:srgbClr val="283845"/>
                          </a:solidFill>
                          <a:latin typeface="Calibri" panose="020F0502020204030204" pitchFamily="34" charset="0"/>
                          <a:ea typeface="+mn-ea"/>
                          <a:cs typeface="Arial" pitchFamily="34" charset="0"/>
                        </a:rPr>
                        <a:t>331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2000">
                <a:tc>
                  <a:txBody>
                    <a:bodyPr/>
                    <a:lstStyle/>
                    <a:p>
                      <a:pPr algn="l" fontAlgn="b"/>
                      <a:r>
                        <a:rPr lang="tr-TR" sz="1400" b="1" i="0" u="none" strike="noStrike" dirty="0">
                          <a:solidFill>
                            <a:srgbClr val="283845"/>
                          </a:solidFill>
                          <a:latin typeface="Calibri" panose="020F0502020204030204" pitchFamily="34" charset="0"/>
                          <a:cs typeface="Arial" pitchFamily="34" charset="0"/>
                        </a:rPr>
                        <a:t>YENİ TİP KOVAN ADEDİ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i="0" u="none" strike="noStrike" kern="1200" dirty="0">
                          <a:solidFill>
                            <a:srgbClr val="283845"/>
                          </a:solidFill>
                          <a:latin typeface="Calibri" panose="020F0502020204030204" pitchFamily="34" charset="0"/>
                          <a:ea typeface="+mn-ea"/>
                          <a:cs typeface="Arial" pitchFamily="34" charset="0"/>
                        </a:rPr>
                        <a:t>92.766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2000">
                <a:tc>
                  <a:txBody>
                    <a:bodyPr/>
                    <a:lstStyle/>
                    <a:p>
                      <a:pPr algn="l" fontAlgn="b"/>
                      <a:r>
                        <a:rPr lang="tr-TR" sz="1400" b="1" i="0" u="none" strike="noStrike" dirty="0">
                          <a:solidFill>
                            <a:srgbClr val="283845"/>
                          </a:solidFill>
                          <a:latin typeface="Calibri" panose="020F0502020204030204" pitchFamily="34" charset="0"/>
                          <a:cs typeface="Arial" pitchFamily="34" charset="0"/>
                        </a:rPr>
                        <a:t>TOPLAM</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i="0" u="none" strike="noStrike" kern="1200" dirty="0">
                          <a:solidFill>
                            <a:srgbClr val="283845"/>
                          </a:solidFill>
                          <a:latin typeface="Calibri" panose="020F0502020204030204" pitchFamily="34" charset="0"/>
                          <a:ea typeface="+mn-ea"/>
                          <a:cs typeface="Arial" pitchFamily="34" charset="0"/>
                        </a:rPr>
                        <a:t>93.097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4" name="4 Tablo"/>
          <p:cNvGraphicFramePr>
            <a:graphicFrameLocks noGrp="1"/>
          </p:cNvGraphicFramePr>
          <p:nvPr>
            <p:extLst/>
          </p:nvPr>
        </p:nvGraphicFramePr>
        <p:xfrm>
          <a:off x="212909" y="2677162"/>
          <a:ext cx="6456831" cy="1761627"/>
        </p:xfrm>
        <a:graphic>
          <a:graphicData uri="http://schemas.openxmlformats.org/drawingml/2006/table">
            <a:tbl>
              <a:tblPr>
                <a:effectLst>
                  <a:outerShdw blurRad="50800" dist="38100" dir="5400000" algn="t" rotWithShape="0">
                    <a:prstClr val="black">
                      <a:alpha val="40000"/>
                    </a:prstClr>
                  </a:outerShdw>
                </a:effectLst>
              </a:tblPr>
              <a:tblGrid>
                <a:gridCol w="1447991">
                  <a:extLst>
                    <a:ext uri="{9D8B030D-6E8A-4147-A177-3AD203B41FA5}">
                      <a16:colId xmlns:a16="http://schemas.microsoft.com/office/drawing/2014/main" val="20000"/>
                    </a:ext>
                  </a:extLst>
                </a:gridCol>
                <a:gridCol w="3091451">
                  <a:extLst>
                    <a:ext uri="{9D8B030D-6E8A-4147-A177-3AD203B41FA5}">
                      <a16:colId xmlns:a16="http://schemas.microsoft.com/office/drawing/2014/main" val="20001"/>
                    </a:ext>
                  </a:extLst>
                </a:gridCol>
                <a:gridCol w="1917389">
                  <a:extLst>
                    <a:ext uri="{9D8B030D-6E8A-4147-A177-3AD203B41FA5}">
                      <a16:colId xmlns:a16="http://schemas.microsoft.com/office/drawing/2014/main" val="20002"/>
                    </a:ext>
                  </a:extLst>
                </a:gridCol>
              </a:tblGrid>
              <a:tr h="320296">
                <a:tc gridSpan="3">
                  <a:txBody>
                    <a:bodyPr/>
                    <a:lstStyle/>
                    <a:p>
                      <a:pPr marL="0" algn="ctr" defTabSz="914400" rtl="0" eaLnBrk="1" fontAlgn="b" latinLnBrk="0" hangingPunct="1"/>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BÜYÜKBAŞ HAYVAN VARLIĞI*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20296">
                <a:tc gridSpan="2">
                  <a:txBody>
                    <a:bodyPr/>
                    <a:lstStyle/>
                    <a:p>
                      <a:pPr algn="ctr" fontAlgn="b"/>
                      <a:r>
                        <a:rPr lang="tr-TR" sz="1400" b="1" i="0" u="none" strike="noStrike" dirty="0">
                          <a:solidFill>
                            <a:srgbClr val="283845"/>
                          </a:solidFill>
                          <a:latin typeface="Calibri" panose="020F0502020204030204" pitchFamily="34" charset="0"/>
                          <a:cs typeface="Arial" pitchFamily="34" charset="0"/>
                        </a:rPr>
                        <a:t>CİNSİ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hMerge="1">
                  <a:txBody>
                    <a:bodyPr/>
                    <a:lstStyle/>
                    <a:p>
                      <a:endParaRPr lang="tr-TR"/>
                    </a:p>
                  </a:txBody>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1" i="0" u="none" strike="noStrike" dirty="0">
                          <a:solidFill>
                            <a:srgbClr val="283845"/>
                          </a:solidFill>
                          <a:latin typeface="Calibri" panose="020F0502020204030204" pitchFamily="34" charset="0"/>
                          <a:cs typeface="Arial" pitchFamily="34" charset="0"/>
                        </a:rPr>
                        <a:t>2024 Yılı</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224207">
                <a:tc rowSpan="3">
                  <a:txBody>
                    <a:bodyPr/>
                    <a:lstStyle/>
                    <a:p>
                      <a:pPr algn="just" fontAlgn="b"/>
                      <a:r>
                        <a:rPr lang="tr-TR" sz="1400" b="1" i="0" u="none" strike="noStrike" dirty="0">
                          <a:solidFill>
                            <a:srgbClr val="283845"/>
                          </a:solidFill>
                          <a:latin typeface="Calibri" panose="020F0502020204030204" pitchFamily="34" charset="0"/>
                          <a:cs typeface="Arial" pitchFamily="34" charset="0"/>
                        </a:rPr>
                        <a:t>SIĞIR</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just" fontAlgn="b"/>
                      <a:r>
                        <a:rPr lang="tr-TR" sz="1400" b="1" i="0" u="none" strike="noStrike" dirty="0">
                          <a:solidFill>
                            <a:srgbClr val="283845"/>
                          </a:solidFill>
                          <a:latin typeface="Calibri" panose="020F0502020204030204" pitchFamily="34" charset="0"/>
                          <a:cs typeface="Arial" pitchFamily="34" charset="0"/>
                        </a:rPr>
                        <a:t>SAF KÜLTÜR IRKI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i="0" u="none" strike="noStrike" kern="1200" dirty="0">
                          <a:solidFill>
                            <a:srgbClr val="283845"/>
                          </a:solidFill>
                          <a:latin typeface="Calibri" panose="020F0502020204030204" pitchFamily="34" charset="0"/>
                          <a:ea typeface="+mn-ea"/>
                          <a:cs typeface="Arial" pitchFamily="34" charset="0"/>
                        </a:rPr>
                        <a:t>29.772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4207">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l" fontAlgn="b"/>
                      <a:r>
                        <a:rPr lang="tr-TR" sz="1400" b="1" i="0" u="none" strike="noStrike" dirty="0">
                          <a:solidFill>
                            <a:srgbClr val="283845"/>
                          </a:solidFill>
                          <a:latin typeface="Calibri" panose="020F0502020204030204" pitchFamily="34" charset="0"/>
                          <a:cs typeface="Arial" pitchFamily="34" charset="0"/>
                        </a:rPr>
                        <a:t>KÜLTÜR MELEZİ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i="0" u="none" strike="noStrike" kern="1200" dirty="0">
                          <a:solidFill>
                            <a:srgbClr val="283845"/>
                          </a:solidFill>
                          <a:latin typeface="Calibri" panose="020F0502020204030204" pitchFamily="34" charset="0"/>
                          <a:ea typeface="+mn-ea"/>
                          <a:cs typeface="Arial" pitchFamily="34" charset="0"/>
                        </a:rPr>
                        <a:t>45.108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4207">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l" fontAlgn="b"/>
                      <a:r>
                        <a:rPr lang="tr-TR" sz="1400" b="1" i="0" u="none" strike="noStrike" dirty="0">
                          <a:solidFill>
                            <a:srgbClr val="283845"/>
                          </a:solidFill>
                          <a:latin typeface="Calibri" panose="020F0502020204030204" pitchFamily="34" charset="0"/>
                          <a:cs typeface="Arial" pitchFamily="34" charset="0"/>
                        </a:rPr>
                        <a:t>YERLİ IRK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400" b="1" i="0" u="none" strike="noStrike" kern="1200" dirty="0">
                          <a:solidFill>
                            <a:srgbClr val="283845"/>
                          </a:solidFill>
                          <a:latin typeface="Calibri" panose="020F0502020204030204" pitchFamily="34" charset="0"/>
                          <a:ea typeface="+mn-ea"/>
                          <a:cs typeface="Arial" pitchFamily="34" charset="0"/>
                        </a:rPr>
                        <a:t>1.235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24207">
                <a:tc gridSpan="2">
                  <a:txBody>
                    <a:bodyPr/>
                    <a:lstStyle/>
                    <a:p>
                      <a:pPr algn="just" fontAlgn="b"/>
                      <a:r>
                        <a:rPr lang="tr-TR" sz="1400" b="1" i="0" u="none" strike="noStrike" dirty="0">
                          <a:solidFill>
                            <a:srgbClr val="283845"/>
                          </a:solidFill>
                          <a:latin typeface="Calibri" panose="020F0502020204030204" pitchFamily="34" charset="0"/>
                          <a:cs typeface="Arial" pitchFamily="34" charset="0"/>
                        </a:rPr>
                        <a:t>MANDA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1" i="0" u="none" strike="noStrike" kern="1200" dirty="0">
                          <a:solidFill>
                            <a:srgbClr val="283845"/>
                          </a:solidFill>
                          <a:latin typeface="Calibri" panose="020F0502020204030204" pitchFamily="34" charset="0"/>
                          <a:ea typeface="+mn-ea"/>
                          <a:cs typeface="Arial" pitchFamily="34" charset="0"/>
                        </a:rPr>
                        <a:t>12.891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4207">
                <a:tc gridSpan="2">
                  <a:txBody>
                    <a:bodyPr/>
                    <a:lstStyle/>
                    <a:p>
                      <a:pPr algn="ctr" fontAlgn="b"/>
                      <a:r>
                        <a:rPr lang="tr-TR" sz="1400" b="1" i="0" u="none" strike="noStrike" dirty="0">
                          <a:solidFill>
                            <a:srgbClr val="283845"/>
                          </a:solidFill>
                          <a:latin typeface="Calibri" panose="020F0502020204030204" pitchFamily="34" charset="0"/>
                          <a:cs typeface="Arial" pitchFamily="34" charset="0"/>
                        </a:rPr>
                        <a:t>TOPLAM</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1" i="0" u="none" strike="noStrike" kern="1200" dirty="0">
                          <a:solidFill>
                            <a:srgbClr val="283845"/>
                          </a:solidFill>
                          <a:latin typeface="Calibri" panose="020F0502020204030204" pitchFamily="34" charset="0"/>
                          <a:ea typeface="+mn-ea"/>
                          <a:cs typeface="Arial" pitchFamily="34" charset="0"/>
                        </a:rPr>
                        <a:t>89.006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5" name="4 Tablo"/>
          <p:cNvGraphicFramePr>
            <a:graphicFrameLocks noGrp="1"/>
          </p:cNvGraphicFramePr>
          <p:nvPr>
            <p:extLst/>
          </p:nvPr>
        </p:nvGraphicFramePr>
        <p:xfrm>
          <a:off x="192739" y="4862068"/>
          <a:ext cx="6477001" cy="1567378"/>
        </p:xfrm>
        <a:graphic>
          <a:graphicData uri="http://schemas.openxmlformats.org/drawingml/2006/table">
            <a:tbl>
              <a:tblPr>
                <a:effectLst>
                  <a:outerShdw blurRad="50800" dist="38100" dir="5400000" algn="t" rotWithShape="0">
                    <a:prstClr val="black">
                      <a:alpha val="40000"/>
                    </a:prstClr>
                  </a:outerShdw>
                </a:effectLst>
              </a:tblPr>
              <a:tblGrid>
                <a:gridCol w="1424941">
                  <a:extLst>
                    <a:ext uri="{9D8B030D-6E8A-4147-A177-3AD203B41FA5}">
                      <a16:colId xmlns:a16="http://schemas.microsoft.com/office/drawing/2014/main" val="20000"/>
                    </a:ext>
                  </a:extLst>
                </a:gridCol>
                <a:gridCol w="3132231">
                  <a:extLst>
                    <a:ext uri="{9D8B030D-6E8A-4147-A177-3AD203B41FA5}">
                      <a16:colId xmlns:a16="http://schemas.microsoft.com/office/drawing/2014/main" val="20001"/>
                    </a:ext>
                  </a:extLst>
                </a:gridCol>
                <a:gridCol w="1919829">
                  <a:extLst>
                    <a:ext uri="{9D8B030D-6E8A-4147-A177-3AD203B41FA5}">
                      <a16:colId xmlns:a16="http://schemas.microsoft.com/office/drawing/2014/main" val="20002"/>
                    </a:ext>
                  </a:extLst>
                </a:gridCol>
              </a:tblGrid>
              <a:tr h="325006">
                <a:tc gridSpan="3">
                  <a:txBody>
                    <a:bodyPr/>
                    <a:lstStyle/>
                    <a:p>
                      <a:pPr marL="0" algn="ctr" defTabSz="914400" rtl="0" eaLnBrk="1" fontAlgn="b" latinLnBrk="0" hangingPunct="1"/>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KÜÇÜKBAŞ HAYVAN VARLIĞI*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25006">
                <a:tc gridSpan="2">
                  <a:txBody>
                    <a:bodyPr/>
                    <a:lstStyle/>
                    <a:p>
                      <a:pPr algn="ctr" fontAlgn="b"/>
                      <a:r>
                        <a:rPr lang="tr-TR" sz="1400" b="1" i="0" u="none" strike="noStrike" dirty="0">
                          <a:solidFill>
                            <a:srgbClr val="283845"/>
                          </a:solidFill>
                          <a:latin typeface="Calibri" panose="020F0502020204030204" pitchFamily="34" charset="0"/>
                          <a:cs typeface="Arial" pitchFamily="34" charset="0"/>
                        </a:rPr>
                        <a:t>CİNSİ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hMerge="1">
                  <a:txBody>
                    <a:bodyPr/>
                    <a:lstStyle/>
                    <a:p>
                      <a:endParaRPr lang="tr-TR"/>
                    </a:p>
                  </a:txBody>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1" i="0" u="none" strike="noStrike" dirty="0">
                          <a:solidFill>
                            <a:srgbClr val="283845"/>
                          </a:solidFill>
                          <a:latin typeface="Calibri" panose="020F0502020204030204" pitchFamily="34" charset="0"/>
                          <a:cs typeface="Arial" pitchFamily="34" charset="0"/>
                        </a:rPr>
                        <a:t>2024 Yılı</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227504">
                <a:tc rowSpan="2">
                  <a:txBody>
                    <a:bodyPr/>
                    <a:lstStyle/>
                    <a:p>
                      <a:pPr algn="just" fontAlgn="b"/>
                      <a:r>
                        <a:rPr lang="tr-TR" sz="1400" b="1" i="0" u="none" strike="noStrike" dirty="0">
                          <a:solidFill>
                            <a:srgbClr val="283845"/>
                          </a:solidFill>
                          <a:latin typeface="Calibri" panose="020F0502020204030204" pitchFamily="34" charset="0"/>
                          <a:cs typeface="Arial" pitchFamily="34" charset="0"/>
                        </a:rPr>
                        <a:t>KOYUN</a:t>
                      </a:r>
                    </a:p>
                  </a:txBody>
                  <a:tcPr marL="8965" marR="8965" marT="8965" marB="0" anchor="ctr">
                    <a:lnL w="9525" cap="flat" cmpd="sng" algn="ctr">
                      <a:solidFill>
                        <a:srgbClr val="283845"/>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algn="just" fontAlgn="b"/>
                      <a:r>
                        <a:rPr lang="tr-TR" sz="1400" b="1" i="0" u="none" strike="noStrike" dirty="0">
                          <a:solidFill>
                            <a:srgbClr val="283845"/>
                          </a:solidFill>
                          <a:latin typeface="Calibri" panose="020F0502020204030204" pitchFamily="34" charset="0"/>
                          <a:cs typeface="Arial" pitchFamily="34" charset="0"/>
                        </a:rPr>
                        <a:t>MERİNOS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4.431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2"/>
                  </a:ext>
                </a:extLst>
              </a:tr>
              <a:tr h="227504">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l" fontAlgn="b"/>
                      <a:r>
                        <a:rPr lang="tr-TR" sz="1400" b="1" i="0" u="none" strike="noStrike" dirty="0">
                          <a:solidFill>
                            <a:srgbClr val="283845"/>
                          </a:solidFill>
                          <a:latin typeface="Calibri" panose="020F0502020204030204" pitchFamily="34" charset="0"/>
                          <a:cs typeface="Arial" pitchFamily="34" charset="0"/>
                        </a:rPr>
                        <a:t>YERLİ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136.619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3"/>
                  </a:ext>
                </a:extLst>
              </a:tr>
              <a:tr h="234854">
                <a:tc gridSpan="2">
                  <a:txBody>
                    <a:bodyPr/>
                    <a:lstStyle/>
                    <a:p>
                      <a:pPr algn="just" fontAlgn="b"/>
                      <a:r>
                        <a:rPr lang="tr-TR" sz="1400" b="1" i="0" u="none" strike="noStrike" dirty="0">
                          <a:solidFill>
                            <a:srgbClr val="283845"/>
                          </a:solidFill>
                          <a:latin typeface="Calibri" panose="020F0502020204030204" pitchFamily="34" charset="0"/>
                          <a:cs typeface="Arial" pitchFamily="34" charset="0"/>
                        </a:rPr>
                        <a:t>KIL VE TİFTİK KEÇİSİ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21.149</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4"/>
                  </a:ext>
                </a:extLst>
              </a:tr>
              <a:tr h="227504">
                <a:tc gridSpan="2">
                  <a:txBody>
                    <a:bodyPr/>
                    <a:lstStyle/>
                    <a:p>
                      <a:pPr marL="0" algn="ctr" defTabSz="914400" rtl="0" eaLnBrk="1" fontAlgn="b"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TOPLAM</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162.199</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5"/>
                  </a:ext>
                </a:extLst>
              </a:tr>
            </a:tbl>
          </a:graphicData>
        </a:graphic>
      </p:graphicFrame>
      <p:graphicFrame>
        <p:nvGraphicFramePr>
          <p:cNvPr id="6" name="4 Tablo"/>
          <p:cNvGraphicFramePr>
            <a:graphicFrameLocks noGrp="1"/>
          </p:cNvGraphicFramePr>
          <p:nvPr>
            <p:extLst/>
          </p:nvPr>
        </p:nvGraphicFramePr>
        <p:xfrm>
          <a:off x="152399" y="6794974"/>
          <a:ext cx="6517341" cy="2412000"/>
        </p:xfrm>
        <a:graphic>
          <a:graphicData uri="http://schemas.openxmlformats.org/drawingml/2006/table">
            <a:tbl>
              <a:tblPr>
                <a:effectLst>
                  <a:outerShdw blurRad="50800" dist="38100" dir="5400000" algn="t" rotWithShape="0">
                    <a:prstClr val="black">
                      <a:alpha val="40000"/>
                    </a:prstClr>
                  </a:outerShdw>
                </a:effectLst>
              </a:tblPr>
              <a:tblGrid>
                <a:gridCol w="1530938">
                  <a:extLst>
                    <a:ext uri="{9D8B030D-6E8A-4147-A177-3AD203B41FA5}">
                      <a16:colId xmlns:a16="http://schemas.microsoft.com/office/drawing/2014/main" val="20000"/>
                    </a:ext>
                  </a:extLst>
                </a:gridCol>
                <a:gridCol w="2590339">
                  <a:extLst>
                    <a:ext uri="{9D8B030D-6E8A-4147-A177-3AD203B41FA5}">
                      <a16:colId xmlns:a16="http://schemas.microsoft.com/office/drawing/2014/main" val="20001"/>
                    </a:ext>
                  </a:extLst>
                </a:gridCol>
                <a:gridCol w="2396064">
                  <a:extLst>
                    <a:ext uri="{9D8B030D-6E8A-4147-A177-3AD203B41FA5}">
                      <a16:colId xmlns:a16="http://schemas.microsoft.com/office/drawing/2014/main" val="20002"/>
                    </a:ext>
                  </a:extLst>
                </a:gridCol>
              </a:tblGrid>
              <a:tr h="360000">
                <a:tc gridSpan="3">
                  <a:txBody>
                    <a:bodyPr/>
                    <a:lstStyle/>
                    <a:p>
                      <a:pPr marL="0" algn="ctr" defTabSz="914400" rtl="0" eaLnBrk="1" fontAlgn="b" latinLnBrk="0" hangingPunct="1"/>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KÜMES HAYVAN VARLIĞI*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88000">
                <a:tc gridSpan="2">
                  <a:txBody>
                    <a:bodyPr/>
                    <a:lstStyle/>
                    <a:p>
                      <a:pPr algn="ctr" fontAlgn="b"/>
                      <a:r>
                        <a:rPr lang="tr-TR" sz="1400" b="1" i="0" u="none" strike="noStrike" dirty="0">
                          <a:solidFill>
                            <a:srgbClr val="283845"/>
                          </a:solidFill>
                          <a:latin typeface="Calibri" panose="020F0502020204030204" pitchFamily="34" charset="0"/>
                          <a:cs typeface="Arial" pitchFamily="34" charset="0"/>
                        </a:rPr>
                        <a:t>CİNSİ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hMerge="1">
                  <a:txBody>
                    <a:bodyPr/>
                    <a:lstStyle/>
                    <a:p>
                      <a:endParaRPr lang="tr-TR"/>
                    </a:p>
                  </a:txBody>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1" i="0" u="none" strike="noStrike" dirty="0">
                          <a:solidFill>
                            <a:srgbClr val="283845"/>
                          </a:solidFill>
                          <a:latin typeface="Calibri" panose="020F0502020204030204" pitchFamily="34" charset="0"/>
                          <a:cs typeface="Arial" pitchFamily="34" charset="0"/>
                        </a:rPr>
                        <a:t>2024 Yılı</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252000">
                <a:tc rowSpan="3">
                  <a:txBody>
                    <a:bodyPr/>
                    <a:lstStyle/>
                    <a:p>
                      <a:pPr algn="ctr" fontAlgn="b"/>
                      <a:r>
                        <a:rPr lang="tr-TR" sz="1400" b="1" i="0" u="none" strike="noStrike" dirty="0">
                          <a:solidFill>
                            <a:srgbClr val="283845"/>
                          </a:solidFill>
                          <a:latin typeface="Calibri" panose="020F0502020204030204" pitchFamily="34" charset="0"/>
                          <a:cs typeface="Arial" pitchFamily="34" charset="0"/>
                        </a:rPr>
                        <a:t>TAVUK</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just" fontAlgn="b"/>
                      <a:r>
                        <a:rPr lang="tr-TR" sz="1400" b="1" i="0" u="none" strike="noStrike" dirty="0">
                          <a:solidFill>
                            <a:srgbClr val="283845"/>
                          </a:solidFill>
                          <a:latin typeface="Calibri" panose="020F0502020204030204" pitchFamily="34" charset="0"/>
                          <a:cs typeface="Arial" pitchFamily="34" charset="0"/>
                        </a:rPr>
                        <a:t>YUMURTACI TAVUK</a:t>
                      </a:r>
                      <a:r>
                        <a:rPr lang="tr-TR" sz="1400" b="1" i="0" u="none" strike="noStrike" baseline="0" dirty="0">
                          <a:solidFill>
                            <a:srgbClr val="283845"/>
                          </a:solidFill>
                          <a:latin typeface="Calibri" panose="020F0502020204030204" pitchFamily="34" charset="0"/>
                          <a:cs typeface="Arial" pitchFamily="34" charset="0"/>
                        </a:rPr>
                        <a:t> SAYISI</a:t>
                      </a:r>
                      <a:endParaRPr lang="tr-TR" sz="1400" b="1" i="0" u="none" strike="noStrike" dirty="0">
                        <a:solidFill>
                          <a:srgbClr val="283845"/>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400" b="1" kern="1200" dirty="0" smtClean="0">
                          <a:solidFill>
                            <a:srgbClr val="283845"/>
                          </a:solidFill>
                          <a:latin typeface="Calibri" panose="020F0502020204030204" pitchFamily="34" charset="0"/>
                          <a:ea typeface="Times New Roman"/>
                          <a:cs typeface="Arial" pitchFamily="34" charset="0"/>
                        </a:rPr>
                        <a:t>1.083.222</a:t>
                      </a:r>
                      <a:endParaRPr lang="tr-TR" sz="1400" b="1" kern="1200" dirty="0">
                        <a:solidFill>
                          <a:srgbClr val="283845"/>
                        </a:solidFill>
                        <a:latin typeface="Calibri" panose="020F0502020204030204" pitchFamily="34" charset="0"/>
                        <a:ea typeface="Times New Roman"/>
                        <a:cs typeface="Arial" pitchFamily="34"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2000">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l" fontAlgn="b"/>
                      <a:r>
                        <a:rPr lang="tr-TR" sz="1400" b="1" i="0" u="none" strike="noStrike" dirty="0">
                          <a:solidFill>
                            <a:srgbClr val="283845"/>
                          </a:solidFill>
                          <a:latin typeface="Calibri" panose="020F0502020204030204" pitchFamily="34" charset="0"/>
                          <a:cs typeface="Arial" pitchFamily="34" charset="0"/>
                        </a:rPr>
                        <a:t>ETLİK </a:t>
                      </a:r>
                      <a:r>
                        <a:rPr lang="tr-TR" sz="1400" b="1" i="0" u="none" strike="noStrike" baseline="0" dirty="0">
                          <a:solidFill>
                            <a:srgbClr val="283845"/>
                          </a:solidFill>
                          <a:latin typeface="Calibri" panose="020F0502020204030204" pitchFamily="34" charset="0"/>
                          <a:cs typeface="Arial" pitchFamily="34" charset="0"/>
                        </a:rPr>
                        <a:t> TAVUK  SAYISI</a:t>
                      </a:r>
                      <a:endParaRPr lang="tr-TR" sz="1400" b="1" i="0" u="none" strike="noStrike" dirty="0">
                        <a:solidFill>
                          <a:srgbClr val="283845"/>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400" b="1" kern="1200" dirty="0">
                          <a:solidFill>
                            <a:srgbClr val="283845"/>
                          </a:solidFill>
                          <a:latin typeface="Calibri" panose="020F0502020204030204" pitchFamily="34" charset="0"/>
                          <a:ea typeface="Times New Roman"/>
                          <a:cs typeface="Arial" pitchFamily="34" charset="0"/>
                        </a:rPr>
                        <a:t>700.000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2000">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ctr" fontAlgn="b"/>
                      <a:r>
                        <a:rPr lang="tr-TR" sz="1400" b="1" i="0" u="none" strike="noStrike" dirty="0">
                          <a:solidFill>
                            <a:srgbClr val="283845"/>
                          </a:solidFill>
                          <a:latin typeface="Calibri" panose="020F0502020204030204" pitchFamily="34" charset="0"/>
                          <a:cs typeface="Arial" pitchFamily="34" charset="0"/>
                        </a:rPr>
                        <a:t>TOPLAM</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smtClean="0">
                          <a:solidFill>
                            <a:srgbClr val="283845"/>
                          </a:solidFill>
                          <a:latin typeface="Calibri" panose="020F0502020204030204" pitchFamily="34" charset="0"/>
                          <a:ea typeface="Times New Roman"/>
                          <a:cs typeface="Arial" pitchFamily="34" charset="0"/>
                        </a:rPr>
                        <a:t>1.783.222</a:t>
                      </a:r>
                      <a:endParaRPr lang="tr-TR" sz="1400" b="1" kern="1200" dirty="0">
                        <a:solidFill>
                          <a:srgbClr val="283845"/>
                        </a:solidFill>
                        <a:latin typeface="Calibri" panose="020F0502020204030204" pitchFamily="34" charset="0"/>
                        <a:ea typeface="Times New Roman"/>
                        <a:cs typeface="Arial" pitchFamily="34"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2000">
                <a:tc gridSpan="2">
                  <a:txBody>
                    <a:bodyPr/>
                    <a:lstStyle/>
                    <a:p>
                      <a:pPr algn="just" fontAlgn="b"/>
                      <a:r>
                        <a:rPr lang="tr-TR" sz="1400" b="1" i="0" u="none" strike="noStrike" dirty="0">
                          <a:solidFill>
                            <a:srgbClr val="283845"/>
                          </a:solidFill>
                          <a:latin typeface="Calibri" panose="020F0502020204030204" pitchFamily="34" charset="0"/>
                          <a:cs typeface="Arial" pitchFamily="34" charset="0"/>
                        </a:rPr>
                        <a:t>HİNDİ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5.577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2000">
                <a:tc gridSpan="2">
                  <a:txBody>
                    <a:bodyPr/>
                    <a:lstStyle/>
                    <a:p>
                      <a:pPr algn="just" fontAlgn="b"/>
                      <a:r>
                        <a:rPr lang="tr-TR" sz="1400" b="1" i="0" u="none" strike="noStrike" dirty="0">
                          <a:solidFill>
                            <a:srgbClr val="283845"/>
                          </a:solidFill>
                          <a:latin typeface="Calibri" panose="020F0502020204030204" pitchFamily="34" charset="0"/>
                          <a:cs typeface="Arial" pitchFamily="34" charset="0"/>
                        </a:rPr>
                        <a:t>ÖRDEK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endParaRPr lang="tr-TR"/>
                    </a:p>
                  </a:txBody>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5.461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2000">
                <a:tc gridSpan="2">
                  <a:txBody>
                    <a:bodyPr/>
                    <a:lstStyle/>
                    <a:p>
                      <a:pPr algn="l" fontAlgn="b"/>
                      <a:r>
                        <a:rPr lang="tr-TR" sz="1400" b="1" i="0" u="none" strike="noStrike" dirty="0">
                          <a:solidFill>
                            <a:srgbClr val="283845"/>
                          </a:solidFill>
                          <a:latin typeface="Calibri" panose="020F0502020204030204" pitchFamily="34" charset="0"/>
                          <a:cs typeface="Arial" pitchFamily="34" charset="0"/>
                        </a:rPr>
                        <a:t>KAZ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6.413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2000">
                <a:tc gridSpan="2">
                  <a:txBody>
                    <a:bodyPr/>
                    <a:lstStyle/>
                    <a:p>
                      <a:pPr algn="ctr" fontAlgn="b"/>
                      <a:r>
                        <a:rPr lang="tr-TR" sz="1400" b="1" i="0" u="none" strike="noStrike" dirty="0">
                          <a:solidFill>
                            <a:srgbClr val="283845"/>
                          </a:solidFill>
                          <a:latin typeface="Calibri" panose="020F0502020204030204" pitchFamily="34" charset="0"/>
                          <a:cs typeface="Arial" pitchFamily="34" charset="0"/>
                        </a:rPr>
                        <a:t>TOPLAM</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endParaRPr lang="tr-TR"/>
                    </a:p>
                  </a:txBody>
                  <a:tcPr/>
                </a:tc>
                <a:tc>
                  <a:txBody>
                    <a:bodyPr/>
                    <a:lstStyle/>
                    <a:p>
                      <a:pPr algn="ctr">
                        <a:spcAft>
                          <a:spcPts val="0"/>
                        </a:spcAft>
                      </a:pPr>
                      <a:r>
                        <a:rPr lang="tr-TR" sz="1400" b="1" dirty="0">
                          <a:solidFill>
                            <a:srgbClr val="283845"/>
                          </a:solidFill>
                          <a:latin typeface="Calibri" panose="020F0502020204030204" pitchFamily="34" charset="0"/>
                          <a:ea typeface="Times New Roman"/>
                          <a:cs typeface="Arial" pitchFamily="34" charset="0"/>
                        </a:rPr>
                        <a:t>1.800.668</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7" name="Dikdörtgen 6"/>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HAYVANCILIK</a:t>
            </a:r>
          </a:p>
        </p:txBody>
      </p:sp>
      <p:sp>
        <p:nvSpPr>
          <p:cNvPr id="9" name="Dikdörtgen 8"/>
          <p:cNvSpPr/>
          <p:nvPr/>
        </p:nvSpPr>
        <p:spPr>
          <a:xfrm>
            <a:off x="110936" y="2395591"/>
            <a:ext cx="342914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mn-cs"/>
              </a:rPr>
              <a:t>* TÜİK 2022 Yıl Sonu Verisi. 2023 yılı henüz yayımlanmamıştır. </a:t>
            </a:r>
          </a:p>
        </p:txBody>
      </p:sp>
      <p:sp>
        <p:nvSpPr>
          <p:cNvPr id="12" name="Dikdörtgen 11"/>
          <p:cNvSpPr/>
          <p:nvPr/>
        </p:nvSpPr>
        <p:spPr>
          <a:xfrm>
            <a:off x="110936" y="9229753"/>
            <a:ext cx="319106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mn-cs"/>
              </a:rPr>
              <a:t>*TÜRKVET (Hayvan Kayıt Sistemi)  Verisi</a:t>
            </a:r>
          </a:p>
        </p:txBody>
      </p:sp>
      <p:sp>
        <p:nvSpPr>
          <p:cNvPr id="13" name="Slayt Numarası Yer Tutucusu 1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6237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4 Tablo"/>
          <p:cNvGraphicFramePr>
            <a:graphicFrameLocks noGrp="1"/>
          </p:cNvGraphicFramePr>
          <p:nvPr>
            <p:extLst/>
          </p:nvPr>
        </p:nvGraphicFramePr>
        <p:xfrm>
          <a:off x="165849" y="1383306"/>
          <a:ext cx="6517340" cy="2484000"/>
        </p:xfrm>
        <a:graphic>
          <a:graphicData uri="http://schemas.openxmlformats.org/drawingml/2006/table">
            <a:tbl>
              <a:tblPr>
                <a:effectLst>
                  <a:outerShdw blurRad="50800" dist="38100" dir="5400000" algn="t" rotWithShape="0">
                    <a:prstClr val="black">
                      <a:alpha val="40000"/>
                    </a:prstClr>
                  </a:outerShdw>
                </a:effectLst>
              </a:tblPr>
              <a:tblGrid>
                <a:gridCol w="4129799">
                  <a:extLst>
                    <a:ext uri="{9D8B030D-6E8A-4147-A177-3AD203B41FA5}">
                      <a16:colId xmlns:a16="http://schemas.microsoft.com/office/drawing/2014/main" val="20000"/>
                    </a:ext>
                  </a:extLst>
                </a:gridCol>
                <a:gridCol w="2387541">
                  <a:extLst>
                    <a:ext uri="{9D8B030D-6E8A-4147-A177-3AD203B41FA5}">
                      <a16:colId xmlns:a16="http://schemas.microsoft.com/office/drawing/2014/main" val="20001"/>
                    </a:ext>
                  </a:extLst>
                </a:gridCol>
              </a:tblGrid>
              <a:tr h="360000">
                <a:tc gridSpan="2">
                  <a:txBody>
                    <a:bodyPr/>
                    <a:lstStyle/>
                    <a:p>
                      <a:pPr marL="0" algn="ctr" defTabSz="914400" rtl="0" eaLnBrk="1" fontAlgn="b" latinLnBrk="0" hangingPunct="1"/>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HAYVANSAL ÜRETİM MİKTARLARI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extLst>
                  <a:ext uri="{0D108BD9-81ED-4DB2-BD59-A6C34878D82A}">
                    <a16:rowId xmlns:a16="http://schemas.microsoft.com/office/drawing/2014/main" val="10000"/>
                  </a:ext>
                </a:extLst>
              </a:tr>
              <a:tr h="360000">
                <a:tc>
                  <a:txBody>
                    <a:bodyPr/>
                    <a:lstStyle/>
                    <a:p>
                      <a:pPr algn="ctr" fontAlgn="b"/>
                      <a:r>
                        <a:rPr lang="tr-TR" sz="1400" b="1" i="0" u="none" strike="noStrike" dirty="0">
                          <a:solidFill>
                            <a:srgbClr val="2F4858"/>
                          </a:solidFill>
                          <a:latin typeface="Calibri" panose="020F0502020204030204" pitchFamily="34" charset="0"/>
                          <a:cs typeface="Arial" pitchFamily="34" charset="0"/>
                        </a:rPr>
                        <a:t>HAYVANSAL</a:t>
                      </a:r>
                      <a:r>
                        <a:rPr lang="tr-TR" sz="1400" b="1" i="0" u="none" strike="noStrike" baseline="0" dirty="0">
                          <a:solidFill>
                            <a:srgbClr val="2F4858"/>
                          </a:solidFill>
                          <a:latin typeface="Calibri" panose="020F0502020204030204" pitchFamily="34" charset="0"/>
                          <a:cs typeface="Arial" pitchFamily="34" charset="0"/>
                        </a:rPr>
                        <a:t> ÜRÜNÜN CİNSİ (Kg)</a:t>
                      </a:r>
                      <a:endParaRPr lang="tr-TR" sz="1400" b="1" i="0" u="none" strike="noStrike" dirty="0">
                        <a:solidFill>
                          <a:srgbClr val="2F4858"/>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1" i="0" u="none" strike="noStrike" dirty="0">
                          <a:solidFill>
                            <a:srgbClr val="2F4858"/>
                          </a:solidFill>
                          <a:latin typeface="Calibri" panose="020F0502020204030204" pitchFamily="34" charset="0"/>
                          <a:cs typeface="Arial" pitchFamily="34" charset="0"/>
                        </a:rPr>
                        <a:t>2024  Yılı</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252000">
                <a:tc>
                  <a:txBody>
                    <a:bodyPr/>
                    <a:lstStyle/>
                    <a:p>
                      <a:pPr algn="just" fontAlgn="b"/>
                      <a:r>
                        <a:rPr lang="tr-TR" sz="1400" b="1" i="0" u="none" strike="noStrike" dirty="0">
                          <a:solidFill>
                            <a:srgbClr val="2F4858"/>
                          </a:solidFill>
                          <a:latin typeface="Calibri" panose="020F0502020204030204" pitchFamily="34" charset="0"/>
                          <a:cs typeface="Arial" pitchFamily="34" charset="0"/>
                        </a:rPr>
                        <a:t>SÜT</a:t>
                      </a:r>
                      <a:endParaRPr lang="tr-TR" sz="1400" b="1" i="0" u="none" strike="noStrike" baseline="0" dirty="0">
                        <a:solidFill>
                          <a:srgbClr val="2F4858"/>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effectLst/>
                          <a:latin typeface="Arial Tur" panose="020B0604020202020204" pitchFamily="34" charset="0"/>
                        </a:rPr>
                        <a:t>130.404.000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2000">
                <a:tc>
                  <a:txBody>
                    <a:bodyPr/>
                    <a:lstStyle/>
                    <a:p>
                      <a:pPr algn="l" fontAlgn="b"/>
                      <a:r>
                        <a:rPr lang="tr-TR" sz="1400" b="1" i="0" u="none" strike="noStrike" dirty="0">
                          <a:solidFill>
                            <a:srgbClr val="2F4858"/>
                          </a:solidFill>
                          <a:latin typeface="Calibri" panose="020F0502020204030204" pitchFamily="34" charset="0"/>
                          <a:cs typeface="Arial" pitchFamily="34" charset="0"/>
                        </a:rPr>
                        <a:t>ET</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effectLst/>
                          <a:latin typeface="Arial Tur" panose="020B0604020202020204" pitchFamily="34" charset="0"/>
                        </a:rPr>
                        <a:t>8.962.000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2000">
                <a:tc>
                  <a:txBody>
                    <a:bodyPr/>
                    <a:lstStyle/>
                    <a:p>
                      <a:pPr algn="l" fontAlgn="b"/>
                      <a:r>
                        <a:rPr lang="tr-TR" sz="1400" b="1" i="0" u="none" strike="noStrike" dirty="0">
                          <a:solidFill>
                            <a:srgbClr val="2F4858"/>
                          </a:solidFill>
                          <a:latin typeface="Calibri" panose="020F0502020204030204" pitchFamily="34" charset="0"/>
                          <a:cs typeface="Arial" pitchFamily="34" charset="0"/>
                        </a:rPr>
                        <a:t>YAPAĞI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effectLst/>
                          <a:latin typeface="Arial Tur" panose="020B0604020202020204" pitchFamily="34" charset="0"/>
                        </a:rPr>
                        <a:t>189.942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2000">
                <a:tc>
                  <a:txBody>
                    <a:bodyPr/>
                    <a:lstStyle/>
                    <a:p>
                      <a:pPr algn="just" fontAlgn="b"/>
                      <a:r>
                        <a:rPr lang="tr-TR" sz="1400" b="1" i="0" u="none" strike="noStrike" dirty="0">
                          <a:solidFill>
                            <a:srgbClr val="2F4858"/>
                          </a:solidFill>
                          <a:latin typeface="Calibri" panose="020F0502020204030204" pitchFamily="34" charset="0"/>
                          <a:cs typeface="Arial" pitchFamily="34" charset="0"/>
                        </a:rPr>
                        <a:t>KIL</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effectLst/>
                          <a:latin typeface="Arial Tur" panose="020B0604020202020204" pitchFamily="34" charset="0"/>
                        </a:rPr>
                        <a:t>8.809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2000">
                <a:tc>
                  <a:txBody>
                    <a:bodyPr/>
                    <a:lstStyle/>
                    <a:p>
                      <a:pPr algn="l" fontAlgn="b"/>
                      <a:r>
                        <a:rPr lang="tr-TR" sz="1400" b="1" i="0" u="none" strike="noStrike" dirty="0">
                          <a:solidFill>
                            <a:srgbClr val="2F4858"/>
                          </a:solidFill>
                          <a:latin typeface="Calibri" panose="020F0502020204030204" pitchFamily="34" charset="0"/>
                          <a:cs typeface="Arial" pitchFamily="34" charset="0"/>
                        </a:rPr>
                        <a:t>BAL</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effectLst/>
                          <a:latin typeface="Arial Tur" panose="020B0604020202020204" pitchFamily="34" charset="0"/>
                        </a:rPr>
                        <a:t>792.367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2000">
                <a:tc>
                  <a:txBody>
                    <a:bodyPr/>
                    <a:lstStyle/>
                    <a:p>
                      <a:pPr algn="l" fontAlgn="b"/>
                      <a:r>
                        <a:rPr lang="tr-TR" sz="1400" b="1" i="0" u="none" strike="noStrike" dirty="0">
                          <a:solidFill>
                            <a:srgbClr val="2F4858"/>
                          </a:solidFill>
                          <a:latin typeface="Calibri" panose="020F0502020204030204" pitchFamily="34" charset="0"/>
                          <a:cs typeface="Arial" pitchFamily="34" charset="0"/>
                        </a:rPr>
                        <a:t>BAL MUMU</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effectLst/>
                          <a:latin typeface="Arial Tur" panose="020B0604020202020204" pitchFamily="34" charset="0"/>
                        </a:rPr>
                        <a:t>27.803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2000">
                <a:tc>
                  <a:txBody>
                    <a:bodyPr/>
                    <a:lstStyle/>
                    <a:p>
                      <a:pPr algn="l" fontAlgn="b"/>
                      <a:r>
                        <a:rPr lang="tr-TR" sz="1400" b="1" i="0" u="none" strike="noStrike" dirty="0">
                          <a:solidFill>
                            <a:srgbClr val="2F4858"/>
                          </a:solidFill>
                          <a:latin typeface="Calibri" panose="020F0502020204030204" pitchFamily="34" charset="0"/>
                          <a:cs typeface="Arial" pitchFamily="34" charset="0"/>
                        </a:rPr>
                        <a:t>YUMURTA (Adet)</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effectLst/>
                          <a:latin typeface="Arial Tur" panose="020B0604020202020204" pitchFamily="34" charset="0"/>
                        </a:rPr>
                        <a:t>197.993.903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graphicFrame>
        <p:nvGraphicFramePr>
          <p:cNvPr id="5" name="4 Tablo"/>
          <p:cNvGraphicFramePr>
            <a:graphicFrameLocks noGrp="1"/>
          </p:cNvGraphicFramePr>
          <p:nvPr>
            <p:extLst/>
          </p:nvPr>
        </p:nvGraphicFramePr>
        <p:xfrm>
          <a:off x="165849" y="4371959"/>
          <a:ext cx="6517340" cy="1172936"/>
        </p:xfrm>
        <a:graphic>
          <a:graphicData uri="http://schemas.openxmlformats.org/drawingml/2006/table">
            <a:tbl>
              <a:tblPr>
                <a:effectLst>
                  <a:outerShdw blurRad="50800" dist="38100" dir="5400000" algn="t" rotWithShape="0">
                    <a:prstClr val="black">
                      <a:alpha val="40000"/>
                    </a:prstClr>
                  </a:outerShdw>
                </a:effectLst>
              </a:tblPr>
              <a:tblGrid>
                <a:gridCol w="4533093">
                  <a:extLst>
                    <a:ext uri="{9D8B030D-6E8A-4147-A177-3AD203B41FA5}">
                      <a16:colId xmlns:a16="http://schemas.microsoft.com/office/drawing/2014/main" val="20000"/>
                    </a:ext>
                  </a:extLst>
                </a:gridCol>
                <a:gridCol w="1984247">
                  <a:extLst>
                    <a:ext uri="{9D8B030D-6E8A-4147-A177-3AD203B41FA5}">
                      <a16:colId xmlns:a16="http://schemas.microsoft.com/office/drawing/2014/main" val="20001"/>
                    </a:ext>
                  </a:extLst>
                </a:gridCol>
              </a:tblGrid>
              <a:tr h="360000">
                <a:tc gridSpan="2">
                  <a:txBody>
                    <a:bodyPr/>
                    <a:lstStyle/>
                    <a:p>
                      <a:pPr algn="ctr" fontAlgn="b"/>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BALIKÇILIK (2024 Yılı)</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extLst>
                  <a:ext uri="{0D108BD9-81ED-4DB2-BD59-A6C34878D82A}">
                    <a16:rowId xmlns:a16="http://schemas.microsoft.com/office/drawing/2014/main" val="10000"/>
                  </a:ext>
                </a:extLst>
              </a:tr>
              <a:tr h="308936">
                <a:tc>
                  <a:txBody>
                    <a:bodyPr/>
                    <a:lstStyle/>
                    <a:p>
                      <a:pPr algn="l" fontAlgn="b"/>
                      <a:r>
                        <a:rPr lang="tr-TR" sz="1400" b="1" i="0" u="none" strike="noStrike" dirty="0">
                          <a:solidFill>
                            <a:srgbClr val="2F4858"/>
                          </a:solidFill>
                          <a:latin typeface="Calibri" panose="020F0502020204030204" pitchFamily="34" charset="0"/>
                          <a:cs typeface="Arial" pitchFamily="34" charset="0"/>
                        </a:rPr>
                        <a:t>BALIKÇI</a:t>
                      </a:r>
                      <a:r>
                        <a:rPr lang="tr-TR" sz="1400" b="1" i="0" u="none" strike="noStrike" baseline="0" dirty="0">
                          <a:solidFill>
                            <a:srgbClr val="2F4858"/>
                          </a:solidFill>
                          <a:latin typeface="Calibri" panose="020F0502020204030204" pitchFamily="34" charset="0"/>
                          <a:cs typeface="Arial" pitchFamily="34" charset="0"/>
                        </a:rPr>
                        <a:t> TEKNE SAYISI (Adet)</a:t>
                      </a:r>
                      <a:endParaRPr lang="tr-TR" sz="1400" b="1" i="0" u="none" strike="noStrike" dirty="0">
                        <a:solidFill>
                          <a:srgbClr val="2F4858"/>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effectLst/>
                          <a:latin typeface="Arial Tur" panose="020B0604020202020204" pitchFamily="34" charset="0"/>
                        </a:rPr>
                        <a:t>1.997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2000">
                <a:tc>
                  <a:txBody>
                    <a:bodyPr/>
                    <a:lstStyle/>
                    <a:p>
                      <a:pPr algn="l" fontAlgn="b"/>
                      <a:r>
                        <a:rPr lang="tr-TR" sz="1400" b="1" i="0" u="none" strike="noStrike" dirty="0">
                          <a:solidFill>
                            <a:srgbClr val="2F4858"/>
                          </a:solidFill>
                          <a:latin typeface="Calibri" panose="020F0502020204030204" pitchFamily="34" charset="0"/>
                          <a:cs typeface="Arial" pitchFamily="34" charset="0"/>
                        </a:rPr>
                        <a:t>DENİZ</a:t>
                      </a:r>
                      <a:r>
                        <a:rPr lang="tr-TR" sz="1400" b="1" i="0" u="none" strike="noStrike" baseline="0" dirty="0">
                          <a:solidFill>
                            <a:srgbClr val="2F4858"/>
                          </a:solidFill>
                          <a:latin typeface="Calibri" panose="020F0502020204030204" pitchFamily="34" charset="0"/>
                          <a:cs typeface="Arial" pitchFamily="34" charset="0"/>
                        </a:rPr>
                        <a:t> BALIKLARI  (Ton)</a:t>
                      </a:r>
                      <a:endParaRPr lang="tr-TR" sz="1400" b="1" i="0" u="none" strike="noStrike" dirty="0">
                        <a:solidFill>
                          <a:srgbClr val="2F4858"/>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t"/>
                      <a:r>
                        <a:rPr lang="tr-TR" sz="1200" b="1" i="0" u="none" strike="noStrike" dirty="0">
                          <a:effectLst/>
                          <a:latin typeface="Arial Tur" panose="020B0604020202020204" pitchFamily="34" charset="0"/>
                        </a:rPr>
                        <a:t>52.281</a:t>
                      </a:r>
                    </a:p>
                  </a:txBody>
                  <a:tcPr marL="9525" marR="9525" marT="9525" marB="0">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2000">
                <a:tc>
                  <a:txBody>
                    <a:bodyPr/>
                    <a:lstStyle/>
                    <a:p>
                      <a:pPr algn="l" fontAlgn="b"/>
                      <a:r>
                        <a:rPr lang="tr-TR" sz="1400" b="1" i="0" u="none" strike="noStrike" dirty="0">
                          <a:solidFill>
                            <a:srgbClr val="2F4858"/>
                          </a:solidFill>
                          <a:latin typeface="Calibri" panose="020F0502020204030204" pitchFamily="34" charset="0"/>
                          <a:cs typeface="Arial" pitchFamily="34" charset="0"/>
                        </a:rPr>
                        <a:t>DİĞER</a:t>
                      </a:r>
                      <a:r>
                        <a:rPr lang="tr-TR" sz="1400" b="1" i="0" u="none" strike="noStrike" baseline="0" dirty="0">
                          <a:solidFill>
                            <a:srgbClr val="2F4858"/>
                          </a:solidFill>
                          <a:latin typeface="Calibri" panose="020F0502020204030204" pitchFamily="34" charset="0"/>
                          <a:cs typeface="Arial" pitchFamily="34" charset="0"/>
                        </a:rPr>
                        <a:t> DENİZ ÜRÜNLERİ MİKTARI (Ton)</a:t>
                      </a:r>
                      <a:endParaRPr lang="tr-TR" sz="1400" b="1" i="0" u="none" strike="noStrike" dirty="0">
                        <a:solidFill>
                          <a:srgbClr val="2F4858"/>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400" b="1" i="0" u="none" strike="noStrike" kern="1200" baseline="0" dirty="0">
                          <a:solidFill>
                            <a:srgbClr val="2F4858"/>
                          </a:solidFill>
                          <a:latin typeface="Calibri" panose="020F0502020204030204" pitchFamily="34" charset="0"/>
                          <a:ea typeface="+mn-ea"/>
                          <a:cs typeface="Arial" pitchFamily="34" charset="0"/>
                        </a:rPr>
                        <a:t>507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6" name="4 Tablo"/>
          <p:cNvGraphicFramePr>
            <a:graphicFrameLocks noGrp="1"/>
          </p:cNvGraphicFramePr>
          <p:nvPr>
            <p:extLst/>
          </p:nvPr>
        </p:nvGraphicFramePr>
        <p:xfrm>
          <a:off x="138545" y="5758054"/>
          <a:ext cx="6516529" cy="3295735"/>
        </p:xfrm>
        <a:graphic>
          <a:graphicData uri="http://schemas.openxmlformats.org/drawingml/2006/table">
            <a:tbl>
              <a:tblPr>
                <a:effectLst>
                  <a:outerShdw blurRad="50800" dist="38100" dir="5400000" algn="t" rotWithShape="0">
                    <a:prstClr val="black">
                      <a:alpha val="40000"/>
                    </a:prstClr>
                  </a:outerShdw>
                </a:effectLst>
              </a:tblPr>
              <a:tblGrid>
                <a:gridCol w="4532282">
                  <a:extLst>
                    <a:ext uri="{9D8B030D-6E8A-4147-A177-3AD203B41FA5}">
                      <a16:colId xmlns:a16="http://schemas.microsoft.com/office/drawing/2014/main" val="20000"/>
                    </a:ext>
                  </a:extLst>
                </a:gridCol>
                <a:gridCol w="1984247">
                  <a:extLst>
                    <a:ext uri="{9D8B030D-6E8A-4147-A177-3AD203B41FA5}">
                      <a16:colId xmlns:a16="http://schemas.microsoft.com/office/drawing/2014/main" val="20001"/>
                    </a:ext>
                  </a:extLst>
                </a:gridCol>
              </a:tblGrid>
              <a:tr h="432000">
                <a:tc gridSpan="2">
                  <a:txBody>
                    <a:bodyPr/>
                    <a:lstStyle/>
                    <a:p>
                      <a:pPr marL="0" algn="ctr" defTabSz="914400" rtl="0" eaLnBrk="1" fontAlgn="b" latinLnBrk="0" hangingPunct="1"/>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DİĞER VERİLER (2024 Yılı)</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extLst>
                  <a:ext uri="{0D108BD9-81ED-4DB2-BD59-A6C34878D82A}">
                    <a16:rowId xmlns:a16="http://schemas.microsoft.com/office/drawing/2014/main" val="10000"/>
                  </a:ext>
                </a:extLst>
              </a:tr>
              <a:tr h="324000">
                <a:tc>
                  <a:txBody>
                    <a:bodyPr/>
                    <a:lstStyle/>
                    <a:p>
                      <a:pPr algn="l" fontAlgn="b"/>
                      <a:r>
                        <a:rPr lang="tr-TR" sz="1200" b="1" i="0" u="none" strike="noStrike">
                          <a:effectLst/>
                          <a:latin typeface="Arial Tur" panose="020B0604020202020204" pitchFamily="34" charset="0"/>
                        </a:rPr>
                        <a:t>ÇİFTÇİ AİLE SAYISI (Doğrudan Gelir Desteğine Kayıtlı)</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a:effectLst/>
                          <a:latin typeface="Arial Tur" panose="020B0604020202020204" pitchFamily="34" charset="0"/>
                        </a:rPr>
                        <a:t>5.776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9735">
                <a:tc>
                  <a:txBody>
                    <a:bodyPr/>
                    <a:lstStyle/>
                    <a:p>
                      <a:pPr algn="l" fontAlgn="b"/>
                      <a:r>
                        <a:rPr lang="tr-TR" sz="1200" b="1" i="0" u="none" strike="noStrike">
                          <a:effectLst/>
                          <a:latin typeface="Arial Tur" panose="020B0604020202020204" pitchFamily="34" charset="0"/>
                        </a:rPr>
                        <a:t>MEZBAHA SAYISI (Adet)</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a:effectLst/>
                          <a:latin typeface="Arial Tur" panose="020B0604020202020204" pitchFamily="34" charset="0"/>
                        </a:rPr>
                        <a:t>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0000">
                <a:tc>
                  <a:txBody>
                    <a:bodyPr/>
                    <a:lstStyle/>
                    <a:p>
                      <a:pPr algn="l" fontAlgn="b"/>
                      <a:r>
                        <a:rPr lang="tr-TR" sz="1200" b="1" i="0" u="none" strike="noStrike">
                          <a:effectLst/>
                          <a:latin typeface="Arial Tur" panose="020B0604020202020204" pitchFamily="34" charset="0"/>
                        </a:rPr>
                        <a:t>HAYVANSAL ÜRETİM İŞLETMESİ (Adet)</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a:effectLst/>
                          <a:latin typeface="Arial Tur" panose="020B0604020202020204" pitchFamily="34" charset="0"/>
                        </a:rPr>
                        <a:t>8.302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0000">
                <a:tc>
                  <a:txBody>
                    <a:bodyPr/>
                    <a:lstStyle/>
                    <a:p>
                      <a:pPr algn="l" fontAlgn="b"/>
                      <a:r>
                        <a:rPr lang="tr-TR" sz="1200" b="1" i="0" u="none" strike="noStrike">
                          <a:effectLst/>
                          <a:latin typeface="Arial Tur" panose="020B0604020202020204" pitchFamily="34" charset="0"/>
                        </a:rPr>
                        <a:t>BALIKÇI TEKNE SAYISI (Adet)</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a:effectLst/>
                          <a:latin typeface="Arial Tur" panose="020B0604020202020204" pitchFamily="34" charset="0"/>
                        </a:rPr>
                        <a:t>1.997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60000">
                <a:tc>
                  <a:txBody>
                    <a:bodyPr/>
                    <a:lstStyle/>
                    <a:p>
                      <a:pPr algn="l" fontAlgn="ctr"/>
                      <a:r>
                        <a:rPr lang="tr-TR" sz="1200" b="1" i="0" u="none" strike="noStrike">
                          <a:effectLst/>
                          <a:latin typeface="Arial Tur" panose="020B0604020202020204" pitchFamily="34" charset="0"/>
                        </a:rPr>
                        <a:t>İLDE KULLANILAN ZİRAİ İLAÇ MİKTARI (kg/lt)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100" b="1" i="0" u="none" strike="noStrike">
                          <a:effectLst/>
                          <a:latin typeface="Arial Tur" panose="020B0604020202020204" pitchFamily="34" charset="0"/>
                        </a:rPr>
                        <a:t>440.020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60000">
                <a:tc>
                  <a:txBody>
                    <a:bodyPr/>
                    <a:lstStyle/>
                    <a:p>
                      <a:pPr algn="l" fontAlgn="b"/>
                      <a:r>
                        <a:rPr lang="tr-TR" sz="1200" b="1" i="0" u="none" strike="noStrike">
                          <a:effectLst/>
                          <a:latin typeface="Arial Tur" panose="020B0604020202020204" pitchFamily="34" charset="0"/>
                        </a:rPr>
                        <a:t>İLDE KULLANILAN GÜBRE MİKTARI (Ton)</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a:effectLst/>
                          <a:latin typeface="Arial Tur" panose="020B0604020202020204" pitchFamily="34" charset="0"/>
                        </a:rPr>
                        <a:t>45.199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60000">
                <a:tc>
                  <a:txBody>
                    <a:bodyPr/>
                    <a:lstStyle/>
                    <a:p>
                      <a:pPr algn="l" fontAlgn="b"/>
                      <a:r>
                        <a:rPr lang="tr-TR" sz="1200" b="1" i="0" u="none" strike="noStrike">
                          <a:effectLst/>
                          <a:latin typeface="Arial Tur" panose="020B0604020202020204" pitchFamily="34" charset="0"/>
                        </a:rPr>
                        <a:t>İLDEKİ BİTKİ KORUMA ÜRÜNLERİ BAYİ SAYISI</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a:effectLst/>
                          <a:latin typeface="Arial Tur" panose="020B0604020202020204" pitchFamily="34" charset="0"/>
                        </a:rPr>
                        <a:t>79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900315524"/>
                  </a:ext>
                </a:extLst>
              </a:tr>
              <a:tr h="360000">
                <a:tc>
                  <a:txBody>
                    <a:bodyPr/>
                    <a:lstStyle/>
                    <a:p>
                      <a:pPr algn="l" fontAlgn="b"/>
                      <a:r>
                        <a:rPr lang="tr-TR" sz="1200" b="1" i="0" u="none" strike="noStrike" dirty="0">
                          <a:effectLst/>
                          <a:latin typeface="Arial Tur" panose="020B0604020202020204" pitchFamily="34" charset="0"/>
                        </a:rPr>
                        <a:t>İLDEKİ ZİRAİ İLAÇ-ALET-BAYİ SAYISI (Adet)</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effectLst/>
                          <a:latin typeface="Arial Tur" panose="020B0604020202020204" pitchFamily="34" charset="0"/>
                        </a:rPr>
                        <a:t>95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3964547911"/>
                  </a:ext>
                </a:extLst>
              </a:tr>
            </a:tbl>
          </a:graphicData>
        </a:graphic>
      </p:graphicFrame>
      <p:sp>
        <p:nvSpPr>
          <p:cNvPr id="7" name="Dikdörtgen 6"/>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HAYVANCILIK</a:t>
            </a:r>
          </a:p>
        </p:txBody>
      </p:sp>
      <p:sp>
        <p:nvSpPr>
          <p:cNvPr id="3" name="Metin kutusu 2"/>
          <p:cNvSpPr txBox="1"/>
          <p:nvPr/>
        </p:nvSpPr>
        <p:spPr>
          <a:xfrm>
            <a:off x="1" y="3888669"/>
            <a:ext cx="651734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solidFill>
                <a:effectLst/>
                <a:uLnTx/>
                <a:uFillTx/>
                <a:latin typeface="Calibri" panose="020F0502020204030204"/>
                <a:ea typeface="+mn-ea"/>
                <a:cs typeface="+mn-cs"/>
              </a:rPr>
              <a:t>* İl Tarım Müdürlüğü 2023 yılı verileridir.</a:t>
            </a:r>
          </a:p>
        </p:txBody>
      </p:sp>
      <p:sp>
        <p:nvSpPr>
          <p:cNvPr id="9" name="Slayt Numarası Yer Tutucusu 8"/>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1450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169906" y="5742743"/>
            <a:ext cx="6434597" cy="3541996"/>
          </a:xfrm>
          <a:prstGeom prst="rect">
            <a:avLst/>
          </a:prstGeom>
          <a:solidFill>
            <a:srgbClr val="33658A">
              <a:alpha val="75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Dikdörtgen 2"/>
          <p:cNvSpPr/>
          <p:nvPr/>
        </p:nvSpPr>
        <p:spPr>
          <a:xfrm>
            <a:off x="141195" y="6088426"/>
            <a:ext cx="6463308" cy="160043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sng"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İÇME SUYU VE BARAJLAR</a:t>
            </a:r>
            <a:endPar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a:p>
            <a:pPr marL="214304" marR="0" lvl="0" indent="-21430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Su şebekesi 19.978 km. ve su isale hattı ise 3.111 km’dir. </a:t>
            </a:r>
          </a:p>
          <a:p>
            <a:pPr marL="214304" marR="0" lvl="0" indent="-21430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Su kaynaklarının kapasitesi 1 milyar 700 milyon m</a:t>
            </a: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³</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/yıl, şehre verilen ortalama günlük su miktarı 3.172.186 m3/gün’ dür.  </a:t>
            </a:r>
          </a:p>
          <a:p>
            <a:pPr marL="214304" marR="0" lvl="0" indent="-21430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6.974.126 adet su kullanan abone bulunmaktadır. Kişi başına düşen günlük su miktarı 203 litredir.</a:t>
            </a:r>
          </a:p>
          <a:p>
            <a:pPr marL="214304" marR="0" lvl="0" indent="-21430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İlde 24 adet içme suyu arıtma tesisi bulunmaktadır. </a:t>
            </a:r>
          </a:p>
        </p:txBody>
      </p:sp>
      <p:sp>
        <p:nvSpPr>
          <p:cNvPr id="4" name="Dikdörtgen 3"/>
          <p:cNvSpPr/>
          <p:nvPr/>
        </p:nvSpPr>
        <p:spPr>
          <a:xfrm>
            <a:off x="188260" y="7623700"/>
            <a:ext cx="6481482" cy="1406539"/>
          </a:xfrm>
          <a:prstGeom prst="rect">
            <a:avLst/>
          </a:prstGeom>
        </p:spPr>
        <p:txBody>
          <a:bodyPr wrap="square">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tr-TR" sz="1400" b="1" i="0" u="sng"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KANALİZASYON</a:t>
            </a:r>
            <a:endPar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a:p>
            <a:pPr marL="257165" marR="0" lvl="0" indent="-25716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İstanbul İlinin mevcut kanalizasyon kanal şebeke uzunluğu 17.046 km’dir. </a:t>
            </a:r>
          </a:p>
          <a:p>
            <a:pPr marL="257165" marR="0" lvl="0" indent="-25716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İlde 90 adet Atık Su Arıtma Tesisi bulunmaktadır. Arıtılan atık su miktarı 2024 yılı 1.657.559.948 m³/yıl’ </a:t>
            </a:r>
            <a:r>
              <a:rPr kumimoji="0" lang="tr-TR" sz="1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Arial" pitchFamily="34" charset="0"/>
              </a:rPr>
              <a:t>dır</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a:t>
            </a:r>
          </a:p>
          <a:p>
            <a:pPr marL="257165" marR="0" lvl="0" indent="-25716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İSKİ Genel Müdürlüğü’nün baraj havzaları ve su kaynakları bakımından mesul olduğu alan ise 5.461 km</a:t>
            </a: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²</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a:t>
            </a:r>
            <a:r>
              <a:rPr kumimoji="0" lang="tr-TR" sz="1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Arial" pitchFamily="34" charset="0"/>
              </a:rPr>
              <a:t>dir</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a:t>
            </a:r>
          </a:p>
        </p:txBody>
      </p:sp>
      <p:graphicFrame>
        <p:nvGraphicFramePr>
          <p:cNvPr id="5" name="4 Tablo"/>
          <p:cNvGraphicFramePr>
            <a:graphicFrameLocks noGrp="1"/>
          </p:cNvGraphicFramePr>
          <p:nvPr>
            <p:extLst/>
          </p:nvPr>
        </p:nvGraphicFramePr>
        <p:xfrm>
          <a:off x="169906" y="835166"/>
          <a:ext cx="6434596" cy="4751845"/>
        </p:xfrm>
        <a:graphic>
          <a:graphicData uri="http://schemas.openxmlformats.org/drawingml/2006/table">
            <a:tbl>
              <a:tblPr>
                <a:effectLst>
                  <a:outerShdw blurRad="50800" dist="38100" dir="5400000" algn="t" rotWithShape="0">
                    <a:prstClr val="black">
                      <a:alpha val="40000"/>
                    </a:prstClr>
                  </a:outerShdw>
                </a:effectLst>
              </a:tblPr>
              <a:tblGrid>
                <a:gridCol w="3434416">
                  <a:extLst>
                    <a:ext uri="{9D8B030D-6E8A-4147-A177-3AD203B41FA5}">
                      <a16:colId xmlns:a16="http://schemas.microsoft.com/office/drawing/2014/main" val="20000"/>
                    </a:ext>
                  </a:extLst>
                </a:gridCol>
                <a:gridCol w="1500090">
                  <a:extLst>
                    <a:ext uri="{9D8B030D-6E8A-4147-A177-3AD203B41FA5}">
                      <a16:colId xmlns:a16="http://schemas.microsoft.com/office/drawing/2014/main" val="20001"/>
                    </a:ext>
                  </a:extLst>
                </a:gridCol>
                <a:gridCol w="1500090">
                  <a:extLst>
                    <a:ext uri="{9D8B030D-6E8A-4147-A177-3AD203B41FA5}">
                      <a16:colId xmlns:a16="http://schemas.microsoft.com/office/drawing/2014/main" val="20002"/>
                    </a:ext>
                  </a:extLst>
                </a:gridCol>
              </a:tblGrid>
              <a:tr h="5191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TESİSİN ADI</a:t>
                      </a:r>
                    </a:p>
                  </a:txBody>
                  <a:tcPr marL="51435" marR="5143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HİZMETE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GİRİŞ YILI</a:t>
                      </a:r>
                    </a:p>
                  </a:txBody>
                  <a:tcPr marL="51435" marR="5143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VERİM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(MİLYON M³/YIL)</a:t>
                      </a:r>
                    </a:p>
                  </a:txBody>
                  <a:tcPr marL="51435" marR="5143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0"/>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ELMALI I VE II</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1893 – 1950</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15</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1"/>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TERKOS</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1883</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142</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2"/>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ALİBEYKÖY</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1972</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36</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3"/>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ÖMERLİ</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1972</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220</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4"/>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DARLIK</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1989</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97</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5"/>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BÜYÜKÇEKMECE</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1989</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100</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6"/>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YEŞİLVADİ REGÜLATÖRÜ</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1992</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5</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7"/>
                  </a:ext>
                </a:extLst>
              </a:tr>
              <a:tr h="605697">
                <a:tc>
                  <a:txBody>
                    <a:bodyPr/>
                    <a:lstStyle/>
                    <a:p>
                      <a:pPr algn="l">
                        <a:spcAft>
                          <a:spcPts val="0"/>
                        </a:spcAft>
                      </a:pPr>
                      <a:r>
                        <a:rPr lang="tr-TR" sz="1400" b="1" dirty="0">
                          <a:solidFill>
                            <a:schemeClr val="bg1"/>
                          </a:solidFill>
                          <a:effectLst/>
                          <a:latin typeface="+mn-lt"/>
                        </a:rPr>
                        <a:t>ISTRANCALAR (DÜZDERE, KUZULUDERE, BÜYÜKDERE, SULTANBAHÇEDERE, ELMALIDERE)</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1995-1997</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75</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8"/>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KUYULAR (ŞİLE</a:t>
                      </a:r>
                      <a:r>
                        <a:rPr lang="tr-TR" sz="1400" b="1" baseline="0" dirty="0">
                          <a:solidFill>
                            <a:schemeClr val="bg1"/>
                          </a:solidFill>
                          <a:effectLst/>
                          <a:latin typeface="+mn-lt"/>
                          <a:ea typeface="Times New Roman" panose="02020603050405020304" pitchFamily="18" charset="0"/>
                        </a:rPr>
                        <a:t> KESON)</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1996</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9"/>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KAZANDERE</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1997</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100</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0"/>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SAZLIDERE</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a:solidFill>
                            <a:schemeClr val="bg1"/>
                          </a:solidFill>
                          <a:effectLst/>
                          <a:latin typeface="+mn-lt"/>
                          <a:ea typeface="Times New Roman" panose="02020603050405020304" pitchFamily="18" charset="0"/>
                        </a:rPr>
                        <a:t>1998</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55</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1"/>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PABUÇDERE</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2000</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60</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2"/>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YEŞİLÇAY REGÜLATÖRÜ</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2003</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145</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3"/>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MELEN REGÜLATÖRÜ</a:t>
                      </a:r>
                    </a:p>
                    <a:p>
                      <a:pPr algn="just">
                        <a:spcAft>
                          <a:spcPts val="0"/>
                        </a:spcAft>
                      </a:pPr>
                      <a:r>
                        <a:rPr lang="tr-TR" sz="1400" b="1" dirty="0">
                          <a:solidFill>
                            <a:schemeClr val="bg1"/>
                          </a:solidFill>
                          <a:effectLst/>
                          <a:latin typeface="+mn-lt"/>
                          <a:ea typeface="Times New Roman" panose="02020603050405020304" pitchFamily="18" charset="0"/>
                        </a:rPr>
                        <a:t>(1.Kısım+2.Kısım+3.Kısım)</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2004-2014-2023</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650</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4"/>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BENTLER</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1620-1839</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6"/>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GENEL TOPLAM</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just">
                        <a:spcAft>
                          <a:spcPts val="0"/>
                        </a:spcAft>
                      </a:pPr>
                      <a:r>
                        <a:rPr lang="tr-TR" sz="1400" b="1" dirty="0">
                          <a:solidFill>
                            <a:schemeClr val="bg1"/>
                          </a:solidFill>
                          <a:effectLst/>
                          <a:latin typeface="+mn-lt"/>
                          <a:ea typeface="Times New Roman" panose="02020603050405020304" pitchFamily="18" charset="0"/>
                        </a:rPr>
                        <a:t> </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1.700</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187557020"/>
                  </a:ext>
                </a:extLst>
              </a:tr>
            </a:tbl>
          </a:graphicData>
        </a:graphic>
      </p:graphicFrame>
      <p:sp>
        <p:nvSpPr>
          <p:cNvPr id="6" name="Dikdörtgen 5"/>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BARAJLAR ve ALTYAPI</a:t>
            </a:r>
          </a:p>
        </p:txBody>
      </p:sp>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8041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 y="198255"/>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İLETİŞİM-HABERLEŞME ve ENERJİ  </a:t>
            </a:r>
            <a:endParaRPr kumimoji="0" lang="tr-TR" sz="1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4 Tablo"/>
          <p:cNvGraphicFramePr>
            <a:graphicFrameLocks noGrp="1"/>
          </p:cNvGraphicFramePr>
          <p:nvPr>
            <p:extLst>
              <p:ext uri="{D42A27DB-BD31-4B8C-83A1-F6EECF244321}">
                <p14:modId xmlns:p14="http://schemas.microsoft.com/office/powerpoint/2010/main" val="3568840505"/>
              </p:ext>
            </p:extLst>
          </p:nvPr>
        </p:nvGraphicFramePr>
        <p:xfrm>
          <a:off x="117000" y="962807"/>
          <a:ext cx="6624000" cy="1453865"/>
        </p:xfrm>
        <a:graphic>
          <a:graphicData uri="http://schemas.openxmlformats.org/drawingml/2006/table">
            <a:tbl>
              <a:tblPr>
                <a:effectLst>
                  <a:outerShdw blurRad="50800" dist="38100" dir="5400000" algn="t" rotWithShape="0">
                    <a:prstClr val="black">
                      <a:alpha val="40000"/>
                    </a:prstClr>
                  </a:outerShdw>
                </a:effectLst>
              </a:tblPr>
              <a:tblGrid>
                <a:gridCol w="1728000">
                  <a:extLst>
                    <a:ext uri="{9D8B030D-6E8A-4147-A177-3AD203B41FA5}">
                      <a16:colId xmlns:a16="http://schemas.microsoft.com/office/drawing/2014/main" val="20000"/>
                    </a:ext>
                  </a:extLst>
                </a:gridCol>
                <a:gridCol w="1332000">
                  <a:extLst>
                    <a:ext uri="{9D8B030D-6E8A-4147-A177-3AD203B41FA5}">
                      <a16:colId xmlns:a16="http://schemas.microsoft.com/office/drawing/2014/main" val="20001"/>
                    </a:ext>
                  </a:extLst>
                </a:gridCol>
                <a:gridCol w="1188000">
                  <a:extLst>
                    <a:ext uri="{9D8B030D-6E8A-4147-A177-3AD203B41FA5}">
                      <a16:colId xmlns:a16="http://schemas.microsoft.com/office/drawing/2014/main" val="20002"/>
                    </a:ext>
                  </a:extLst>
                </a:gridCol>
                <a:gridCol w="1188000">
                  <a:extLst>
                    <a:ext uri="{9D8B030D-6E8A-4147-A177-3AD203B41FA5}">
                      <a16:colId xmlns:a16="http://schemas.microsoft.com/office/drawing/2014/main" val="20003"/>
                    </a:ext>
                  </a:extLst>
                </a:gridCol>
                <a:gridCol w="1188000">
                  <a:extLst>
                    <a:ext uri="{9D8B030D-6E8A-4147-A177-3AD203B41FA5}">
                      <a16:colId xmlns:a16="http://schemas.microsoft.com/office/drawing/2014/main" val="20004"/>
                    </a:ext>
                  </a:extLst>
                </a:gridCol>
              </a:tblGrid>
              <a:tr h="48462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43029" marR="43029" marT="0" marB="0" anchor="b"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TELEFON SANTRAL KAPASİTESİ</a:t>
                      </a:r>
                    </a:p>
                  </a:txBody>
                  <a:tcPr marL="43029" marR="43029"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ABONE SAYISI</a:t>
                      </a:r>
                    </a:p>
                  </a:txBody>
                  <a:tcPr marL="43029" marR="43029"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BEKLEYEN ABONE</a:t>
                      </a:r>
                    </a:p>
                  </a:txBody>
                  <a:tcPr marL="43029" marR="43029"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ANKESÖRLÜ TELEFON</a:t>
                      </a:r>
                    </a:p>
                  </a:txBody>
                  <a:tcPr marL="43029" marR="43029"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3230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AVRUPA  YAKASI</a:t>
                      </a:r>
                    </a:p>
                  </a:txBody>
                  <a:tcPr marL="43029" marR="43029" marT="0" marB="0" anchor="ctr" horzOverflow="overflow">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FFF6DD"/>
                    </a:solidFill>
                  </a:tcPr>
                </a:tc>
                <a:tc>
                  <a:txBody>
                    <a:bodyPr/>
                    <a:lstStyle/>
                    <a:p>
                      <a:pPr algn="ctr" fontAlgn="ctr"/>
                      <a:r>
                        <a:rPr lang="tr-TR" sz="1200" b="0" i="0" u="none" strike="noStrike" dirty="0">
                          <a:solidFill>
                            <a:srgbClr val="000000"/>
                          </a:solidFill>
                          <a:effectLst/>
                          <a:latin typeface="Calibri" panose="020F0502020204030204" pitchFamily="34" charset="0"/>
                        </a:rPr>
                        <a:t>2.425.680</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1.216.011</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611</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3.279</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230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ANADOLU YAKASI</a:t>
                      </a:r>
                    </a:p>
                  </a:txBody>
                  <a:tcPr marL="43029" marR="43029" marT="0" marB="0" anchor="ctr" horzOverflow="overflow">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FFF6DD"/>
                    </a:solidFill>
                  </a:tcPr>
                </a:tc>
                <a:tc>
                  <a:txBody>
                    <a:bodyPr/>
                    <a:lstStyle/>
                    <a:p>
                      <a:pPr algn="ctr" fontAlgn="ctr"/>
                      <a:r>
                        <a:rPr lang="tr-TR" sz="1200" b="0" i="0" u="none" strike="noStrike" dirty="0">
                          <a:solidFill>
                            <a:srgbClr val="000000"/>
                          </a:solidFill>
                          <a:effectLst/>
                          <a:latin typeface="Calibri" panose="020F0502020204030204" pitchFamily="34" charset="0"/>
                        </a:rPr>
                        <a:t>1.219.000</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555.574</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343</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2.309</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230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2D3142"/>
                          </a:solidFill>
                          <a:effectLst/>
                          <a:latin typeface="Calibri" panose="020F0502020204030204" pitchFamily="34" charset="0"/>
                          <a:ea typeface="+mn-ea"/>
                          <a:cs typeface="Arial" pitchFamily="34" charset="0"/>
                        </a:rPr>
                        <a:t>TOPLAM</a:t>
                      </a:r>
                    </a:p>
                  </a:txBody>
                  <a:tcPr marL="43029" marR="43029" marT="0" marB="0" anchor="ctr" horzOverflow="overflow">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b"/>
                      <a:r>
                        <a:rPr lang="tr-TR" sz="1200" b="1" i="0" u="none" strike="noStrike" dirty="0">
                          <a:solidFill>
                            <a:srgbClr val="000000"/>
                          </a:solidFill>
                          <a:effectLst/>
                          <a:latin typeface="Calibri" panose="020F0502020204030204" pitchFamily="34" charset="0"/>
                        </a:rPr>
                        <a:t>3.644.680</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b"/>
                      <a:r>
                        <a:rPr lang="tr-TR" sz="1200" b="1" i="0" u="none" strike="noStrike" dirty="0">
                          <a:solidFill>
                            <a:srgbClr val="000000"/>
                          </a:solidFill>
                          <a:effectLst/>
                          <a:latin typeface="Calibri" panose="020F0502020204030204" pitchFamily="34" charset="0"/>
                        </a:rPr>
                        <a:t>1.771.585</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b"/>
                      <a:r>
                        <a:rPr lang="tr-TR" sz="1200" b="1" i="0" u="none" strike="noStrike" dirty="0">
                          <a:solidFill>
                            <a:srgbClr val="000000"/>
                          </a:solidFill>
                          <a:effectLst/>
                          <a:latin typeface="Calibri" panose="020F0502020204030204" pitchFamily="34" charset="0"/>
                        </a:rPr>
                        <a:t>954</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b"/>
                      <a:r>
                        <a:rPr lang="tr-TR" sz="1200" b="1" i="0" u="none" strike="noStrike" dirty="0">
                          <a:solidFill>
                            <a:srgbClr val="000000"/>
                          </a:solidFill>
                          <a:effectLst/>
                          <a:latin typeface="Calibri" panose="020F0502020204030204" pitchFamily="34" charset="0"/>
                        </a:rPr>
                        <a:t>5.588</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3"/>
                  </a:ext>
                </a:extLst>
              </a:tr>
            </a:tbl>
          </a:graphicData>
        </a:graphic>
      </p:graphicFrame>
      <p:sp>
        <p:nvSpPr>
          <p:cNvPr id="5" name="Metin kutusu 4"/>
          <p:cNvSpPr txBox="1"/>
          <p:nvPr/>
        </p:nvSpPr>
        <p:spPr>
          <a:xfrm>
            <a:off x="-17471" y="2478808"/>
            <a:ext cx="670672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Not: Bu bilgilerin ticari sır niteliğinde gizliliği bulunmaktadır.</a:t>
            </a:r>
            <a:endParaRPr kumimoji="0" lang="tr-TR" sz="11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6 Tablo"/>
          <p:cNvGraphicFramePr>
            <a:graphicFrameLocks noGrp="1"/>
          </p:cNvGraphicFramePr>
          <p:nvPr>
            <p:extLst/>
          </p:nvPr>
        </p:nvGraphicFramePr>
        <p:xfrm>
          <a:off x="100853" y="2833697"/>
          <a:ext cx="6656294" cy="2542246"/>
        </p:xfrm>
        <a:graphic>
          <a:graphicData uri="http://schemas.openxmlformats.org/drawingml/2006/table">
            <a:tbl>
              <a:tblPr>
                <a:effectLst>
                  <a:outerShdw blurRad="50800" dist="38100" dir="5400000" algn="t" rotWithShape="0">
                    <a:prstClr val="black">
                      <a:alpha val="40000"/>
                    </a:prstClr>
                  </a:outerShdw>
                </a:effectLst>
              </a:tblPr>
              <a:tblGrid>
                <a:gridCol w="2286747">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1054100">
                  <a:extLst>
                    <a:ext uri="{9D8B030D-6E8A-4147-A177-3AD203B41FA5}">
                      <a16:colId xmlns:a16="http://schemas.microsoft.com/office/drawing/2014/main" val="20002"/>
                    </a:ext>
                  </a:extLst>
                </a:gridCol>
                <a:gridCol w="1130300">
                  <a:extLst>
                    <a:ext uri="{9D8B030D-6E8A-4147-A177-3AD203B41FA5}">
                      <a16:colId xmlns:a16="http://schemas.microsoft.com/office/drawing/2014/main" val="20003"/>
                    </a:ext>
                  </a:extLst>
                </a:gridCol>
                <a:gridCol w="1080247">
                  <a:extLst>
                    <a:ext uri="{9D8B030D-6E8A-4147-A177-3AD203B41FA5}">
                      <a16:colId xmlns:a16="http://schemas.microsoft.com/office/drawing/2014/main" val="3449620910"/>
                    </a:ext>
                  </a:extLst>
                </a:gridCol>
              </a:tblGrid>
              <a:tr h="375310">
                <a:tc>
                  <a:txBody>
                    <a:bodyPr/>
                    <a:lstStyle/>
                    <a:p>
                      <a:pPr algn="just" fontAlgn="b"/>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                         ENERJİ</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algn="ctr" fontAlgn="b"/>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2021</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algn="ctr" fontAlgn="b"/>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2022 </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algn="ctr" fontAlgn="b"/>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2023</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algn="ctr" fontAlgn="b"/>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2024</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extLst>
                  <a:ext uri="{0D108BD9-81ED-4DB2-BD59-A6C34878D82A}">
                    <a16:rowId xmlns:a16="http://schemas.microsoft.com/office/drawing/2014/main" val="10000"/>
                  </a:ext>
                </a:extLst>
              </a:tr>
              <a:tr h="292774">
                <a:tc>
                  <a:txBody>
                    <a:bodyPr/>
                    <a:lstStyle/>
                    <a:p>
                      <a:pPr algn="l" fontAlgn="b"/>
                      <a:r>
                        <a:rPr lang="tr-TR" sz="1200" b="1" i="0" u="none" strike="noStrike" dirty="0">
                          <a:solidFill>
                            <a:srgbClr val="2D3142"/>
                          </a:solidFill>
                          <a:latin typeface="Calibri" panose="020F0502020204030204" pitchFamily="34" charset="0"/>
                          <a:cs typeface="Arial" pitchFamily="34" charset="0"/>
                        </a:rPr>
                        <a:t>TOPLAM ELEKTRİK TÜKETİMİ (</a:t>
                      </a:r>
                      <a:r>
                        <a:rPr lang="tr-TR" sz="1200" b="1" i="0" u="none" strike="noStrike" dirty="0" err="1">
                          <a:solidFill>
                            <a:srgbClr val="2D3142"/>
                          </a:solidFill>
                          <a:latin typeface="Calibri" panose="020F0502020204030204" pitchFamily="34" charset="0"/>
                          <a:cs typeface="Arial" pitchFamily="34" charset="0"/>
                        </a:rPr>
                        <a:t>kWh</a:t>
                      </a:r>
                      <a:r>
                        <a:rPr lang="tr-TR" sz="1200" b="1" i="0" u="none" strike="noStrike" dirty="0">
                          <a:solidFill>
                            <a:srgbClr val="2D3142"/>
                          </a:solidFill>
                          <a:latin typeface="Calibri" panose="020F0502020204030204" pitchFamily="34" charset="0"/>
                          <a:cs typeface="Arial" pitchFamily="34" charset="0"/>
                        </a:rPr>
                        <a:t>)</a:t>
                      </a: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r>
                        <a:rPr lang="tr-TR" sz="1200" dirty="0"/>
                        <a:t>36.337.317.343</a:t>
                      </a:r>
                    </a:p>
                  </a:txBody>
                  <a:tcPr marL="7739" marR="7739" marT="7739"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1" i="0" u="none" strike="noStrike" dirty="0">
                          <a:solidFill>
                            <a:schemeClr val="tx1"/>
                          </a:solidFill>
                          <a:effectLst/>
                          <a:latin typeface="Calibri" panose="020F0502020204030204" pitchFamily="34" charset="0"/>
                        </a:rPr>
                        <a:t>37.659.428.556</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1" i="0" u="none" strike="noStrike" kern="1200" dirty="0">
                          <a:solidFill>
                            <a:schemeClr val="tx1"/>
                          </a:solidFill>
                          <a:effectLst/>
                          <a:latin typeface="Calibri" panose="020F0502020204030204" pitchFamily="34" charset="0"/>
                          <a:ea typeface="+mn-ea"/>
                          <a:cs typeface="+mn-cs"/>
                        </a:rPr>
                        <a:t>38.952.156.084</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1" i="0" u="none" strike="noStrike" kern="1200" dirty="0">
                          <a:solidFill>
                            <a:schemeClr val="tx1"/>
                          </a:solidFill>
                          <a:effectLst/>
                          <a:latin typeface="Calibri Light" panose="020F0302020204030204" pitchFamily="34" charset="0"/>
                          <a:ea typeface="+mn-ea"/>
                          <a:cs typeface="+mn-cs"/>
                        </a:rPr>
                        <a:t>40.725.370.594</a:t>
                      </a:r>
                    </a:p>
                  </a:txBody>
                  <a:tcPr marL="0" marR="0" marT="0"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95347">
                <a:tc>
                  <a:txBody>
                    <a:bodyPr/>
                    <a:lstStyle/>
                    <a:p>
                      <a:pPr algn="l" fontAlgn="b"/>
                      <a:r>
                        <a:rPr lang="tr-TR" sz="1200" b="1" i="0" u="none" strike="noStrike" dirty="0">
                          <a:solidFill>
                            <a:srgbClr val="2D3142"/>
                          </a:solidFill>
                          <a:latin typeface="Calibri" panose="020F0502020204030204" pitchFamily="34" charset="0"/>
                          <a:cs typeface="Arial" pitchFamily="34" charset="0"/>
                        </a:rPr>
                        <a:t>KİŞİ BAŞINA ELEKTRİK TÜKETİMİ (</a:t>
                      </a:r>
                      <a:r>
                        <a:rPr lang="tr-TR" sz="1200" b="1" i="0" u="none" strike="noStrike" dirty="0" err="1">
                          <a:solidFill>
                            <a:srgbClr val="2D3142"/>
                          </a:solidFill>
                          <a:latin typeface="Calibri" panose="020F0502020204030204" pitchFamily="34" charset="0"/>
                          <a:cs typeface="Arial" pitchFamily="34" charset="0"/>
                        </a:rPr>
                        <a:t>kWh</a:t>
                      </a:r>
                      <a:r>
                        <a:rPr lang="tr-TR" sz="1200" b="1" i="0" u="none" strike="noStrike" dirty="0">
                          <a:solidFill>
                            <a:srgbClr val="2D3142"/>
                          </a:solidFill>
                          <a:latin typeface="Calibri" panose="020F0502020204030204" pitchFamily="34" charset="0"/>
                          <a:cs typeface="Arial" pitchFamily="34" charset="0"/>
                        </a:rPr>
                        <a:t>)*</a:t>
                      </a: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r>
                        <a:rPr lang="tr-TR" sz="1200" dirty="0"/>
                        <a:t>2.293,89</a:t>
                      </a:r>
                    </a:p>
                  </a:txBody>
                  <a:tcPr marL="7739" marR="7739" marT="7739"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2.377,35</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2.600,7</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0" i="0" u="none" strike="noStrike" dirty="0">
                          <a:solidFill>
                            <a:srgbClr val="000000"/>
                          </a:solidFill>
                          <a:effectLst/>
                          <a:latin typeface="Calibri" panose="020F0502020204030204" pitchFamily="34" charset="0"/>
                        </a:rPr>
                        <a:t>2.593,7</a:t>
                      </a:r>
                    </a:p>
                  </a:txBody>
                  <a:tcPr marL="0" marR="0" marT="0"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95347">
                <a:tc>
                  <a:txBody>
                    <a:bodyPr/>
                    <a:lstStyle/>
                    <a:p>
                      <a:pPr algn="l" fontAlgn="b"/>
                      <a:r>
                        <a:rPr lang="tr-TR" sz="1200" b="1" i="0" u="none" strike="noStrike" dirty="0">
                          <a:solidFill>
                            <a:srgbClr val="2D3142"/>
                          </a:solidFill>
                          <a:latin typeface="Calibri" panose="020F0502020204030204" pitchFamily="34" charset="0"/>
                          <a:cs typeface="Arial" pitchFamily="34" charset="0"/>
                        </a:rPr>
                        <a:t>KAYIP KAÇAK ORANI (</a:t>
                      </a:r>
                      <a:r>
                        <a:rPr lang="tr-TR" sz="1200" b="1" i="0" u="none" strike="noStrike" baseline="0" dirty="0">
                          <a:solidFill>
                            <a:srgbClr val="2D3142"/>
                          </a:solidFill>
                          <a:latin typeface="Calibri" panose="020F0502020204030204" pitchFamily="34" charset="0"/>
                          <a:cs typeface="Arial" pitchFamily="34" charset="0"/>
                        </a:rPr>
                        <a:t>AVRUPA </a:t>
                      </a:r>
                      <a:r>
                        <a:rPr lang="tr-TR" sz="1200" b="1" i="0" u="none" strike="noStrike" dirty="0">
                          <a:solidFill>
                            <a:srgbClr val="2D3142"/>
                          </a:solidFill>
                          <a:latin typeface="Calibri" panose="020F0502020204030204" pitchFamily="34" charset="0"/>
                          <a:cs typeface="Arial" pitchFamily="34" charset="0"/>
                        </a:rPr>
                        <a:t> YAKASI)          </a:t>
                      </a: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r>
                        <a:rPr lang="tr-TR" sz="1200" dirty="0"/>
                        <a:t>%7,23</a:t>
                      </a:r>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%6,38</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 6,29</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0" i="0" u="none" strike="noStrike">
                          <a:solidFill>
                            <a:srgbClr val="000000"/>
                          </a:solidFill>
                          <a:effectLst/>
                          <a:latin typeface="Calibri" panose="020F0502020204030204" pitchFamily="34" charset="0"/>
                        </a:rPr>
                        <a:t>6,23%</a:t>
                      </a:r>
                    </a:p>
                  </a:txBody>
                  <a:tcPr marL="0" marR="0" marT="0"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9534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rgbClr val="2D3142"/>
                          </a:solidFill>
                          <a:latin typeface="Calibri" panose="020F0502020204030204" pitchFamily="34" charset="0"/>
                          <a:cs typeface="Arial" pitchFamily="34" charset="0"/>
                        </a:rPr>
                        <a:t>KAYIP KAÇAK ORANI (ANADOLU</a:t>
                      </a:r>
                      <a:r>
                        <a:rPr lang="tr-TR" sz="1200" b="1" i="0" u="none" strike="noStrike" baseline="0" dirty="0">
                          <a:solidFill>
                            <a:srgbClr val="2D3142"/>
                          </a:solidFill>
                          <a:latin typeface="Calibri" panose="020F0502020204030204" pitchFamily="34" charset="0"/>
                          <a:cs typeface="Arial" pitchFamily="34" charset="0"/>
                        </a:rPr>
                        <a:t> </a:t>
                      </a:r>
                      <a:r>
                        <a:rPr lang="tr-TR" sz="1200" b="1" i="0" u="none" strike="noStrike" dirty="0">
                          <a:solidFill>
                            <a:srgbClr val="2D3142"/>
                          </a:solidFill>
                          <a:latin typeface="Calibri" panose="020F0502020204030204" pitchFamily="34" charset="0"/>
                          <a:cs typeface="Arial" pitchFamily="34" charset="0"/>
                        </a:rPr>
                        <a:t>YAKASI)</a:t>
                      </a: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r>
                        <a:rPr lang="tr-TR" sz="1200" dirty="0"/>
                        <a:t>%6,22</a:t>
                      </a:r>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%5,05</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a:t>
                      </a:r>
                      <a:r>
                        <a:rPr lang="tr-TR" sz="1200" b="0" i="0" u="none" strike="noStrike" baseline="0" dirty="0">
                          <a:solidFill>
                            <a:schemeClr val="tx1"/>
                          </a:solidFill>
                          <a:effectLst/>
                          <a:latin typeface="Calibri" panose="020F0502020204030204" pitchFamily="34" charset="0"/>
                        </a:rPr>
                        <a:t> 4,74</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0" i="0" u="none" strike="noStrike" dirty="0">
                          <a:solidFill>
                            <a:srgbClr val="000000"/>
                          </a:solidFill>
                          <a:effectLst/>
                          <a:latin typeface="Calibri" panose="020F0502020204030204" pitchFamily="34" charset="0"/>
                        </a:rPr>
                        <a:t>2,18%</a:t>
                      </a:r>
                    </a:p>
                  </a:txBody>
                  <a:tcPr marL="0" marR="0" marT="0"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92774">
                <a:tc>
                  <a:txBody>
                    <a:bodyPr/>
                    <a:lstStyle/>
                    <a:p>
                      <a:pPr algn="l" fontAlgn="b"/>
                      <a:r>
                        <a:rPr lang="tr-TR" sz="1200" b="1" i="0" u="none" strike="noStrike" dirty="0">
                          <a:solidFill>
                            <a:srgbClr val="2D3142"/>
                          </a:solidFill>
                          <a:latin typeface="Calibri" panose="020F0502020204030204" pitchFamily="34" charset="0"/>
                          <a:cs typeface="Arial" pitchFamily="34" charset="0"/>
                        </a:rPr>
                        <a:t>TOPLAM DOĞALGAZ TÜKETİMİ (m³)</a:t>
                      </a: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pPr algn="ctr"/>
                      <a:r>
                        <a:rPr lang="tr-TR" sz="1200" dirty="0"/>
                        <a:t> 6.988.167.271 </a:t>
                      </a:r>
                    </a:p>
                  </a:txBody>
                  <a:tcPr marL="36116" marR="36116" marT="0"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6.802.961.170</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1200" b="1" i="0" u="none" strike="noStrike" dirty="0">
                          <a:solidFill>
                            <a:schemeClr val="tx1"/>
                          </a:solidFill>
                          <a:effectLst/>
                          <a:latin typeface="Calibri" panose="020F0502020204030204" pitchFamily="34" charset="0"/>
                        </a:rPr>
                        <a:t>6.724.356.200</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1200" b="1" i="0" u="none" strike="noStrike" dirty="0">
                          <a:solidFill>
                            <a:schemeClr val="tx1"/>
                          </a:solidFill>
                          <a:effectLst/>
                          <a:latin typeface="Calibri" panose="020F0502020204030204" pitchFamily="34" charset="0"/>
                        </a:rPr>
                        <a:t>6.903.660.167</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95347">
                <a:tc>
                  <a:txBody>
                    <a:bodyPr/>
                    <a:lstStyle/>
                    <a:p>
                      <a:pPr algn="l" fontAlgn="b"/>
                      <a:r>
                        <a:rPr lang="tr-TR" sz="1200" b="1" i="0" u="none" strike="noStrike" dirty="0">
                          <a:solidFill>
                            <a:srgbClr val="2D3142"/>
                          </a:solidFill>
                          <a:latin typeface="Calibri" panose="020F0502020204030204" pitchFamily="34" charset="0"/>
                          <a:cs typeface="Arial" pitchFamily="34" charset="0"/>
                        </a:rPr>
                        <a:t>KİŞİ BAŞINA YILLIK DOĞALGAZ TÜKETİMİ (m³)*</a:t>
                      </a: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r>
                        <a:rPr lang="tr-TR" sz="1200" dirty="0"/>
                        <a:t>441,1</a:t>
                      </a:r>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429,5</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429,5</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439,7</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7" name="4 Tablo"/>
          <p:cNvGraphicFramePr>
            <a:graphicFrameLocks noGrp="1"/>
          </p:cNvGraphicFramePr>
          <p:nvPr>
            <p:extLst/>
          </p:nvPr>
        </p:nvGraphicFramePr>
        <p:xfrm>
          <a:off x="84707" y="5531359"/>
          <a:ext cx="6658993" cy="3434841"/>
        </p:xfrm>
        <a:graphic>
          <a:graphicData uri="http://schemas.openxmlformats.org/drawingml/2006/table">
            <a:tbl>
              <a:tblPr>
                <a:effectLst>
                  <a:outerShdw blurRad="50800" dist="38100" dir="5400000" algn="t" rotWithShape="0">
                    <a:prstClr val="black">
                      <a:alpha val="40000"/>
                    </a:prstClr>
                  </a:outerShdw>
                </a:effectLst>
              </a:tblPr>
              <a:tblGrid>
                <a:gridCol w="970001">
                  <a:extLst>
                    <a:ext uri="{9D8B030D-6E8A-4147-A177-3AD203B41FA5}">
                      <a16:colId xmlns:a16="http://schemas.microsoft.com/office/drawing/2014/main" val="20000"/>
                    </a:ext>
                  </a:extLst>
                </a:gridCol>
                <a:gridCol w="930473">
                  <a:extLst>
                    <a:ext uri="{9D8B030D-6E8A-4147-A177-3AD203B41FA5}">
                      <a16:colId xmlns:a16="http://schemas.microsoft.com/office/drawing/2014/main" val="20001"/>
                    </a:ext>
                  </a:extLst>
                </a:gridCol>
                <a:gridCol w="827087">
                  <a:extLst>
                    <a:ext uri="{9D8B030D-6E8A-4147-A177-3AD203B41FA5}">
                      <a16:colId xmlns:a16="http://schemas.microsoft.com/office/drawing/2014/main" val="20002"/>
                    </a:ext>
                  </a:extLst>
                </a:gridCol>
                <a:gridCol w="788317">
                  <a:extLst>
                    <a:ext uri="{9D8B030D-6E8A-4147-A177-3AD203B41FA5}">
                      <a16:colId xmlns:a16="http://schemas.microsoft.com/office/drawing/2014/main" val="20003"/>
                    </a:ext>
                  </a:extLst>
                </a:gridCol>
                <a:gridCol w="1066772">
                  <a:extLst>
                    <a:ext uri="{9D8B030D-6E8A-4147-A177-3AD203B41FA5}">
                      <a16:colId xmlns:a16="http://schemas.microsoft.com/office/drawing/2014/main" val="20004"/>
                    </a:ext>
                  </a:extLst>
                </a:gridCol>
                <a:gridCol w="1070561">
                  <a:extLst>
                    <a:ext uri="{9D8B030D-6E8A-4147-A177-3AD203B41FA5}">
                      <a16:colId xmlns:a16="http://schemas.microsoft.com/office/drawing/2014/main" val="20005"/>
                    </a:ext>
                  </a:extLst>
                </a:gridCol>
                <a:gridCol w="1005782">
                  <a:extLst>
                    <a:ext uri="{9D8B030D-6E8A-4147-A177-3AD203B41FA5}">
                      <a16:colId xmlns:a16="http://schemas.microsoft.com/office/drawing/2014/main" val="20006"/>
                    </a:ext>
                  </a:extLst>
                </a:gridCol>
              </a:tblGrid>
              <a:tr h="374231">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kern="1200" cap="none" normalizeH="0" baseline="0" dirty="0">
                          <a:ln>
                            <a:noFill/>
                          </a:ln>
                          <a:solidFill>
                            <a:schemeClr val="bg1"/>
                          </a:solidFill>
                          <a:effectLst/>
                        </a:rPr>
                        <a:t>ABONE GRUBU</a:t>
                      </a:r>
                      <a:endParaRPr kumimoji="0" lang="tr-TR" sz="1200" b="1" i="0" u="none" strike="noStrike" kern="1200" cap="none" normalizeH="0" baseline="0" dirty="0">
                        <a:ln>
                          <a:noFill/>
                        </a:ln>
                        <a:solidFill>
                          <a:schemeClr val="bg1"/>
                        </a:solidFill>
                        <a:effectLst/>
                        <a:latin typeface="+mn-lt"/>
                        <a:ea typeface="+mn-ea"/>
                        <a:cs typeface="Arial" pitchFamily="34" charset="0"/>
                      </a:endParaRPr>
                    </a:p>
                  </a:txBody>
                  <a:tcPr marL="34902" marR="34902"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rgbClr val="2F4858"/>
                    </a:solid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400" u="none" strike="noStrike" kern="1200" cap="none" normalizeH="0" baseline="0" dirty="0">
                          <a:ln>
                            <a:noFill/>
                          </a:ln>
                          <a:solidFill>
                            <a:schemeClr val="bg1"/>
                          </a:solidFill>
                          <a:effectLst/>
                        </a:rPr>
                        <a:t>ABONE SAYISI  </a:t>
                      </a:r>
                      <a:endParaRPr kumimoji="0" lang="tr-TR" sz="1400" b="1" i="0" u="none" strike="noStrike" kern="1200" cap="none" normalizeH="0" baseline="0" dirty="0">
                        <a:ln>
                          <a:noFill/>
                        </a:ln>
                        <a:solidFill>
                          <a:schemeClr val="bg1"/>
                        </a:solidFill>
                        <a:effectLst/>
                        <a:latin typeface="+mn-lt"/>
                        <a:ea typeface="+mn-ea"/>
                        <a:cs typeface="Arial" pitchFamily="34" charset="0"/>
                      </a:endParaRPr>
                    </a:p>
                  </a:txBody>
                  <a:tcPr marL="34902" marR="34902"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400" u="none" strike="noStrike" kern="1200" cap="none" normalizeH="0" baseline="0" dirty="0">
                          <a:ln>
                            <a:noFill/>
                          </a:ln>
                          <a:solidFill>
                            <a:schemeClr val="bg1"/>
                          </a:solidFill>
                          <a:effectLst/>
                        </a:rPr>
                        <a:t>TÜKETİM (</a:t>
                      </a:r>
                      <a:r>
                        <a:rPr kumimoji="0" lang="tr-TR" sz="1400" u="none" strike="noStrike" kern="1200" cap="none" normalizeH="0" baseline="0" dirty="0" err="1">
                          <a:ln>
                            <a:noFill/>
                          </a:ln>
                          <a:solidFill>
                            <a:schemeClr val="bg1"/>
                          </a:solidFill>
                          <a:effectLst/>
                        </a:rPr>
                        <a:t>kWh</a:t>
                      </a:r>
                      <a:r>
                        <a:rPr kumimoji="0" lang="tr-TR" sz="1400" u="none" strike="noStrike" kern="1200" cap="none" normalizeH="0" baseline="0" dirty="0">
                          <a:ln>
                            <a:noFill/>
                          </a:ln>
                          <a:solidFill>
                            <a:schemeClr val="bg1"/>
                          </a:solidFill>
                          <a:effectLst/>
                        </a:rPr>
                        <a:t>)</a:t>
                      </a:r>
                      <a:endParaRPr kumimoji="0" lang="tr-TR" sz="1400" b="1" i="0" u="none" strike="noStrike" kern="1200" cap="none" normalizeH="0" baseline="0" dirty="0">
                        <a:ln>
                          <a:noFill/>
                        </a:ln>
                        <a:solidFill>
                          <a:schemeClr val="bg1"/>
                        </a:solidFill>
                        <a:effectLst/>
                        <a:latin typeface="+mn-lt"/>
                        <a:ea typeface="+mn-ea"/>
                        <a:cs typeface="Arial" pitchFamily="34" charset="0"/>
                      </a:endParaRPr>
                    </a:p>
                  </a:txBody>
                  <a:tcPr marL="34902" marR="34902"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520403">
                <a:tc vMerge="1">
                  <a:txBody>
                    <a:bodyPr/>
                    <a:lstStyle/>
                    <a:p>
                      <a:endParaRPr lang="tr-TR"/>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kern="1200" cap="none" normalizeH="0" baseline="0" dirty="0">
                          <a:ln>
                            <a:noFill/>
                          </a:ln>
                          <a:solidFill>
                            <a:srgbClr val="2D3142"/>
                          </a:solidFill>
                          <a:effectLst/>
                        </a:rPr>
                        <a:t>AVRUPA YAKASI</a:t>
                      </a:r>
                      <a:endParaRPr kumimoji="0" lang="tr-TR" sz="1200" b="1" i="0" u="none" strike="noStrike" kern="1200" cap="none" normalizeH="0" baseline="0" dirty="0">
                        <a:ln>
                          <a:noFill/>
                        </a:ln>
                        <a:solidFill>
                          <a:srgbClr val="2D3142"/>
                        </a:solidFill>
                        <a:effectLst/>
                        <a:latin typeface="+mn-lt"/>
                        <a:ea typeface="+mn-ea"/>
                        <a:cs typeface="Arial" pitchFamily="34" charset="0"/>
                      </a:endParaRPr>
                    </a:p>
                  </a:txBody>
                  <a:tcPr marL="34902" marR="34902" marT="0" marB="0" anchor="ctr" horzOverflow="overflow">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kern="1200" cap="none" normalizeH="0" baseline="0" dirty="0">
                          <a:ln>
                            <a:noFill/>
                          </a:ln>
                          <a:solidFill>
                            <a:srgbClr val="2D3142"/>
                          </a:solidFill>
                          <a:effectLst/>
                        </a:rPr>
                        <a:t>ANADOLU YAKASI***</a:t>
                      </a:r>
                      <a:endParaRPr kumimoji="0" lang="tr-TR" sz="1200" b="1" i="0" u="none" strike="noStrike" kern="1200" cap="none" normalizeH="0" baseline="0" dirty="0">
                        <a:ln>
                          <a:noFill/>
                        </a:ln>
                        <a:solidFill>
                          <a:srgbClr val="2D3142"/>
                        </a:solidFill>
                        <a:effectLst/>
                        <a:latin typeface="+mn-lt"/>
                        <a:ea typeface="+mn-ea"/>
                        <a:cs typeface="Arial" pitchFamily="34" charset="0"/>
                      </a:endParaRPr>
                    </a:p>
                  </a:txBody>
                  <a:tcPr marL="34902" marR="34902" marT="0" marB="0" anchor="ctr" horzOverflow="overflow">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kern="1200" cap="none" normalizeH="0" baseline="0" dirty="0">
                          <a:ln>
                            <a:noFill/>
                          </a:ln>
                          <a:solidFill>
                            <a:srgbClr val="2D3142"/>
                          </a:solidFill>
                          <a:effectLst/>
                        </a:rPr>
                        <a:t>TOPLAM</a:t>
                      </a:r>
                      <a:endParaRPr kumimoji="0" lang="tr-TR" sz="1200" b="1" i="0" u="none" strike="noStrike" kern="1200" cap="none" normalizeH="0" baseline="0" dirty="0">
                        <a:ln>
                          <a:noFill/>
                        </a:ln>
                        <a:solidFill>
                          <a:srgbClr val="2D3142"/>
                        </a:solidFill>
                        <a:effectLst/>
                        <a:latin typeface="+mn-lt"/>
                        <a:ea typeface="+mn-ea"/>
                        <a:cs typeface="Arial" pitchFamily="34" charset="0"/>
                      </a:endParaRPr>
                    </a:p>
                  </a:txBody>
                  <a:tcPr marL="34902" marR="34902" marT="0" marB="0" anchor="ctr" horzOverflow="overflow">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kern="1200" cap="none" normalizeH="0" baseline="0" dirty="0">
                          <a:ln>
                            <a:noFill/>
                          </a:ln>
                          <a:solidFill>
                            <a:srgbClr val="2D3142"/>
                          </a:solidFill>
                          <a:effectLst/>
                        </a:rPr>
                        <a:t>AVRUPA YAKASI</a:t>
                      </a:r>
                      <a:endParaRPr kumimoji="0" lang="tr-TR" sz="1200" b="1" i="0" u="none" strike="noStrike" kern="1200" cap="none" normalizeH="0" baseline="0" dirty="0">
                        <a:ln>
                          <a:noFill/>
                        </a:ln>
                        <a:solidFill>
                          <a:srgbClr val="2D3142"/>
                        </a:solidFill>
                        <a:effectLst/>
                        <a:latin typeface="+mn-lt"/>
                        <a:ea typeface="+mn-ea"/>
                        <a:cs typeface="Arial" pitchFamily="34" charset="0"/>
                      </a:endParaRPr>
                    </a:p>
                  </a:txBody>
                  <a:tcPr marL="34902" marR="34902" marT="0" marB="0" anchor="ctr" horzOverflow="overflow">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kern="1200" cap="none" normalizeH="0" baseline="0" dirty="0">
                          <a:ln>
                            <a:noFill/>
                          </a:ln>
                          <a:solidFill>
                            <a:srgbClr val="2D3142"/>
                          </a:solidFill>
                          <a:effectLst/>
                        </a:rPr>
                        <a:t>ANADOLU YAKASI***</a:t>
                      </a:r>
                      <a:endParaRPr kumimoji="0" lang="tr-TR" sz="1200" b="1" i="0" u="none" strike="noStrike" kern="1200" cap="none" normalizeH="0" baseline="0" dirty="0">
                        <a:ln>
                          <a:noFill/>
                        </a:ln>
                        <a:solidFill>
                          <a:srgbClr val="2D3142"/>
                        </a:solidFill>
                        <a:effectLst/>
                        <a:latin typeface="+mn-lt"/>
                        <a:ea typeface="+mn-ea"/>
                        <a:cs typeface="Arial" pitchFamily="34" charset="0"/>
                      </a:endParaRPr>
                    </a:p>
                  </a:txBody>
                  <a:tcPr marL="34902" marR="34902" marT="0" marB="0" anchor="ctr" horzOverflow="overflow">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kern="1200" cap="none" normalizeH="0" baseline="0" dirty="0">
                          <a:ln>
                            <a:noFill/>
                          </a:ln>
                          <a:solidFill>
                            <a:srgbClr val="2D3142"/>
                          </a:solidFill>
                          <a:effectLst/>
                        </a:rPr>
                        <a:t>TOPLAM</a:t>
                      </a:r>
                      <a:endParaRPr kumimoji="0" lang="tr-TR" sz="1200" b="1" i="0" u="none" strike="noStrike" kern="1200" cap="none" normalizeH="0" baseline="0" dirty="0">
                        <a:ln>
                          <a:noFill/>
                        </a:ln>
                        <a:solidFill>
                          <a:srgbClr val="2D3142"/>
                        </a:solidFill>
                        <a:effectLst/>
                        <a:latin typeface="+mn-lt"/>
                        <a:ea typeface="+mn-ea"/>
                        <a:cs typeface="Arial" pitchFamily="34" charset="0"/>
                      </a:endParaRPr>
                    </a:p>
                  </a:txBody>
                  <a:tcPr marL="34902" marR="34902" marT="0" marB="0" anchor="ctr" horzOverflow="overflow">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3668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a:ln>
                            <a:noFill/>
                          </a:ln>
                          <a:solidFill>
                            <a:srgbClr val="2D3142"/>
                          </a:solidFill>
                          <a:effectLst/>
                        </a:rPr>
                        <a:t>MESKEN</a:t>
                      </a:r>
                      <a:endParaRPr kumimoji="0" lang="tr-TR" sz="1200" b="1" i="0" u="none" strike="noStrike" cap="none" normalizeH="0" baseline="0" dirty="0">
                        <a:ln>
                          <a:noFill/>
                        </a:ln>
                        <a:solidFill>
                          <a:srgbClr val="2D3142"/>
                        </a:solidFill>
                        <a:effectLst/>
                        <a:latin typeface="+mn-lt"/>
                        <a:cs typeface="Arial" pitchFamily="34" charset="0"/>
                      </a:endParaRPr>
                    </a:p>
                  </a:txBody>
                  <a:tcPr marL="34902" marR="34902" marT="0" marB="0" anchor="ctr" horzOverflow="overflow">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rgbClr val="FFF6DD"/>
                    </a:solidFill>
                  </a:tcPr>
                </a:tc>
                <a:tc>
                  <a:txBody>
                    <a:bodyPr/>
                    <a:lstStyle/>
                    <a:p>
                      <a:pPr algn="ctr" rtl="0" fontAlgn="ctr"/>
                      <a:r>
                        <a:rPr lang="tr-TR" sz="1100" b="0" i="0" u="none" strike="noStrike" dirty="0">
                          <a:solidFill>
                            <a:srgbClr val="000000"/>
                          </a:solidFill>
                          <a:effectLst/>
                          <a:latin typeface="Calibri Light" panose="020F0302020204030204" pitchFamily="34" charset="0"/>
                        </a:rPr>
                        <a:t>4.520.775</a:t>
                      </a:r>
                    </a:p>
                  </a:txBody>
                  <a:tcPr marL="0" marR="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Calibri Light" panose="020F0302020204030204" pitchFamily="34" charset="0"/>
                        </a:rPr>
                        <a:t>2.805.137</a:t>
                      </a:r>
                    </a:p>
                  </a:txBody>
                  <a:tcPr marL="0" marR="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7.325.912</a:t>
                      </a:r>
                    </a:p>
                  </a:txBody>
                  <a:tcPr marL="0" marR="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Calibri Light" panose="020F0302020204030204" pitchFamily="34" charset="0"/>
                        </a:rPr>
                        <a:t>8.629.489.960</a:t>
                      </a:r>
                    </a:p>
                  </a:txBody>
                  <a:tcPr marL="9525" marR="9525" marT="9525"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Calibri Light" panose="020F0302020204030204" pitchFamily="34" charset="0"/>
                        </a:rPr>
                        <a:t>5.183.189.432</a:t>
                      </a:r>
                    </a:p>
                  </a:txBody>
                  <a:tcPr marL="9525" marR="9525" marT="9525"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Calibri Light" panose="020F0302020204030204" pitchFamily="34" charset="0"/>
                        </a:rPr>
                        <a:t>13.812.679.392</a:t>
                      </a:r>
                    </a:p>
                  </a:txBody>
                  <a:tcPr marL="9525" marR="9525" marT="9525"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68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a:ln>
                            <a:noFill/>
                          </a:ln>
                          <a:solidFill>
                            <a:srgbClr val="2D3142"/>
                          </a:solidFill>
                          <a:effectLst/>
                        </a:rPr>
                        <a:t>TİCARETHANE</a:t>
                      </a:r>
                      <a:endParaRPr kumimoji="0" lang="tr-TR" sz="1200" b="1" i="0" u="none" strike="noStrike" cap="none" normalizeH="0" baseline="0" dirty="0">
                        <a:ln>
                          <a:noFill/>
                        </a:ln>
                        <a:solidFill>
                          <a:srgbClr val="2D3142"/>
                        </a:solidFill>
                        <a:effectLst/>
                        <a:latin typeface="+mn-lt"/>
                        <a:cs typeface="Arial" pitchFamily="34" charset="0"/>
                      </a:endParaRPr>
                    </a:p>
                  </a:txBody>
                  <a:tcPr marL="34902" marR="34902" marT="0" marB="0" anchor="ctr" horzOverflow="overflow">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rgbClr val="FFF6DD"/>
                    </a:solidFill>
                  </a:tcPr>
                </a:tc>
                <a:tc>
                  <a:txBody>
                    <a:bodyPr/>
                    <a:lstStyle/>
                    <a:p>
                      <a:pPr algn="ctr" rtl="0" fontAlgn="ctr"/>
                      <a:r>
                        <a:rPr lang="tr-TR" sz="1100" b="0" i="0" u="none" strike="noStrike" dirty="0">
                          <a:solidFill>
                            <a:srgbClr val="000000"/>
                          </a:solidFill>
                          <a:effectLst/>
                          <a:latin typeface="Calibri Light" panose="020F0302020204030204" pitchFamily="34" charset="0"/>
                        </a:rPr>
                        <a:t>961.523</a:t>
                      </a:r>
                    </a:p>
                  </a:txBody>
                  <a:tcPr marL="0" marR="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Calibri Light" panose="020F0302020204030204" pitchFamily="34" charset="0"/>
                        </a:rPr>
                        <a:t>358.752</a:t>
                      </a:r>
                    </a:p>
                  </a:txBody>
                  <a:tcPr marL="0" marR="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1.320.275</a:t>
                      </a:r>
                    </a:p>
                  </a:txBody>
                  <a:tcPr marL="0" marR="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Calibri Light" panose="020F0302020204030204" pitchFamily="34" charset="0"/>
                        </a:rPr>
                        <a:t>12.269.334.686</a:t>
                      </a:r>
                    </a:p>
                  </a:txBody>
                  <a:tcPr marL="9525" marR="9525" marT="9525"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Calibri Light" panose="020F0302020204030204" pitchFamily="34" charset="0"/>
                        </a:rPr>
                        <a:t>5.898.012.857</a:t>
                      </a:r>
                    </a:p>
                  </a:txBody>
                  <a:tcPr marL="9525" marR="9525" marT="9525"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Calibri Light" panose="020F0302020204030204" pitchFamily="34" charset="0"/>
                        </a:rPr>
                        <a:t>18.167.347.543</a:t>
                      </a:r>
                    </a:p>
                  </a:txBody>
                  <a:tcPr marL="9525" marR="9525" marT="9525"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11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a:ln>
                            <a:noFill/>
                          </a:ln>
                          <a:solidFill>
                            <a:srgbClr val="2D3142"/>
                          </a:solidFill>
                          <a:effectLst/>
                        </a:rPr>
                        <a:t>SANAYİ</a:t>
                      </a:r>
                      <a:endParaRPr kumimoji="0" lang="tr-TR" sz="1200" b="1" i="0" u="none" strike="noStrike" cap="none" normalizeH="0" baseline="0" dirty="0">
                        <a:ln>
                          <a:noFill/>
                        </a:ln>
                        <a:solidFill>
                          <a:srgbClr val="2D3142"/>
                        </a:solidFill>
                        <a:effectLst/>
                        <a:latin typeface="+mn-lt"/>
                        <a:cs typeface="Arial" pitchFamily="34" charset="0"/>
                      </a:endParaRPr>
                    </a:p>
                  </a:txBody>
                  <a:tcPr marL="34902" marR="34902" marT="0" marB="0" anchor="ctr" horzOverflow="overflow">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rgbClr val="FFF6DD"/>
                    </a:solidFill>
                  </a:tcPr>
                </a:tc>
                <a:tc>
                  <a:txBody>
                    <a:bodyPr/>
                    <a:lstStyle/>
                    <a:p>
                      <a:pPr algn="ctr" rtl="0" fontAlgn="ctr"/>
                      <a:r>
                        <a:rPr lang="tr-TR" sz="1100" b="0" i="0" u="none" strike="noStrike">
                          <a:solidFill>
                            <a:srgbClr val="000000"/>
                          </a:solidFill>
                          <a:effectLst/>
                          <a:latin typeface="Calibri Light" panose="020F0302020204030204" pitchFamily="34" charset="0"/>
                        </a:rPr>
                        <a:t>11.833</a:t>
                      </a:r>
                    </a:p>
                  </a:txBody>
                  <a:tcPr marL="0" marR="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Calibri Light" panose="020F0302020204030204" pitchFamily="34" charset="0"/>
                        </a:rPr>
                        <a:t>2.262</a:t>
                      </a:r>
                    </a:p>
                  </a:txBody>
                  <a:tcPr marL="0" marR="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14.095</a:t>
                      </a:r>
                    </a:p>
                  </a:txBody>
                  <a:tcPr marL="0" marR="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Calibri Light" panose="020F0302020204030204" pitchFamily="34" charset="0"/>
                        </a:rPr>
                        <a:t>6.114.228.947</a:t>
                      </a:r>
                    </a:p>
                  </a:txBody>
                  <a:tcPr marL="9525" marR="9525" marT="9525"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Calibri Light" panose="020F0302020204030204" pitchFamily="34" charset="0"/>
                        </a:rPr>
                        <a:t>2.099.283.644</a:t>
                      </a:r>
                    </a:p>
                  </a:txBody>
                  <a:tcPr marL="9525" marR="9525" marT="9525"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Calibri Light" panose="020F0302020204030204" pitchFamily="34" charset="0"/>
                        </a:rPr>
                        <a:t>8.213.512.591</a:t>
                      </a:r>
                    </a:p>
                  </a:txBody>
                  <a:tcPr marL="9525" marR="9525" marT="9525"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865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a:ln>
                            <a:noFill/>
                          </a:ln>
                          <a:solidFill>
                            <a:srgbClr val="2D3142"/>
                          </a:solidFill>
                          <a:effectLst/>
                        </a:rPr>
                        <a:t>RESMİ DAİRE**</a:t>
                      </a:r>
                      <a:endParaRPr kumimoji="0" lang="tr-TR" sz="1200" b="1" i="0" u="none" strike="noStrike" cap="none" normalizeH="0" baseline="0" dirty="0">
                        <a:ln>
                          <a:noFill/>
                        </a:ln>
                        <a:solidFill>
                          <a:srgbClr val="2D3142"/>
                        </a:solidFill>
                        <a:effectLst/>
                        <a:latin typeface="+mn-lt"/>
                        <a:cs typeface="Arial" pitchFamily="34" charset="0"/>
                      </a:endParaRPr>
                    </a:p>
                  </a:txBody>
                  <a:tcPr marL="34902" marR="34902" marT="0" marB="0" anchor="ctr" horzOverflow="overflow">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rgbClr val="FFF6DD"/>
                    </a:solidFill>
                  </a:tcPr>
                </a:tc>
                <a:tc>
                  <a:txBody>
                    <a:bodyPr/>
                    <a:lstStyle/>
                    <a:p>
                      <a:pPr algn="ctr" fontAlgn="ctr"/>
                      <a:r>
                        <a:rPr lang="tr-TR" sz="1800" b="0" i="0" u="none" strike="noStrike">
                          <a:solidFill>
                            <a:srgbClr val="000000"/>
                          </a:solidFill>
                          <a:effectLst/>
                          <a:latin typeface="Arial" panose="020B0604020202020204" pitchFamily="34" charset="0"/>
                        </a:rPr>
                        <a:t> </a:t>
                      </a:r>
                    </a:p>
                  </a:txBody>
                  <a:tcPr marL="0" marR="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Calibri Light" panose="020F0302020204030204" pitchFamily="34" charset="0"/>
                        </a:rPr>
                        <a:t> </a:t>
                      </a:r>
                    </a:p>
                  </a:txBody>
                  <a:tcPr marL="0" marR="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0</a:t>
                      </a:r>
                    </a:p>
                  </a:txBody>
                  <a:tcPr marL="0" marR="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Calibri Light" panose="020F0302020204030204" pitchFamily="34" charset="0"/>
                        </a:rPr>
                        <a:t> </a:t>
                      </a:r>
                    </a:p>
                  </a:txBody>
                  <a:tcPr marL="9525" marR="9525" marT="9525"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Calibri Light" panose="020F0302020204030204" pitchFamily="34" charset="0"/>
                        </a:rPr>
                        <a:t> </a:t>
                      </a:r>
                    </a:p>
                  </a:txBody>
                  <a:tcPr marL="9525" marR="9525" marT="9525"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Calibri Light" panose="020F0302020204030204" pitchFamily="34" charset="0"/>
                        </a:rPr>
                        <a:t>0</a:t>
                      </a:r>
                    </a:p>
                  </a:txBody>
                  <a:tcPr marL="9525" marR="9525" marT="9525"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668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a:ln>
                            <a:noFill/>
                          </a:ln>
                          <a:solidFill>
                            <a:srgbClr val="2D3142"/>
                          </a:solidFill>
                          <a:effectLst/>
                        </a:rPr>
                        <a:t>DİĞER</a:t>
                      </a:r>
                      <a:endParaRPr kumimoji="0" lang="tr-TR" sz="1200" b="1" i="0" u="none" strike="noStrike" cap="none" normalizeH="0" baseline="0" dirty="0">
                        <a:ln>
                          <a:noFill/>
                        </a:ln>
                        <a:solidFill>
                          <a:srgbClr val="2D3142"/>
                        </a:solidFill>
                        <a:effectLst/>
                        <a:latin typeface="+mn-lt"/>
                        <a:cs typeface="Arial" pitchFamily="34" charset="0"/>
                      </a:endParaRPr>
                    </a:p>
                  </a:txBody>
                  <a:tcPr marL="34902" marR="34902" marT="0" marB="0" anchor="ctr" horzOverflow="overflow">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rgbClr val="FFF6DD"/>
                    </a:solidFill>
                  </a:tcPr>
                </a:tc>
                <a:tc>
                  <a:txBody>
                    <a:bodyPr/>
                    <a:lstStyle/>
                    <a:p>
                      <a:pPr algn="ctr" rtl="0" fontAlgn="ctr"/>
                      <a:r>
                        <a:rPr lang="tr-TR" sz="1100" b="0" i="0" u="none" strike="noStrike">
                          <a:solidFill>
                            <a:srgbClr val="000000"/>
                          </a:solidFill>
                          <a:effectLst/>
                          <a:latin typeface="Calibri Light" panose="020F0302020204030204" pitchFamily="34" charset="0"/>
                        </a:rPr>
                        <a:t>12.645</a:t>
                      </a:r>
                    </a:p>
                  </a:txBody>
                  <a:tcPr marL="0" marR="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Calibri Light" panose="020F0302020204030204" pitchFamily="34" charset="0"/>
                        </a:rPr>
                        <a:t>8.210</a:t>
                      </a:r>
                    </a:p>
                  </a:txBody>
                  <a:tcPr marL="0" marR="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fontAlgn="ctr"/>
                      <a:r>
                        <a:rPr lang="tr-TR" sz="1100" b="0" i="0" u="none" strike="noStrike" dirty="0">
                          <a:solidFill>
                            <a:srgbClr val="000000"/>
                          </a:solidFill>
                          <a:effectLst/>
                          <a:latin typeface="Calibri" panose="020F0502020204030204" pitchFamily="34" charset="0"/>
                        </a:rPr>
                        <a:t>20.855</a:t>
                      </a:r>
                    </a:p>
                  </a:txBody>
                  <a:tcPr marL="0" marR="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Calibri Light" panose="020F0302020204030204" pitchFamily="34" charset="0"/>
                        </a:rPr>
                        <a:t>314.566.357</a:t>
                      </a:r>
                    </a:p>
                  </a:txBody>
                  <a:tcPr marL="9525" marR="9525" marT="9525"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rtl="0" fontAlgn="ctr"/>
                      <a:r>
                        <a:rPr lang="tr-TR" sz="1100" b="0" i="0" u="none" strike="noStrike" dirty="0" smtClean="0">
                          <a:solidFill>
                            <a:srgbClr val="000000"/>
                          </a:solidFill>
                          <a:effectLst/>
                          <a:latin typeface="Calibri Light" panose="020F0302020204030204" pitchFamily="34" charset="0"/>
                        </a:rPr>
                        <a:t>222.264.711</a:t>
                      </a:r>
                      <a:endParaRPr lang="tr-TR" sz="1100" b="0" i="0" u="none" strike="noStrike" dirty="0">
                        <a:solidFill>
                          <a:srgbClr val="000000"/>
                        </a:solidFill>
                        <a:effectLst/>
                        <a:latin typeface="Calibri Light" panose="020F0302020204030204" pitchFamily="34" charset="0"/>
                      </a:endParaRPr>
                    </a:p>
                  </a:txBody>
                  <a:tcPr marL="9525" marR="9525" marT="9525"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Calibri Light" panose="020F0302020204030204" pitchFamily="34" charset="0"/>
                        </a:rPr>
                        <a:t>531.831.068</a:t>
                      </a:r>
                    </a:p>
                  </a:txBody>
                  <a:tcPr marL="9525" marR="9525" marT="9525"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918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2D3142"/>
                          </a:solidFill>
                          <a:effectLst/>
                        </a:rPr>
                        <a:t>TOPLAM</a:t>
                      </a:r>
                      <a:endParaRPr kumimoji="0" lang="tr-TR" sz="1200" b="1" i="0" u="none" strike="noStrike" kern="1200" cap="none" normalizeH="0" baseline="0" dirty="0">
                        <a:ln>
                          <a:noFill/>
                        </a:ln>
                        <a:solidFill>
                          <a:srgbClr val="2D3142"/>
                        </a:solidFill>
                        <a:effectLst/>
                        <a:latin typeface="+mn-lt"/>
                        <a:ea typeface="+mn-ea"/>
                        <a:cs typeface="Arial" pitchFamily="34" charset="0"/>
                      </a:endParaRPr>
                    </a:p>
                  </a:txBody>
                  <a:tcPr marL="34902" marR="34902" marT="0" marB="0" anchor="ctr" anchorCtr="1" horzOverflow="overflow">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rgbClr val="FFF6DD"/>
                    </a:solidFill>
                  </a:tcPr>
                </a:tc>
                <a:tc>
                  <a:txBody>
                    <a:bodyPr/>
                    <a:lstStyle/>
                    <a:p>
                      <a:pPr algn="ctr" rtl="0" fontAlgn="ctr"/>
                      <a:r>
                        <a:rPr lang="tr-TR" sz="1100" b="1" i="0" u="none" strike="noStrike">
                          <a:solidFill>
                            <a:srgbClr val="9E652E"/>
                          </a:solidFill>
                          <a:effectLst/>
                          <a:latin typeface="Calibri Light" panose="020F0302020204030204" pitchFamily="34" charset="0"/>
                        </a:rPr>
                        <a:t>5.506.776</a:t>
                      </a:r>
                    </a:p>
                  </a:txBody>
                  <a:tcPr marL="0" marR="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1" i="0" u="none" strike="noStrike" kern="1200" dirty="0">
                          <a:solidFill>
                            <a:srgbClr val="9E652E"/>
                          </a:solidFill>
                          <a:effectLst/>
                          <a:latin typeface="Calibri Light" panose="020F0302020204030204" pitchFamily="34" charset="0"/>
                          <a:ea typeface="+mn-ea"/>
                          <a:cs typeface="+mn-cs"/>
                        </a:rPr>
                        <a:t>3.174.361</a:t>
                      </a:r>
                    </a:p>
                  </a:txBody>
                  <a:tcPr marL="0" marR="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b="1" i="0" u="none" strike="noStrike" kern="1200" dirty="0">
                          <a:solidFill>
                            <a:srgbClr val="9E652E"/>
                          </a:solidFill>
                          <a:effectLst/>
                          <a:latin typeface="Calibri Light" panose="020F0302020204030204" pitchFamily="34" charset="0"/>
                          <a:ea typeface="+mn-ea"/>
                          <a:cs typeface="+mn-cs"/>
                        </a:rPr>
                        <a:t>8.681.137</a:t>
                      </a:r>
                    </a:p>
                  </a:txBody>
                  <a:tcPr marL="0" marR="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rtl="0" fontAlgn="ctr"/>
                      <a:r>
                        <a:rPr lang="tr-TR" sz="1100" b="1" i="0" u="none" strike="noStrike" kern="1200" dirty="0">
                          <a:solidFill>
                            <a:srgbClr val="9E652E"/>
                          </a:solidFill>
                          <a:effectLst/>
                          <a:latin typeface="Calibri Light" panose="020F0302020204030204" pitchFamily="34" charset="0"/>
                          <a:ea typeface="+mn-ea"/>
                          <a:cs typeface="+mn-cs"/>
                        </a:rPr>
                        <a:t>27.327.619.950</a:t>
                      </a:r>
                    </a:p>
                  </a:txBody>
                  <a:tcPr marL="9525" marR="9525" marT="9525"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rtl="0" fontAlgn="ctr"/>
                      <a:r>
                        <a:rPr lang="tr-TR" sz="1100" b="1" i="0" u="none" strike="noStrike" kern="1200" dirty="0">
                          <a:solidFill>
                            <a:srgbClr val="9E652E"/>
                          </a:solidFill>
                          <a:effectLst/>
                          <a:latin typeface="Calibri Light" panose="020F0302020204030204" pitchFamily="34" charset="0"/>
                          <a:ea typeface="+mn-ea"/>
                          <a:cs typeface="+mn-cs"/>
                        </a:rPr>
                        <a:t>13.397.750.644</a:t>
                      </a:r>
                    </a:p>
                  </a:txBody>
                  <a:tcPr marL="9525" marR="9525" marT="9525"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tc>
                  <a:txBody>
                    <a:bodyPr/>
                    <a:lstStyle/>
                    <a:p>
                      <a:pPr algn="ctr" rtl="0" fontAlgn="ctr"/>
                      <a:r>
                        <a:rPr lang="tr-TR" sz="1100" b="1" i="0" u="none" strike="noStrike" kern="1200" dirty="0">
                          <a:solidFill>
                            <a:srgbClr val="9E652E"/>
                          </a:solidFill>
                          <a:effectLst/>
                          <a:latin typeface="Calibri Light" panose="020F0302020204030204" pitchFamily="34" charset="0"/>
                          <a:ea typeface="+mn-ea"/>
                          <a:cs typeface="+mn-cs"/>
                        </a:rPr>
                        <a:t>40.725.370.594</a:t>
                      </a:r>
                    </a:p>
                  </a:txBody>
                  <a:tcPr marL="9525" marR="9525" marT="9525"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7 Metin kutusu"/>
          <p:cNvSpPr txBox="1"/>
          <p:nvPr/>
        </p:nvSpPr>
        <p:spPr>
          <a:xfrm>
            <a:off x="100853" y="9121616"/>
            <a:ext cx="6827880" cy="365485"/>
          </a:xfrm>
          <a:prstGeom prst="rect">
            <a:avLst/>
          </a:prstGeom>
          <a:noFill/>
        </p:spPr>
        <p:txBody>
          <a:bodyPr wrap="square" rtlCol="0">
            <a:spAutoFit/>
          </a:bodyPr>
          <a:lstStyle/>
          <a:p>
            <a:pPr marL="0" marR="0" lvl="0" indent="0" algn="l" defTabSz="742919" rtl="0" eaLnBrk="1" fontAlgn="auto" latinLnBrk="0" hangingPunct="1">
              <a:lnSpc>
                <a:spcPct val="100000"/>
              </a:lnSpc>
              <a:spcBef>
                <a:spcPts val="0"/>
              </a:spcBef>
              <a:spcAft>
                <a:spcPts val="0"/>
              </a:spcAft>
              <a:buClrTx/>
              <a:buSzTx/>
              <a:buFontTx/>
              <a:buNone/>
              <a:tabLst/>
              <a:defRPr/>
            </a:pPr>
            <a:r>
              <a:rPr kumimoji="0" lang="tr-TR" sz="975"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tr-TR" sz="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TÜİK 2024 Nüfus verileri kullanılmıştır.</a:t>
            </a:r>
          </a:p>
          <a:p>
            <a:pPr marL="0" marR="0" lvl="0" indent="0" algn="l" defTabSz="742919"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**BEDAŞ ve </a:t>
            </a:r>
            <a:r>
              <a:rPr kumimoji="0" lang="tr-TR" sz="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AYEDAŞ’ın</a:t>
            </a:r>
            <a:r>
              <a:rPr kumimoji="0" lang="tr-TR" sz="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yeni raporlama sisteminde, Resmi </a:t>
            </a:r>
            <a:r>
              <a:rPr lang="tr-TR" sz="800" b="1" dirty="0">
                <a:solidFill>
                  <a:prstClr val="black"/>
                </a:solidFill>
                <a:latin typeface="Calibri" panose="020F0502020204030204" pitchFamily="34" charset="0"/>
              </a:rPr>
              <a:t>D</a:t>
            </a:r>
            <a:r>
              <a:rPr kumimoji="0" lang="tr-TR" sz="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aire</a:t>
            </a:r>
            <a:r>
              <a:rPr kumimoji="0" lang="tr-TR" sz="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tüketim bilgileri Ticarethane </a:t>
            </a:r>
            <a:r>
              <a:rPr lang="tr-TR" sz="800" b="1" dirty="0">
                <a:solidFill>
                  <a:prstClr val="black"/>
                </a:solidFill>
                <a:latin typeface="Calibri" panose="020F0502020204030204" pitchFamily="34" charset="0"/>
              </a:rPr>
              <a:t>ve </a:t>
            </a:r>
            <a:r>
              <a:rPr kumimoji="0" lang="tr-TR" sz="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Diğer grubunda gösterilmiştir.</a:t>
            </a:r>
          </a:p>
        </p:txBody>
      </p:sp>
      <p:sp>
        <p:nvSpPr>
          <p:cNvPr id="10" name="Slayt Numarası Yer Tutucusu 9"/>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5856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İLDEKİ DOĞAL GAZ ABONMAN DURUMU</a:t>
            </a:r>
          </a:p>
        </p:txBody>
      </p:sp>
      <p:graphicFrame>
        <p:nvGraphicFramePr>
          <p:cNvPr id="5" name="4 Tablo"/>
          <p:cNvGraphicFramePr>
            <a:graphicFrameLocks noGrp="1"/>
          </p:cNvGraphicFramePr>
          <p:nvPr>
            <p:extLst/>
          </p:nvPr>
        </p:nvGraphicFramePr>
        <p:xfrm>
          <a:off x="226360" y="1166048"/>
          <a:ext cx="6481482" cy="8167544"/>
        </p:xfrm>
        <a:graphic>
          <a:graphicData uri="http://schemas.openxmlformats.org/drawingml/2006/table">
            <a:tbl>
              <a:tblPr>
                <a:effectLst>
                  <a:outerShdw blurRad="50800" dist="38100" dir="5400000" algn="t" rotWithShape="0">
                    <a:prstClr val="black">
                      <a:alpha val="40000"/>
                    </a:prstClr>
                  </a:outerShdw>
                </a:effectLst>
              </a:tblPr>
              <a:tblGrid>
                <a:gridCol w="1421201">
                  <a:extLst>
                    <a:ext uri="{9D8B030D-6E8A-4147-A177-3AD203B41FA5}">
                      <a16:colId xmlns:a16="http://schemas.microsoft.com/office/drawing/2014/main" val="20000"/>
                    </a:ext>
                  </a:extLst>
                </a:gridCol>
                <a:gridCol w="1414448">
                  <a:extLst>
                    <a:ext uri="{9D8B030D-6E8A-4147-A177-3AD203B41FA5}">
                      <a16:colId xmlns:a16="http://schemas.microsoft.com/office/drawing/2014/main" val="20001"/>
                    </a:ext>
                  </a:extLst>
                </a:gridCol>
                <a:gridCol w="1421200">
                  <a:extLst>
                    <a:ext uri="{9D8B030D-6E8A-4147-A177-3AD203B41FA5}">
                      <a16:colId xmlns:a16="http://schemas.microsoft.com/office/drawing/2014/main" val="20002"/>
                    </a:ext>
                  </a:extLst>
                </a:gridCol>
                <a:gridCol w="2224633">
                  <a:extLst>
                    <a:ext uri="{9D8B030D-6E8A-4147-A177-3AD203B41FA5}">
                      <a16:colId xmlns:a16="http://schemas.microsoft.com/office/drawing/2014/main" val="20003"/>
                    </a:ext>
                  </a:extLst>
                </a:gridCol>
              </a:tblGrid>
              <a:tr h="7554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YILLAR</a:t>
                      </a: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ABONE SAYISI</a:t>
                      </a: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GAZ KULLANICI SAYISI</a:t>
                      </a: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TÜKETİM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MİKTARI (m</a:t>
                      </a:r>
                      <a:r>
                        <a:rPr kumimoji="0" lang="tr-TR" sz="1600" b="1" i="0" u="none" strike="noStrike" cap="none" normalizeH="0" baseline="30000" dirty="0">
                          <a:ln>
                            <a:noFill/>
                          </a:ln>
                          <a:solidFill>
                            <a:schemeClr val="bg1"/>
                          </a:solidFill>
                          <a:effectLst/>
                          <a:latin typeface="Calibri" panose="020F0502020204030204" pitchFamily="34" charset="0"/>
                          <a:cs typeface="Arial" pitchFamily="34" charset="0"/>
                        </a:rPr>
                        <a:t>3</a:t>
                      </a: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a:t>
                      </a: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408677">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2007</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3.650.199</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3.309.871</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4.090.323.280</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8677">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2008</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3.951.077</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3.621.578</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3.990.611.994</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08677">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2009</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4.189.437</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3.874.630</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3.831.424.743</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08677">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2010</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4.463.076</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4.149.896</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3.988.839.379</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08677">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2011</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4.808.565</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4.490.297</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5.371.845.391</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08677">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2012</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5.106.140</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4.789.202</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5.043.710.097</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08677">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2013</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5.386.189</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5.085.759</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5.024.584.402</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08677">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2014</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5.660.095</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5.357.080</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4.943.890.773</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08677">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2015 </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5.950.390</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5.617.561</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5.212.617.187</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408677">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2016          </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6.191.095</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5.888.063</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5.247.929.338</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408677">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2017</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6.304.133</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6.007.659</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6.117.308.188</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408677">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2018</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6.466.567</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6.151.390</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6.395.111.688</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408677">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2019 </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6.649.518</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6.359.342</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5.916.051.890</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408677">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2020</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6.775.510</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6.486.361</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6.207.725.000</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70429530"/>
                  </a:ext>
                </a:extLst>
              </a:tr>
              <a:tr h="396567">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2021</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6.884.674</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6.598.235</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    6.988.167.271 	</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13992198"/>
                  </a:ext>
                </a:extLst>
              </a:tr>
              <a:tr h="431343">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2022 </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7.015.892</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6.693.933</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6.802.961.170 </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48525612"/>
                  </a:ext>
                </a:extLst>
              </a:tr>
              <a:tr h="431343">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2023</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7.131.229</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6.803.696</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1400" b="1" i="0" u="none" strike="noStrike" dirty="0">
                          <a:solidFill>
                            <a:schemeClr val="tx1"/>
                          </a:solidFill>
                          <a:effectLst/>
                          <a:latin typeface="Calibri" panose="020F0502020204030204" pitchFamily="34" charset="0"/>
                        </a:rPr>
                        <a:t>6.724.356.200</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42210516"/>
                  </a:ext>
                </a:extLst>
              </a:tr>
              <a:tr h="431343">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2024</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7.236.404</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6.905.169</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1400" b="1" i="0" u="none" strike="noStrike" dirty="0">
                          <a:solidFill>
                            <a:schemeClr val="tx1"/>
                          </a:solidFill>
                          <a:effectLst/>
                          <a:latin typeface="Calibri" panose="020F0502020204030204" pitchFamily="34" charset="0"/>
                        </a:rPr>
                        <a:t>6.903.660.167</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27359905"/>
                  </a:ext>
                </a:extLst>
              </a:tr>
            </a:tbl>
          </a:graphicData>
        </a:graphic>
      </p:graphicFrame>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558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234839"/>
            <a:ext cx="5609229" cy="523220"/>
          </a:xfrm>
          <a:prstGeom prst="rect">
            <a:avLst/>
          </a:prstGeom>
          <a:solidFill>
            <a:srgbClr val="9E652E"/>
          </a:solidFill>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schemeClr val="bg1"/>
                </a:solidFill>
                <a:effectLst/>
                <a:uLnTx/>
                <a:uFillTx/>
                <a:latin typeface="Calibri" panose="020F0502020204030204" pitchFamily="34" charset="0"/>
                <a:ea typeface="+mn-ea"/>
                <a:cs typeface="+mn-cs"/>
              </a:rPr>
              <a:t>İLÇE NÜFUSLARI DEĞİŞİM HIZI </a:t>
            </a:r>
          </a:p>
        </p:txBody>
      </p:sp>
      <p:graphicFrame>
        <p:nvGraphicFramePr>
          <p:cNvPr id="4" name="Tablo 3"/>
          <p:cNvGraphicFramePr>
            <a:graphicFrameLocks noGrp="1"/>
          </p:cNvGraphicFramePr>
          <p:nvPr>
            <p:extLst>
              <p:ext uri="{D42A27DB-BD31-4B8C-83A1-F6EECF244321}">
                <p14:modId xmlns:p14="http://schemas.microsoft.com/office/powerpoint/2010/main" val="3203386781"/>
              </p:ext>
            </p:extLst>
          </p:nvPr>
        </p:nvGraphicFramePr>
        <p:xfrm>
          <a:off x="141644" y="863754"/>
          <a:ext cx="6716356" cy="8336259"/>
        </p:xfrm>
        <a:graphic>
          <a:graphicData uri="http://schemas.openxmlformats.org/drawingml/2006/table">
            <a:tbl>
              <a:tblPr/>
              <a:tblGrid>
                <a:gridCol w="1341725">
                  <a:extLst>
                    <a:ext uri="{9D8B030D-6E8A-4147-A177-3AD203B41FA5}">
                      <a16:colId xmlns:a16="http://schemas.microsoft.com/office/drawing/2014/main" val="3599424368"/>
                    </a:ext>
                  </a:extLst>
                </a:gridCol>
                <a:gridCol w="2636803">
                  <a:extLst>
                    <a:ext uri="{9D8B030D-6E8A-4147-A177-3AD203B41FA5}">
                      <a16:colId xmlns:a16="http://schemas.microsoft.com/office/drawing/2014/main" val="3290886586"/>
                    </a:ext>
                  </a:extLst>
                </a:gridCol>
                <a:gridCol w="2737828">
                  <a:extLst>
                    <a:ext uri="{9D8B030D-6E8A-4147-A177-3AD203B41FA5}">
                      <a16:colId xmlns:a16="http://schemas.microsoft.com/office/drawing/2014/main" val="2964112115"/>
                    </a:ext>
                  </a:extLst>
                </a:gridCol>
              </a:tblGrid>
              <a:tr h="569479">
                <a:tc>
                  <a:txBody>
                    <a:bodyPr/>
                    <a:lstStyle/>
                    <a:p>
                      <a:pPr algn="ctr" fontAlgn="ctr"/>
                      <a:r>
                        <a:rPr lang="tr-TR" sz="1200" b="1" i="0" u="none" strike="noStrike" dirty="0">
                          <a:solidFill>
                            <a:srgbClr val="002060"/>
                          </a:solidFill>
                          <a:effectLst/>
                          <a:latin typeface="Calibri" panose="020F0502020204030204" pitchFamily="34" charset="0"/>
                        </a:rPr>
                        <a:t>İL/İLÇE</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fontAlgn="ctr"/>
                      <a:r>
                        <a:rPr lang="tr-TR" sz="1200" b="1" i="0" u="none" strike="noStrike" dirty="0">
                          <a:solidFill>
                            <a:srgbClr val="002060"/>
                          </a:solidFill>
                          <a:effectLst/>
                          <a:latin typeface="Calibri" panose="020F0502020204030204" pitchFamily="34" charset="0"/>
                        </a:rPr>
                        <a:t>NÜFUS-2024 (TÜİK)</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fontAlgn="ctr"/>
                      <a:r>
                        <a:rPr lang="tr-TR" sz="1200" b="1" i="0" u="none" strike="noStrike" dirty="0">
                          <a:solidFill>
                            <a:srgbClr val="002060"/>
                          </a:solidFill>
                          <a:effectLst/>
                          <a:latin typeface="Calibri" panose="020F0502020204030204" pitchFamily="34" charset="0"/>
                        </a:rPr>
                        <a:t>YILLIK NÜFUS ARTIŞ HIZI ((‰)  binde)</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extLst>
                  <a:ext uri="{0D108BD9-81ED-4DB2-BD59-A6C34878D82A}">
                    <a16:rowId xmlns:a16="http://schemas.microsoft.com/office/drawing/2014/main" val="1839870146"/>
                  </a:ext>
                </a:extLst>
              </a:tr>
              <a:tr h="226091">
                <a:tc>
                  <a:txBody>
                    <a:bodyPr/>
                    <a:lstStyle/>
                    <a:p>
                      <a:pPr algn="ctr" fontAlgn="ctr"/>
                      <a:r>
                        <a:rPr lang="tr-TR" sz="1400" b="1" i="0" u="none" strike="noStrike" dirty="0">
                          <a:solidFill>
                            <a:srgbClr val="002060"/>
                          </a:solidFill>
                          <a:effectLst/>
                          <a:latin typeface="Calibri" panose="020F0502020204030204" pitchFamily="34" charset="0"/>
                        </a:rPr>
                        <a:t>İSTANBUL</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400" b="1" i="0" u="none" strike="noStrike" dirty="0">
                          <a:solidFill>
                            <a:srgbClr val="002060"/>
                          </a:solidFill>
                          <a:effectLst/>
                          <a:latin typeface="Calibri" panose="020F0502020204030204" pitchFamily="34" charset="0"/>
                        </a:rPr>
                        <a:t>15.701.602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400" b="1" i="0" u="none" strike="noStrike" dirty="0">
                          <a:solidFill>
                            <a:srgbClr val="002060"/>
                          </a:solidFill>
                          <a:effectLst/>
                          <a:latin typeface="Calibri" panose="020F0502020204030204" pitchFamily="34" charset="0"/>
                        </a:rPr>
                        <a:t>2,9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extLst>
                  <a:ext uri="{0D108BD9-81ED-4DB2-BD59-A6C34878D82A}">
                    <a16:rowId xmlns:a16="http://schemas.microsoft.com/office/drawing/2014/main" val="3835955736"/>
                  </a:ext>
                </a:extLst>
              </a:tr>
              <a:tr h="193351">
                <a:tc>
                  <a:txBody>
                    <a:bodyPr/>
                    <a:lstStyle/>
                    <a:p>
                      <a:pPr algn="l" fontAlgn="ctr"/>
                      <a:r>
                        <a:rPr lang="tr-TR" sz="1100" b="0" i="0" u="none" strike="noStrike" dirty="0">
                          <a:solidFill>
                            <a:srgbClr val="000000"/>
                          </a:solidFill>
                          <a:effectLst/>
                          <a:latin typeface="+mn-lt"/>
                        </a:rPr>
                        <a:t>SİLİVRİ</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dirty="0">
                          <a:solidFill>
                            <a:srgbClr val="000000"/>
                          </a:solidFill>
                          <a:effectLst/>
                          <a:latin typeface="+mn-lt"/>
                        </a:rPr>
                        <a:t>232.156</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rPr>
                        <a:t>46,0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144536055"/>
                  </a:ext>
                </a:extLst>
              </a:tr>
              <a:tr h="193351">
                <a:tc>
                  <a:txBody>
                    <a:bodyPr/>
                    <a:lstStyle/>
                    <a:p>
                      <a:pPr algn="l" fontAlgn="ctr"/>
                      <a:r>
                        <a:rPr lang="tr-TR" sz="1100" b="0" i="0" u="none" strike="noStrike">
                          <a:solidFill>
                            <a:srgbClr val="000000"/>
                          </a:solidFill>
                          <a:effectLst/>
                          <a:latin typeface="+mn-lt"/>
                        </a:rPr>
                        <a:t>ADALAR</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dirty="0">
                          <a:solidFill>
                            <a:srgbClr val="000000"/>
                          </a:solidFill>
                          <a:effectLst/>
                          <a:latin typeface="+mn-lt"/>
                        </a:rPr>
                        <a:t>16.979</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rPr>
                        <a:t>39,3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910857572"/>
                  </a:ext>
                </a:extLst>
              </a:tr>
              <a:tr h="193351">
                <a:tc>
                  <a:txBody>
                    <a:bodyPr/>
                    <a:lstStyle/>
                    <a:p>
                      <a:pPr algn="l" fontAlgn="ctr"/>
                      <a:r>
                        <a:rPr lang="tr-TR" sz="1100" b="0" i="0" u="none" strike="noStrike">
                          <a:solidFill>
                            <a:srgbClr val="000000"/>
                          </a:solidFill>
                          <a:effectLst/>
                          <a:latin typeface="+mn-lt"/>
                        </a:rPr>
                        <a:t>TUZLA</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dirty="0">
                          <a:solidFill>
                            <a:srgbClr val="000000"/>
                          </a:solidFill>
                          <a:effectLst/>
                          <a:latin typeface="+mn-lt"/>
                        </a:rPr>
                        <a:t>301.400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rPr>
                        <a:t>26,2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597201671"/>
                  </a:ext>
                </a:extLst>
              </a:tr>
              <a:tr h="193351">
                <a:tc>
                  <a:txBody>
                    <a:bodyPr/>
                    <a:lstStyle/>
                    <a:p>
                      <a:pPr algn="l" fontAlgn="ctr"/>
                      <a:r>
                        <a:rPr lang="tr-TR" sz="1100" b="0" i="0" u="none" strike="noStrike">
                          <a:solidFill>
                            <a:srgbClr val="000000"/>
                          </a:solidFill>
                          <a:effectLst/>
                          <a:latin typeface="+mn-lt"/>
                        </a:rPr>
                        <a:t>ARNAVUTKÖY</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dirty="0">
                          <a:solidFill>
                            <a:srgbClr val="000000"/>
                          </a:solidFill>
                          <a:effectLst/>
                          <a:latin typeface="+mn-lt"/>
                        </a:rPr>
                        <a:t>344.868</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rPr>
                        <a:t>25,9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70153962"/>
                  </a:ext>
                </a:extLst>
              </a:tr>
              <a:tr h="193351">
                <a:tc>
                  <a:txBody>
                    <a:bodyPr/>
                    <a:lstStyle/>
                    <a:p>
                      <a:pPr algn="l" fontAlgn="ctr"/>
                      <a:r>
                        <a:rPr lang="tr-TR" sz="1100" b="0" i="0" u="none" strike="noStrike">
                          <a:solidFill>
                            <a:srgbClr val="000000"/>
                          </a:solidFill>
                          <a:effectLst/>
                          <a:latin typeface="+mn-lt"/>
                        </a:rPr>
                        <a:t>SULTANBEYLİ</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369.193</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rPr>
                        <a:t>23,3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52165346"/>
                  </a:ext>
                </a:extLst>
              </a:tr>
              <a:tr h="193351">
                <a:tc>
                  <a:txBody>
                    <a:bodyPr/>
                    <a:lstStyle/>
                    <a:p>
                      <a:pPr algn="l" fontAlgn="ctr"/>
                      <a:r>
                        <a:rPr lang="tr-TR" sz="1100" b="0" i="0" u="none" strike="noStrike">
                          <a:solidFill>
                            <a:srgbClr val="000000"/>
                          </a:solidFill>
                          <a:effectLst/>
                          <a:latin typeface="+mn-lt"/>
                        </a:rPr>
                        <a:t>ÇEKMEKÖY</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dirty="0">
                          <a:solidFill>
                            <a:srgbClr val="000000"/>
                          </a:solidFill>
                          <a:effectLst/>
                          <a:latin typeface="+mn-lt"/>
                        </a:rPr>
                        <a:t>306.739</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mn-lt"/>
                        </a:rPr>
                        <a:t>22,9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00304526"/>
                  </a:ext>
                </a:extLst>
              </a:tr>
              <a:tr h="193351">
                <a:tc>
                  <a:txBody>
                    <a:bodyPr/>
                    <a:lstStyle/>
                    <a:p>
                      <a:pPr algn="l" fontAlgn="ctr"/>
                      <a:r>
                        <a:rPr lang="tr-TR" sz="1100" b="0" i="0" u="none" strike="noStrike">
                          <a:solidFill>
                            <a:srgbClr val="000000"/>
                          </a:solidFill>
                          <a:effectLst/>
                          <a:latin typeface="+mn-lt"/>
                        </a:rPr>
                        <a:t>BAŞAKŞEHİR</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dirty="0">
                          <a:solidFill>
                            <a:srgbClr val="000000"/>
                          </a:solidFill>
                          <a:effectLst/>
                          <a:latin typeface="+mn-lt"/>
                        </a:rPr>
                        <a:t>520.467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rPr>
                        <a:t>20,5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00249295"/>
                  </a:ext>
                </a:extLst>
              </a:tr>
              <a:tr h="193351">
                <a:tc>
                  <a:txBody>
                    <a:bodyPr/>
                    <a:lstStyle/>
                    <a:p>
                      <a:pPr algn="l" fontAlgn="ctr"/>
                      <a:r>
                        <a:rPr lang="tr-TR" sz="1100" b="0" i="0" u="none" strike="noStrike">
                          <a:solidFill>
                            <a:srgbClr val="000000"/>
                          </a:solidFill>
                          <a:effectLst/>
                          <a:latin typeface="+mn-lt"/>
                        </a:rPr>
                        <a:t>SANCAKTEPE</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502.077</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mn-lt"/>
                        </a:rPr>
                        <a:t>18,6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941389015"/>
                  </a:ext>
                </a:extLst>
              </a:tr>
              <a:tr h="193351">
                <a:tc>
                  <a:txBody>
                    <a:bodyPr/>
                    <a:lstStyle/>
                    <a:p>
                      <a:pPr algn="l" fontAlgn="ctr"/>
                      <a:r>
                        <a:rPr lang="tr-TR" sz="1100" b="0" i="0" u="none" strike="noStrike">
                          <a:solidFill>
                            <a:srgbClr val="000000"/>
                          </a:solidFill>
                          <a:effectLst/>
                          <a:latin typeface="+mn-lt"/>
                        </a:rPr>
                        <a:t>BEYLİKDÜZÜ</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415.290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mn-lt"/>
                        </a:rPr>
                        <a:t>14,4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805985084"/>
                  </a:ext>
                </a:extLst>
              </a:tr>
              <a:tr h="193351">
                <a:tc>
                  <a:txBody>
                    <a:bodyPr/>
                    <a:lstStyle/>
                    <a:p>
                      <a:pPr algn="l" fontAlgn="ctr"/>
                      <a:r>
                        <a:rPr lang="tr-TR" sz="1100" b="0" i="0" u="none" strike="noStrike">
                          <a:solidFill>
                            <a:srgbClr val="000000"/>
                          </a:solidFill>
                          <a:effectLst/>
                          <a:latin typeface="+mn-lt"/>
                        </a:rPr>
                        <a:t>BÜYÜKÇEKMECE</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280.528</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mn-lt"/>
                        </a:rPr>
                        <a:t>14,2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095311763"/>
                  </a:ext>
                </a:extLst>
              </a:tr>
              <a:tr h="193351">
                <a:tc>
                  <a:txBody>
                    <a:bodyPr/>
                    <a:lstStyle/>
                    <a:p>
                      <a:pPr algn="l" fontAlgn="ctr"/>
                      <a:r>
                        <a:rPr lang="tr-TR" sz="1100" b="0" i="0" u="none" strike="noStrike">
                          <a:solidFill>
                            <a:srgbClr val="000000"/>
                          </a:solidFill>
                          <a:effectLst/>
                          <a:latin typeface="+mn-lt"/>
                        </a:rPr>
                        <a:t>ESENYURT</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988.369</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mn-lt"/>
                        </a:rPr>
                        <a:t>10,5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816484765"/>
                  </a:ext>
                </a:extLst>
              </a:tr>
              <a:tr h="193351">
                <a:tc>
                  <a:txBody>
                    <a:bodyPr/>
                    <a:lstStyle/>
                    <a:p>
                      <a:pPr algn="l" fontAlgn="ctr"/>
                      <a:r>
                        <a:rPr lang="tr-TR" sz="1100" b="0" i="0" u="none" strike="noStrike">
                          <a:solidFill>
                            <a:srgbClr val="000000"/>
                          </a:solidFill>
                          <a:effectLst/>
                          <a:latin typeface="+mn-lt"/>
                        </a:rPr>
                        <a:t>AVCILAR</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440.934</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mn-lt"/>
                        </a:rPr>
                        <a:t>8,5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634791736"/>
                  </a:ext>
                </a:extLst>
              </a:tr>
              <a:tr h="193351">
                <a:tc>
                  <a:txBody>
                    <a:bodyPr/>
                    <a:lstStyle/>
                    <a:p>
                      <a:pPr algn="l" fontAlgn="ctr"/>
                      <a:r>
                        <a:rPr lang="tr-TR" sz="1100" b="0" i="0" u="none" strike="noStrike">
                          <a:solidFill>
                            <a:srgbClr val="000000"/>
                          </a:solidFill>
                          <a:effectLst/>
                          <a:latin typeface="+mn-lt"/>
                        </a:rPr>
                        <a:t>ŞİLE</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48.936</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rPr>
                        <a:t>8,2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001339629"/>
                  </a:ext>
                </a:extLst>
              </a:tr>
              <a:tr h="193351">
                <a:tc>
                  <a:txBody>
                    <a:bodyPr/>
                    <a:lstStyle/>
                    <a:p>
                      <a:pPr algn="l" fontAlgn="ctr"/>
                      <a:r>
                        <a:rPr lang="tr-TR" sz="1100" b="0" i="0" u="none" strike="noStrike">
                          <a:solidFill>
                            <a:srgbClr val="000000"/>
                          </a:solidFill>
                          <a:effectLst/>
                          <a:latin typeface="+mn-lt"/>
                        </a:rPr>
                        <a:t>PENDİK</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749.356</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mn-lt"/>
                        </a:rPr>
                        <a:t>7,5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87923343"/>
                  </a:ext>
                </a:extLst>
              </a:tr>
              <a:tr h="193351">
                <a:tc>
                  <a:txBody>
                    <a:bodyPr/>
                    <a:lstStyle/>
                    <a:p>
                      <a:pPr algn="l" fontAlgn="ctr"/>
                      <a:r>
                        <a:rPr lang="tr-TR" sz="1100" b="0" i="0" u="none" strike="noStrike">
                          <a:solidFill>
                            <a:srgbClr val="000000"/>
                          </a:solidFill>
                          <a:effectLst/>
                          <a:latin typeface="+mn-lt"/>
                        </a:rPr>
                        <a:t>ÜMRANİYE</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727.819</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mn-lt"/>
                        </a:rPr>
                        <a:t>5,6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287074242"/>
                  </a:ext>
                </a:extLst>
              </a:tr>
              <a:tr h="193351">
                <a:tc>
                  <a:txBody>
                    <a:bodyPr/>
                    <a:lstStyle/>
                    <a:p>
                      <a:pPr algn="l" fontAlgn="ctr"/>
                      <a:r>
                        <a:rPr lang="tr-TR" sz="1100" b="0" i="0" u="none" strike="noStrike">
                          <a:solidFill>
                            <a:srgbClr val="000000"/>
                          </a:solidFill>
                          <a:effectLst/>
                          <a:latin typeface="+mn-lt"/>
                        </a:rPr>
                        <a:t>ÇATALCA</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80.399</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mn-lt"/>
                        </a:rPr>
                        <a:t>4,9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04734227"/>
                  </a:ext>
                </a:extLst>
              </a:tr>
              <a:tr h="193351">
                <a:tc>
                  <a:txBody>
                    <a:bodyPr/>
                    <a:lstStyle/>
                    <a:p>
                      <a:pPr algn="l" fontAlgn="ctr"/>
                      <a:r>
                        <a:rPr lang="tr-TR" sz="1100" b="0" i="0" u="none" strike="noStrike">
                          <a:solidFill>
                            <a:srgbClr val="000000"/>
                          </a:solidFill>
                          <a:effectLst/>
                          <a:latin typeface="+mn-lt"/>
                        </a:rPr>
                        <a:t>MALTEPE</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524.921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rPr>
                        <a:t>3,4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478599367"/>
                  </a:ext>
                </a:extLst>
              </a:tr>
              <a:tr h="193351">
                <a:tc>
                  <a:txBody>
                    <a:bodyPr/>
                    <a:lstStyle/>
                    <a:p>
                      <a:pPr algn="l" fontAlgn="ctr"/>
                      <a:r>
                        <a:rPr lang="tr-TR" sz="1100" b="0" i="0" u="none" strike="noStrike">
                          <a:solidFill>
                            <a:srgbClr val="000000"/>
                          </a:solidFill>
                          <a:effectLst/>
                          <a:latin typeface="+mn-lt"/>
                        </a:rPr>
                        <a:t>KARTAL</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475.859</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rPr>
                        <a:t>1,7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331618150"/>
                  </a:ext>
                </a:extLst>
              </a:tr>
              <a:tr h="193351">
                <a:tc>
                  <a:txBody>
                    <a:bodyPr/>
                    <a:lstStyle/>
                    <a:p>
                      <a:pPr algn="l" fontAlgn="ctr"/>
                      <a:r>
                        <a:rPr lang="tr-TR" sz="1100" b="0" i="0" u="none" strike="noStrike">
                          <a:solidFill>
                            <a:srgbClr val="000000"/>
                          </a:solidFill>
                          <a:effectLst/>
                          <a:latin typeface="+mn-lt"/>
                        </a:rPr>
                        <a:t>EYÜPSULTAN</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420.706</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mn-lt"/>
                        </a:rPr>
                        <a:t>1,2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727201033"/>
                  </a:ext>
                </a:extLst>
              </a:tr>
              <a:tr h="193351">
                <a:tc>
                  <a:txBody>
                    <a:bodyPr/>
                    <a:lstStyle/>
                    <a:p>
                      <a:pPr algn="l" fontAlgn="ctr"/>
                      <a:r>
                        <a:rPr lang="tr-TR" sz="1100" b="0" i="0" u="none" strike="noStrike">
                          <a:solidFill>
                            <a:srgbClr val="000000"/>
                          </a:solidFill>
                          <a:effectLst/>
                          <a:latin typeface="+mn-lt"/>
                        </a:rPr>
                        <a:t>SULTANGAZİ</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532.601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mn-lt"/>
                        </a:rPr>
                        <a:t>-0,4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785350732"/>
                  </a:ext>
                </a:extLst>
              </a:tr>
              <a:tr h="193351">
                <a:tc>
                  <a:txBody>
                    <a:bodyPr/>
                    <a:lstStyle/>
                    <a:p>
                      <a:pPr algn="l" fontAlgn="ctr"/>
                      <a:r>
                        <a:rPr lang="tr-TR" sz="1100" b="0" i="0" u="none" strike="noStrike">
                          <a:solidFill>
                            <a:srgbClr val="000000"/>
                          </a:solidFill>
                          <a:effectLst/>
                          <a:latin typeface="+mn-lt"/>
                        </a:rPr>
                        <a:t>BEYKOZ</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245.440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rPr>
                        <a:t>-0,8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63881604"/>
                  </a:ext>
                </a:extLst>
              </a:tr>
              <a:tr h="193351">
                <a:tc>
                  <a:txBody>
                    <a:bodyPr/>
                    <a:lstStyle/>
                    <a:p>
                      <a:pPr algn="l" fontAlgn="ctr"/>
                      <a:r>
                        <a:rPr lang="tr-TR" sz="1100" b="0" i="0" u="none" strike="noStrike">
                          <a:solidFill>
                            <a:srgbClr val="000000"/>
                          </a:solidFill>
                          <a:effectLst/>
                          <a:latin typeface="+mn-lt"/>
                        </a:rPr>
                        <a:t>KAĞITHANE</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444.820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rPr>
                        <a:t>-1,9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373849572"/>
                  </a:ext>
                </a:extLst>
              </a:tr>
              <a:tr h="193351">
                <a:tc>
                  <a:txBody>
                    <a:bodyPr/>
                    <a:lstStyle/>
                    <a:p>
                      <a:pPr algn="l" fontAlgn="ctr"/>
                      <a:r>
                        <a:rPr lang="tr-TR" sz="1100" b="0" i="0" u="none" strike="noStrike">
                          <a:solidFill>
                            <a:srgbClr val="000000"/>
                          </a:solidFill>
                          <a:effectLst/>
                          <a:latin typeface="+mn-lt"/>
                        </a:rPr>
                        <a:t>BAYRAMPAŞA</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268.303</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rPr>
                        <a:t>-2,0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878595335"/>
                  </a:ext>
                </a:extLst>
              </a:tr>
              <a:tr h="193351">
                <a:tc>
                  <a:txBody>
                    <a:bodyPr/>
                    <a:lstStyle/>
                    <a:p>
                      <a:pPr algn="l" fontAlgn="ctr"/>
                      <a:r>
                        <a:rPr lang="tr-TR" sz="1100" b="0" i="0" u="none" strike="noStrike">
                          <a:solidFill>
                            <a:srgbClr val="000000"/>
                          </a:solidFill>
                          <a:effectLst/>
                          <a:latin typeface="+mn-lt"/>
                        </a:rPr>
                        <a:t>BAKIRKÖY</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219.893</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rPr>
                        <a:t>-2,6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05863611"/>
                  </a:ext>
                </a:extLst>
              </a:tr>
              <a:tr h="193351">
                <a:tc>
                  <a:txBody>
                    <a:bodyPr/>
                    <a:lstStyle/>
                    <a:p>
                      <a:pPr algn="l" fontAlgn="ctr"/>
                      <a:r>
                        <a:rPr lang="tr-TR" sz="1100" b="0" i="0" u="none" strike="noStrike">
                          <a:solidFill>
                            <a:srgbClr val="000000"/>
                          </a:solidFill>
                          <a:effectLst/>
                          <a:latin typeface="+mn-lt"/>
                        </a:rPr>
                        <a:t>KÜÇÜKÇEKMECE</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789.033</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mn-lt"/>
                        </a:rPr>
                        <a:t>-3,8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052633638"/>
                  </a:ext>
                </a:extLst>
              </a:tr>
              <a:tr h="193351">
                <a:tc>
                  <a:txBody>
                    <a:bodyPr/>
                    <a:lstStyle/>
                    <a:p>
                      <a:pPr algn="l" fontAlgn="ctr"/>
                      <a:r>
                        <a:rPr lang="tr-TR" sz="1100" b="0" i="0" u="none" strike="noStrike">
                          <a:solidFill>
                            <a:srgbClr val="000000"/>
                          </a:solidFill>
                          <a:effectLst/>
                          <a:latin typeface="+mn-lt"/>
                        </a:rPr>
                        <a:t>ATAŞEHİR</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414.866</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rPr>
                        <a:t>-4,0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387509761"/>
                  </a:ext>
                </a:extLst>
              </a:tr>
              <a:tr h="193351">
                <a:tc>
                  <a:txBody>
                    <a:bodyPr/>
                    <a:lstStyle/>
                    <a:p>
                      <a:pPr algn="l" fontAlgn="ctr"/>
                      <a:r>
                        <a:rPr lang="tr-TR" sz="1100" b="0" i="0" u="none" strike="noStrike">
                          <a:solidFill>
                            <a:srgbClr val="000000"/>
                          </a:solidFill>
                          <a:effectLst/>
                          <a:latin typeface="+mn-lt"/>
                        </a:rPr>
                        <a:t>FATİH</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354.472</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mn-lt"/>
                        </a:rPr>
                        <a:t>-4,4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011912632"/>
                  </a:ext>
                </a:extLst>
              </a:tr>
              <a:tr h="193351">
                <a:tc>
                  <a:txBody>
                    <a:bodyPr/>
                    <a:lstStyle/>
                    <a:p>
                      <a:pPr algn="l" fontAlgn="ctr"/>
                      <a:r>
                        <a:rPr lang="tr-TR" sz="1100" b="0" i="0" u="none" strike="noStrike">
                          <a:solidFill>
                            <a:srgbClr val="000000"/>
                          </a:solidFill>
                          <a:effectLst/>
                          <a:latin typeface="+mn-lt"/>
                        </a:rPr>
                        <a:t>SARIYER</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342.582</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mn-lt"/>
                        </a:rPr>
                        <a:t>-4,9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119493705"/>
                  </a:ext>
                </a:extLst>
              </a:tr>
              <a:tr h="193351">
                <a:tc>
                  <a:txBody>
                    <a:bodyPr/>
                    <a:lstStyle/>
                    <a:p>
                      <a:pPr algn="l" fontAlgn="ctr"/>
                      <a:r>
                        <a:rPr lang="tr-TR" sz="1100" b="0" i="0" u="none" strike="noStrike">
                          <a:solidFill>
                            <a:srgbClr val="000000"/>
                          </a:solidFill>
                          <a:effectLst/>
                          <a:latin typeface="+mn-lt"/>
                        </a:rPr>
                        <a:t>ŞİŞLİ</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263.063</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mn-lt"/>
                        </a:rPr>
                        <a:t>-6,3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194091116"/>
                  </a:ext>
                </a:extLst>
              </a:tr>
              <a:tr h="193351">
                <a:tc>
                  <a:txBody>
                    <a:bodyPr/>
                    <a:lstStyle/>
                    <a:p>
                      <a:pPr algn="l" fontAlgn="ctr"/>
                      <a:r>
                        <a:rPr lang="tr-TR" sz="1100" b="0" i="0" u="none" strike="noStrike">
                          <a:solidFill>
                            <a:srgbClr val="000000"/>
                          </a:solidFill>
                          <a:effectLst/>
                          <a:latin typeface="+mn-lt"/>
                        </a:rPr>
                        <a:t>BAĞCILAR</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713.594</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mn-lt"/>
                        </a:rPr>
                        <a:t>-7,6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1262891"/>
                  </a:ext>
                </a:extLst>
              </a:tr>
              <a:tr h="193351">
                <a:tc>
                  <a:txBody>
                    <a:bodyPr/>
                    <a:lstStyle/>
                    <a:p>
                      <a:pPr algn="l" fontAlgn="ctr"/>
                      <a:r>
                        <a:rPr lang="tr-TR" sz="1100" b="0" i="0" u="none" strike="noStrike">
                          <a:solidFill>
                            <a:srgbClr val="000000"/>
                          </a:solidFill>
                          <a:effectLst/>
                          <a:latin typeface="+mn-lt"/>
                        </a:rPr>
                        <a:t>GAZİOSMANPAŞA</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479.931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mn-lt"/>
                        </a:rPr>
                        <a:t>-8,1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189194959"/>
                  </a:ext>
                </a:extLst>
              </a:tr>
              <a:tr h="193351">
                <a:tc>
                  <a:txBody>
                    <a:bodyPr/>
                    <a:lstStyle/>
                    <a:p>
                      <a:pPr algn="l" fontAlgn="ctr"/>
                      <a:r>
                        <a:rPr lang="tr-TR" sz="1100" b="0" i="0" u="none" strike="noStrike">
                          <a:solidFill>
                            <a:srgbClr val="000000"/>
                          </a:solidFill>
                          <a:effectLst/>
                          <a:latin typeface="+mn-lt"/>
                        </a:rPr>
                        <a:t>ÜSKÜDAR</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512.981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mn-lt"/>
                        </a:rPr>
                        <a:t>-8,5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691516475"/>
                  </a:ext>
                </a:extLst>
              </a:tr>
              <a:tr h="193351">
                <a:tc>
                  <a:txBody>
                    <a:bodyPr/>
                    <a:lstStyle/>
                    <a:p>
                      <a:pPr algn="l" fontAlgn="ctr"/>
                      <a:r>
                        <a:rPr lang="tr-TR" sz="1100" b="0" i="0" u="none" strike="noStrike">
                          <a:solidFill>
                            <a:srgbClr val="000000"/>
                          </a:solidFill>
                          <a:effectLst/>
                          <a:latin typeface="+mn-lt"/>
                        </a:rPr>
                        <a:t>BEYOĞLU</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216.688</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mn-lt"/>
                        </a:rPr>
                        <a:t>-8,7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609108701"/>
                  </a:ext>
                </a:extLst>
              </a:tr>
              <a:tr h="193351">
                <a:tc>
                  <a:txBody>
                    <a:bodyPr/>
                    <a:lstStyle/>
                    <a:p>
                      <a:pPr algn="l" fontAlgn="ctr"/>
                      <a:r>
                        <a:rPr lang="tr-TR" sz="1100" b="0" i="0" u="none" strike="noStrike">
                          <a:solidFill>
                            <a:srgbClr val="000000"/>
                          </a:solidFill>
                          <a:effectLst/>
                          <a:latin typeface="+mn-lt"/>
                        </a:rPr>
                        <a:t>ZEYTİNBURNU</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278.344</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mn-lt"/>
                        </a:rPr>
                        <a:t>-9,1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032229245"/>
                  </a:ext>
                </a:extLst>
              </a:tr>
              <a:tr h="193351">
                <a:tc>
                  <a:txBody>
                    <a:bodyPr/>
                    <a:lstStyle/>
                    <a:p>
                      <a:pPr algn="l" fontAlgn="ctr"/>
                      <a:r>
                        <a:rPr lang="tr-TR" sz="1100" b="0" i="0" u="none" strike="noStrike">
                          <a:solidFill>
                            <a:srgbClr val="000000"/>
                          </a:solidFill>
                          <a:effectLst/>
                          <a:latin typeface="+mn-lt"/>
                        </a:rPr>
                        <a:t>ESENLER</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423.625</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mn-lt"/>
                        </a:rPr>
                        <a:t>-10,0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39470685"/>
                  </a:ext>
                </a:extLst>
              </a:tr>
              <a:tr h="193351">
                <a:tc>
                  <a:txBody>
                    <a:bodyPr/>
                    <a:lstStyle/>
                    <a:p>
                      <a:pPr algn="l" fontAlgn="ctr"/>
                      <a:r>
                        <a:rPr lang="tr-TR" sz="1100" b="0" i="0" u="none" strike="noStrike">
                          <a:solidFill>
                            <a:srgbClr val="000000"/>
                          </a:solidFill>
                          <a:effectLst/>
                          <a:latin typeface="+mn-lt"/>
                        </a:rPr>
                        <a:t>BEŞİKTAŞ</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167.264</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mn-lt"/>
                        </a:rPr>
                        <a:t>-10,5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59835381"/>
                  </a:ext>
                </a:extLst>
              </a:tr>
              <a:tr h="193351">
                <a:tc>
                  <a:txBody>
                    <a:bodyPr/>
                    <a:lstStyle/>
                    <a:p>
                      <a:pPr algn="l" fontAlgn="ctr"/>
                      <a:r>
                        <a:rPr lang="tr-TR" sz="1100" b="0" i="0" u="none" strike="noStrike">
                          <a:solidFill>
                            <a:srgbClr val="000000"/>
                          </a:solidFill>
                          <a:effectLst/>
                          <a:latin typeface="+mn-lt"/>
                        </a:rPr>
                        <a:t>KADIKÖY</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462.189</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mn-lt"/>
                        </a:rPr>
                        <a:t>-12,3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50860216"/>
                  </a:ext>
                </a:extLst>
              </a:tr>
              <a:tr h="193351">
                <a:tc>
                  <a:txBody>
                    <a:bodyPr/>
                    <a:lstStyle/>
                    <a:p>
                      <a:pPr algn="l" fontAlgn="ctr"/>
                      <a:r>
                        <a:rPr lang="tr-TR" sz="1100" b="0" i="0" u="none" strike="noStrike">
                          <a:solidFill>
                            <a:srgbClr val="000000"/>
                          </a:solidFill>
                          <a:effectLst/>
                          <a:latin typeface="+mn-lt"/>
                        </a:rPr>
                        <a:t>BAHÇELİEVLER</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a:solidFill>
                            <a:srgbClr val="000000"/>
                          </a:solidFill>
                          <a:effectLst/>
                          <a:latin typeface="+mn-lt"/>
                        </a:rPr>
                        <a:t>560.086</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mn-lt"/>
                        </a:rPr>
                        <a:t>-13,8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884724429"/>
                  </a:ext>
                </a:extLst>
              </a:tr>
              <a:tr h="193351">
                <a:tc>
                  <a:txBody>
                    <a:bodyPr/>
                    <a:lstStyle/>
                    <a:p>
                      <a:pPr algn="l" fontAlgn="ctr"/>
                      <a:r>
                        <a:rPr lang="tr-TR" sz="1100" b="0" i="0" u="none" strike="noStrike" dirty="0">
                          <a:solidFill>
                            <a:srgbClr val="000000"/>
                          </a:solidFill>
                          <a:effectLst/>
                          <a:latin typeface="+mn-lt"/>
                        </a:rPr>
                        <a:t>GÜNGÖREN</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b"/>
                      <a:r>
                        <a:rPr lang="tr-TR" sz="1100" b="1" i="0" u="none" strike="noStrike" dirty="0">
                          <a:solidFill>
                            <a:srgbClr val="000000"/>
                          </a:solidFill>
                          <a:effectLst/>
                          <a:latin typeface="+mn-lt"/>
                        </a:rPr>
                        <a:t>264.831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mn-lt"/>
                        </a:rPr>
                        <a:t>-19,1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084524092"/>
                  </a:ext>
                </a:extLst>
              </a:tr>
            </a:tbl>
          </a:graphicData>
        </a:graphic>
      </p:graphicFrame>
      <p:sp>
        <p:nvSpPr>
          <p:cNvPr id="6" name="Slayt Numarası Yer Tutucusu 5"/>
          <p:cNvSpPr>
            <a:spLocks noGrp="1"/>
          </p:cNvSpPr>
          <p:nvPr>
            <p:ph type="sldNum" sz="quarter" idx="4"/>
          </p:nvPr>
        </p:nvSpPr>
        <p:spPr>
          <a:xfrm>
            <a:off x="5932271" y="9411404"/>
            <a:ext cx="813304" cy="381708"/>
          </a:xfrm>
          <a:solidFill>
            <a:srgbClr val="9E652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r>
              <a:rPr kumimoji="0" lang="tr-TR" sz="1200" b="1" i="0" u="none" strike="noStrike" kern="1200" cap="none" spc="0" normalizeH="0" baseline="0" noProof="0" dirty="0">
                <a:ln>
                  <a:noFill/>
                </a:ln>
                <a:solidFill>
                  <a:schemeClr val="bg1"/>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schemeClr val="bg1"/>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245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222225"/>
            <a:ext cx="68580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MAHALLİ İDARELERİN 2025 YILI TAHMİNİ BÜTÇESİ</a:t>
            </a: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o 7"/>
          <p:cNvGraphicFramePr>
            <a:graphicFrameLocks noGrp="1"/>
          </p:cNvGraphicFramePr>
          <p:nvPr>
            <p:extLst>
              <p:ext uri="{D42A27DB-BD31-4B8C-83A1-F6EECF244321}">
                <p14:modId xmlns:p14="http://schemas.microsoft.com/office/powerpoint/2010/main" val="3752977634"/>
              </p:ext>
            </p:extLst>
          </p:nvPr>
        </p:nvGraphicFramePr>
        <p:xfrm>
          <a:off x="0" y="1266674"/>
          <a:ext cx="6858000" cy="2466081"/>
        </p:xfrm>
        <a:graphic>
          <a:graphicData uri="http://schemas.openxmlformats.org/drawingml/2006/table">
            <a:tbl>
              <a:tblPr/>
              <a:tblGrid>
                <a:gridCol w="478868">
                  <a:extLst>
                    <a:ext uri="{9D8B030D-6E8A-4147-A177-3AD203B41FA5}">
                      <a16:colId xmlns:a16="http://schemas.microsoft.com/office/drawing/2014/main" val="3753619749"/>
                    </a:ext>
                  </a:extLst>
                </a:gridCol>
                <a:gridCol w="776958">
                  <a:extLst>
                    <a:ext uri="{9D8B030D-6E8A-4147-A177-3AD203B41FA5}">
                      <a16:colId xmlns:a16="http://schemas.microsoft.com/office/drawing/2014/main" val="3503034456"/>
                    </a:ext>
                  </a:extLst>
                </a:gridCol>
                <a:gridCol w="700031">
                  <a:extLst>
                    <a:ext uri="{9D8B030D-6E8A-4147-A177-3AD203B41FA5}">
                      <a16:colId xmlns:a16="http://schemas.microsoft.com/office/drawing/2014/main" val="707800475"/>
                    </a:ext>
                  </a:extLst>
                </a:gridCol>
                <a:gridCol w="684646">
                  <a:extLst>
                    <a:ext uri="{9D8B030D-6E8A-4147-A177-3AD203B41FA5}">
                      <a16:colId xmlns:a16="http://schemas.microsoft.com/office/drawing/2014/main" val="548969678"/>
                    </a:ext>
                  </a:extLst>
                </a:gridCol>
                <a:gridCol w="753880">
                  <a:extLst>
                    <a:ext uri="{9D8B030D-6E8A-4147-A177-3AD203B41FA5}">
                      <a16:colId xmlns:a16="http://schemas.microsoft.com/office/drawing/2014/main" val="2029121332"/>
                    </a:ext>
                  </a:extLst>
                </a:gridCol>
                <a:gridCol w="700031">
                  <a:extLst>
                    <a:ext uri="{9D8B030D-6E8A-4147-A177-3AD203B41FA5}">
                      <a16:colId xmlns:a16="http://schemas.microsoft.com/office/drawing/2014/main" val="923551388"/>
                    </a:ext>
                  </a:extLst>
                </a:gridCol>
                <a:gridCol w="686570">
                  <a:extLst>
                    <a:ext uri="{9D8B030D-6E8A-4147-A177-3AD203B41FA5}">
                      <a16:colId xmlns:a16="http://schemas.microsoft.com/office/drawing/2014/main" val="1095196766"/>
                    </a:ext>
                  </a:extLst>
                </a:gridCol>
                <a:gridCol w="638490">
                  <a:extLst>
                    <a:ext uri="{9D8B030D-6E8A-4147-A177-3AD203B41FA5}">
                      <a16:colId xmlns:a16="http://schemas.microsoft.com/office/drawing/2014/main" val="2127882958"/>
                    </a:ext>
                  </a:extLst>
                </a:gridCol>
                <a:gridCol w="707724">
                  <a:extLst>
                    <a:ext uri="{9D8B030D-6E8A-4147-A177-3AD203B41FA5}">
                      <a16:colId xmlns:a16="http://schemas.microsoft.com/office/drawing/2014/main" val="721926399"/>
                    </a:ext>
                  </a:extLst>
                </a:gridCol>
                <a:gridCol w="730802">
                  <a:extLst>
                    <a:ext uri="{9D8B030D-6E8A-4147-A177-3AD203B41FA5}">
                      <a16:colId xmlns:a16="http://schemas.microsoft.com/office/drawing/2014/main" val="3627959048"/>
                    </a:ext>
                  </a:extLst>
                </a:gridCol>
              </a:tblGrid>
              <a:tr h="593190">
                <a:tc gridSpan="10">
                  <a:txBody>
                    <a:bodyPr/>
                    <a:lstStyle/>
                    <a:p>
                      <a:pPr algn="ctr" rtl="0" fontAlgn="ctr"/>
                      <a:r>
                        <a:rPr lang="tr-TR" sz="900" b="1" i="0" u="none" strike="noStrike" dirty="0">
                          <a:solidFill>
                            <a:srgbClr val="FFFFFF"/>
                          </a:solidFill>
                          <a:effectLst/>
                          <a:latin typeface="Calibri" panose="020F0502020204030204" pitchFamily="34" charset="0"/>
                        </a:rPr>
                        <a:t>GELİR BÜTÇESİ</a:t>
                      </a:r>
                    </a:p>
                  </a:txBody>
                  <a:tcPr marL="4979" marR="4979" marT="497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58381026"/>
                  </a:ext>
                </a:extLst>
              </a:tr>
              <a:tr h="686505">
                <a:tc>
                  <a:txBody>
                    <a:bodyPr/>
                    <a:lstStyle/>
                    <a:p>
                      <a:pPr algn="ctr" rtl="0" fontAlgn="ctr"/>
                      <a:r>
                        <a:rPr lang="tr-TR" sz="800" b="1" i="0" u="none" strike="noStrike" dirty="0">
                          <a:solidFill>
                            <a:srgbClr val="14213D"/>
                          </a:solidFill>
                          <a:effectLst/>
                          <a:latin typeface="+mn-lt"/>
                        </a:rPr>
                        <a:t>BELEDİYE</a:t>
                      </a:r>
                    </a:p>
                  </a:txBody>
                  <a:tcPr marL="4979" marR="4979" marT="497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algn="ctr" rtl="0" fontAlgn="ctr"/>
                      <a:r>
                        <a:rPr lang="tr-TR" sz="800" b="1" i="0" u="none" strike="noStrike" dirty="0">
                          <a:solidFill>
                            <a:srgbClr val="14213D"/>
                          </a:solidFill>
                          <a:effectLst/>
                          <a:latin typeface="+mn-lt"/>
                        </a:rPr>
                        <a:t>VERGİ GELİRLERİ</a:t>
                      </a:r>
                    </a:p>
                  </a:txBody>
                  <a:tcPr marL="4979" marR="4979" marT="497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rtl="0" fontAlgn="ctr"/>
                      <a:r>
                        <a:rPr lang="tr-TR" sz="800" b="1" i="0" u="none" strike="noStrike" dirty="0">
                          <a:solidFill>
                            <a:srgbClr val="14213D"/>
                          </a:solidFill>
                          <a:effectLst/>
                          <a:latin typeface="+mn-lt"/>
                        </a:rPr>
                        <a:t>TEŞEBBÜS VE MÜLKİYET GELİRLERİ</a:t>
                      </a:r>
                    </a:p>
                  </a:txBody>
                  <a:tcPr marL="4979" marR="4979" marT="497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rtl="0" fontAlgn="ctr"/>
                      <a:r>
                        <a:rPr lang="tr-TR" sz="800" b="1" i="0" u="none" strike="noStrike" dirty="0">
                          <a:solidFill>
                            <a:srgbClr val="14213D"/>
                          </a:solidFill>
                          <a:effectLst/>
                          <a:latin typeface="+mn-lt"/>
                        </a:rPr>
                        <a:t>ALINAN BAĞIŞ VE YARDIMLAR İLE ÖZEL GELİRLER</a:t>
                      </a:r>
                    </a:p>
                  </a:txBody>
                  <a:tcPr marL="4979" marR="4979" marT="497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rtl="0" fontAlgn="ctr"/>
                      <a:r>
                        <a:rPr lang="tr-TR" sz="800" b="1" i="0" u="none" strike="noStrike" dirty="0">
                          <a:solidFill>
                            <a:srgbClr val="14213D"/>
                          </a:solidFill>
                          <a:effectLst/>
                          <a:latin typeface="+mn-lt"/>
                        </a:rPr>
                        <a:t>DİĞER GELİRLER</a:t>
                      </a:r>
                    </a:p>
                  </a:txBody>
                  <a:tcPr marL="4979" marR="4979" marT="497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rtl="0" fontAlgn="ctr"/>
                      <a:r>
                        <a:rPr lang="tr-TR" sz="800" b="1" i="0" u="none" strike="noStrike" dirty="0">
                          <a:solidFill>
                            <a:srgbClr val="14213D"/>
                          </a:solidFill>
                          <a:effectLst/>
                          <a:latin typeface="+mn-lt"/>
                        </a:rPr>
                        <a:t>SERMAYE GELİRLERİ</a:t>
                      </a:r>
                    </a:p>
                  </a:txBody>
                  <a:tcPr marL="4979" marR="4979" marT="497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rtl="0" fontAlgn="ctr"/>
                      <a:r>
                        <a:rPr lang="tr-TR" sz="700" b="1" i="0" u="none" strike="noStrike" dirty="0">
                          <a:solidFill>
                            <a:srgbClr val="14213D"/>
                          </a:solidFill>
                          <a:effectLst/>
                          <a:latin typeface="+mn-lt"/>
                        </a:rPr>
                        <a:t>ALACAKLARDAN TAHSİLAT</a:t>
                      </a:r>
                    </a:p>
                  </a:txBody>
                  <a:tcPr marL="4979" marR="4979" marT="497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rtl="0" fontAlgn="ctr"/>
                      <a:r>
                        <a:rPr lang="tr-TR" sz="800" b="1" i="0" u="none" strike="noStrike" dirty="0">
                          <a:solidFill>
                            <a:srgbClr val="14213D"/>
                          </a:solidFill>
                          <a:effectLst/>
                          <a:latin typeface="+mn-lt"/>
                        </a:rPr>
                        <a:t>RED VE İADELER </a:t>
                      </a:r>
                    </a:p>
                  </a:txBody>
                  <a:tcPr marL="4979" marR="4979" marT="497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rtl="0" fontAlgn="ctr"/>
                      <a:r>
                        <a:rPr lang="tr-TR" sz="800" b="1" i="0" u="none" strike="noStrike" dirty="0">
                          <a:solidFill>
                            <a:srgbClr val="14213D"/>
                          </a:solidFill>
                          <a:effectLst/>
                          <a:latin typeface="+mn-lt"/>
                        </a:rPr>
                        <a:t>FİNANSMAN</a:t>
                      </a:r>
                    </a:p>
                  </a:txBody>
                  <a:tcPr marL="4979" marR="4979" marT="497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rtl="0" fontAlgn="ctr"/>
                      <a:r>
                        <a:rPr lang="tr-TR" sz="800" b="1" i="0" u="none" strike="noStrike" dirty="0">
                          <a:solidFill>
                            <a:srgbClr val="14213D"/>
                          </a:solidFill>
                          <a:effectLst/>
                          <a:latin typeface="+mn-lt"/>
                        </a:rPr>
                        <a:t>2025 YILI TAHMİNİ BÜTÇESİ            (TL)</a:t>
                      </a:r>
                    </a:p>
                  </a:txBody>
                  <a:tcPr marL="4979" marR="4979" marT="497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extLst>
                  <a:ext uri="{0D108BD9-81ED-4DB2-BD59-A6C34878D82A}">
                    <a16:rowId xmlns:a16="http://schemas.microsoft.com/office/drawing/2014/main" val="1790273658"/>
                  </a:ext>
                </a:extLst>
              </a:tr>
              <a:tr h="395462">
                <a:tc>
                  <a:txBody>
                    <a:bodyPr/>
                    <a:lstStyle/>
                    <a:p>
                      <a:pPr algn="ctr" rtl="0" fontAlgn="ctr"/>
                      <a:r>
                        <a:rPr lang="tr-TR" sz="800" b="1" i="0" u="none" strike="noStrike" dirty="0">
                          <a:solidFill>
                            <a:srgbClr val="000000"/>
                          </a:solidFill>
                          <a:effectLst/>
                          <a:latin typeface="+mn-lt"/>
                        </a:rPr>
                        <a:t>İBB</a:t>
                      </a:r>
                    </a:p>
                  </a:txBody>
                  <a:tcPr marL="4979" marR="4979" marT="4979" marB="0" anchor="ctr">
                    <a:lnL w="6350" cap="flat" cmpd="sng" algn="ctr">
                      <a:solidFill>
                        <a:srgbClr val="2D314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FFF"/>
                    </a:solidFill>
                  </a:tcPr>
                </a:tc>
                <a:tc>
                  <a:txBody>
                    <a:bodyPr/>
                    <a:lstStyle/>
                    <a:p>
                      <a:pPr algn="r" rtl="0" fontAlgn="b"/>
                      <a:r>
                        <a:rPr lang="tr-TR" sz="800" b="0" i="0" u="none" strike="noStrike" dirty="0">
                          <a:effectLst/>
                          <a:latin typeface="+mn-lt"/>
                        </a:rPr>
                        <a:t>733.120.000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800" b="0" i="0" u="none" strike="noStrike" dirty="0">
                          <a:effectLst/>
                          <a:latin typeface="+mn-lt"/>
                        </a:rPr>
                        <a:t>31.480.030.000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800" b="0" i="0" u="none" strike="noStrike" dirty="0">
                          <a:effectLst/>
                          <a:latin typeface="+mn-lt"/>
                        </a:rPr>
                        <a:t>108.000.000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800" b="0" i="0" u="none" strike="noStrike">
                          <a:effectLst/>
                          <a:latin typeface="+mn-lt"/>
                        </a:rPr>
                        <a:t>334.361.730.000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800" b="0" i="0" u="none" strike="noStrike">
                          <a:effectLst/>
                          <a:latin typeface="+mn-lt"/>
                        </a:rPr>
                        <a:t>9.447.120.000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800" b="0" i="0" u="none" strike="noStrike">
                          <a:effectLst/>
                          <a:latin typeface="+mn-lt"/>
                        </a:rPr>
                        <a:t>20.000.000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800" b="0" i="0" u="none" strike="noStrike" dirty="0">
                          <a:effectLst/>
                          <a:latin typeface="+mn-lt"/>
                        </a:rPr>
                        <a:t>150.000.000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800" b="0" i="0" u="none" strike="noStrike" dirty="0">
                          <a:effectLst/>
                          <a:latin typeface="+mn-lt"/>
                        </a:rPr>
                        <a:t>39.000.000.000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800" b="0" i="0" u="none" strike="noStrike" dirty="0">
                          <a:effectLst/>
                          <a:latin typeface="+mn-lt"/>
                        </a:rPr>
                        <a:t>415.300.000.000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9817881"/>
                  </a:ext>
                </a:extLst>
              </a:tr>
              <a:tr h="395462">
                <a:tc>
                  <a:txBody>
                    <a:bodyPr/>
                    <a:lstStyle/>
                    <a:p>
                      <a:pPr algn="ctr" rtl="0" fontAlgn="ctr"/>
                      <a:r>
                        <a:rPr lang="tr-TR" sz="800" b="1" i="0" u="none" strike="noStrike">
                          <a:solidFill>
                            <a:srgbClr val="000000"/>
                          </a:solidFill>
                          <a:effectLst/>
                          <a:latin typeface="+mn-lt"/>
                        </a:rPr>
                        <a:t>39 İLÇE</a:t>
                      </a:r>
                    </a:p>
                  </a:txBody>
                  <a:tcPr marL="4979" marR="4979" marT="4979" marB="0" anchor="ctr">
                    <a:lnL w="6350" cap="flat" cmpd="sng" algn="ctr">
                      <a:solidFill>
                        <a:srgbClr val="2D314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800" b="0" i="0" u="none" strike="noStrike" dirty="0">
                          <a:effectLst/>
                          <a:latin typeface="+mn-lt"/>
                        </a:rPr>
                        <a:t>103.876.816.267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0" i="0" u="none" strike="noStrike" dirty="0">
                          <a:effectLst/>
                          <a:latin typeface="+mn-lt"/>
                        </a:rPr>
                        <a:t>30.892.499.620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0" i="0" u="none" strike="noStrike" dirty="0">
                          <a:effectLst/>
                          <a:latin typeface="+mn-lt"/>
                        </a:rPr>
                        <a:t>36.442.011.710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0" i="0" u="none" strike="noStrike" dirty="0">
                          <a:effectLst/>
                          <a:latin typeface="+mn-lt"/>
                        </a:rPr>
                        <a:t>250.052.905.575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700" b="0" i="0" u="none" strike="noStrike" dirty="0">
                          <a:effectLst/>
                          <a:latin typeface="+mn-lt"/>
                        </a:rPr>
                        <a:t>322.614.466.137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800" b="0" i="0" u="none" strike="noStrike" dirty="0">
                          <a:effectLst/>
                          <a:latin typeface="+mn-lt"/>
                        </a:rPr>
                        <a:t>51.000.000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800" b="0" i="0" u="none" strike="noStrike" dirty="0">
                          <a:effectLst/>
                          <a:latin typeface="+mn-lt"/>
                        </a:rPr>
                        <a:t>551.699.721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800" b="0" i="0" u="none" strike="noStrike" dirty="0">
                          <a:effectLst/>
                          <a:latin typeface="+mn-lt"/>
                        </a:rPr>
                        <a:t>10.802.312.000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tr-TR" sz="800" b="0" i="0" u="none" strike="noStrike" dirty="0">
                          <a:effectLst/>
                          <a:latin typeface="+mn-lt"/>
                        </a:rPr>
                        <a:t>755.283.711.030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948055"/>
                  </a:ext>
                </a:extLst>
              </a:tr>
              <a:tr h="395462">
                <a:tc>
                  <a:txBody>
                    <a:bodyPr/>
                    <a:lstStyle/>
                    <a:p>
                      <a:pPr algn="l" rtl="0" fontAlgn="b"/>
                      <a:r>
                        <a:rPr lang="tr-TR" sz="800" b="1" i="0" u="none" strike="noStrike">
                          <a:solidFill>
                            <a:srgbClr val="2D3142"/>
                          </a:solidFill>
                          <a:effectLst/>
                          <a:latin typeface="+mn-lt"/>
                        </a:rPr>
                        <a:t>TOPLAM</a:t>
                      </a:r>
                    </a:p>
                  </a:txBody>
                  <a:tcPr marL="4979" marR="4979" marT="4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CC"/>
                    </a:solidFill>
                  </a:tcPr>
                </a:tc>
                <a:tc>
                  <a:txBody>
                    <a:bodyPr/>
                    <a:lstStyle/>
                    <a:p>
                      <a:pPr algn="r" fontAlgn="b"/>
                      <a:r>
                        <a:rPr lang="tr-TR" sz="750" b="1" i="0" u="none" strike="noStrike" dirty="0">
                          <a:effectLst/>
                          <a:latin typeface="Calibri" panose="020F0502020204030204" pitchFamily="34" charset="0"/>
                          <a:cs typeface="Calibri" panose="020F0502020204030204" pitchFamily="34" charset="0"/>
                        </a:rPr>
                        <a:t>104.609.936.267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CC"/>
                    </a:solidFill>
                  </a:tcPr>
                </a:tc>
                <a:tc>
                  <a:txBody>
                    <a:bodyPr/>
                    <a:lstStyle/>
                    <a:p>
                      <a:pPr algn="r" fontAlgn="b"/>
                      <a:r>
                        <a:rPr lang="tr-TR" sz="750" b="1" i="0" u="none" strike="noStrike" dirty="0">
                          <a:effectLst/>
                          <a:latin typeface="Calibri" panose="020F0502020204030204" pitchFamily="34" charset="0"/>
                          <a:cs typeface="Calibri" panose="020F0502020204030204" pitchFamily="34" charset="0"/>
                        </a:rPr>
                        <a:t>62.372.529.620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CC"/>
                    </a:solidFill>
                  </a:tcPr>
                </a:tc>
                <a:tc>
                  <a:txBody>
                    <a:bodyPr/>
                    <a:lstStyle/>
                    <a:p>
                      <a:pPr algn="r" fontAlgn="b"/>
                      <a:r>
                        <a:rPr lang="tr-TR" sz="750" b="1" i="0" u="none" strike="noStrike" dirty="0">
                          <a:effectLst/>
                          <a:latin typeface="Calibri" panose="020F0502020204030204" pitchFamily="34" charset="0"/>
                          <a:cs typeface="Calibri" panose="020F0502020204030204" pitchFamily="34" charset="0"/>
                        </a:rPr>
                        <a:t>36.550.011.710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CC"/>
                    </a:solidFill>
                  </a:tcPr>
                </a:tc>
                <a:tc>
                  <a:txBody>
                    <a:bodyPr/>
                    <a:lstStyle/>
                    <a:p>
                      <a:pPr algn="r" fontAlgn="b"/>
                      <a:r>
                        <a:rPr lang="tr-TR" sz="750" b="1" i="0" u="none" strike="noStrike" dirty="0">
                          <a:effectLst/>
                          <a:latin typeface="Calibri" panose="020F0502020204030204" pitchFamily="34" charset="0"/>
                          <a:cs typeface="Calibri" panose="020F0502020204030204" pitchFamily="34" charset="0"/>
                        </a:rPr>
                        <a:t>584.414.635.575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CC"/>
                    </a:solidFill>
                  </a:tcPr>
                </a:tc>
                <a:tc>
                  <a:txBody>
                    <a:bodyPr/>
                    <a:lstStyle/>
                    <a:p>
                      <a:pPr algn="r" fontAlgn="b"/>
                      <a:r>
                        <a:rPr lang="tr-TR" sz="750" b="1" i="0" u="none" strike="noStrike" dirty="0">
                          <a:effectLst/>
                          <a:latin typeface="Calibri" panose="020F0502020204030204" pitchFamily="34" charset="0"/>
                          <a:cs typeface="Calibri" panose="020F0502020204030204" pitchFamily="34" charset="0"/>
                        </a:rPr>
                        <a:t>332.061.586.137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CC"/>
                    </a:solidFill>
                  </a:tcPr>
                </a:tc>
                <a:tc>
                  <a:txBody>
                    <a:bodyPr/>
                    <a:lstStyle/>
                    <a:p>
                      <a:pPr algn="r" fontAlgn="b"/>
                      <a:r>
                        <a:rPr lang="tr-TR" sz="750" b="1" i="0" u="none" strike="noStrike" dirty="0">
                          <a:effectLst/>
                          <a:latin typeface="Calibri" panose="020F0502020204030204" pitchFamily="34" charset="0"/>
                          <a:cs typeface="Calibri" panose="020F0502020204030204" pitchFamily="34" charset="0"/>
                        </a:rPr>
                        <a:t>71.000.000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CC"/>
                    </a:solidFill>
                  </a:tcPr>
                </a:tc>
                <a:tc>
                  <a:txBody>
                    <a:bodyPr/>
                    <a:lstStyle/>
                    <a:p>
                      <a:pPr algn="r" fontAlgn="b"/>
                      <a:r>
                        <a:rPr lang="tr-TR" sz="750" b="1" i="0" u="none" strike="noStrike" dirty="0">
                          <a:effectLst/>
                          <a:latin typeface="Calibri" panose="020F0502020204030204" pitchFamily="34" charset="0"/>
                          <a:cs typeface="Calibri" panose="020F0502020204030204" pitchFamily="34" charset="0"/>
                        </a:rPr>
                        <a:t>701.699.721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CC"/>
                    </a:solidFill>
                  </a:tcPr>
                </a:tc>
                <a:tc>
                  <a:txBody>
                    <a:bodyPr/>
                    <a:lstStyle/>
                    <a:p>
                      <a:pPr algn="r" fontAlgn="b"/>
                      <a:r>
                        <a:rPr lang="tr-TR" sz="750" b="1" i="0" u="none" strike="noStrike" dirty="0">
                          <a:effectLst/>
                          <a:latin typeface="Calibri" panose="020F0502020204030204" pitchFamily="34" charset="0"/>
                          <a:cs typeface="Calibri" panose="020F0502020204030204" pitchFamily="34" charset="0"/>
                        </a:rPr>
                        <a:t>49.802.312.000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CC"/>
                    </a:solidFill>
                  </a:tcPr>
                </a:tc>
                <a:tc>
                  <a:txBody>
                    <a:bodyPr/>
                    <a:lstStyle/>
                    <a:p>
                      <a:pPr algn="r" fontAlgn="b"/>
                      <a:r>
                        <a:rPr lang="tr-TR" sz="720" b="1" i="0" u="none" strike="noStrike" dirty="0">
                          <a:effectLst/>
                          <a:latin typeface="Calibri" panose="020F0502020204030204" pitchFamily="34" charset="0"/>
                          <a:cs typeface="Calibri" panose="020F0502020204030204" pitchFamily="34" charset="0"/>
                        </a:rPr>
                        <a:t>1.170.583.711.030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CC"/>
                    </a:solidFill>
                  </a:tcPr>
                </a:tc>
                <a:extLst>
                  <a:ext uri="{0D108BD9-81ED-4DB2-BD59-A6C34878D82A}">
                    <a16:rowId xmlns:a16="http://schemas.microsoft.com/office/drawing/2014/main" val="2844729441"/>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2044854340"/>
              </p:ext>
            </p:extLst>
          </p:nvPr>
        </p:nvGraphicFramePr>
        <p:xfrm>
          <a:off x="2" y="4496845"/>
          <a:ext cx="6857999" cy="2747712"/>
        </p:xfrm>
        <a:graphic>
          <a:graphicData uri="http://schemas.openxmlformats.org/drawingml/2006/table">
            <a:tbl>
              <a:tblPr/>
              <a:tblGrid>
                <a:gridCol w="432643">
                  <a:extLst>
                    <a:ext uri="{9D8B030D-6E8A-4147-A177-3AD203B41FA5}">
                      <a16:colId xmlns:a16="http://schemas.microsoft.com/office/drawing/2014/main" val="3573235518"/>
                    </a:ext>
                  </a:extLst>
                </a:gridCol>
                <a:gridCol w="701960">
                  <a:extLst>
                    <a:ext uri="{9D8B030D-6E8A-4147-A177-3AD203B41FA5}">
                      <a16:colId xmlns:a16="http://schemas.microsoft.com/office/drawing/2014/main" val="1583755533"/>
                    </a:ext>
                  </a:extLst>
                </a:gridCol>
                <a:gridCol w="632457">
                  <a:extLst>
                    <a:ext uri="{9D8B030D-6E8A-4147-A177-3AD203B41FA5}">
                      <a16:colId xmlns:a16="http://schemas.microsoft.com/office/drawing/2014/main" val="4092771986"/>
                    </a:ext>
                  </a:extLst>
                </a:gridCol>
                <a:gridCol w="618558">
                  <a:extLst>
                    <a:ext uri="{9D8B030D-6E8A-4147-A177-3AD203B41FA5}">
                      <a16:colId xmlns:a16="http://schemas.microsoft.com/office/drawing/2014/main" val="3472813111"/>
                    </a:ext>
                  </a:extLst>
                </a:gridCol>
                <a:gridCol w="681108">
                  <a:extLst>
                    <a:ext uri="{9D8B030D-6E8A-4147-A177-3AD203B41FA5}">
                      <a16:colId xmlns:a16="http://schemas.microsoft.com/office/drawing/2014/main" val="4074590378"/>
                    </a:ext>
                  </a:extLst>
                </a:gridCol>
                <a:gridCol w="632457">
                  <a:extLst>
                    <a:ext uri="{9D8B030D-6E8A-4147-A177-3AD203B41FA5}">
                      <a16:colId xmlns:a16="http://schemas.microsoft.com/office/drawing/2014/main" val="4023189088"/>
                    </a:ext>
                  </a:extLst>
                </a:gridCol>
                <a:gridCol w="620295">
                  <a:extLst>
                    <a:ext uri="{9D8B030D-6E8A-4147-A177-3AD203B41FA5}">
                      <a16:colId xmlns:a16="http://schemas.microsoft.com/office/drawing/2014/main" val="515977150"/>
                    </a:ext>
                  </a:extLst>
                </a:gridCol>
                <a:gridCol w="576858">
                  <a:extLst>
                    <a:ext uri="{9D8B030D-6E8A-4147-A177-3AD203B41FA5}">
                      <a16:colId xmlns:a16="http://schemas.microsoft.com/office/drawing/2014/main" val="3144318543"/>
                    </a:ext>
                  </a:extLst>
                </a:gridCol>
                <a:gridCol w="639408">
                  <a:extLst>
                    <a:ext uri="{9D8B030D-6E8A-4147-A177-3AD203B41FA5}">
                      <a16:colId xmlns:a16="http://schemas.microsoft.com/office/drawing/2014/main" val="2688855204"/>
                    </a:ext>
                  </a:extLst>
                </a:gridCol>
                <a:gridCol w="660259">
                  <a:extLst>
                    <a:ext uri="{9D8B030D-6E8A-4147-A177-3AD203B41FA5}">
                      <a16:colId xmlns:a16="http://schemas.microsoft.com/office/drawing/2014/main" val="3768066131"/>
                    </a:ext>
                  </a:extLst>
                </a:gridCol>
                <a:gridCol w="661996">
                  <a:extLst>
                    <a:ext uri="{9D8B030D-6E8A-4147-A177-3AD203B41FA5}">
                      <a16:colId xmlns:a16="http://schemas.microsoft.com/office/drawing/2014/main" val="4266744123"/>
                    </a:ext>
                  </a:extLst>
                </a:gridCol>
              </a:tblGrid>
              <a:tr h="721366">
                <a:tc gridSpan="11">
                  <a:txBody>
                    <a:bodyPr/>
                    <a:lstStyle/>
                    <a:p>
                      <a:pPr algn="ctr" rtl="0" fontAlgn="ctr"/>
                      <a:r>
                        <a:rPr lang="tr-TR" sz="900" b="1" i="0" u="none" strike="noStrike" dirty="0">
                          <a:solidFill>
                            <a:srgbClr val="FFFFFF"/>
                          </a:solidFill>
                          <a:effectLst/>
                          <a:latin typeface="+mn-lt"/>
                        </a:rPr>
                        <a:t>GİDER BÜTÇESİ</a:t>
                      </a:r>
                    </a:p>
                  </a:txBody>
                  <a:tcPr marL="4499" marR="4499" marT="449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85550119"/>
                  </a:ext>
                </a:extLst>
              </a:tr>
              <a:tr h="529003">
                <a:tc>
                  <a:txBody>
                    <a:bodyPr/>
                    <a:lstStyle/>
                    <a:p>
                      <a:pPr algn="ctr" rtl="0" fontAlgn="ctr"/>
                      <a:r>
                        <a:rPr lang="tr-TR" sz="800" b="1" i="0" u="none" strike="noStrike" dirty="0">
                          <a:solidFill>
                            <a:srgbClr val="14213D"/>
                          </a:solidFill>
                          <a:effectLst/>
                          <a:latin typeface="+mn-lt"/>
                        </a:rPr>
                        <a:t>BELEDİYE</a:t>
                      </a:r>
                    </a:p>
                  </a:txBody>
                  <a:tcPr marL="4499" marR="4499" marT="449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algn="ctr" rtl="0" fontAlgn="ctr"/>
                      <a:r>
                        <a:rPr lang="tr-TR" sz="800" b="1" i="0" u="none" strike="noStrike" dirty="0">
                          <a:solidFill>
                            <a:srgbClr val="14213D"/>
                          </a:solidFill>
                          <a:effectLst/>
                          <a:latin typeface="+mn-lt"/>
                        </a:rPr>
                        <a:t>PERSONEL GİDERLERİ</a:t>
                      </a:r>
                    </a:p>
                  </a:txBody>
                  <a:tcPr marL="4499" marR="4499" marT="449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rtl="0" fontAlgn="ctr"/>
                      <a:r>
                        <a:rPr lang="tr-TR" sz="800" b="1" i="0" u="none" strike="noStrike" dirty="0">
                          <a:solidFill>
                            <a:srgbClr val="14213D"/>
                          </a:solidFill>
                          <a:effectLst/>
                          <a:latin typeface="+mn-lt"/>
                        </a:rPr>
                        <a:t>SOSYAL </a:t>
                      </a:r>
                      <a:r>
                        <a:rPr lang="tr-TR" sz="750" b="1" i="0" u="none" strike="noStrike" dirty="0">
                          <a:solidFill>
                            <a:srgbClr val="14213D"/>
                          </a:solidFill>
                          <a:effectLst/>
                          <a:latin typeface="+mn-lt"/>
                        </a:rPr>
                        <a:t>GÜVENLİK KURUMLARINA DEVLET YARDIMI</a:t>
                      </a:r>
                    </a:p>
                  </a:txBody>
                  <a:tcPr marL="4499" marR="4499" marT="449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rtl="0" fontAlgn="ctr"/>
                      <a:r>
                        <a:rPr lang="tr-TR" sz="800" b="1" i="0" u="none" strike="noStrike" dirty="0">
                          <a:solidFill>
                            <a:srgbClr val="14213D"/>
                          </a:solidFill>
                          <a:effectLst/>
                          <a:latin typeface="+mn-lt"/>
                        </a:rPr>
                        <a:t>MAL VE HİZMET ALIM GİDERLERİ</a:t>
                      </a:r>
                    </a:p>
                  </a:txBody>
                  <a:tcPr marL="4499" marR="4499" marT="449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rtl="0" fontAlgn="ctr"/>
                      <a:r>
                        <a:rPr lang="tr-TR" sz="800" b="1" i="0" u="none" strike="noStrike" dirty="0">
                          <a:solidFill>
                            <a:srgbClr val="14213D"/>
                          </a:solidFill>
                          <a:effectLst/>
                          <a:latin typeface="+mn-lt"/>
                        </a:rPr>
                        <a:t>FAİZ GİDERLERİ</a:t>
                      </a:r>
                    </a:p>
                  </a:txBody>
                  <a:tcPr marL="4499" marR="4499" marT="449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rtl="0" fontAlgn="ctr"/>
                      <a:r>
                        <a:rPr lang="tr-TR" sz="800" b="1" i="0" u="none" strike="noStrike" dirty="0">
                          <a:solidFill>
                            <a:srgbClr val="14213D"/>
                          </a:solidFill>
                          <a:effectLst/>
                          <a:latin typeface="+mn-lt"/>
                        </a:rPr>
                        <a:t>CARİ TRANSFERLER</a:t>
                      </a:r>
                    </a:p>
                  </a:txBody>
                  <a:tcPr marL="4499" marR="4499" marT="449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rtl="0" fontAlgn="ctr"/>
                      <a:r>
                        <a:rPr lang="tr-TR" sz="800" b="1" i="0" u="none" strike="noStrike" dirty="0">
                          <a:solidFill>
                            <a:srgbClr val="14213D"/>
                          </a:solidFill>
                          <a:effectLst/>
                          <a:latin typeface="+mn-lt"/>
                        </a:rPr>
                        <a:t>SERMAYE GİDERLERİ</a:t>
                      </a:r>
                    </a:p>
                  </a:txBody>
                  <a:tcPr marL="4499" marR="4499" marT="449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rtl="0" fontAlgn="ctr"/>
                      <a:r>
                        <a:rPr lang="tr-TR" sz="700" b="1" i="0" u="none" strike="noStrike" dirty="0">
                          <a:solidFill>
                            <a:srgbClr val="14213D"/>
                          </a:solidFill>
                          <a:effectLst/>
                          <a:latin typeface="+mn-lt"/>
                        </a:rPr>
                        <a:t>SERMAYE TRANSFERLERİ</a:t>
                      </a:r>
                    </a:p>
                  </a:txBody>
                  <a:tcPr marL="4499" marR="4499" marT="449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rtl="0" fontAlgn="ctr"/>
                      <a:r>
                        <a:rPr lang="tr-TR" sz="800" b="1" i="0" u="none" strike="noStrike" dirty="0">
                          <a:solidFill>
                            <a:srgbClr val="14213D"/>
                          </a:solidFill>
                          <a:effectLst/>
                          <a:latin typeface="+mn-lt"/>
                        </a:rPr>
                        <a:t>BORÇ VERME</a:t>
                      </a:r>
                    </a:p>
                  </a:txBody>
                  <a:tcPr marL="4499" marR="4499" marT="449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rtl="0" fontAlgn="ctr"/>
                      <a:r>
                        <a:rPr lang="tr-TR" sz="800" b="1" i="0" u="none" strike="noStrike" dirty="0">
                          <a:solidFill>
                            <a:srgbClr val="14213D"/>
                          </a:solidFill>
                          <a:effectLst/>
                          <a:latin typeface="+mn-lt"/>
                        </a:rPr>
                        <a:t>YEDEK ÖDENEKLER</a:t>
                      </a:r>
                    </a:p>
                  </a:txBody>
                  <a:tcPr marL="4499" marR="4499" marT="449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tc>
                  <a:txBody>
                    <a:bodyPr/>
                    <a:lstStyle/>
                    <a:p>
                      <a:pPr algn="ctr" rtl="0" fontAlgn="ctr"/>
                      <a:r>
                        <a:rPr lang="tr-TR" sz="800" b="1" i="0" u="none" strike="noStrike" dirty="0">
                          <a:solidFill>
                            <a:srgbClr val="14213D"/>
                          </a:solidFill>
                          <a:effectLst/>
                          <a:latin typeface="+mn-lt"/>
                        </a:rPr>
                        <a:t>2025  YILI TAHMİNİ BÜTÇESİ            (TL)</a:t>
                      </a:r>
                    </a:p>
                  </a:txBody>
                  <a:tcPr marL="4499" marR="4499" marT="4499"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492"/>
                    </a:solidFill>
                  </a:tcPr>
                </a:tc>
                <a:extLst>
                  <a:ext uri="{0D108BD9-81ED-4DB2-BD59-A6C34878D82A}">
                    <a16:rowId xmlns:a16="http://schemas.microsoft.com/office/drawing/2014/main" val="2550604904"/>
                  </a:ext>
                </a:extLst>
              </a:tr>
              <a:tr h="480909">
                <a:tc>
                  <a:txBody>
                    <a:bodyPr/>
                    <a:lstStyle/>
                    <a:p>
                      <a:pPr algn="ctr" rtl="0" fontAlgn="ctr"/>
                      <a:r>
                        <a:rPr lang="tr-TR" sz="900" b="1" i="0" u="none" strike="noStrike" dirty="0">
                          <a:solidFill>
                            <a:srgbClr val="000000"/>
                          </a:solidFill>
                          <a:effectLst/>
                          <a:latin typeface="+mn-lt"/>
                        </a:rPr>
                        <a:t>İBB</a:t>
                      </a:r>
                    </a:p>
                  </a:txBody>
                  <a:tcPr marL="4499" marR="4499" marT="4499" marB="0" anchor="ctr">
                    <a:lnL w="6350" cap="flat" cmpd="sng" algn="ctr">
                      <a:solidFill>
                        <a:srgbClr val="2D314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700" b="0" i="0" u="none" strike="noStrike" dirty="0">
                          <a:effectLst/>
                          <a:latin typeface="Calibri" panose="020F0502020204030204" pitchFamily="34" charset="0"/>
                          <a:cs typeface="Calibri" panose="020F0502020204030204" pitchFamily="34" charset="0"/>
                        </a:rPr>
                        <a:t>15.063.000.000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700" b="0" i="0" u="none" strike="noStrike" dirty="0">
                          <a:effectLst/>
                          <a:latin typeface="Calibri" panose="020F0502020204030204" pitchFamily="34" charset="0"/>
                          <a:cs typeface="Calibri" panose="020F0502020204030204" pitchFamily="34" charset="0"/>
                        </a:rPr>
                        <a:t>1.532.312.000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700" b="0" i="0" u="none" strike="noStrike" dirty="0">
                          <a:effectLst/>
                          <a:latin typeface="Calibri" panose="020F0502020204030204" pitchFamily="34" charset="0"/>
                          <a:cs typeface="Calibri" panose="020F0502020204030204" pitchFamily="34" charset="0"/>
                        </a:rPr>
                        <a:t>89.531.769.000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700" b="0" i="0" u="none" strike="noStrike" dirty="0">
                          <a:effectLst/>
                          <a:latin typeface="Calibri" panose="020F0502020204030204" pitchFamily="34" charset="0"/>
                          <a:cs typeface="Calibri" panose="020F0502020204030204" pitchFamily="34" charset="0"/>
                        </a:rPr>
                        <a:t>16.776.000.000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700" b="0" i="0" u="none" strike="noStrike" dirty="0">
                          <a:effectLst/>
                          <a:latin typeface="Calibri" panose="020F0502020204030204" pitchFamily="34" charset="0"/>
                          <a:cs typeface="Calibri" panose="020F0502020204030204" pitchFamily="34" charset="0"/>
                        </a:rPr>
                        <a:t>44.366.503.000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700" b="0" i="0" u="none" strike="noStrike" dirty="0">
                          <a:effectLst/>
                          <a:latin typeface="Calibri" panose="020F0502020204030204" pitchFamily="34" charset="0"/>
                          <a:cs typeface="Calibri" panose="020F0502020204030204" pitchFamily="34" charset="0"/>
                        </a:rPr>
                        <a:t>205.632.316.000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700" b="0" i="0" u="none" strike="noStrike" dirty="0">
                          <a:effectLst/>
                          <a:latin typeface="Calibri" panose="020F0502020204030204" pitchFamily="34" charset="0"/>
                          <a:cs typeface="Calibri" panose="020F0502020204030204" pitchFamily="34" charset="0"/>
                        </a:rPr>
                        <a:t>11.061.100.000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700" b="0" i="0" u="none" strike="noStrike">
                          <a:effectLst/>
                          <a:latin typeface="Calibri" panose="020F0502020204030204" pitchFamily="34" charset="0"/>
                          <a:cs typeface="Calibri" panose="020F0502020204030204" pitchFamily="34" charset="0"/>
                        </a:rPr>
                        <a:t>9.037.000.000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700" b="0" i="0" u="none" strike="noStrike">
                          <a:effectLst/>
                          <a:latin typeface="Calibri" panose="020F0502020204030204" pitchFamily="34" charset="0"/>
                          <a:cs typeface="Calibri" panose="020F0502020204030204" pitchFamily="34" charset="0"/>
                        </a:rPr>
                        <a:t>22.000.000.000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tr-TR" sz="700" b="0" i="0" u="none" strike="noStrike" dirty="0">
                          <a:effectLst/>
                          <a:latin typeface="Calibri" panose="020F0502020204030204" pitchFamily="34" charset="0"/>
                          <a:cs typeface="Calibri" panose="020F0502020204030204" pitchFamily="34" charset="0"/>
                        </a:rPr>
                        <a:t>415.000.000.000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715967"/>
                  </a:ext>
                </a:extLst>
              </a:tr>
              <a:tr h="480909">
                <a:tc>
                  <a:txBody>
                    <a:bodyPr/>
                    <a:lstStyle/>
                    <a:p>
                      <a:pPr algn="ctr" rtl="0" fontAlgn="ctr"/>
                      <a:r>
                        <a:rPr lang="tr-TR" sz="900" b="1" i="0" u="none" strike="noStrike" dirty="0">
                          <a:solidFill>
                            <a:srgbClr val="000000"/>
                          </a:solidFill>
                          <a:effectLst/>
                          <a:latin typeface="+mn-lt"/>
                        </a:rPr>
                        <a:t> 39 İLÇE </a:t>
                      </a:r>
                    </a:p>
                  </a:txBody>
                  <a:tcPr marL="4499" marR="4499" marT="4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700" b="0" i="0" u="none" strike="noStrike" dirty="0">
                          <a:effectLst/>
                          <a:latin typeface="+mn-lt"/>
                        </a:rPr>
                        <a:t>58.829.193.258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700" b="0" i="0" u="none" strike="noStrike" dirty="0">
                          <a:effectLst/>
                          <a:latin typeface="+mn-lt"/>
                        </a:rPr>
                        <a:t>6.702.998.759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600" b="0" i="0" u="none" strike="noStrike" dirty="0">
                          <a:effectLst/>
                          <a:latin typeface="+mn-lt"/>
                        </a:rPr>
                        <a:t>501.236.511.085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700" b="0" i="0" u="none" strike="noStrike" dirty="0">
                          <a:effectLst/>
                          <a:latin typeface="+mn-lt"/>
                        </a:rPr>
                        <a:t>4.009.124.115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700" b="0" i="0" u="none" strike="noStrike">
                          <a:effectLst/>
                          <a:latin typeface="+mn-lt"/>
                        </a:rPr>
                        <a:t>7.768.130.460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700" b="0" i="0" u="none" strike="noStrike">
                          <a:effectLst/>
                          <a:latin typeface="+mn-lt"/>
                        </a:rPr>
                        <a:t>819.166.844.646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700" b="0" i="0" u="none" strike="noStrike">
                          <a:effectLst/>
                          <a:latin typeface="+mn-lt"/>
                        </a:rPr>
                        <a:t>1.352.990.495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700" b="0" i="0" u="none" strike="noStrike">
                          <a:effectLst/>
                          <a:latin typeface="+mn-lt"/>
                        </a:rPr>
                        <a:t>510.204.000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700" b="0" i="0" u="none" strike="noStrike">
                          <a:effectLst/>
                          <a:latin typeface="+mn-lt"/>
                        </a:rPr>
                        <a:t>13.793.904.023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tr-TR" sz="650" b="0" i="0" u="none" strike="noStrike" dirty="0">
                          <a:effectLst/>
                          <a:latin typeface="+mn-lt"/>
                        </a:rPr>
                        <a:t>1.413.369.900.840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3428316"/>
                  </a:ext>
                </a:extLst>
              </a:tr>
              <a:tr h="480909">
                <a:tc>
                  <a:txBody>
                    <a:bodyPr/>
                    <a:lstStyle/>
                    <a:p>
                      <a:pPr algn="ctr" rtl="0" fontAlgn="ctr"/>
                      <a:r>
                        <a:rPr lang="tr-TR" sz="900" b="1" i="0" u="none" strike="noStrike" dirty="0">
                          <a:solidFill>
                            <a:srgbClr val="2D3142"/>
                          </a:solidFill>
                          <a:effectLst/>
                          <a:latin typeface="+mn-lt"/>
                        </a:rPr>
                        <a:t>TOPLAM</a:t>
                      </a:r>
                    </a:p>
                  </a:txBody>
                  <a:tcPr marL="4499" marR="4499" marT="4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CC"/>
                    </a:solidFill>
                  </a:tcPr>
                </a:tc>
                <a:tc>
                  <a:txBody>
                    <a:bodyPr/>
                    <a:lstStyle/>
                    <a:p>
                      <a:pPr algn="r" rtl="0" fontAlgn="b"/>
                      <a:r>
                        <a:rPr lang="tr-TR" sz="800" b="1" i="0" u="none" strike="noStrike">
                          <a:effectLst/>
                          <a:latin typeface="+mn-lt"/>
                        </a:rPr>
                        <a:t>73.892.193.258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CC"/>
                    </a:solidFill>
                  </a:tcPr>
                </a:tc>
                <a:tc>
                  <a:txBody>
                    <a:bodyPr/>
                    <a:lstStyle/>
                    <a:p>
                      <a:pPr algn="r" rtl="0" fontAlgn="b"/>
                      <a:r>
                        <a:rPr lang="tr-TR" sz="800" b="1" i="0" u="none" strike="noStrike" dirty="0">
                          <a:effectLst/>
                          <a:latin typeface="+mn-lt"/>
                        </a:rPr>
                        <a:t>8.235.310.759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CC"/>
                    </a:solidFill>
                  </a:tcPr>
                </a:tc>
                <a:tc>
                  <a:txBody>
                    <a:bodyPr/>
                    <a:lstStyle/>
                    <a:p>
                      <a:pPr algn="r" rtl="0" fontAlgn="b"/>
                      <a:r>
                        <a:rPr lang="tr-TR" sz="600" b="1" i="0" u="none" strike="noStrike" dirty="0">
                          <a:effectLst/>
                          <a:latin typeface="+mn-lt"/>
                        </a:rPr>
                        <a:t>590.768.280.085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CC"/>
                    </a:solidFill>
                  </a:tcPr>
                </a:tc>
                <a:tc>
                  <a:txBody>
                    <a:bodyPr/>
                    <a:lstStyle/>
                    <a:p>
                      <a:pPr algn="r" rtl="0" fontAlgn="b"/>
                      <a:r>
                        <a:rPr lang="tr-TR" sz="800" b="1" i="0" u="none" strike="noStrike" dirty="0">
                          <a:effectLst/>
                          <a:latin typeface="+mn-lt"/>
                        </a:rPr>
                        <a:t>20.785.124.115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CC"/>
                    </a:solidFill>
                  </a:tcPr>
                </a:tc>
                <a:tc>
                  <a:txBody>
                    <a:bodyPr/>
                    <a:lstStyle/>
                    <a:p>
                      <a:pPr algn="r" rtl="0" fontAlgn="b"/>
                      <a:r>
                        <a:rPr lang="tr-TR" sz="600" b="1" i="0" u="none" strike="noStrike" dirty="0">
                          <a:effectLst/>
                          <a:latin typeface="+mn-lt"/>
                        </a:rPr>
                        <a:t>52.134.633.460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CC"/>
                    </a:solidFill>
                  </a:tcPr>
                </a:tc>
                <a:tc>
                  <a:txBody>
                    <a:bodyPr/>
                    <a:lstStyle/>
                    <a:p>
                      <a:pPr algn="r" rtl="0" fontAlgn="b"/>
                      <a:r>
                        <a:rPr lang="tr-TR" sz="600" b="1" i="0" u="none" strike="noStrike" dirty="0">
                          <a:effectLst/>
                          <a:latin typeface="+mn-lt"/>
                        </a:rPr>
                        <a:t>1.024.799.160.646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CC"/>
                    </a:solidFill>
                  </a:tcPr>
                </a:tc>
                <a:tc>
                  <a:txBody>
                    <a:bodyPr/>
                    <a:lstStyle/>
                    <a:p>
                      <a:pPr algn="r" rtl="0" fontAlgn="b"/>
                      <a:r>
                        <a:rPr lang="tr-TR" sz="600" b="1" i="0" u="none" strike="noStrike" dirty="0">
                          <a:effectLst/>
                          <a:latin typeface="+mn-lt"/>
                        </a:rPr>
                        <a:t>12.414.090.495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CC"/>
                    </a:solidFill>
                  </a:tcPr>
                </a:tc>
                <a:tc>
                  <a:txBody>
                    <a:bodyPr/>
                    <a:lstStyle/>
                    <a:p>
                      <a:pPr algn="r" rtl="0" fontAlgn="b"/>
                      <a:r>
                        <a:rPr lang="tr-TR" sz="800" b="1" i="0" u="none" strike="noStrike" dirty="0">
                          <a:effectLst/>
                          <a:latin typeface="+mn-lt"/>
                        </a:rPr>
                        <a:t>9.547.204.000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CC"/>
                    </a:solidFill>
                  </a:tcPr>
                </a:tc>
                <a:tc>
                  <a:txBody>
                    <a:bodyPr/>
                    <a:lstStyle/>
                    <a:p>
                      <a:pPr algn="r" rtl="0" fontAlgn="b"/>
                      <a:r>
                        <a:rPr lang="tr-TR" sz="800" b="1" i="0" u="none" strike="noStrike" dirty="0">
                          <a:effectLst/>
                          <a:latin typeface="+mn-lt"/>
                        </a:rPr>
                        <a:t>35.793.904.023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CC"/>
                    </a:solidFill>
                  </a:tcPr>
                </a:tc>
                <a:tc>
                  <a:txBody>
                    <a:bodyPr/>
                    <a:lstStyle/>
                    <a:p>
                      <a:pPr algn="ctr" rtl="0" fontAlgn="b"/>
                      <a:r>
                        <a:rPr lang="tr-TR" sz="650" b="1" i="0" u="none" strike="noStrike" dirty="0">
                          <a:effectLst/>
                          <a:latin typeface="+mn-lt"/>
                        </a:rPr>
                        <a:t>1.828.369.900.840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6CC"/>
                    </a:solidFill>
                  </a:tcPr>
                </a:tc>
                <a:extLst>
                  <a:ext uri="{0D108BD9-81ED-4DB2-BD59-A6C34878D82A}">
                    <a16:rowId xmlns:a16="http://schemas.microsoft.com/office/drawing/2014/main" val="347397333"/>
                  </a:ext>
                </a:extLst>
              </a:tr>
            </a:tbl>
          </a:graphicData>
        </a:graphic>
      </p:graphicFrame>
    </p:spTree>
    <p:extLst>
      <p:ext uri="{BB962C8B-B14F-4D97-AF65-F5344CB8AC3E}">
        <p14:creationId xmlns:p14="http://schemas.microsoft.com/office/powerpoint/2010/main" val="26034071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nvPr>
        </p:nvGraphicFramePr>
        <p:xfrm>
          <a:off x="92766" y="2865364"/>
          <a:ext cx="6665844" cy="6013048"/>
        </p:xfrm>
        <a:graphic>
          <a:graphicData uri="http://schemas.openxmlformats.org/drawingml/2006/table">
            <a:tbl>
              <a:tblPr>
                <a:effectLst>
                  <a:outerShdw blurRad="50800" dist="38100" dir="5400000" algn="t" rotWithShape="0">
                    <a:prstClr val="black">
                      <a:alpha val="40000"/>
                    </a:prstClr>
                  </a:outerShdw>
                </a:effectLst>
              </a:tblPr>
              <a:tblGrid>
                <a:gridCol w="1140975">
                  <a:extLst>
                    <a:ext uri="{9D8B030D-6E8A-4147-A177-3AD203B41FA5}">
                      <a16:colId xmlns:a16="http://schemas.microsoft.com/office/drawing/2014/main" val="20000"/>
                    </a:ext>
                  </a:extLst>
                </a:gridCol>
                <a:gridCol w="1204361">
                  <a:extLst>
                    <a:ext uri="{9D8B030D-6E8A-4147-A177-3AD203B41FA5}">
                      <a16:colId xmlns:a16="http://schemas.microsoft.com/office/drawing/2014/main" val="20001"/>
                    </a:ext>
                  </a:extLst>
                </a:gridCol>
                <a:gridCol w="1140975">
                  <a:extLst>
                    <a:ext uri="{9D8B030D-6E8A-4147-A177-3AD203B41FA5}">
                      <a16:colId xmlns:a16="http://schemas.microsoft.com/office/drawing/2014/main" val="20002"/>
                    </a:ext>
                  </a:extLst>
                </a:gridCol>
                <a:gridCol w="1504355">
                  <a:extLst>
                    <a:ext uri="{9D8B030D-6E8A-4147-A177-3AD203B41FA5}">
                      <a16:colId xmlns:a16="http://schemas.microsoft.com/office/drawing/2014/main" val="20003"/>
                    </a:ext>
                  </a:extLst>
                </a:gridCol>
                <a:gridCol w="1675178">
                  <a:extLst>
                    <a:ext uri="{9D8B030D-6E8A-4147-A177-3AD203B41FA5}">
                      <a16:colId xmlns:a16="http://schemas.microsoft.com/office/drawing/2014/main" val="3103097945"/>
                    </a:ext>
                  </a:extLst>
                </a:gridCol>
              </a:tblGrid>
              <a:tr h="893836">
                <a:tc>
                  <a:txBody>
                    <a:bodyPr/>
                    <a:lstStyle/>
                    <a:p>
                      <a:pPr algn="ctr" rtl="0" fontAlgn="ctr"/>
                      <a:r>
                        <a:rPr lang="tr-TR" sz="1400" b="1" i="0" u="none" strike="noStrike" dirty="0">
                          <a:solidFill>
                            <a:schemeClr val="bg1"/>
                          </a:solidFill>
                          <a:effectLst/>
                          <a:latin typeface="Calibri" panose="020F0502020204030204" pitchFamily="34" charset="0"/>
                        </a:rPr>
                        <a:t> YILLAR</a:t>
                      </a: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F4858"/>
                    </a:solidFill>
                  </a:tcPr>
                </a:tc>
                <a:tc>
                  <a:txBody>
                    <a:bodyPr/>
                    <a:lstStyle/>
                    <a:p>
                      <a:pPr algn="ctr" rtl="0" fontAlgn="ctr"/>
                      <a:r>
                        <a:rPr lang="tr-TR" sz="1400" b="1" i="0" u="none" strike="noStrike" dirty="0">
                          <a:solidFill>
                            <a:schemeClr val="bg1"/>
                          </a:solidFill>
                          <a:effectLst/>
                          <a:latin typeface="Calibri" panose="020F0502020204030204" pitchFamily="34" charset="0"/>
                        </a:rPr>
                        <a:t>   PROGRAMA ALINAN PROJE </a:t>
                      </a: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F4858"/>
                    </a:solidFill>
                  </a:tcPr>
                </a:tc>
                <a:tc>
                  <a:txBody>
                    <a:bodyPr/>
                    <a:lstStyle/>
                    <a:p>
                      <a:pPr algn="ctr" rtl="0" fontAlgn="ctr"/>
                      <a:r>
                        <a:rPr lang="tr-TR" sz="1400" b="1" i="0" u="none" strike="noStrike" dirty="0">
                          <a:solidFill>
                            <a:schemeClr val="bg1"/>
                          </a:solidFill>
                          <a:effectLst/>
                          <a:latin typeface="Calibri" panose="020F0502020204030204" pitchFamily="34" charset="0"/>
                        </a:rPr>
                        <a:t>BİTEN PROJE</a:t>
                      </a: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F4858"/>
                    </a:solidFill>
                  </a:tcPr>
                </a:tc>
                <a:tc>
                  <a:txBody>
                    <a:bodyPr/>
                    <a:lstStyle/>
                    <a:p>
                      <a:pPr algn="ctr" rtl="0" fontAlgn="ctr"/>
                      <a:r>
                        <a:rPr lang="tr-TR" sz="1400" b="1" i="0" u="none" strike="noStrike" dirty="0">
                          <a:solidFill>
                            <a:schemeClr val="bg1"/>
                          </a:solidFill>
                          <a:effectLst/>
                          <a:latin typeface="Calibri" panose="020F0502020204030204" pitchFamily="34" charset="0"/>
                        </a:rPr>
                        <a:t>YILI HARCAMASI</a:t>
                      </a:r>
                      <a:r>
                        <a:rPr lang="fi-FI" sz="1400" b="1" i="0" u="none" strike="noStrike" dirty="0">
                          <a:solidFill>
                            <a:schemeClr val="bg1"/>
                          </a:solidFill>
                          <a:effectLst/>
                          <a:latin typeface="Calibri" panose="020F0502020204030204" pitchFamily="34" charset="0"/>
                        </a:rPr>
                        <a:t/>
                      </a:r>
                      <a:br>
                        <a:rPr lang="fi-FI" sz="1400" b="1" i="0" u="none" strike="noStrike" dirty="0">
                          <a:solidFill>
                            <a:schemeClr val="bg1"/>
                          </a:solidFill>
                          <a:effectLst/>
                          <a:latin typeface="Calibri" panose="020F0502020204030204" pitchFamily="34" charset="0"/>
                        </a:rPr>
                      </a:br>
                      <a:r>
                        <a:rPr lang="fi-FI" sz="1400" b="1" i="0" u="none" strike="noStrike" dirty="0">
                          <a:solidFill>
                            <a:schemeClr val="bg1"/>
                          </a:solidFill>
                          <a:effectLst/>
                          <a:latin typeface="Calibri" panose="020F0502020204030204" pitchFamily="34" charset="0"/>
                        </a:rPr>
                        <a:t>(DEVAM EDEN+BİTEN)</a:t>
                      </a:r>
                      <a:r>
                        <a:rPr lang="tr-TR" sz="1400" b="1" i="0" u="none" strike="noStrike" dirty="0">
                          <a:solidFill>
                            <a:schemeClr val="bg1"/>
                          </a:solidFill>
                          <a:effectLst/>
                          <a:latin typeface="Calibri" panose="020F0502020204030204" pitchFamily="34" charset="0"/>
                        </a:rPr>
                        <a:t> (TL)</a:t>
                      </a:r>
                      <a:endParaRPr lang="fi-FI" sz="1400" b="1" i="0" u="none" strike="noStrike" dirty="0">
                        <a:solidFill>
                          <a:schemeClr val="bg1"/>
                        </a:solidFill>
                        <a:effectLst/>
                        <a:latin typeface="Calibri" panose="020F0502020204030204" pitchFamily="34" charset="0"/>
                      </a:endParaRP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F4858"/>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400" b="1" i="0" u="none" strike="noStrike" dirty="0">
                          <a:solidFill>
                            <a:schemeClr val="bg1"/>
                          </a:solidFill>
                          <a:effectLst/>
                          <a:latin typeface="Calibri" panose="020F0502020204030204" pitchFamily="34" charset="0"/>
                        </a:rPr>
                        <a:t>ESKALE</a:t>
                      </a:r>
                      <a:r>
                        <a:rPr lang="tr-TR" sz="1400" b="1" i="0" u="none" strike="noStrike" baseline="0" dirty="0">
                          <a:solidFill>
                            <a:schemeClr val="bg1"/>
                          </a:solidFill>
                          <a:effectLst/>
                          <a:latin typeface="Calibri" panose="020F0502020204030204" pitchFamily="34" charset="0"/>
                        </a:rPr>
                        <a:t> EDİLMİŞ </a:t>
                      </a:r>
                    </a:p>
                    <a:p>
                      <a:pPr algn="ctr" rtl="0" fontAlgn="ctr"/>
                      <a:r>
                        <a:rPr lang="tr-TR" sz="1400" b="1" i="0" u="none" strike="noStrike" dirty="0">
                          <a:solidFill>
                            <a:schemeClr val="bg1"/>
                          </a:solidFill>
                          <a:effectLst/>
                          <a:latin typeface="Calibri" panose="020F0502020204030204" pitchFamily="34" charset="0"/>
                        </a:rPr>
                        <a:t>YILI HARCAMASI </a:t>
                      </a:r>
                      <a:r>
                        <a:rPr lang="fi-FI" sz="1400" b="1" i="0" u="none" strike="noStrike" dirty="0">
                          <a:solidFill>
                            <a:schemeClr val="bg1"/>
                          </a:solidFill>
                          <a:effectLst/>
                          <a:latin typeface="Calibri" panose="020F0502020204030204" pitchFamily="34" charset="0"/>
                        </a:rPr>
                        <a:t> (DEVAM EDEN+BİTEN)</a:t>
                      </a:r>
                      <a:r>
                        <a:rPr lang="tr-TR" sz="1400" b="1" i="0" u="none" strike="noStrike" dirty="0">
                          <a:solidFill>
                            <a:schemeClr val="bg1"/>
                          </a:solidFill>
                          <a:effectLst/>
                          <a:latin typeface="Calibri" panose="020F0502020204030204" pitchFamily="34" charset="0"/>
                        </a:rPr>
                        <a:t> (TL)*</a:t>
                      </a:r>
                      <a:endParaRPr lang="fi-FI" sz="1400" b="1" i="0" u="none" strike="noStrike" dirty="0">
                        <a:solidFill>
                          <a:schemeClr val="bg1"/>
                        </a:solidFill>
                        <a:effectLst/>
                        <a:latin typeface="Calibri" panose="020F0502020204030204" pitchFamily="34" charset="0"/>
                      </a:endParaRP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F4858"/>
                    </a:solidFill>
                  </a:tcPr>
                </a:tc>
                <a:extLst>
                  <a:ext uri="{0D108BD9-81ED-4DB2-BD59-A6C34878D82A}">
                    <a16:rowId xmlns:a16="http://schemas.microsoft.com/office/drawing/2014/main" val="10001"/>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2004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1.303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304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2.085.274.205</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46.412.667.935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2005</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1.844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882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2.191.830.909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45.182.214.389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2006</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1.234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512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3.206.362.974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59.176.330.527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2007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1.372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383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6.033.934.280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104.174.241.434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2008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1.554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386</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7.135.544.489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109.930.547.368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2009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1.569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320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6.201.203.084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90.647.822.099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2010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1.333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319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6.620.725.758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89.963.559.437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2011</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1.229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218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5.008.387.340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64.014.628.854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2012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963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277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4.519.105.693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52.959.963.481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2013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1.234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332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6.606.963.068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71.110.098.368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2014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1.101</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287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5.790.665.292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57.270.342.362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2015</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1.052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225</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6.511.687.769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60.020.142.018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2016</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1.050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221</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7.549.809.336</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63.964.181.935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2017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1.080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274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9.706.827.695</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82.239.069.235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2018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1.342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357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14.098.308.727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93.911.579.876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4358064"/>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2019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1.091</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317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14.270.182.484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81.490.897.540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1501250"/>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2020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1.097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263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400" b="0" i="0" u="none" strike="noStrike" dirty="0">
                          <a:solidFill>
                            <a:srgbClr val="000000"/>
                          </a:solidFill>
                          <a:effectLst/>
                          <a:latin typeface="Calibri" panose="020F0502020204030204" pitchFamily="34" charset="0"/>
                        </a:rPr>
                        <a:t>17.757.258.420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90.730.434.487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4869293"/>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2021</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1.193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328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400" b="0" i="0" u="none" strike="noStrike" dirty="0">
                          <a:solidFill>
                            <a:srgbClr val="000000"/>
                          </a:solidFill>
                          <a:effectLst/>
                          <a:latin typeface="Calibri" panose="020F0502020204030204" pitchFamily="34" charset="0"/>
                        </a:rPr>
                        <a:t>22.245.520.106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95.554.039.912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2592124"/>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2022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1.428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288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400" b="0" i="0" u="none" strike="noStrike" dirty="0">
                          <a:solidFill>
                            <a:srgbClr val="000000"/>
                          </a:solidFill>
                          <a:effectLst/>
                          <a:latin typeface="Calibri" panose="020F0502020204030204" pitchFamily="34" charset="0"/>
                        </a:rPr>
                        <a:t>43.770.943.091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104.684.190.138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0048414"/>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2023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1.419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299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a:solidFill>
                            <a:srgbClr val="000000"/>
                          </a:solidFill>
                          <a:effectLst/>
                          <a:latin typeface="Calibri" panose="020F0502020204030204" pitchFamily="34" charset="0"/>
                          <a:ea typeface="+mn-ea"/>
                          <a:cs typeface="+mn-cs"/>
                        </a:rPr>
                        <a:t>62.911.121.060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a:solidFill>
                            <a:srgbClr val="000000"/>
                          </a:solidFill>
                          <a:effectLst/>
                          <a:latin typeface="Calibri" panose="020F0502020204030204" pitchFamily="34" charset="0"/>
                          <a:ea typeface="+mn-ea"/>
                          <a:cs typeface="+mn-cs"/>
                        </a:rPr>
                        <a:t>101.778.242.870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6124656"/>
                  </a:ext>
                </a:extLst>
              </a:tr>
              <a:tr h="211626">
                <a:tc>
                  <a:txBody>
                    <a:bodyPr/>
                    <a:lstStyle/>
                    <a:p>
                      <a:pPr algn="ctr" rtl="0" fontAlgn="ctr"/>
                      <a:r>
                        <a:rPr lang="tr-TR" sz="1400" b="0" i="0" u="none" strike="noStrike" dirty="0">
                          <a:solidFill>
                            <a:srgbClr val="000000"/>
                          </a:solidFill>
                          <a:effectLst/>
                          <a:latin typeface="Calibri" panose="020F0502020204030204" pitchFamily="34" charset="0"/>
                        </a:rPr>
                        <a:t>2024 </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1.087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280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a:solidFill>
                            <a:srgbClr val="000000"/>
                          </a:solidFill>
                          <a:effectLst/>
                          <a:latin typeface="Calibri" panose="020F0502020204030204" pitchFamily="34" charset="0"/>
                          <a:ea typeface="+mn-ea"/>
                          <a:cs typeface="+mn-cs"/>
                        </a:rPr>
                        <a:t>100.505.727.127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a:solidFill>
                            <a:srgbClr val="000000"/>
                          </a:solidFill>
                          <a:effectLst/>
                          <a:latin typeface="Calibri" panose="020F0502020204030204" pitchFamily="34" charset="0"/>
                          <a:ea typeface="+mn-ea"/>
                          <a:cs typeface="+mn-cs"/>
                        </a:rPr>
                        <a:t>100.505.727.127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3310219"/>
                  </a:ext>
                </a:extLst>
              </a:tr>
              <a:tr h="438627">
                <a:tc>
                  <a:txBody>
                    <a:bodyPr/>
                    <a:lstStyle/>
                    <a:p>
                      <a:pPr algn="ctr" rtl="0" fontAlgn="ctr"/>
                      <a:r>
                        <a:rPr lang="tr-TR" sz="1600" b="1" i="0" u="none" strike="noStrike" dirty="0">
                          <a:solidFill>
                            <a:schemeClr val="bg1"/>
                          </a:solidFill>
                          <a:effectLst/>
                          <a:latin typeface="+mn-lt"/>
                        </a:rPr>
                        <a:t>TOPLAM</a:t>
                      </a: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600" b="1" i="0" u="none" strike="noStrike" kern="1200" dirty="0">
                          <a:solidFill>
                            <a:schemeClr val="bg1"/>
                          </a:solidFill>
                          <a:effectLst/>
                          <a:latin typeface="+mn-lt"/>
                          <a:ea typeface="+mn-ea"/>
                          <a:cs typeface="+mn-cs"/>
                        </a:rPr>
                        <a:t>26.575</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600" b="1" i="0" u="none" strike="noStrike" kern="1200" dirty="0">
                          <a:solidFill>
                            <a:schemeClr val="bg1"/>
                          </a:solidFill>
                          <a:effectLst/>
                          <a:latin typeface="+mn-lt"/>
                          <a:ea typeface="+mn-ea"/>
                          <a:cs typeface="+mn-cs"/>
                        </a:rPr>
                        <a:t>7.072</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600" b="1" i="0" u="none" strike="noStrike" kern="1200" dirty="0">
                          <a:solidFill>
                            <a:schemeClr val="bg1"/>
                          </a:solidFill>
                          <a:effectLst/>
                          <a:latin typeface="+mn-lt"/>
                          <a:ea typeface="+mn-ea"/>
                          <a:cs typeface="+mn-cs"/>
                        </a:rPr>
                        <a:t>354.727.382.907</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b"/>
                      <a:r>
                        <a:rPr lang="tr-TR" sz="1600" b="1" i="0" u="none" strike="noStrike" kern="1200" dirty="0">
                          <a:solidFill>
                            <a:schemeClr val="bg1"/>
                          </a:solidFill>
                          <a:effectLst/>
                          <a:latin typeface="+mn-lt"/>
                          <a:ea typeface="+mn-ea"/>
                          <a:cs typeface="+mn-cs"/>
                        </a:rPr>
                        <a:t>1.665.720.921.392</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16"/>
                  </a:ext>
                </a:extLst>
              </a:tr>
            </a:tbl>
          </a:graphicData>
        </a:graphic>
      </p:graphicFrame>
      <p:sp>
        <p:nvSpPr>
          <p:cNvPr id="4" name="Dikdörtgen 3"/>
          <p:cNvSpPr/>
          <p:nvPr/>
        </p:nvSpPr>
        <p:spPr>
          <a:xfrm>
            <a:off x="0" y="93002"/>
            <a:ext cx="6858000"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YILLAR İTİBARIYLA YAPILAN YATIRIMLAR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(MERKEZİ YÖNETİM VE YERİNDEN YÖNETİM KURULUŞLARI</a:t>
            </a:r>
            <a:r>
              <a:rPr kumimoji="0" lang="tr-TR"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t>
            </a:r>
          </a:p>
        </p:txBody>
      </p:sp>
      <p:sp>
        <p:nvSpPr>
          <p:cNvPr id="6" name="Metin kutusu 5"/>
          <p:cNvSpPr txBox="1"/>
          <p:nvPr/>
        </p:nvSpPr>
        <p:spPr>
          <a:xfrm>
            <a:off x="0" y="8885511"/>
            <a:ext cx="6898345" cy="800219"/>
          </a:xfrm>
          <a:prstGeom prst="rect">
            <a:avLst/>
          </a:prstGeom>
          <a:noFill/>
        </p:spPr>
        <p:txBody>
          <a:bodyPr wrap="square" rtlCol="0">
            <a:spAutoFit/>
          </a:bodyPr>
          <a:lstStyle/>
          <a:p>
            <a:pPr marL="0" marR="0" lvl="0" indent="0" algn="l" defTabSz="914361"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Son 21 yılda </a:t>
            </a:r>
            <a:r>
              <a:rPr kumimoji="0" lang="tr-TR"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Arial" pitchFamily="34" charset="0"/>
              </a:rPr>
              <a:t>7. 072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proje bitirilerek, 2004 yılından bu yana toplam </a:t>
            </a:r>
            <a:r>
              <a:rPr kumimoji="0" lang="tr-TR"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Arial" pitchFamily="34" charset="0"/>
              </a:rPr>
              <a:t> 354.727.382.907 TL  </a:t>
            </a:r>
            <a:r>
              <a:rPr kumimoji="0" lang="tr-T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güncel rakamlarla </a:t>
            </a:r>
            <a:r>
              <a:rPr kumimoji="0" lang="tr-TR"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Arial" pitchFamily="34" charset="0"/>
              </a:rPr>
              <a:t>1.665.720.921.392 TL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harcama yapılmıştır.  </a:t>
            </a:r>
          </a:p>
          <a:p>
            <a:pPr marL="0" marR="0" lvl="0" indent="0" algn="l" defTabSz="914361"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https://herkesicin.tcmb.gov.tr/wps/wcm/connect/ekonomi/hie/icerik/enflasyon+hesaplayici adresinde yer alan katsayılara göre Temmuz 2024 tarihinde güncellenmiştir.</a:t>
            </a:r>
          </a:p>
        </p:txBody>
      </p:sp>
      <p:sp>
        <p:nvSpPr>
          <p:cNvPr id="8" name="Parallelogram 15">
            <a:extLst>
              <a:ext uri="{FF2B5EF4-FFF2-40B4-BE49-F238E27FC236}">
                <a16:creationId xmlns:a16="http://schemas.microsoft.com/office/drawing/2014/main" id="{CA8A8A80-E6C9-4063-A021-CEB2C3FE3A06}"/>
              </a:ext>
            </a:extLst>
          </p:cNvPr>
          <p:cNvSpPr/>
          <p:nvPr/>
        </p:nvSpPr>
        <p:spPr>
          <a:xfrm>
            <a:off x="3148262" y="779974"/>
            <a:ext cx="3709738" cy="384947"/>
          </a:xfrm>
          <a:prstGeom prst="parallelogram">
            <a:avLst/>
          </a:prstGeom>
          <a:solidFill>
            <a:schemeClr val="bg1">
              <a:alpha val="95000"/>
            </a:schemeClr>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1" u="none" strike="noStrike" kern="1200" cap="none" spc="0" normalizeH="0" baseline="0" noProof="0" dirty="0">
                <a:ln>
                  <a:noFill/>
                </a:ln>
                <a:solidFill>
                  <a:srgbClr val="960000"/>
                </a:solidFill>
                <a:effectLst/>
                <a:uLnTx/>
                <a:uFillTx/>
                <a:latin typeface="Calibri" panose="020F0502020204030204"/>
                <a:ea typeface="+mn-ea"/>
                <a:cs typeface="+mn-cs"/>
              </a:rPr>
              <a:t>Son 21 Yılda</a:t>
            </a:r>
            <a:endParaRPr kumimoji="0" lang="en-ID" sz="2800" b="1" i="1" u="none" strike="noStrike" kern="1200" cap="none" spc="0" normalizeH="0" baseline="0" noProof="0" dirty="0">
              <a:ln>
                <a:noFill/>
              </a:ln>
              <a:solidFill>
                <a:srgbClr val="960000"/>
              </a:solidFill>
              <a:effectLst/>
              <a:uLnTx/>
              <a:uFillTx/>
              <a:latin typeface="Calibri" panose="020F0502020204030204"/>
              <a:ea typeface="+mn-ea"/>
              <a:cs typeface="+mn-cs"/>
            </a:endParaRPr>
          </a:p>
        </p:txBody>
      </p:sp>
      <p:sp>
        <p:nvSpPr>
          <p:cNvPr id="9" name="Parallelogram 15">
            <a:extLst>
              <a:ext uri="{FF2B5EF4-FFF2-40B4-BE49-F238E27FC236}">
                <a16:creationId xmlns:a16="http://schemas.microsoft.com/office/drawing/2014/main" id="{CA8A8A80-E6C9-4063-A021-CEB2C3FE3A06}"/>
              </a:ext>
            </a:extLst>
          </p:cNvPr>
          <p:cNvSpPr/>
          <p:nvPr/>
        </p:nvSpPr>
        <p:spPr>
          <a:xfrm>
            <a:off x="3031300" y="1190693"/>
            <a:ext cx="3732755" cy="403017"/>
          </a:xfrm>
          <a:prstGeom prst="parallelogram">
            <a:avLst/>
          </a:prstGeom>
          <a:solidFill>
            <a:srgbClr val="960000">
              <a:alpha val="95000"/>
            </a:srgb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1" u="none" strike="noStrike" kern="1200" cap="none" spc="0" normalizeH="0" baseline="0" noProof="0" dirty="0">
                <a:ln>
                  <a:noFill/>
                </a:ln>
                <a:solidFill>
                  <a:prstClr val="white"/>
                </a:solidFill>
                <a:effectLst/>
                <a:uLnTx/>
                <a:uFillTx/>
                <a:latin typeface="Calibri" panose="020F0502020204030204"/>
                <a:ea typeface="+mn-ea"/>
                <a:cs typeface="+mn-cs"/>
              </a:rPr>
              <a:t>354 Milyar TL</a:t>
            </a:r>
            <a:endParaRPr kumimoji="0" lang="en-ID" sz="32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Parallelogram 15">
            <a:extLst>
              <a:ext uri="{FF2B5EF4-FFF2-40B4-BE49-F238E27FC236}">
                <a16:creationId xmlns:a16="http://schemas.microsoft.com/office/drawing/2014/main" id="{CA8A8A80-E6C9-4063-A021-CEB2C3FE3A06}"/>
              </a:ext>
            </a:extLst>
          </p:cNvPr>
          <p:cNvSpPr/>
          <p:nvPr/>
        </p:nvSpPr>
        <p:spPr>
          <a:xfrm>
            <a:off x="2725111" y="2427636"/>
            <a:ext cx="3738319" cy="340616"/>
          </a:xfrm>
          <a:prstGeom prst="parallelogram">
            <a:avLst/>
          </a:prstGeom>
          <a:solidFill>
            <a:schemeClr val="bg1">
              <a:alpha val="95000"/>
            </a:schemeClr>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1" u="none" strike="noStrike" kern="1200" cap="none" spc="0" normalizeH="0" baseline="0" noProof="0" dirty="0">
                <a:ln>
                  <a:noFill/>
                </a:ln>
                <a:solidFill>
                  <a:srgbClr val="960000"/>
                </a:solidFill>
                <a:effectLst/>
                <a:uLnTx/>
                <a:uFillTx/>
                <a:latin typeface="Calibri" panose="020F0502020204030204"/>
                <a:ea typeface="+mn-ea"/>
                <a:cs typeface="+mn-cs"/>
              </a:rPr>
              <a:t>Yatırım yapılmıştır.</a:t>
            </a:r>
            <a:endParaRPr kumimoji="0" lang="en-ID" sz="2800" b="1" i="1" u="none" strike="noStrike" kern="1200" cap="none" spc="0" normalizeH="0" baseline="0" noProof="0" dirty="0">
              <a:ln>
                <a:noFill/>
              </a:ln>
              <a:solidFill>
                <a:srgbClr val="960000"/>
              </a:solidFill>
              <a:effectLst/>
              <a:uLnTx/>
              <a:uFillTx/>
              <a:latin typeface="Calibri" panose="020F0502020204030204"/>
              <a:ea typeface="+mn-ea"/>
              <a:cs typeface="+mn-cs"/>
            </a:endParaRPr>
          </a:p>
        </p:txBody>
      </p:sp>
      <p:sp>
        <p:nvSpPr>
          <p:cNvPr id="11" name="Parallelogram 15">
            <a:extLst>
              <a:ext uri="{FF2B5EF4-FFF2-40B4-BE49-F238E27FC236}">
                <a16:creationId xmlns:a16="http://schemas.microsoft.com/office/drawing/2014/main" id="{CA8A8A80-E6C9-4063-A021-CEB2C3FE3A06}"/>
              </a:ext>
            </a:extLst>
          </p:cNvPr>
          <p:cNvSpPr/>
          <p:nvPr/>
        </p:nvSpPr>
        <p:spPr>
          <a:xfrm>
            <a:off x="91783" y="764304"/>
            <a:ext cx="3002691" cy="1925887"/>
          </a:xfrm>
          <a:prstGeom prst="parallelogram">
            <a:avLst/>
          </a:prstGeom>
          <a:solidFill>
            <a:srgbClr val="F2D492">
              <a:alpha val="95000"/>
            </a:srgb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1" u="none" strike="noStrike" kern="1200" cap="none" spc="0" normalizeH="0" baseline="0" noProof="0" dirty="0">
                <a:ln>
                  <a:noFill/>
                </a:ln>
                <a:solidFill>
                  <a:prstClr val="black"/>
                </a:solidFill>
                <a:effectLst/>
                <a:uLnTx/>
                <a:uFillTx/>
                <a:latin typeface="Calibri" panose="020F0502020204030204"/>
                <a:ea typeface="+mn-ea"/>
                <a:cs typeface="+mn-cs"/>
              </a:rPr>
              <a:t>İSTANBUL’A</a:t>
            </a:r>
            <a:endParaRPr kumimoji="0" lang="en-ID" sz="28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Parallelogram 15">
            <a:extLst>
              <a:ext uri="{FF2B5EF4-FFF2-40B4-BE49-F238E27FC236}">
                <a16:creationId xmlns:a16="http://schemas.microsoft.com/office/drawing/2014/main" id="{CA8A8A80-E6C9-4063-A021-CEB2C3FE3A06}"/>
              </a:ext>
            </a:extLst>
          </p:cNvPr>
          <p:cNvSpPr/>
          <p:nvPr/>
        </p:nvSpPr>
        <p:spPr>
          <a:xfrm>
            <a:off x="2813703" y="1643270"/>
            <a:ext cx="3862670" cy="749200"/>
          </a:xfrm>
          <a:prstGeom prst="parallelogram">
            <a:avLst/>
          </a:prstGeom>
          <a:solidFill>
            <a:srgbClr val="960000">
              <a:alpha val="95000"/>
            </a:srgb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a:ea typeface="+mn-ea"/>
                <a:cs typeface="+mn-cs"/>
              </a:rPr>
              <a:t>Güncel Rakamlarla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tr-TR" sz="3200" b="1" i="1" u="none" strike="noStrike" kern="1200" cap="none" spc="0" normalizeH="0" baseline="0" noProof="0" dirty="0">
                <a:ln>
                  <a:noFill/>
                </a:ln>
                <a:solidFill>
                  <a:prstClr val="white"/>
                </a:solidFill>
                <a:effectLst/>
                <a:uLnTx/>
                <a:uFillTx/>
                <a:latin typeface="Calibri" panose="020F0502020204030204"/>
                <a:ea typeface="+mn-ea"/>
                <a:cs typeface="+mn-cs"/>
              </a:rPr>
              <a:t>1.6 Trilyon TL</a:t>
            </a:r>
            <a:endParaRPr kumimoji="0" lang="en-ID" sz="32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7019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6 İçerik Yer Tutucusu"/>
          <p:cNvGraphicFramePr>
            <a:graphicFrameLocks/>
          </p:cNvGraphicFramePr>
          <p:nvPr>
            <p:extLst/>
          </p:nvPr>
        </p:nvGraphicFramePr>
        <p:xfrm>
          <a:off x="44338" y="1007606"/>
          <a:ext cx="6813662" cy="3833336"/>
        </p:xfrm>
        <a:graphic>
          <a:graphicData uri="http://schemas.openxmlformats.org/drawingml/2006/chart">
            <c:chart xmlns:c="http://schemas.openxmlformats.org/drawingml/2006/chart" xmlns:r="http://schemas.openxmlformats.org/officeDocument/2006/relationships" r:id="rId2"/>
          </a:graphicData>
        </a:graphic>
      </p:graphicFrame>
      <p:sp>
        <p:nvSpPr>
          <p:cNvPr id="5" name="Dikdörtgen 4"/>
          <p:cNvSpPr/>
          <p:nvPr/>
        </p:nvSpPr>
        <p:spPr>
          <a:xfrm>
            <a:off x="17444" y="84568"/>
            <a:ext cx="6858000" cy="646331"/>
          </a:xfrm>
          <a:prstGeom prst="rect">
            <a:avLst/>
          </a:prstGeom>
        </p:spPr>
        <p:txBody>
          <a:bodyPr wrap="square">
            <a:spAutoFit/>
          </a:bodyPr>
          <a:lstStyle/>
          <a:p>
            <a:pPr marL="0" marR="0" lvl="0" indent="0" algn="l" defTabSz="914361" rtl="0" eaLnBrk="1" fontAlgn="b"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YILLAR İTİBARIYLA YAPILAN GENEL VE KATMA BÜTÇE İLE </a:t>
            </a:r>
          </a:p>
          <a:p>
            <a:pPr marL="0" marR="0" lvl="0" indent="0" algn="l" defTabSz="914361" rtl="0" eaLnBrk="1" fontAlgn="b"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MAHALLİ İDARELER BÜTÇESİ YATIRIMLARI</a:t>
            </a:r>
          </a:p>
        </p:txBody>
      </p:sp>
      <p:graphicFrame>
        <p:nvGraphicFramePr>
          <p:cNvPr id="6" name="Group 246"/>
          <p:cNvGraphicFramePr>
            <a:graphicFrameLocks/>
          </p:cNvGraphicFramePr>
          <p:nvPr>
            <p:extLst/>
          </p:nvPr>
        </p:nvGraphicFramePr>
        <p:xfrm>
          <a:off x="181171" y="4764215"/>
          <a:ext cx="6550934" cy="4553153"/>
        </p:xfrm>
        <a:graphic>
          <a:graphicData uri="http://schemas.openxmlformats.org/drawingml/2006/table">
            <a:tbl>
              <a:tblPr>
                <a:effectLst>
                  <a:outerShdw blurRad="50800" dist="38100" dir="5400000" algn="t" rotWithShape="0">
                    <a:prstClr val="black">
                      <a:alpha val="40000"/>
                    </a:prstClr>
                  </a:outerShdw>
                </a:effectLst>
              </a:tblPr>
              <a:tblGrid>
                <a:gridCol w="3233174">
                  <a:extLst>
                    <a:ext uri="{9D8B030D-6E8A-4147-A177-3AD203B41FA5}">
                      <a16:colId xmlns:a16="http://schemas.microsoft.com/office/drawing/2014/main" val="20000"/>
                    </a:ext>
                  </a:extLst>
                </a:gridCol>
                <a:gridCol w="3317760">
                  <a:extLst>
                    <a:ext uri="{9D8B030D-6E8A-4147-A177-3AD203B41FA5}">
                      <a16:colId xmlns:a16="http://schemas.microsoft.com/office/drawing/2014/main" val="20001"/>
                    </a:ext>
                  </a:extLst>
                </a:gridCol>
              </a:tblGrid>
              <a:tr h="417385">
                <a:tc>
                  <a:txBody>
                    <a:bodyPr/>
                    <a:lstStyle/>
                    <a:p>
                      <a:pPr marL="0" marR="0" lvl="0" indent="-342900" algn="ctr" defTabSz="914400" rtl="0" eaLnBrk="1" fontAlgn="ctr" latinLnBrk="0" hangingPunct="1">
                        <a:lnSpc>
                          <a:spcPct val="100000"/>
                        </a:lnSpc>
                        <a:spcBef>
                          <a:spcPct val="0"/>
                        </a:spcBef>
                        <a:spcAft>
                          <a:spcPct val="0"/>
                        </a:spcAft>
                        <a:buClrTx/>
                        <a:buSzTx/>
                        <a:buFontTx/>
                        <a:buNone/>
                        <a:tabLst/>
                      </a:pPr>
                      <a:r>
                        <a:rPr lang="tr-TR" sz="1600" b="1" i="0" u="none" strike="noStrike" kern="1200" dirty="0">
                          <a:solidFill>
                            <a:schemeClr val="bg1"/>
                          </a:solidFill>
                          <a:effectLst/>
                          <a:latin typeface="Calibri" panose="020F0502020204030204" pitchFamily="34" charset="0"/>
                          <a:ea typeface="+mn-ea"/>
                          <a:cs typeface="+mn-cs"/>
                        </a:rPr>
                        <a:t>YILLAR</a:t>
                      </a:r>
                    </a:p>
                  </a:txBody>
                  <a:tcPr marL="68581" marR="68581" marT="37148" marB="37148"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rgbClr val="2F485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rPr>
                        <a:t>NAKDİ GERÇEKLEŞME  ORANLARI (%)</a:t>
                      </a:r>
                    </a:p>
                  </a:txBody>
                  <a:tcPr marL="68581" marR="68581" marT="37148" marB="37148"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31223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anose="020F0502020204030204" pitchFamily="34" charset="0"/>
                        </a:rPr>
                        <a:t>2012</a:t>
                      </a:r>
                    </a:p>
                  </a:txBody>
                  <a:tcPr marL="68581" marR="68581" marT="37148" marB="37148" anchor="ctr" anchorCtr="1"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anose="020F0502020204030204" pitchFamily="34" charset="0"/>
                        </a:rPr>
                        <a:t>66</a:t>
                      </a:r>
                    </a:p>
                  </a:txBody>
                  <a:tcPr marL="68581" marR="68581" marT="37148" marB="37148" anchor="ctr" anchorCtr="1"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1223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anose="020F0502020204030204" pitchFamily="34" charset="0"/>
                        </a:rPr>
                        <a:t>2013</a:t>
                      </a:r>
                    </a:p>
                  </a:txBody>
                  <a:tcPr marL="68581" marR="68581" marT="37148" marB="37148" anchor="ctr" anchorCtr="1"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anose="020F0502020204030204" pitchFamily="34" charset="0"/>
                        </a:rPr>
                        <a:t>81</a:t>
                      </a:r>
                    </a:p>
                  </a:txBody>
                  <a:tcPr marL="68581" marR="68581" marT="37148" marB="37148" anchor="ctr" anchorCtr="1"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1223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anose="020F0502020204030204" pitchFamily="34" charset="0"/>
                        </a:rPr>
                        <a:t>2014</a:t>
                      </a:r>
                    </a:p>
                  </a:txBody>
                  <a:tcPr marL="68581" marR="68581" marT="37148" marB="37148" anchor="ctr" anchorCtr="1"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anose="020F0502020204030204" pitchFamily="34" charset="0"/>
                        </a:rPr>
                        <a:t>58</a:t>
                      </a:r>
                    </a:p>
                  </a:txBody>
                  <a:tcPr marL="68581" marR="68581" marT="37148" marB="37148" anchor="ctr" anchorCtr="1"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1223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anose="020F0502020204030204" pitchFamily="34" charset="0"/>
                        </a:rPr>
                        <a:t>2015</a:t>
                      </a:r>
                    </a:p>
                  </a:txBody>
                  <a:tcPr marL="68581" marR="68581" marT="37148" marB="37148" anchor="ctr" anchorCtr="1"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anose="020F0502020204030204" pitchFamily="34" charset="0"/>
                        </a:rPr>
                        <a:t>54</a:t>
                      </a:r>
                    </a:p>
                  </a:txBody>
                  <a:tcPr marL="68581" marR="68581" marT="37148" marB="37148" anchor="ctr" anchorCtr="1"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1223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anose="020F0502020204030204" pitchFamily="34" charset="0"/>
                        </a:rPr>
                        <a:t>2016 </a:t>
                      </a:r>
                    </a:p>
                  </a:txBody>
                  <a:tcPr marL="68581" marR="68581" marT="37148" marB="37148" anchor="ctr" anchorCtr="1"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anose="020F0502020204030204" pitchFamily="34" charset="0"/>
                        </a:rPr>
                        <a:t>57</a:t>
                      </a:r>
                    </a:p>
                  </a:txBody>
                  <a:tcPr marL="68581" marR="68581" marT="37148" marB="37148" anchor="ctr" anchorCtr="1"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1223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anose="020F0502020204030204" pitchFamily="34" charset="0"/>
                        </a:rPr>
                        <a:t>2017 </a:t>
                      </a:r>
                    </a:p>
                  </a:txBody>
                  <a:tcPr marL="68581" marR="68581" marT="37148" marB="37148" anchor="ctr" anchorCtr="1"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anose="020F0502020204030204" pitchFamily="34" charset="0"/>
                        </a:rPr>
                        <a:t>59</a:t>
                      </a:r>
                    </a:p>
                  </a:txBody>
                  <a:tcPr marL="68581" marR="68581" marT="37148" marB="37148" anchor="ctr" anchorCtr="1"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1223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anose="020F0502020204030204" pitchFamily="34" charset="0"/>
                        </a:rPr>
                        <a:t>2018 </a:t>
                      </a:r>
                    </a:p>
                  </a:txBody>
                  <a:tcPr marL="68581" marR="68581" marT="37148" marB="37148" anchor="ctr" anchorCtr="1"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anose="020F0502020204030204" pitchFamily="34" charset="0"/>
                        </a:rPr>
                        <a:t>60</a:t>
                      </a:r>
                    </a:p>
                  </a:txBody>
                  <a:tcPr marL="68581" marR="68581" marT="37148" marB="37148" anchor="ctr" anchorCtr="1"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98582051"/>
                  </a:ext>
                </a:extLst>
              </a:tr>
              <a:tr h="31223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anose="020F0502020204030204" pitchFamily="34" charset="0"/>
                        </a:rPr>
                        <a:t>2019</a:t>
                      </a:r>
                    </a:p>
                  </a:txBody>
                  <a:tcPr marL="68581" marR="68581" marT="37148" marB="37148" anchor="ctr" anchorCtr="1"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anose="020F0502020204030204" pitchFamily="34" charset="0"/>
                        </a:rPr>
                        <a:t>45</a:t>
                      </a:r>
                    </a:p>
                  </a:txBody>
                  <a:tcPr marL="68581" marR="68581" marT="37148" marB="37148" anchor="ctr" anchorCtr="1"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65612486"/>
                  </a:ext>
                </a:extLst>
              </a:tr>
              <a:tr h="31223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anose="020F0502020204030204" pitchFamily="34" charset="0"/>
                        </a:rPr>
                        <a:t>2020</a:t>
                      </a:r>
                    </a:p>
                  </a:txBody>
                  <a:tcPr marL="68581" marR="68581" marT="37148" marB="37148" anchor="ctr" anchorCtr="1"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anose="020F0502020204030204" pitchFamily="34" charset="0"/>
                        </a:rPr>
                        <a:t>44,5</a:t>
                      </a:r>
                    </a:p>
                  </a:txBody>
                  <a:tcPr marL="68581" marR="68581" marT="37148" marB="37148" anchor="ctr" anchorCtr="1"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94994304"/>
                  </a:ext>
                </a:extLst>
              </a:tr>
              <a:tr h="31223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anose="020F0502020204030204" pitchFamily="34" charset="0"/>
                        </a:rPr>
                        <a:t>2021</a:t>
                      </a:r>
                    </a:p>
                  </a:txBody>
                  <a:tcPr marL="68581" marR="68581" marT="37148" marB="37148" anchor="ctr" anchorCtr="1"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anose="020F0502020204030204" pitchFamily="34" charset="0"/>
                        </a:rPr>
                        <a:t>49,2</a:t>
                      </a:r>
                    </a:p>
                  </a:txBody>
                  <a:tcPr marL="68581" marR="68581" marT="37148" marB="37148" anchor="ctr" anchorCtr="1"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83742399"/>
                  </a:ext>
                </a:extLst>
              </a:tr>
              <a:tr h="31223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anose="020F0502020204030204" pitchFamily="34" charset="0"/>
                        </a:rPr>
                        <a:t>2022</a:t>
                      </a:r>
                    </a:p>
                  </a:txBody>
                  <a:tcPr marL="68581" marR="68581" marT="37148" marB="37148" anchor="ctr" anchorCtr="1"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anose="020F0502020204030204" pitchFamily="34" charset="0"/>
                        </a:rPr>
                        <a:t>63,4</a:t>
                      </a:r>
                    </a:p>
                  </a:txBody>
                  <a:tcPr marL="68581" marR="68581" marT="37148" marB="37148" anchor="ctr" anchorCtr="1"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55862045"/>
                  </a:ext>
                </a:extLst>
              </a:tr>
              <a:tr h="31223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anose="020F0502020204030204" pitchFamily="34" charset="0"/>
                        </a:rPr>
                        <a:t>2023 </a:t>
                      </a:r>
                    </a:p>
                  </a:txBody>
                  <a:tcPr marL="68581" marR="68581" marT="37148" marB="37148" anchor="ctr" anchorCtr="1"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anose="020F0502020204030204" pitchFamily="34" charset="0"/>
                        </a:rPr>
                        <a:t>69,2</a:t>
                      </a:r>
                    </a:p>
                  </a:txBody>
                  <a:tcPr marL="68581" marR="68581" marT="37148" marB="37148" anchor="ctr" anchorCtr="1"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64087585"/>
                  </a:ext>
                </a:extLst>
              </a:tr>
              <a:tr h="31223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anose="020F0502020204030204" pitchFamily="34" charset="0"/>
                        </a:rPr>
                        <a:t>2024 </a:t>
                      </a:r>
                    </a:p>
                  </a:txBody>
                  <a:tcPr marL="68581" marR="68581" marT="37148" marB="37148" anchor="ctr" anchorCtr="1"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anose="020F0502020204030204" pitchFamily="34" charset="0"/>
                        </a:rPr>
                        <a:t>73</a:t>
                      </a:r>
                    </a:p>
                  </a:txBody>
                  <a:tcPr marL="68581" marR="68581" marT="37148" marB="37148" anchor="ctr" anchorCtr="1"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47204804"/>
                  </a:ext>
                </a:extLst>
              </a:tr>
            </a:tbl>
          </a:graphicData>
        </a:graphic>
      </p:graphicFrame>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870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1726188698"/>
              </p:ext>
            </p:extLst>
          </p:nvPr>
        </p:nvGraphicFramePr>
        <p:xfrm>
          <a:off x="48604" y="832545"/>
          <a:ext cx="6793737" cy="223105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122648">
                  <a:extLst>
                    <a:ext uri="{9D8B030D-6E8A-4147-A177-3AD203B41FA5}">
                      <a16:colId xmlns:a16="http://schemas.microsoft.com/office/drawing/2014/main" val="463268062"/>
                    </a:ext>
                  </a:extLst>
                </a:gridCol>
                <a:gridCol w="1890363">
                  <a:extLst>
                    <a:ext uri="{9D8B030D-6E8A-4147-A177-3AD203B41FA5}">
                      <a16:colId xmlns:a16="http://schemas.microsoft.com/office/drawing/2014/main" val="947962462"/>
                    </a:ext>
                  </a:extLst>
                </a:gridCol>
                <a:gridCol w="1890363">
                  <a:extLst>
                    <a:ext uri="{9D8B030D-6E8A-4147-A177-3AD203B41FA5}">
                      <a16:colId xmlns:a16="http://schemas.microsoft.com/office/drawing/2014/main" val="2846116298"/>
                    </a:ext>
                  </a:extLst>
                </a:gridCol>
                <a:gridCol w="1890363">
                  <a:extLst>
                    <a:ext uri="{9D8B030D-6E8A-4147-A177-3AD203B41FA5}">
                      <a16:colId xmlns:a16="http://schemas.microsoft.com/office/drawing/2014/main" val="2653242806"/>
                    </a:ext>
                  </a:extLst>
                </a:gridCol>
              </a:tblGrid>
              <a:tr h="341358">
                <a:tc gridSpan="4">
                  <a:txBody>
                    <a:bodyPr/>
                    <a:lstStyle/>
                    <a:p>
                      <a:pPr marL="0" algn="ctr" defTabSz="914400" rtl="0" eaLnBrk="1" fontAlgn="b" latinLnBrk="0" hangingPunct="1"/>
                      <a:r>
                        <a:rPr lang="tr-TR" sz="1800" b="1" cap="none" spc="0" dirty="0">
                          <a:ln w="0"/>
                          <a:solidFill>
                            <a:schemeClr val="bg1"/>
                          </a:solidFill>
                          <a:effectLst/>
                          <a:latin typeface="Calibri" panose="020F0502020204030204" pitchFamily="34" charset="0"/>
                        </a:rPr>
                        <a:t>TOPLAM HANEHALKI</a:t>
                      </a:r>
                      <a:r>
                        <a:rPr lang="tr-TR" sz="1800" b="1" cap="none" spc="0" baseline="0" dirty="0">
                          <a:ln w="0"/>
                          <a:solidFill>
                            <a:schemeClr val="bg1"/>
                          </a:solidFill>
                          <a:effectLst/>
                          <a:latin typeface="Calibri" panose="020F0502020204030204" pitchFamily="34" charset="0"/>
                        </a:rPr>
                        <a:t> SAYISI</a:t>
                      </a:r>
                      <a:endParaRPr lang="tr-TR" sz="1800" b="1" cap="none" spc="0" dirty="0">
                        <a:ln w="0"/>
                        <a:solidFill>
                          <a:schemeClr val="bg1"/>
                        </a:solidFill>
                        <a:effectLst/>
                        <a:latin typeface="Calibri" panose="020F0502020204030204" pitchFamily="34" charset="0"/>
                      </a:endParaRP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231968">
                <a:tc>
                  <a:txBody>
                    <a:bodyPr/>
                    <a:lstStyle/>
                    <a:p>
                      <a:pPr marL="0" algn="ctr" defTabSz="914400" rtl="0" eaLnBrk="1" fontAlgn="b" latinLnBrk="0" hangingPunct="1"/>
                      <a:r>
                        <a:rPr lang="tr-TR" sz="1200" b="1" cap="none" spc="0" dirty="0">
                          <a:ln w="0"/>
                          <a:solidFill>
                            <a:srgbClr val="14213D"/>
                          </a:solidFill>
                          <a:effectLst/>
                          <a:latin typeface="Calibri" panose="020F0502020204030204" pitchFamily="34" charset="0"/>
                        </a:rPr>
                        <a:t>YIL </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200" b="1" cap="none" spc="0" dirty="0">
                          <a:ln w="0"/>
                          <a:solidFill>
                            <a:srgbClr val="14213D"/>
                          </a:solidFill>
                          <a:effectLst/>
                          <a:latin typeface="Calibri" panose="020F0502020204030204" pitchFamily="34" charset="0"/>
                        </a:rPr>
                        <a:t>TÜRKİYE</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200" b="1" cap="none" spc="0" dirty="0">
                          <a:ln w="0"/>
                          <a:solidFill>
                            <a:srgbClr val="14213D"/>
                          </a:solidFill>
                          <a:effectLst/>
                          <a:latin typeface="Calibri" panose="020F0502020204030204" pitchFamily="34" charset="0"/>
                        </a:rPr>
                        <a:t>İSTANBUL</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200" b="1" cap="none" spc="0" dirty="0">
                          <a:ln w="0"/>
                          <a:solidFill>
                            <a:srgbClr val="14213D"/>
                          </a:solidFill>
                          <a:effectLst/>
                          <a:latin typeface="Calibri" panose="020F0502020204030204" pitchFamily="34" charset="0"/>
                        </a:rPr>
                        <a:t>ORAN</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928993895"/>
                  </a:ext>
                </a:extLst>
              </a:tr>
              <a:tr h="236819">
                <a:tc>
                  <a:txBody>
                    <a:bodyPr/>
                    <a:lstStyle/>
                    <a:p>
                      <a:pPr algn="ctr">
                        <a:lnSpc>
                          <a:spcPct val="107000"/>
                        </a:lnSpc>
                        <a:spcAft>
                          <a:spcPts val="0"/>
                        </a:spcAft>
                      </a:pPr>
                      <a:r>
                        <a:rPr lang="tr-TR" sz="1200" b="1" dirty="0">
                          <a:solidFill>
                            <a:srgbClr val="800000"/>
                          </a:solidFill>
                          <a:effectLst/>
                          <a:latin typeface="Calibri" panose="020F0502020204030204" pitchFamily="34" charset="0"/>
                          <a:ea typeface="Times New Roman" panose="02020603050405020304" pitchFamily="18" charset="0"/>
                          <a:cs typeface="Arial" panose="020B0604020202020204" pitchFamily="34" charset="0"/>
                        </a:rPr>
                        <a:t>2014</a:t>
                      </a:r>
                      <a:endParaRPr lang="tr-TR" sz="1200" dirty="0">
                        <a:solidFill>
                          <a:srgbClr val="8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21.091.075</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3.973.852</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%18,84</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236819">
                <a:tc>
                  <a:txBody>
                    <a:bodyPr/>
                    <a:lstStyle/>
                    <a:p>
                      <a:pPr algn="ctr">
                        <a:lnSpc>
                          <a:spcPct val="107000"/>
                        </a:lnSpc>
                        <a:spcAft>
                          <a:spcPts val="0"/>
                        </a:spcAft>
                      </a:pPr>
                      <a:r>
                        <a:rPr lang="tr-TR" sz="1200" b="1" dirty="0">
                          <a:solidFill>
                            <a:srgbClr val="800000"/>
                          </a:solidFill>
                          <a:effectLst/>
                          <a:latin typeface="Calibri" panose="020F0502020204030204" pitchFamily="34" charset="0"/>
                          <a:ea typeface="Times New Roman" panose="02020603050405020304" pitchFamily="18" charset="0"/>
                          <a:cs typeface="Arial" panose="020B0604020202020204" pitchFamily="34" charset="0"/>
                        </a:rPr>
                        <a:t>2019</a:t>
                      </a:r>
                      <a:endParaRPr lang="tr-TR" sz="1200" dirty="0">
                        <a:solidFill>
                          <a:srgbClr val="8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24.001.940</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4.521.402</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%18,83</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r h="236819">
                <a:tc>
                  <a:txBody>
                    <a:bodyPr/>
                    <a:lstStyle/>
                    <a:p>
                      <a:pPr algn="ctr">
                        <a:lnSpc>
                          <a:spcPct val="107000"/>
                        </a:lnSpc>
                        <a:spcAft>
                          <a:spcPts val="0"/>
                        </a:spcAft>
                      </a:pPr>
                      <a:r>
                        <a:rPr lang="tr-TR" sz="1200" b="1" dirty="0">
                          <a:solidFill>
                            <a:srgbClr val="800000"/>
                          </a:solidFill>
                          <a:effectLst/>
                          <a:latin typeface="Calibri" panose="020F0502020204030204" pitchFamily="34" charset="0"/>
                          <a:ea typeface="Times New Roman" panose="02020603050405020304" pitchFamily="18" charset="0"/>
                          <a:cs typeface="Arial" panose="020B0604020202020204" pitchFamily="34" charset="0"/>
                        </a:rPr>
                        <a:t>2020</a:t>
                      </a:r>
                      <a:endParaRPr lang="tr-TR" sz="1200" dirty="0">
                        <a:solidFill>
                          <a:srgbClr val="8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742950" rtl="0" eaLnBrk="1" latinLnBrk="0" hangingPunct="1">
                        <a:lnSpc>
                          <a:spcPct val="107000"/>
                        </a:lnSpc>
                        <a:spcAft>
                          <a:spcPts val="0"/>
                        </a:spcAft>
                      </a:pPr>
                      <a:r>
                        <a:rPr lang="tr-TR" sz="12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24.604.086</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4.596.419</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%18,68</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549529930"/>
                  </a:ext>
                </a:extLst>
              </a:tr>
              <a:tr h="236819">
                <a:tc>
                  <a:txBody>
                    <a:bodyPr/>
                    <a:lstStyle/>
                    <a:p>
                      <a:pPr marL="0" algn="ctr" defTabSz="685800" rtl="0" eaLnBrk="1" latinLnBrk="0" hangingPunct="1">
                        <a:lnSpc>
                          <a:spcPct val="107000"/>
                        </a:lnSpc>
                        <a:spcAft>
                          <a:spcPts val="0"/>
                        </a:spcAft>
                      </a:pPr>
                      <a:r>
                        <a:rPr lang="tr-TR" sz="1200" b="1" kern="1200" dirty="0">
                          <a:solidFill>
                            <a:srgbClr val="800000"/>
                          </a:solidFill>
                          <a:effectLst/>
                          <a:latin typeface="Calibri" panose="020F0502020204030204" pitchFamily="34" charset="0"/>
                          <a:ea typeface="Times New Roman" panose="02020603050405020304" pitchFamily="18" charset="0"/>
                          <a:cs typeface="Arial" panose="020B0604020202020204" pitchFamily="34" charset="0"/>
                        </a:rPr>
                        <a:t>2021</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742950" rtl="0" eaLnBrk="1" latinLnBrk="0" hangingPunct="1">
                        <a:lnSpc>
                          <a:spcPct val="107000"/>
                        </a:lnSpc>
                        <a:spcAft>
                          <a:spcPts val="0"/>
                        </a:spcAft>
                      </a:pPr>
                      <a:r>
                        <a:rPr lang="tr-TR" sz="12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25.329.833</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effectLst/>
                          <a:latin typeface="Calibri" panose="020F0502020204030204" pitchFamily="34" charset="0"/>
                          <a:ea typeface="Calibri" panose="020F0502020204030204" pitchFamily="34" charset="0"/>
                          <a:cs typeface="Times New Roman" panose="02020603050405020304" pitchFamily="18" charset="0"/>
                        </a:rPr>
                        <a:t>4.755.086</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effectLst/>
                          <a:latin typeface="Calibri" panose="020F0502020204030204" pitchFamily="34" charset="0"/>
                          <a:ea typeface="Calibri" panose="020F0502020204030204" pitchFamily="34" charset="0"/>
                          <a:cs typeface="Times New Roman" panose="02020603050405020304" pitchFamily="18" charset="0"/>
                        </a:rPr>
                        <a:t>%18,77</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767194538"/>
                  </a:ext>
                </a:extLst>
              </a:tr>
              <a:tr h="236819">
                <a:tc>
                  <a:txBody>
                    <a:bodyPr/>
                    <a:lstStyle/>
                    <a:p>
                      <a:pPr marL="0" algn="ctr" defTabSz="685800" rtl="0" eaLnBrk="1" latinLnBrk="0" hangingPunct="1">
                        <a:lnSpc>
                          <a:spcPct val="107000"/>
                        </a:lnSpc>
                        <a:spcAft>
                          <a:spcPts val="0"/>
                        </a:spcAft>
                      </a:pPr>
                      <a:r>
                        <a:rPr lang="tr-TR" sz="1200" b="1" kern="1200" dirty="0">
                          <a:solidFill>
                            <a:srgbClr val="800000"/>
                          </a:solidFill>
                          <a:effectLst/>
                          <a:latin typeface="Calibri" panose="020F0502020204030204" pitchFamily="34" charset="0"/>
                          <a:ea typeface="Times New Roman" panose="02020603050405020304" pitchFamily="18" charset="0"/>
                          <a:cs typeface="Arial" panose="020B0604020202020204" pitchFamily="34" charset="0"/>
                        </a:rPr>
                        <a:t>2022</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7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25.329.833</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t" latinLnBrk="0" hangingPunct="1">
                        <a:lnSpc>
                          <a:spcPct val="107000"/>
                        </a:lnSpc>
                        <a:spcAft>
                          <a:spcPts val="0"/>
                        </a:spcAft>
                      </a:pPr>
                      <a:r>
                        <a:rPr lang="tr-TR" sz="12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4.859.620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effectLst/>
                          <a:latin typeface="Calibri" panose="020F0502020204030204" pitchFamily="34" charset="0"/>
                          <a:ea typeface="Calibri" panose="020F0502020204030204" pitchFamily="34" charset="0"/>
                          <a:cs typeface="Times New Roman" panose="02020603050405020304" pitchFamily="18" charset="0"/>
                        </a:rPr>
                        <a:t>%18,65</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821988236"/>
                  </a:ext>
                </a:extLst>
              </a:tr>
              <a:tr h="236819">
                <a:tc>
                  <a:txBody>
                    <a:bodyPr/>
                    <a:lstStyle/>
                    <a:p>
                      <a:pPr marL="0" algn="ctr" defTabSz="685800" rtl="0" eaLnBrk="1" latinLnBrk="0" hangingPunct="1">
                        <a:lnSpc>
                          <a:spcPct val="107000"/>
                        </a:lnSpc>
                        <a:spcAft>
                          <a:spcPts val="0"/>
                        </a:spcAft>
                      </a:pPr>
                      <a:r>
                        <a:rPr lang="tr-TR" sz="1200" b="1" kern="1200" dirty="0">
                          <a:solidFill>
                            <a:srgbClr val="800000"/>
                          </a:solidFill>
                          <a:effectLst/>
                          <a:latin typeface="Calibri" panose="020F0502020204030204" pitchFamily="34" charset="0"/>
                          <a:ea typeface="Times New Roman" panose="02020603050405020304" pitchFamily="18" charset="0"/>
                          <a:cs typeface="Arial" panose="020B0604020202020204" pitchFamily="34" charset="0"/>
                        </a:rPr>
                        <a:t>2023</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7000"/>
                        </a:lnSpc>
                        <a:spcAft>
                          <a:spcPts val="0"/>
                        </a:spcAft>
                      </a:pPr>
                      <a:r>
                        <a:rPr lang="tr-TR" sz="12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26.309.332</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7000"/>
                        </a:lnSpc>
                        <a:spcAft>
                          <a:spcPts val="0"/>
                        </a:spcAft>
                      </a:pPr>
                      <a:r>
                        <a:rPr lang="tr-TR" sz="12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4.827.915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685800" rtl="0" eaLnBrk="1" fontAlgn="auto" latinLnBrk="0" hangingPunct="1">
                        <a:lnSpc>
                          <a:spcPct val="107000"/>
                        </a:lnSpc>
                        <a:spcBef>
                          <a:spcPts val="0"/>
                        </a:spcBef>
                        <a:spcAft>
                          <a:spcPts val="0"/>
                        </a:spcAft>
                        <a:buClrTx/>
                        <a:buSzTx/>
                        <a:buFontTx/>
                        <a:buNone/>
                        <a:tabLst/>
                        <a:defRPr/>
                      </a:pPr>
                      <a:r>
                        <a:rPr lang="tr-TR" sz="1200" b="0" dirty="0">
                          <a:effectLst/>
                          <a:latin typeface="Calibri" panose="020F0502020204030204" pitchFamily="34" charset="0"/>
                          <a:ea typeface="Calibri" panose="020F0502020204030204" pitchFamily="34" charset="0"/>
                          <a:cs typeface="Times New Roman" panose="02020603050405020304" pitchFamily="18" charset="0"/>
                        </a:rPr>
                        <a:t>%18,35</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17623728"/>
                  </a:ext>
                </a:extLst>
              </a:tr>
              <a:tr h="236819">
                <a:tc>
                  <a:txBody>
                    <a:bodyPr/>
                    <a:lstStyle/>
                    <a:p>
                      <a:pPr marL="0" algn="ctr" defTabSz="685800" rtl="0" eaLnBrk="1" latinLnBrk="0" hangingPunct="1">
                        <a:lnSpc>
                          <a:spcPct val="107000"/>
                        </a:lnSpc>
                        <a:spcAft>
                          <a:spcPts val="0"/>
                        </a:spcAft>
                      </a:pPr>
                      <a:r>
                        <a:rPr lang="tr-TR" sz="1200" b="1" kern="1200" dirty="0">
                          <a:solidFill>
                            <a:srgbClr val="800000"/>
                          </a:solidFill>
                          <a:effectLst/>
                          <a:latin typeface="Calibri" panose="020F0502020204030204" pitchFamily="34" charset="0"/>
                          <a:ea typeface="Times New Roman" panose="02020603050405020304" pitchFamily="18" charset="0"/>
                          <a:cs typeface="Arial" panose="020B0604020202020204" pitchFamily="34" charset="0"/>
                        </a:rPr>
                        <a:t>2024</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gridSpan="3">
                  <a:txBody>
                    <a:bodyPr/>
                    <a:lstStyle/>
                    <a:p>
                      <a:pPr marL="0" algn="ctr" defTabSz="685800" rtl="0" eaLnBrk="1" latinLnBrk="0" hangingPunct="1">
                        <a:lnSpc>
                          <a:spcPct val="107000"/>
                        </a:lnSpc>
                        <a:spcAft>
                          <a:spcPts val="0"/>
                        </a:spcAft>
                      </a:pPr>
                      <a:r>
                        <a:rPr lang="tr-TR" sz="1050" b="0" kern="1200" dirty="0" err="1">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Hanehalkı</a:t>
                      </a:r>
                      <a:r>
                        <a:rPr lang="tr-TR" sz="105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sayılarına ilişkin 2024 verileri Mayıs 2025’de yayımlanacaktır.</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marL="0" algn="ctr" defTabSz="685800" rtl="0" eaLnBrk="1" latinLnBrk="0" hangingPunct="1">
                        <a:lnSpc>
                          <a:spcPct val="107000"/>
                        </a:lnSpc>
                        <a:spcAft>
                          <a:spcPts val="0"/>
                        </a:spcAft>
                      </a:pPr>
                      <a:endParaRPr lang="tr-TR" sz="12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marL="0" marR="0" indent="0" algn="ctr" defTabSz="685800" rtl="0" eaLnBrk="1" fontAlgn="auto" latinLnBrk="0" hangingPunct="1">
                        <a:lnSpc>
                          <a:spcPct val="107000"/>
                        </a:lnSpc>
                        <a:spcBef>
                          <a:spcPts val="0"/>
                        </a:spcBef>
                        <a:spcAft>
                          <a:spcPts val="0"/>
                        </a:spcAft>
                        <a:buClrTx/>
                        <a:buSzTx/>
                        <a:buFontTx/>
                        <a:buNone/>
                        <a:tabLst/>
                        <a:defRPr/>
                      </a:pP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661531551"/>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1251387286"/>
              </p:ext>
            </p:extLst>
          </p:nvPr>
        </p:nvGraphicFramePr>
        <p:xfrm>
          <a:off x="48604" y="3190254"/>
          <a:ext cx="3447392" cy="246869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10674">
                  <a:extLst>
                    <a:ext uri="{9D8B030D-6E8A-4147-A177-3AD203B41FA5}">
                      <a16:colId xmlns:a16="http://schemas.microsoft.com/office/drawing/2014/main" val="463268062"/>
                    </a:ext>
                  </a:extLst>
                </a:gridCol>
                <a:gridCol w="2236718">
                  <a:extLst>
                    <a:ext uri="{9D8B030D-6E8A-4147-A177-3AD203B41FA5}">
                      <a16:colId xmlns:a16="http://schemas.microsoft.com/office/drawing/2014/main" val="947962462"/>
                    </a:ext>
                  </a:extLst>
                </a:gridCol>
              </a:tblGrid>
              <a:tr h="362843">
                <a:tc gridSpan="2">
                  <a:txBody>
                    <a:bodyPr/>
                    <a:lstStyle/>
                    <a:p>
                      <a:pPr marL="0" algn="ctr" defTabSz="914400" rtl="0" eaLnBrk="1" fontAlgn="b" latinLnBrk="0" hangingPunct="1"/>
                      <a:r>
                        <a:rPr lang="tr-TR" sz="1800" b="1" cap="none" spc="0" dirty="0">
                          <a:ln w="0"/>
                          <a:solidFill>
                            <a:schemeClr val="bg1"/>
                          </a:solidFill>
                          <a:effectLst/>
                          <a:latin typeface="Calibri" panose="020F0502020204030204" pitchFamily="34" charset="0"/>
                        </a:rPr>
                        <a:t>YAŞLARA GÖRE NÜFUS</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354288">
                <a:tc>
                  <a:txBody>
                    <a:bodyPr/>
                    <a:lstStyle/>
                    <a:p>
                      <a:pPr marL="0" algn="ctr" defTabSz="914400" rtl="0" eaLnBrk="1" fontAlgn="b" latinLnBrk="0" hangingPunct="1"/>
                      <a:r>
                        <a:rPr lang="tr-TR" sz="1200" b="1" cap="none" spc="0" dirty="0">
                          <a:ln w="0"/>
                          <a:solidFill>
                            <a:srgbClr val="14213D"/>
                          </a:solidFill>
                          <a:effectLst/>
                          <a:latin typeface="Calibri" panose="020F0502020204030204" pitchFamily="34" charset="0"/>
                        </a:rPr>
                        <a:t> YAŞ ARALIĞI</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200" b="1" cap="none" spc="0" dirty="0">
                          <a:ln w="0"/>
                          <a:solidFill>
                            <a:srgbClr val="14213D"/>
                          </a:solidFill>
                          <a:effectLst/>
                          <a:latin typeface="Calibri" panose="020F0502020204030204" pitchFamily="34" charset="0"/>
                        </a:rPr>
                        <a:t>NÜFUS</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928993895"/>
                  </a:ext>
                </a:extLst>
              </a:tr>
              <a:tr h="293626">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0-4</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900" b="0" i="0" u="none" strike="noStrike" dirty="0">
                          <a:solidFill>
                            <a:srgbClr val="000000"/>
                          </a:solidFill>
                          <a:effectLst/>
                          <a:latin typeface="Arial" panose="020B0604020202020204" pitchFamily="34" charset="0"/>
                        </a:rPr>
                        <a:t>838.362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324639772"/>
                  </a:ext>
                </a:extLst>
              </a:tr>
              <a:tr h="293626">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5-19</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0" i="0" u="none" strike="noStrike" dirty="0">
                          <a:solidFill>
                            <a:srgbClr val="000000"/>
                          </a:solidFill>
                          <a:effectLst/>
                          <a:latin typeface="Calibri" panose="020F0502020204030204" pitchFamily="34" charset="0"/>
                        </a:rPr>
                        <a:t>3.328.621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293626">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20-24</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900" b="0" i="0" u="none" strike="noStrike" dirty="0">
                          <a:solidFill>
                            <a:srgbClr val="000000"/>
                          </a:solidFill>
                          <a:effectLst/>
                          <a:latin typeface="Arial" panose="020B0604020202020204" pitchFamily="34" charset="0"/>
                        </a:rPr>
                        <a:t>1.196.234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r h="293626">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25-64</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0" i="0" u="none" strike="noStrike" dirty="0">
                          <a:solidFill>
                            <a:srgbClr val="000000"/>
                          </a:solidFill>
                          <a:effectLst/>
                          <a:latin typeface="Calibri" panose="020F0502020204030204" pitchFamily="34" charset="0"/>
                        </a:rPr>
                        <a:t>9.035.592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537352536"/>
                  </a:ext>
                </a:extLst>
              </a:tr>
              <a:tr h="293626">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65+</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100" b="0" i="0" u="none" strike="noStrike" dirty="0">
                          <a:solidFill>
                            <a:srgbClr val="000000"/>
                          </a:solidFill>
                          <a:effectLst/>
                          <a:latin typeface="Calibri" panose="020F0502020204030204" pitchFamily="34" charset="0"/>
                        </a:rPr>
                        <a:t>1.302.793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959910618"/>
                  </a:ext>
                </a:extLst>
              </a:tr>
              <a:tr h="283429">
                <a:tc>
                  <a:txBody>
                    <a:bodyPr/>
                    <a:lstStyle/>
                    <a:p>
                      <a:pPr algn="ctr">
                        <a:lnSpc>
                          <a:spcPct val="107000"/>
                        </a:lnSpc>
                        <a:spcAft>
                          <a:spcPts val="0"/>
                        </a:spcAft>
                      </a:pPr>
                      <a:r>
                        <a:rPr lang="tr-TR" sz="1200" b="1" dirty="0">
                          <a:solidFill>
                            <a:srgbClr val="283845"/>
                          </a:solidFill>
                          <a:effectLst/>
                          <a:latin typeface="Calibri" panose="020F0502020204030204" pitchFamily="34" charset="0"/>
                          <a:ea typeface="Calibri" panose="020F0502020204030204" pitchFamily="34" charset="0"/>
                          <a:cs typeface="Arial" panose="020B0604020202020204" pitchFamily="34" charset="0"/>
                        </a:rPr>
                        <a:t>TOPLAM</a:t>
                      </a:r>
                      <a:endParaRPr lang="tr-TR" sz="1200" dirty="0">
                        <a:solidFill>
                          <a:srgbClr val="28384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283845"/>
                          </a:solidFill>
                          <a:effectLst/>
                          <a:latin typeface="Calibri" panose="020F0502020204030204" pitchFamily="34" charset="0"/>
                          <a:ea typeface="Calibri" panose="020F0502020204030204" pitchFamily="34" charset="0"/>
                          <a:cs typeface="Times New Roman" panose="02020603050405020304" pitchFamily="18" charset="0"/>
                        </a:rPr>
                        <a:t>15.701.602</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3195725181"/>
                  </a:ext>
                </a:extLst>
              </a:tr>
            </a:tbl>
          </a:graphicData>
        </a:graphic>
      </p:graphicFrame>
      <p:graphicFrame>
        <p:nvGraphicFramePr>
          <p:cNvPr id="5" name="Chart 5">
            <a:extLst>
              <a:ext uri="{FF2B5EF4-FFF2-40B4-BE49-F238E27FC236}">
                <a16:creationId xmlns:a16="http://schemas.microsoft.com/office/drawing/2014/main" id="{DF3AA6E9-D73F-428E-9B72-D40A971BC8A4}"/>
              </a:ext>
            </a:extLst>
          </p:cNvPr>
          <p:cNvGraphicFramePr/>
          <p:nvPr>
            <p:extLst>
              <p:ext uri="{D42A27DB-BD31-4B8C-83A1-F6EECF244321}">
                <p14:modId xmlns:p14="http://schemas.microsoft.com/office/powerpoint/2010/main" val="3906988764"/>
              </p:ext>
            </p:extLst>
          </p:nvPr>
        </p:nvGraphicFramePr>
        <p:xfrm>
          <a:off x="3578822" y="3241908"/>
          <a:ext cx="3376723" cy="24242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oup 52"/>
          <p:cNvGraphicFramePr>
            <a:graphicFrameLocks noGrp="1"/>
          </p:cNvGraphicFramePr>
          <p:nvPr>
            <p:extLst>
              <p:ext uri="{D42A27DB-BD31-4B8C-83A1-F6EECF244321}">
                <p14:modId xmlns:p14="http://schemas.microsoft.com/office/powerpoint/2010/main" val="1490780182"/>
              </p:ext>
            </p:extLst>
          </p:nvPr>
        </p:nvGraphicFramePr>
        <p:xfrm>
          <a:off x="64263" y="6658134"/>
          <a:ext cx="6778077" cy="2483462"/>
        </p:xfrm>
        <a:graphic>
          <a:graphicData uri="http://schemas.openxmlformats.org/drawingml/2006/table">
            <a:tbl>
              <a:tblPr>
                <a:effectLst>
                  <a:outerShdw blurRad="50800" dist="38100" dir="5400000" algn="t" rotWithShape="0">
                    <a:prstClr val="black">
                      <a:alpha val="40000"/>
                    </a:prstClr>
                  </a:outerShdw>
                </a:effectLst>
              </a:tblPr>
              <a:tblGrid>
                <a:gridCol w="547760">
                  <a:extLst>
                    <a:ext uri="{9D8B030D-6E8A-4147-A177-3AD203B41FA5}">
                      <a16:colId xmlns:a16="http://schemas.microsoft.com/office/drawing/2014/main" val="20003"/>
                    </a:ext>
                  </a:extLst>
                </a:gridCol>
                <a:gridCol w="2574463">
                  <a:extLst>
                    <a:ext uri="{9D8B030D-6E8A-4147-A177-3AD203B41FA5}">
                      <a16:colId xmlns:a16="http://schemas.microsoft.com/office/drawing/2014/main" val="20000"/>
                    </a:ext>
                  </a:extLst>
                </a:gridCol>
                <a:gridCol w="1698050">
                  <a:extLst>
                    <a:ext uri="{9D8B030D-6E8A-4147-A177-3AD203B41FA5}">
                      <a16:colId xmlns:a16="http://schemas.microsoft.com/office/drawing/2014/main" val="20001"/>
                    </a:ext>
                  </a:extLst>
                </a:gridCol>
                <a:gridCol w="1957804">
                  <a:extLst>
                    <a:ext uri="{9D8B030D-6E8A-4147-A177-3AD203B41FA5}">
                      <a16:colId xmlns:a16="http://schemas.microsoft.com/office/drawing/2014/main" val="20002"/>
                    </a:ext>
                  </a:extLst>
                </a:gridCol>
              </a:tblGrid>
              <a:tr h="257884">
                <a:tc gridSpan="4">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rPr>
                        <a:t>2024 YILINDA İSTANBUL’DA YAŞAYAN DİĞER İLLERE KAYITLI NÜFUS </a:t>
                      </a:r>
                    </a:p>
                  </a:txBody>
                  <a:tcPr marL="81591" marR="81591" marT="40793" marB="40793" anchor="ctr" anchorCtr="1"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57263" rtl="0" eaLnBrk="1" fontAlgn="base" latinLnBrk="0" hangingPunct="1">
                        <a:lnSpc>
                          <a:spcPct val="100000"/>
                        </a:lnSpc>
                        <a:spcBef>
                          <a:spcPct val="20000"/>
                        </a:spcBef>
                        <a:spcAft>
                          <a:spcPct val="0"/>
                        </a:spcAft>
                        <a:buClrTx/>
                        <a:buSzTx/>
                        <a:buFontTx/>
                        <a:buNone/>
                        <a:tabLst/>
                      </a:pPr>
                      <a:endParaRPr kumimoji="0" lang="tr-TR" sz="2400" b="1" i="0" u="none" strike="noStrike" cap="none" normalizeH="0" baseline="0" dirty="0">
                        <a:ln>
                          <a:noFill/>
                        </a:ln>
                        <a:solidFill>
                          <a:schemeClr val="bg1"/>
                        </a:solidFill>
                        <a:effectLst/>
                        <a:latin typeface="Calibri" panose="020F0502020204030204" pitchFamily="34" charset="0"/>
                      </a:endParaRPr>
                    </a:p>
                  </a:txBody>
                  <a:tcPr marL="81591" marR="81591" marT="40793" marB="40793" anchor="ctr" anchorCtr="1"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0" marR="0" lvl="0" indent="0" algn="ctr" defTabSz="957263" rtl="0" eaLnBrk="1" fontAlgn="base" latinLnBrk="0" hangingPunct="1">
                        <a:lnSpc>
                          <a:spcPct val="100000"/>
                        </a:lnSpc>
                        <a:spcBef>
                          <a:spcPct val="20000"/>
                        </a:spcBef>
                        <a:spcAft>
                          <a:spcPct val="0"/>
                        </a:spcAft>
                        <a:buClrTx/>
                        <a:buSzTx/>
                        <a:buFontTx/>
                        <a:buNone/>
                        <a:tabLst/>
                      </a:pPr>
                      <a:endParaRPr kumimoji="0" lang="tr-TR" sz="2400" b="1" i="0" u="none" strike="noStrike" cap="none" normalizeH="0" baseline="0" dirty="0">
                        <a:ln>
                          <a:noFill/>
                        </a:ln>
                        <a:solidFill>
                          <a:srgbClr val="FF0000"/>
                        </a:solidFill>
                        <a:effectLst/>
                        <a:latin typeface="Bookman Old Style" pitchFamily="18" charset="0"/>
                      </a:endParaRPr>
                    </a:p>
                  </a:txBody>
                  <a:tcPr marL="81591" marR="81591" marT="40793" marB="40793"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Tx/>
                        <a:buSzTx/>
                        <a:buFontTx/>
                        <a:buNone/>
                        <a:tabLst/>
                      </a:pPr>
                      <a:endParaRPr kumimoji="0" lang="tr-TR" sz="2400" b="1" i="0" u="none" strike="noStrike" cap="none" normalizeH="0" baseline="0" dirty="0">
                        <a:ln>
                          <a:noFill/>
                        </a:ln>
                        <a:solidFill>
                          <a:srgbClr val="FF0000"/>
                        </a:solidFill>
                        <a:effectLst/>
                        <a:latin typeface="Bookman Old Style" pitchFamily="18" charset="0"/>
                      </a:endParaRPr>
                    </a:p>
                  </a:txBody>
                  <a:tcPr marL="81591" marR="81591" marT="40793" marB="40793" anchor="ctr" anchorCtr="1"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231234">
                <a:tc gridSpan="2">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rPr>
                        <a:t>NÜFUSA KAYITLI OLUNAN İL</a:t>
                      </a:r>
                    </a:p>
                  </a:txBody>
                  <a:tcPr marL="81591" marR="81591" marT="40793" marB="40793"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hMerge="1">
                  <a:txBody>
                    <a:bodyPr/>
                    <a:lstStyle/>
                    <a:p>
                      <a:pPr marL="0" marR="0" lvl="0" indent="0" algn="ctr" defTabSz="957263" rtl="0" eaLnBrk="1" fontAlgn="base" latinLnBrk="0" hangingPunct="1">
                        <a:lnSpc>
                          <a:spcPct val="100000"/>
                        </a:lnSpc>
                        <a:spcBef>
                          <a:spcPct val="20000"/>
                        </a:spcBef>
                        <a:spcAft>
                          <a:spcPct val="0"/>
                        </a:spcAft>
                        <a:buClrTx/>
                        <a:buSzTx/>
                        <a:buFontTx/>
                        <a:buNone/>
                        <a:tabLst/>
                      </a:pPr>
                      <a:endParaRPr kumimoji="0" lang="tr-TR" sz="1900" b="1" i="0" u="none" strike="noStrike" cap="none" normalizeH="0" baseline="0" dirty="0">
                        <a:ln>
                          <a:noFill/>
                        </a:ln>
                        <a:solidFill>
                          <a:srgbClr val="14213D"/>
                        </a:solidFill>
                        <a:effectLst/>
                        <a:latin typeface="Calibri" panose="020F0502020204030204" pitchFamily="34" charset="0"/>
                      </a:endParaRPr>
                    </a:p>
                  </a:txBody>
                  <a:tcPr marL="81591" marR="81591" marT="40793" marB="40793"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rPr>
                        <a:t>NÜFUS</a:t>
                      </a:r>
                    </a:p>
                  </a:txBody>
                  <a:tcPr marL="81591" marR="81591" marT="40793" marB="40793"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rPr>
                        <a:t>ORAN %</a:t>
                      </a:r>
                    </a:p>
                  </a:txBody>
                  <a:tcPr marL="81591" marR="81591" marT="40793" marB="40793"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168228">
                <a:tc>
                  <a:txBody>
                    <a:bodyPr/>
                    <a:lstStyle/>
                    <a:p>
                      <a:pPr marL="0" algn="ctr" defTabSz="914400" rtl="0" eaLnBrk="1" fontAlgn="b" latinLnBrk="0" hangingPunct="1"/>
                      <a:r>
                        <a:rPr kumimoji="0" lang="tr-TR" sz="1100" b="1" i="0" u="none" strike="noStrike" kern="1200" cap="none" normalizeH="0" baseline="0" dirty="0">
                          <a:ln>
                            <a:noFill/>
                          </a:ln>
                          <a:solidFill>
                            <a:schemeClr val="tx1"/>
                          </a:solidFill>
                          <a:effectLst/>
                          <a:latin typeface="+mn-lt"/>
                          <a:ea typeface="+mn-ea"/>
                          <a:cs typeface="+mn-cs"/>
                        </a:rPr>
                        <a:t>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1" i="0" u="none" strike="noStrike" dirty="0">
                          <a:solidFill>
                            <a:srgbClr val="000000"/>
                          </a:solidFill>
                          <a:effectLst/>
                          <a:latin typeface="+mn-lt"/>
                        </a:rPr>
                        <a:t>İSTANBUL</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mn-lt"/>
                        </a:rPr>
                        <a:t>2 139 544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mn-lt"/>
                        </a:rPr>
                        <a:t>13,6%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68228">
                <a:tc>
                  <a:txBody>
                    <a:bodyPr/>
                    <a:lstStyle/>
                    <a:p>
                      <a:pPr marL="0" algn="ctr" defTabSz="914400" rtl="0" eaLnBrk="1" fontAlgn="b" latinLnBrk="0" hangingPunct="1"/>
                      <a:r>
                        <a:rPr kumimoji="0" lang="tr-TR" sz="1100" b="1" i="0" u="none" strike="noStrike" kern="1200" cap="none" normalizeH="0" baseline="0" dirty="0">
                          <a:ln>
                            <a:noFill/>
                          </a:ln>
                          <a:solidFill>
                            <a:schemeClr val="tx1"/>
                          </a:solidFill>
                          <a:effectLst/>
                          <a:latin typeface="+mn-lt"/>
                          <a:ea typeface="+mn-ea"/>
                          <a:cs typeface="+mn-cs"/>
                        </a:rPr>
                        <a:t>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1" i="0" u="none" strike="noStrike" dirty="0">
                          <a:solidFill>
                            <a:srgbClr val="FF0000"/>
                          </a:solidFill>
                          <a:effectLst/>
                          <a:latin typeface="+mn-lt"/>
                        </a:rPr>
                        <a:t>SİVAS</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1" i="0" u="none" strike="noStrike" dirty="0">
                          <a:solidFill>
                            <a:srgbClr val="FF0000"/>
                          </a:solidFill>
                          <a:effectLst/>
                          <a:latin typeface="+mn-lt"/>
                        </a:rPr>
                        <a:t> 759 363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1" i="0" u="none" strike="noStrike" dirty="0">
                          <a:solidFill>
                            <a:srgbClr val="FF0000"/>
                          </a:solidFill>
                          <a:effectLst/>
                          <a:latin typeface="+mn-lt"/>
                        </a:rPr>
                        <a:t>4,8%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68228">
                <a:tc>
                  <a:txBody>
                    <a:bodyPr/>
                    <a:lstStyle/>
                    <a:p>
                      <a:pPr marL="0" algn="ctr" defTabSz="914400" rtl="0" eaLnBrk="1" fontAlgn="b" latinLnBrk="0" hangingPunct="1"/>
                      <a:r>
                        <a:rPr kumimoji="0" lang="tr-TR" sz="1100" b="1" i="0" u="none" strike="noStrike" kern="1200" cap="none" normalizeH="0" baseline="0" dirty="0">
                          <a:ln>
                            <a:noFill/>
                          </a:ln>
                          <a:solidFill>
                            <a:schemeClr val="tx1"/>
                          </a:solidFill>
                          <a:effectLst/>
                          <a:latin typeface="+mn-lt"/>
                          <a:ea typeface="+mn-ea"/>
                          <a:cs typeface="+mn-cs"/>
                        </a:rPr>
                        <a:t>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1" i="0" u="none" strike="noStrike" dirty="0">
                          <a:solidFill>
                            <a:srgbClr val="000000"/>
                          </a:solidFill>
                          <a:effectLst/>
                          <a:latin typeface="+mn-lt"/>
                        </a:rPr>
                        <a:t>KASTAMONU</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rgbClr val="000000"/>
                          </a:solidFill>
                          <a:effectLst/>
                          <a:latin typeface="+mn-lt"/>
                        </a:rPr>
                        <a:t> 546 718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rgbClr val="000000"/>
                          </a:solidFill>
                          <a:effectLst/>
                          <a:latin typeface="+mn-lt"/>
                        </a:rPr>
                        <a:t>3,5%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68228">
                <a:tc>
                  <a:txBody>
                    <a:bodyPr/>
                    <a:lstStyle/>
                    <a:p>
                      <a:pPr marL="0" algn="ctr" defTabSz="914400" rtl="0" eaLnBrk="1" fontAlgn="b" latinLnBrk="0" hangingPunct="1"/>
                      <a:r>
                        <a:rPr kumimoji="0" lang="tr-TR" sz="1100" b="1" i="0" u="none" strike="noStrike" kern="1200" cap="none" normalizeH="0" baseline="0" dirty="0">
                          <a:ln>
                            <a:noFill/>
                          </a:ln>
                          <a:solidFill>
                            <a:schemeClr val="tx1"/>
                          </a:solidFill>
                          <a:effectLst/>
                          <a:latin typeface="+mn-lt"/>
                          <a:ea typeface="+mn-ea"/>
                          <a:cs typeface="+mn-cs"/>
                        </a:rPr>
                        <a:t>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1" i="0" u="none" strike="noStrike" dirty="0">
                          <a:solidFill>
                            <a:srgbClr val="000000"/>
                          </a:solidFill>
                          <a:effectLst/>
                          <a:latin typeface="+mn-lt"/>
                        </a:rPr>
                        <a:t>ORDU</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mn-lt"/>
                        </a:rPr>
                        <a:t> 519 889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mn-lt"/>
                        </a:rPr>
                        <a:t>3,3%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68228">
                <a:tc>
                  <a:txBody>
                    <a:bodyPr/>
                    <a:lstStyle/>
                    <a:p>
                      <a:pPr marL="0" algn="ctr" defTabSz="914400" rtl="0" eaLnBrk="1" fontAlgn="b" latinLnBrk="0" hangingPunct="1"/>
                      <a:r>
                        <a:rPr kumimoji="0" lang="tr-TR" sz="1100" b="1" i="0" u="none" strike="noStrike" kern="1200" cap="none" normalizeH="0" baseline="0" dirty="0">
                          <a:ln>
                            <a:noFill/>
                          </a:ln>
                          <a:solidFill>
                            <a:schemeClr val="tx1"/>
                          </a:solidFill>
                          <a:effectLst/>
                          <a:latin typeface="+mn-lt"/>
                          <a:ea typeface="+mn-ea"/>
                          <a:cs typeface="+mn-cs"/>
                        </a:rPr>
                        <a:t>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1" i="0" u="none" strike="noStrike" dirty="0">
                          <a:solidFill>
                            <a:srgbClr val="000000"/>
                          </a:solidFill>
                          <a:effectLst/>
                          <a:latin typeface="+mn-lt"/>
                        </a:rPr>
                        <a:t>GİRESUN</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mn-lt"/>
                        </a:rPr>
                        <a:t> 485 500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mn-lt"/>
                        </a:rPr>
                        <a:t>3,1%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68228">
                <a:tc>
                  <a:txBody>
                    <a:bodyPr/>
                    <a:lstStyle/>
                    <a:p>
                      <a:pPr marL="0" algn="ctr" defTabSz="914400" rtl="0" eaLnBrk="1" fontAlgn="b" latinLnBrk="0" hangingPunct="1"/>
                      <a:r>
                        <a:rPr kumimoji="0" lang="tr-TR" sz="1100" b="1" i="0" u="none" strike="noStrike" kern="1200" cap="none" normalizeH="0" baseline="0" dirty="0">
                          <a:ln>
                            <a:noFill/>
                          </a:ln>
                          <a:solidFill>
                            <a:schemeClr val="tx1"/>
                          </a:solidFill>
                          <a:effectLst/>
                          <a:latin typeface="+mn-lt"/>
                          <a:ea typeface="+mn-ea"/>
                          <a:cs typeface="+mn-cs"/>
                        </a:rPr>
                        <a:t>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1" i="0" u="none" strike="noStrike" dirty="0">
                          <a:solidFill>
                            <a:srgbClr val="000000"/>
                          </a:solidFill>
                          <a:effectLst/>
                          <a:latin typeface="+mn-lt"/>
                        </a:rPr>
                        <a:t>TOKAT</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mn-lt"/>
                        </a:rPr>
                        <a:t> 475 471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mn-lt"/>
                        </a:rPr>
                        <a:t>3,0%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47846556"/>
                  </a:ext>
                </a:extLst>
              </a:tr>
              <a:tr h="168228">
                <a:tc>
                  <a:txBody>
                    <a:bodyPr/>
                    <a:lstStyle/>
                    <a:p>
                      <a:pPr marL="0" algn="ctr" defTabSz="914400" rtl="0" eaLnBrk="1" fontAlgn="b" latinLnBrk="0" hangingPunct="1"/>
                      <a:r>
                        <a:rPr kumimoji="0" lang="tr-TR" sz="1100" b="1" i="0" u="none" strike="noStrike" kern="1200" cap="none" normalizeH="0" baseline="0" dirty="0">
                          <a:ln>
                            <a:noFill/>
                          </a:ln>
                          <a:solidFill>
                            <a:schemeClr val="tx1"/>
                          </a:solidFill>
                          <a:effectLst/>
                          <a:latin typeface="+mn-lt"/>
                          <a:ea typeface="+mn-ea"/>
                          <a:cs typeface="+mn-cs"/>
                        </a:rPr>
                        <a:t>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1" i="0" u="none" strike="noStrike" dirty="0">
                          <a:solidFill>
                            <a:srgbClr val="000000"/>
                          </a:solidFill>
                          <a:effectLst/>
                          <a:latin typeface="+mn-lt"/>
                        </a:rPr>
                        <a:t>ERZURUM</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mn-lt"/>
                        </a:rPr>
                        <a:t> 456 192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mn-lt"/>
                        </a:rPr>
                        <a:t>2,9%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68228">
                <a:tc>
                  <a:txBody>
                    <a:bodyPr/>
                    <a:lstStyle/>
                    <a:p>
                      <a:pPr algn="ctr" rtl="0" fontAlgn="b"/>
                      <a:r>
                        <a:rPr lang="tr-TR" sz="1100" b="1" i="0" u="none" strike="noStrike" dirty="0">
                          <a:solidFill>
                            <a:srgbClr val="000000"/>
                          </a:solidFill>
                          <a:effectLst/>
                          <a:latin typeface="+mn-lt"/>
                        </a:rPr>
                        <a:t>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1" i="0" u="none" strike="noStrike" dirty="0">
                          <a:solidFill>
                            <a:srgbClr val="000000"/>
                          </a:solidFill>
                          <a:effectLst/>
                          <a:latin typeface="+mn-lt"/>
                        </a:rPr>
                        <a:t>MALATYA</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mn-lt"/>
                        </a:rPr>
                        <a:t> 422 078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mn-lt"/>
                        </a:rPr>
                        <a:t>2,7%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47983117"/>
                  </a:ext>
                </a:extLst>
              </a:tr>
              <a:tr h="168228">
                <a:tc>
                  <a:txBody>
                    <a:bodyPr/>
                    <a:lstStyle/>
                    <a:p>
                      <a:pPr marL="0" algn="ctr" defTabSz="914400" rtl="0" eaLnBrk="1" fontAlgn="b" latinLnBrk="0" hangingPunct="1"/>
                      <a:r>
                        <a:rPr kumimoji="0" lang="tr-TR" sz="1100" b="1" i="0" u="none" strike="noStrike" kern="1200" cap="none" normalizeH="0" baseline="0" dirty="0">
                          <a:ln>
                            <a:noFill/>
                          </a:ln>
                          <a:solidFill>
                            <a:schemeClr val="tx1"/>
                          </a:solidFill>
                          <a:effectLst/>
                          <a:latin typeface="+mn-lt"/>
                          <a:ea typeface="+mn-ea"/>
                          <a:cs typeface="+mn-cs"/>
                        </a:rPr>
                        <a:t>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1" i="0" u="none" strike="noStrike" dirty="0">
                          <a:solidFill>
                            <a:srgbClr val="000000"/>
                          </a:solidFill>
                          <a:effectLst/>
                          <a:latin typeface="+mn-lt"/>
                        </a:rPr>
                        <a:t>SAMSUN</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mn-lt"/>
                        </a:rPr>
                        <a:t> 415 372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mn-lt"/>
                        </a:rPr>
                        <a:t>2,6%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68228">
                <a:tc>
                  <a:txBody>
                    <a:bodyPr/>
                    <a:lstStyle/>
                    <a:p>
                      <a:pPr marL="0" algn="ctr" defTabSz="914400" rtl="0" eaLnBrk="1" fontAlgn="b" latinLnBrk="0" hangingPunct="1"/>
                      <a:r>
                        <a:rPr kumimoji="0" lang="tr-TR" sz="1100" b="1" i="0" u="none" strike="noStrike" kern="1200" cap="none" normalizeH="0" baseline="0" dirty="0">
                          <a:ln>
                            <a:noFill/>
                          </a:ln>
                          <a:solidFill>
                            <a:schemeClr val="tx1"/>
                          </a:solidFill>
                          <a:effectLst/>
                          <a:latin typeface="+mn-lt"/>
                          <a:ea typeface="+mn-ea"/>
                          <a:cs typeface="+mn-cs"/>
                        </a:rPr>
                        <a:t>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1" i="0" u="none" strike="noStrike" dirty="0">
                          <a:solidFill>
                            <a:srgbClr val="000000"/>
                          </a:solidFill>
                          <a:effectLst/>
                          <a:latin typeface="+mn-lt"/>
                        </a:rPr>
                        <a:t>TRABZON</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a:solidFill>
                            <a:srgbClr val="000000"/>
                          </a:solidFill>
                          <a:effectLst/>
                          <a:latin typeface="+mn-lt"/>
                        </a:rPr>
                        <a:t> 413 924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rgbClr val="000000"/>
                          </a:solidFill>
                          <a:effectLst/>
                          <a:latin typeface="+mn-lt"/>
                        </a:rPr>
                        <a:t>2,6%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bl>
          </a:graphicData>
        </a:graphic>
      </p:graphicFrame>
      <p:sp>
        <p:nvSpPr>
          <p:cNvPr id="7" name="Dikdörtgen 6"/>
          <p:cNvSpPr/>
          <p:nvPr/>
        </p:nvSpPr>
        <p:spPr>
          <a:xfrm>
            <a:off x="105104" y="131021"/>
            <a:ext cx="6553045"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NÜFUS</a:t>
            </a:r>
          </a:p>
        </p:txBody>
      </p:sp>
      <p:sp>
        <p:nvSpPr>
          <p:cNvPr id="9" name="Slayt Numarası Yer Tutucusu 8"/>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etin kutusu 7"/>
          <p:cNvSpPr txBox="1"/>
          <p:nvPr/>
        </p:nvSpPr>
        <p:spPr>
          <a:xfrm>
            <a:off x="-89759" y="5715008"/>
            <a:ext cx="6971205" cy="830997"/>
          </a:xfrm>
          <a:prstGeom prst="rect">
            <a:avLst/>
          </a:prstGeom>
          <a:noFill/>
        </p:spPr>
        <p:txBody>
          <a:bodyPr wrap="square" rtlCol="0">
            <a:spAutoFit/>
          </a:bodyPr>
          <a:lstStyle/>
          <a:p>
            <a:pPr algn="just"/>
            <a:r>
              <a:rPr lang="tr-TR" sz="1200" dirty="0"/>
              <a:t>Yeni doğan bebekten en yaşlıya kadar nüfusu oluşturan kişilerin yaşları küçükten büyüğe doğru sıralandığında ortada kalan kişinin yaşını ifade eden ve demografik yaşlılığı ölçen </a:t>
            </a:r>
            <a:r>
              <a:rPr lang="tr-TR" sz="1200" b="1" dirty="0"/>
              <a:t>Ortanca yaş 2023’de 34 iken 2024’de 34,5’e yükselmiştir</a:t>
            </a:r>
            <a:r>
              <a:rPr lang="tr-TR" sz="1200" dirty="0"/>
              <a:t>. Türkiye Ortanca yaş ortalaması 34,4’dür. </a:t>
            </a:r>
            <a:r>
              <a:rPr lang="tr-TR" sz="1200" b="1" dirty="0">
                <a:solidFill>
                  <a:srgbClr val="FF0000"/>
                </a:solidFill>
              </a:rPr>
              <a:t>Birleşmiş Milletler tanımına göre 15-24 yaş grubunu içeren genç nüfus, 2024 yılında % 14,8 olmuştur.</a:t>
            </a:r>
          </a:p>
        </p:txBody>
      </p:sp>
    </p:spTree>
    <p:extLst>
      <p:ext uri="{BB962C8B-B14F-4D97-AF65-F5344CB8AC3E}">
        <p14:creationId xmlns:p14="http://schemas.microsoft.com/office/powerpoint/2010/main" val="703985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2480367723"/>
              </p:ext>
            </p:extLst>
          </p:nvPr>
        </p:nvGraphicFramePr>
        <p:xfrm>
          <a:off x="96618" y="888567"/>
          <a:ext cx="6617691" cy="3786166"/>
        </p:xfrm>
        <a:graphic>
          <a:graphicData uri="http://schemas.openxmlformats.org/drawingml/2006/table">
            <a:tbl>
              <a:tblPr>
                <a:effectLst>
                  <a:outerShdw blurRad="50800" dist="38100" dir="5400000" algn="t" rotWithShape="0">
                    <a:prstClr val="black">
                      <a:alpha val="40000"/>
                    </a:prstClr>
                  </a:outerShdw>
                </a:effectLst>
              </a:tblPr>
              <a:tblGrid>
                <a:gridCol w="936573">
                  <a:extLst>
                    <a:ext uri="{9D8B030D-6E8A-4147-A177-3AD203B41FA5}">
                      <a16:colId xmlns:a16="http://schemas.microsoft.com/office/drawing/2014/main" val="37962773"/>
                    </a:ext>
                  </a:extLst>
                </a:gridCol>
                <a:gridCol w="1175122">
                  <a:extLst>
                    <a:ext uri="{9D8B030D-6E8A-4147-A177-3AD203B41FA5}">
                      <a16:colId xmlns:a16="http://schemas.microsoft.com/office/drawing/2014/main" val="1771217485"/>
                    </a:ext>
                  </a:extLst>
                </a:gridCol>
                <a:gridCol w="1066232">
                  <a:extLst>
                    <a:ext uri="{9D8B030D-6E8A-4147-A177-3AD203B41FA5}">
                      <a16:colId xmlns:a16="http://schemas.microsoft.com/office/drawing/2014/main" val="1326744596"/>
                    </a:ext>
                  </a:extLst>
                </a:gridCol>
                <a:gridCol w="1037280">
                  <a:extLst>
                    <a:ext uri="{9D8B030D-6E8A-4147-A177-3AD203B41FA5}">
                      <a16:colId xmlns:a16="http://schemas.microsoft.com/office/drawing/2014/main" val="1198144464"/>
                    </a:ext>
                  </a:extLst>
                </a:gridCol>
                <a:gridCol w="1175008">
                  <a:extLst>
                    <a:ext uri="{9D8B030D-6E8A-4147-A177-3AD203B41FA5}">
                      <a16:colId xmlns:a16="http://schemas.microsoft.com/office/drawing/2014/main" val="694860317"/>
                    </a:ext>
                  </a:extLst>
                </a:gridCol>
                <a:gridCol w="1227476">
                  <a:extLst>
                    <a:ext uri="{9D8B030D-6E8A-4147-A177-3AD203B41FA5}">
                      <a16:colId xmlns:a16="http://schemas.microsoft.com/office/drawing/2014/main" val="3377412540"/>
                    </a:ext>
                  </a:extLst>
                </a:gridCol>
              </a:tblGrid>
              <a:tr h="334226">
                <a:tc gridSpan="6">
                  <a:txBody>
                    <a:bodyPr/>
                    <a:lstStyle/>
                    <a:p>
                      <a:pPr algn="ctr">
                        <a:lnSpc>
                          <a:spcPct val="107000"/>
                        </a:lnSpc>
                        <a:spcAft>
                          <a:spcPts val="0"/>
                        </a:spcAft>
                      </a:pPr>
                      <a:r>
                        <a:rPr lang="tr-TR" sz="1200" b="1" dirty="0">
                          <a:solidFill>
                            <a:schemeClr val="bg1"/>
                          </a:solidFill>
                          <a:effectLst/>
                          <a:latin typeface="+mn-lt"/>
                          <a:ea typeface="Calibri" panose="020F0502020204030204" pitchFamily="34" charset="0"/>
                          <a:cs typeface="Times New Roman" panose="02020603050405020304" pitchFamily="18" charset="0"/>
                        </a:rPr>
                        <a:t>2013 – 2023 YILLARI ARASINDA İSTANBUL İLİ GÖÇ İSTATİSTİKLERİ </a:t>
                      </a:r>
                      <a:endParaRPr lang="tr-TR" sz="1200" dirty="0">
                        <a:solidFill>
                          <a:schemeClr val="bg1"/>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04431191"/>
                  </a:ext>
                </a:extLst>
              </a:tr>
              <a:tr h="321472">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YIL</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TOPLAM NÜFUS</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ALDIĞI GÖÇ</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VERDİĞİ GÖÇ</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NET GÖÇ</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NET GÖÇ HIZI  ‰</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997895998"/>
                  </a:ext>
                </a:extLst>
              </a:tr>
              <a:tr h="284588">
                <a:tc>
                  <a:txBody>
                    <a:bodyPr/>
                    <a:lstStyle/>
                    <a:p>
                      <a:pPr algn="ctr">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2013-2014</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14.377.018</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438.998</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424.662</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14.336</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1</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404235443"/>
                  </a:ext>
                </a:extLst>
              </a:tr>
              <a:tr h="284588">
                <a:tc>
                  <a:txBody>
                    <a:bodyPr/>
                    <a:lstStyle/>
                    <a:p>
                      <a:pPr algn="ctr">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2014-2015</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14.657.434</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453.407</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402.864</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50.543</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3,5</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398646271"/>
                  </a:ext>
                </a:extLst>
              </a:tr>
              <a:tr h="284588">
                <a:tc>
                  <a:txBody>
                    <a:bodyPr/>
                    <a:lstStyle/>
                    <a:p>
                      <a:pPr algn="ctr">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2015-2016</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14.804.116</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369.582</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440.889</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-71.307</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mn-lt"/>
                          <a:ea typeface="Calibri" panose="020F0502020204030204" pitchFamily="34" charset="0"/>
                          <a:cs typeface="Times New Roman" panose="02020603050405020304" pitchFamily="18" charset="0"/>
                        </a:rPr>
                        <a:t>- 4,8 (negatif göç)</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4114081136"/>
                  </a:ext>
                </a:extLst>
              </a:tr>
              <a:tr h="284588">
                <a:tc>
                  <a:txBody>
                    <a:bodyPr/>
                    <a:lstStyle/>
                    <a:p>
                      <a:pPr algn="ctr">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2016-2017</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15.029.231</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416.587</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422.559</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chemeClr val="tx1"/>
                          </a:solidFill>
                          <a:effectLst/>
                          <a:latin typeface="+mn-lt"/>
                          <a:ea typeface="Calibri" panose="020F0502020204030204" pitchFamily="34" charset="0"/>
                          <a:cs typeface="Times New Roman" panose="02020603050405020304" pitchFamily="18" charset="0"/>
                        </a:rPr>
                        <a:t>-5.972</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mn-lt"/>
                          <a:ea typeface="Calibri" panose="020F0502020204030204" pitchFamily="34" charset="0"/>
                          <a:cs typeface="Times New Roman" panose="02020603050405020304" pitchFamily="18" charset="0"/>
                        </a:rPr>
                        <a:t>- 0,4 (negatif göç)</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919610848"/>
                  </a:ext>
                </a:extLst>
              </a:tr>
              <a:tr h="284588">
                <a:tc>
                  <a:txBody>
                    <a:bodyPr/>
                    <a:lstStyle/>
                    <a:p>
                      <a:pPr algn="ctr">
                        <a:lnSpc>
                          <a:spcPct val="107000"/>
                        </a:lnSpc>
                        <a:spcAft>
                          <a:spcPts val="0"/>
                        </a:spcAft>
                      </a:pPr>
                      <a:r>
                        <a:rPr lang="tr-TR" sz="1200" b="1" kern="1200" dirty="0">
                          <a:solidFill>
                            <a:srgbClr val="000000"/>
                          </a:solidFill>
                          <a:effectLst/>
                          <a:latin typeface="+mn-lt"/>
                          <a:ea typeface="Calibri" panose="020F0502020204030204" pitchFamily="34" charset="0"/>
                          <a:cs typeface="Times New Roman" panose="02020603050405020304" pitchFamily="18" charset="0"/>
                        </a:rPr>
                        <a:t>2017-2018</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15.067.724</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498.482</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595.803</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-210.321</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kern="1200" dirty="0">
                          <a:solidFill>
                            <a:srgbClr val="FF0000"/>
                          </a:solidFill>
                          <a:effectLst/>
                          <a:latin typeface="+mn-lt"/>
                          <a:ea typeface="Calibri" panose="020F0502020204030204" pitchFamily="34" charset="0"/>
                          <a:cs typeface="Times New Roman" panose="02020603050405020304" pitchFamily="18" charset="0"/>
                        </a:rPr>
                        <a:t>-13,9 (negatif göç)</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712837365"/>
                  </a:ext>
                </a:extLst>
              </a:tr>
              <a:tr h="284588">
                <a:tc>
                  <a:txBody>
                    <a:bodyPr/>
                    <a:lstStyle/>
                    <a:p>
                      <a:pPr algn="ctr">
                        <a:lnSpc>
                          <a:spcPct val="107000"/>
                        </a:lnSpc>
                        <a:spcAft>
                          <a:spcPts val="0"/>
                        </a:spcAft>
                      </a:pPr>
                      <a:r>
                        <a:rPr lang="tr-TR" sz="1200" b="1" kern="1200" dirty="0">
                          <a:solidFill>
                            <a:srgbClr val="000000"/>
                          </a:solidFill>
                          <a:effectLst/>
                          <a:latin typeface="+mn-lt"/>
                          <a:ea typeface="Calibri" panose="020F0502020204030204" pitchFamily="34" charset="0"/>
                          <a:cs typeface="Times New Roman" panose="02020603050405020304" pitchFamily="18" charset="0"/>
                        </a:rPr>
                        <a:t>2018-2019</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15.519.267</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498.676</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378.305</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120.371</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7,8 </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468465864"/>
                  </a:ext>
                </a:extLst>
              </a:tr>
              <a:tr h="284588">
                <a:tc>
                  <a:txBody>
                    <a:bodyPr/>
                    <a:lstStyle/>
                    <a:p>
                      <a:pPr algn="ctr">
                        <a:lnSpc>
                          <a:spcPct val="107000"/>
                        </a:lnSpc>
                        <a:spcAft>
                          <a:spcPts val="0"/>
                        </a:spcAft>
                      </a:pPr>
                      <a:r>
                        <a:rPr lang="tr-TR" sz="1200" b="1" kern="1200" dirty="0">
                          <a:solidFill>
                            <a:srgbClr val="000000"/>
                          </a:solidFill>
                          <a:effectLst/>
                          <a:latin typeface="+mn-lt"/>
                          <a:ea typeface="Calibri" panose="020F0502020204030204" pitchFamily="34" charset="0"/>
                          <a:cs typeface="Times New Roman" panose="02020603050405020304" pitchFamily="18" charset="0"/>
                        </a:rPr>
                        <a:t>2019-2020</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15.452.462</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328.632</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381.654</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-53.022</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b="1" kern="1200" dirty="0">
                          <a:solidFill>
                            <a:srgbClr val="FF0000"/>
                          </a:solidFill>
                          <a:effectLst/>
                          <a:latin typeface="+mn-lt"/>
                          <a:ea typeface="Calibri" panose="020F0502020204030204" pitchFamily="34" charset="0"/>
                          <a:cs typeface="Times New Roman" panose="02020603050405020304" pitchFamily="18" charset="0"/>
                        </a:rPr>
                        <a:t>-3,42 (negatif göç)</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962374518"/>
                  </a:ext>
                </a:extLst>
              </a:tr>
              <a:tr h="284588">
                <a:tc>
                  <a:txBody>
                    <a:bodyPr/>
                    <a:lstStyle/>
                    <a:p>
                      <a:pPr algn="ctr">
                        <a:lnSpc>
                          <a:spcPct val="107000"/>
                        </a:lnSpc>
                        <a:spcAft>
                          <a:spcPts val="0"/>
                        </a:spcAft>
                      </a:pPr>
                      <a:r>
                        <a:rPr lang="tr-TR" sz="1200" b="1" kern="1200" dirty="0">
                          <a:solidFill>
                            <a:srgbClr val="000000"/>
                          </a:solidFill>
                          <a:effectLst/>
                          <a:latin typeface="+mn-lt"/>
                          <a:ea typeface="Calibri" panose="020F0502020204030204" pitchFamily="34" charset="0"/>
                          <a:cs typeface="Times New Roman" panose="02020603050405020304" pitchFamily="18" charset="0"/>
                        </a:rPr>
                        <a:t>2020-2021</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15.840.900</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385.328</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408.165</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-22.837</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b="1" kern="1200" dirty="0">
                          <a:solidFill>
                            <a:srgbClr val="FF0000"/>
                          </a:solidFill>
                          <a:effectLst/>
                          <a:latin typeface="+mn-lt"/>
                          <a:ea typeface="Calibri" panose="020F0502020204030204" pitchFamily="34" charset="0"/>
                          <a:cs typeface="Times New Roman" panose="02020603050405020304" pitchFamily="18" charset="0"/>
                        </a:rPr>
                        <a:t>-1,44 (negatif</a:t>
                      </a:r>
                      <a:r>
                        <a:rPr lang="tr-TR" sz="1200" b="1" kern="1200" baseline="0" dirty="0">
                          <a:solidFill>
                            <a:srgbClr val="FF0000"/>
                          </a:solidFill>
                          <a:effectLst/>
                          <a:latin typeface="+mn-lt"/>
                          <a:ea typeface="Calibri" panose="020F0502020204030204" pitchFamily="34" charset="0"/>
                          <a:cs typeface="Times New Roman" panose="02020603050405020304" pitchFamily="18" charset="0"/>
                        </a:rPr>
                        <a:t> göç)</a:t>
                      </a:r>
                      <a:endParaRPr lang="tr-TR" sz="1200" b="1" kern="1200" dirty="0">
                        <a:solidFill>
                          <a:srgbClr val="FF0000"/>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70220911"/>
                  </a:ext>
                </a:extLst>
              </a:tr>
              <a:tr h="284588">
                <a:tc>
                  <a:txBody>
                    <a:bodyPr/>
                    <a:lstStyle/>
                    <a:p>
                      <a:pPr algn="ctr">
                        <a:lnSpc>
                          <a:spcPct val="107000"/>
                        </a:lnSpc>
                        <a:spcAft>
                          <a:spcPts val="0"/>
                        </a:spcAft>
                      </a:pPr>
                      <a:r>
                        <a:rPr lang="tr-TR" sz="1200" b="1" kern="1200" dirty="0">
                          <a:solidFill>
                            <a:srgbClr val="000000"/>
                          </a:solidFill>
                          <a:effectLst/>
                          <a:latin typeface="+mn-lt"/>
                          <a:ea typeface="Calibri" panose="020F0502020204030204" pitchFamily="34" charset="0"/>
                          <a:cs typeface="Times New Roman" panose="02020603050405020304" pitchFamily="18" charset="0"/>
                        </a:rPr>
                        <a:t>2021-2022</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15.907.951</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 385.294</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 418.082</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- 32 788</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200" b="1" kern="1200" dirty="0">
                          <a:solidFill>
                            <a:srgbClr val="FF0000"/>
                          </a:solidFill>
                          <a:effectLst/>
                          <a:latin typeface="+mn-lt"/>
                          <a:ea typeface="Calibri" panose="020F0502020204030204" pitchFamily="34" charset="0"/>
                          <a:cs typeface="Times New Roman" panose="02020603050405020304" pitchFamily="18" charset="0"/>
                        </a:rPr>
                        <a:t>-2,1 (negatif göç)</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810174361"/>
                  </a:ext>
                </a:extLst>
              </a:tr>
              <a:tr h="284588">
                <a:tc>
                  <a:txBody>
                    <a:bodyPr/>
                    <a:lstStyle/>
                    <a:p>
                      <a:pPr algn="ctr">
                        <a:lnSpc>
                          <a:spcPct val="107000"/>
                        </a:lnSpc>
                        <a:spcAft>
                          <a:spcPts val="0"/>
                        </a:spcAft>
                      </a:pPr>
                      <a:r>
                        <a:rPr lang="tr-TR" sz="1200" b="1" kern="1200" dirty="0">
                          <a:solidFill>
                            <a:srgbClr val="000000"/>
                          </a:solidFill>
                          <a:effectLst/>
                          <a:latin typeface="+mn-lt"/>
                          <a:ea typeface="Calibri" panose="020F0502020204030204" pitchFamily="34" charset="0"/>
                          <a:cs typeface="Times New Roman" panose="02020603050405020304" pitchFamily="18" charset="0"/>
                        </a:rPr>
                        <a:t>2022-2023</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FF0000"/>
                          </a:solidFill>
                          <a:effectLst/>
                          <a:latin typeface="+mn-lt"/>
                          <a:ea typeface="Calibri" panose="020F0502020204030204" pitchFamily="34" charset="0"/>
                          <a:cs typeface="Times New Roman" panose="02020603050405020304" pitchFamily="18" charset="0"/>
                        </a:rPr>
                        <a:t>15.655.924</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200" kern="1200" dirty="0">
                          <a:solidFill>
                            <a:srgbClr val="FF0000"/>
                          </a:solidFill>
                          <a:effectLst/>
                          <a:latin typeface="+mn-lt"/>
                          <a:ea typeface="Calibri" panose="020F0502020204030204" pitchFamily="34" charset="0"/>
                          <a:cs typeface="Times New Roman" panose="02020603050405020304" pitchFamily="18" charset="0"/>
                        </a:rPr>
                        <a:t>412.707</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200" kern="1200" dirty="0">
                          <a:solidFill>
                            <a:srgbClr val="FF0000"/>
                          </a:solidFill>
                          <a:effectLst/>
                          <a:latin typeface="+mn-lt"/>
                          <a:ea typeface="Calibri" panose="020F0502020204030204" pitchFamily="34" charset="0"/>
                          <a:cs typeface="Times New Roman" panose="02020603050405020304" pitchFamily="18" charset="0"/>
                        </a:rPr>
                        <a:t>581.330</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200" kern="1200" dirty="0">
                          <a:solidFill>
                            <a:srgbClr val="FF0000"/>
                          </a:solidFill>
                          <a:effectLst/>
                          <a:latin typeface="+mn-lt"/>
                          <a:ea typeface="Calibri" panose="020F0502020204030204" pitchFamily="34" charset="0"/>
                          <a:cs typeface="Times New Roman" panose="02020603050405020304" pitchFamily="18" charset="0"/>
                        </a:rPr>
                        <a:t>-168.623</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200" b="1" kern="1200" dirty="0">
                          <a:solidFill>
                            <a:srgbClr val="FF0000"/>
                          </a:solidFill>
                          <a:effectLst/>
                          <a:latin typeface="+mn-lt"/>
                          <a:ea typeface="Calibri" panose="020F0502020204030204" pitchFamily="34" charset="0"/>
                          <a:cs typeface="Times New Roman" panose="02020603050405020304" pitchFamily="18" charset="0"/>
                        </a:rPr>
                        <a:t>-10,7 (negatif göç)</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4227381071"/>
                  </a:ext>
                </a:extLst>
              </a:tr>
              <a:tr h="284588">
                <a:tc>
                  <a:txBody>
                    <a:bodyPr/>
                    <a:lstStyle/>
                    <a:p>
                      <a:pPr algn="ctr">
                        <a:lnSpc>
                          <a:spcPct val="107000"/>
                        </a:lnSpc>
                        <a:spcAft>
                          <a:spcPts val="0"/>
                        </a:spcAft>
                      </a:pPr>
                      <a:r>
                        <a:rPr lang="tr-TR" sz="1200" b="1" kern="1200" dirty="0">
                          <a:solidFill>
                            <a:srgbClr val="000000"/>
                          </a:solidFill>
                          <a:effectLst/>
                          <a:latin typeface="+mn-lt"/>
                          <a:ea typeface="Calibri" panose="020F0502020204030204" pitchFamily="34" charset="0"/>
                          <a:cs typeface="Times New Roman" panose="02020603050405020304" pitchFamily="18" charset="0"/>
                        </a:rPr>
                        <a:t>2023-2024</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gridSpan="5">
                  <a:txBody>
                    <a:bodyPr/>
                    <a:lstStyle/>
                    <a:p>
                      <a:pPr marL="0" marR="0" indent="0" algn="ctr" defTabSz="685800" rtl="0" eaLnBrk="1" fontAlgn="b" latinLnBrk="0" hangingPunct="1">
                        <a:lnSpc>
                          <a:spcPct val="107000"/>
                        </a:lnSpc>
                        <a:spcBef>
                          <a:spcPts val="0"/>
                        </a:spcBef>
                        <a:spcAft>
                          <a:spcPts val="0"/>
                        </a:spcAft>
                        <a:buClrTx/>
                        <a:buSzTx/>
                        <a:buFontTx/>
                        <a:buNone/>
                        <a:tabLst/>
                        <a:defRPr/>
                      </a:pPr>
                      <a:r>
                        <a:rPr lang="tr-TR" sz="1200" dirty="0"/>
                        <a:t>2024 Yılı İl Göç İstatistikleri Ağustos 2025’de yayımlanacaktır.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hMerge="1">
                  <a:txBody>
                    <a:bodyPr/>
                    <a:lstStyle/>
                    <a:p>
                      <a:pPr marL="0" algn="ctr" defTabSz="685800" rtl="0" eaLnBrk="1" fontAlgn="b" latinLnBrk="0" hangingPunct="1">
                        <a:lnSpc>
                          <a:spcPct val="107000"/>
                        </a:lnSpc>
                        <a:spcAft>
                          <a:spcPts val="0"/>
                        </a:spcAft>
                      </a:pPr>
                      <a:endParaRPr lang="tr-TR" sz="1200" kern="12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hMerge="1">
                  <a:txBody>
                    <a:bodyPr/>
                    <a:lstStyle/>
                    <a:p>
                      <a:pPr marL="0" algn="ctr" defTabSz="685800" rtl="0" eaLnBrk="1" fontAlgn="b" latinLnBrk="0" hangingPunct="1">
                        <a:lnSpc>
                          <a:spcPct val="107000"/>
                        </a:lnSpc>
                        <a:spcAft>
                          <a:spcPts val="0"/>
                        </a:spcAft>
                      </a:pPr>
                      <a:endParaRPr lang="tr-TR" sz="1200" kern="12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hMerge="1">
                  <a:txBody>
                    <a:bodyPr/>
                    <a:lstStyle/>
                    <a:p>
                      <a:pPr marL="0" algn="ctr" defTabSz="685800" rtl="0" eaLnBrk="1" fontAlgn="b" latinLnBrk="0" hangingPunct="1">
                        <a:lnSpc>
                          <a:spcPct val="107000"/>
                        </a:lnSpc>
                        <a:spcAft>
                          <a:spcPts val="0"/>
                        </a:spcAft>
                      </a:pPr>
                      <a:endParaRPr lang="tr-TR" sz="1200" kern="12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hMerge="1">
                  <a:txBody>
                    <a:bodyPr/>
                    <a:lstStyle/>
                    <a:p>
                      <a:pPr marL="0" algn="ctr" defTabSz="685800" rtl="0" eaLnBrk="1" fontAlgn="b" latinLnBrk="0" hangingPunct="1">
                        <a:lnSpc>
                          <a:spcPct val="107000"/>
                        </a:lnSpc>
                        <a:spcAft>
                          <a:spcPts val="0"/>
                        </a:spcAft>
                      </a:pPr>
                      <a:endParaRPr lang="tr-TR" sz="1200" b="1" kern="12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4167984289"/>
                  </a:ext>
                </a:extLst>
              </a:tr>
            </a:tbl>
          </a:graphicData>
        </a:graphic>
      </p:graphicFrame>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İSTANBUL İLİ GÖÇ İSTATİSTİKLERİ </a:t>
            </a:r>
          </a:p>
        </p:txBody>
      </p:sp>
      <p:graphicFrame>
        <p:nvGraphicFramePr>
          <p:cNvPr id="7" name="Tablo 6"/>
          <p:cNvGraphicFramePr>
            <a:graphicFrameLocks noGrp="1"/>
          </p:cNvGraphicFramePr>
          <p:nvPr>
            <p:extLst/>
          </p:nvPr>
        </p:nvGraphicFramePr>
        <p:xfrm>
          <a:off x="96618" y="4787064"/>
          <a:ext cx="3203108" cy="440918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718975">
                  <a:extLst>
                    <a:ext uri="{9D8B030D-6E8A-4147-A177-3AD203B41FA5}">
                      <a16:colId xmlns:a16="http://schemas.microsoft.com/office/drawing/2014/main" val="20000"/>
                    </a:ext>
                  </a:extLst>
                </a:gridCol>
                <a:gridCol w="1343889">
                  <a:extLst>
                    <a:ext uri="{9D8B030D-6E8A-4147-A177-3AD203B41FA5}">
                      <a16:colId xmlns:a16="http://schemas.microsoft.com/office/drawing/2014/main" val="463268062"/>
                    </a:ext>
                  </a:extLst>
                </a:gridCol>
                <a:gridCol w="1140244">
                  <a:extLst>
                    <a:ext uri="{9D8B030D-6E8A-4147-A177-3AD203B41FA5}">
                      <a16:colId xmlns:a16="http://schemas.microsoft.com/office/drawing/2014/main" val="947962462"/>
                    </a:ext>
                  </a:extLst>
                </a:gridCol>
              </a:tblGrid>
              <a:tr h="644928">
                <a:tc gridSpan="3">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bg1"/>
                          </a:solidFill>
                          <a:effectLst/>
                          <a:latin typeface="+mn-lt"/>
                        </a:rPr>
                        <a:t>2023 YILINDA İSTANBUL’UN </a:t>
                      </a:r>
                    </a:p>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bg1"/>
                          </a:solidFill>
                          <a:effectLst/>
                          <a:latin typeface="+mn-lt"/>
                        </a:rPr>
                        <a:t>İLLER DÜZEYİNDE </a:t>
                      </a:r>
                      <a:r>
                        <a:rPr kumimoji="0" lang="tr-TR" sz="1200" b="1" i="0" u="sng" strike="noStrike" cap="none" normalizeH="0" baseline="0" dirty="0">
                          <a:ln>
                            <a:noFill/>
                          </a:ln>
                          <a:solidFill>
                            <a:schemeClr val="bg1"/>
                          </a:solidFill>
                          <a:effectLst/>
                          <a:latin typeface="+mn-lt"/>
                        </a:rPr>
                        <a:t>VERDİĞİ</a:t>
                      </a:r>
                      <a:r>
                        <a:rPr kumimoji="0" lang="tr-TR" sz="1200" b="1" i="0" u="none" strike="noStrike" cap="none" normalizeH="0" baseline="0" dirty="0">
                          <a:ln>
                            <a:noFill/>
                          </a:ln>
                          <a:solidFill>
                            <a:schemeClr val="bg1"/>
                          </a:solidFill>
                          <a:effectLst/>
                          <a:latin typeface="+mn-lt"/>
                        </a:rPr>
                        <a:t> GÖÇ*</a:t>
                      </a:r>
                    </a:p>
                  </a:txBody>
                  <a:tcPr marL="7777" marR="7777" marT="7777"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pPr marL="0" marR="0" lvl="0" indent="0" algn="ctr" defTabSz="957263" rtl="0" eaLnBrk="1" fontAlgn="base" latinLnBrk="0" hangingPunct="1">
                        <a:lnSpc>
                          <a:spcPct val="100000"/>
                        </a:lnSpc>
                        <a:spcBef>
                          <a:spcPct val="20000"/>
                        </a:spcBef>
                        <a:spcAft>
                          <a:spcPct val="0"/>
                        </a:spcAft>
                        <a:buClrTx/>
                        <a:buSzTx/>
                        <a:buFontTx/>
                        <a:buNone/>
                        <a:tabLst/>
                      </a:pPr>
                      <a:endParaRPr kumimoji="0" lang="tr-TR" sz="1800" b="1" i="0" u="none" strike="noStrike" cap="none" normalizeH="0" baseline="0" dirty="0">
                        <a:ln>
                          <a:noFill/>
                        </a:ln>
                        <a:solidFill>
                          <a:schemeClr val="bg1"/>
                        </a:solidFill>
                        <a:effectLst/>
                        <a:latin typeface="+mj-lt"/>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213D"/>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325428">
                <a:tc gridSpan="2">
                  <a:txBody>
                    <a:bodyPr/>
                    <a:lstStyle/>
                    <a:p>
                      <a:pPr algn="ctr">
                        <a:lnSpc>
                          <a:spcPct val="107000"/>
                        </a:lnSpc>
                        <a:spcAft>
                          <a:spcPts val="0"/>
                        </a:spcAft>
                      </a:pPr>
                      <a:r>
                        <a:rPr lang="tr-TR" sz="1200" b="1" dirty="0">
                          <a:solidFill>
                            <a:schemeClr val="tx1"/>
                          </a:solidFill>
                          <a:effectLst/>
                          <a:latin typeface="+mn-lt"/>
                          <a:ea typeface="Calibri" panose="020F0502020204030204" pitchFamily="34" charset="0"/>
                          <a:cs typeface="Calibri" panose="020F0502020204030204" pitchFamily="34" charset="0"/>
                        </a:rPr>
                        <a:t>İL</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pPr algn="ctr">
                        <a:lnSpc>
                          <a:spcPct val="107000"/>
                        </a:lnSpc>
                        <a:spcAft>
                          <a:spcPts val="0"/>
                        </a:spcAft>
                      </a:pPr>
                      <a:endParaRPr lang="tr-TR" sz="1100" dirty="0">
                        <a:solidFill>
                          <a:srgbClr val="14213D"/>
                        </a:solidFill>
                        <a:effectLst/>
                        <a:latin typeface="+mj-lt"/>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6D"/>
                    </a:solidFill>
                  </a:tcPr>
                </a:tc>
                <a:tc>
                  <a:txBody>
                    <a:bodyPr/>
                    <a:lstStyle/>
                    <a:p>
                      <a:pPr algn="ctr">
                        <a:lnSpc>
                          <a:spcPct val="107000"/>
                        </a:lnSpc>
                        <a:spcAft>
                          <a:spcPts val="0"/>
                        </a:spcAft>
                      </a:pPr>
                      <a:r>
                        <a:rPr lang="tr-TR" sz="1200" b="1" dirty="0">
                          <a:solidFill>
                            <a:schemeClr val="tx1"/>
                          </a:solidFill>
                          <a:effectLst/>
                          <a:latin typeface="+mn-lt"/>
                          <a:ea typeface="Calibri" panose="020F0502020204030204" pitchFamily="34" charset="0"/>
                          <a:cs typeface="Times New Roman" panose="02020603050405020304" pitchFamily="18" charset="0"/>
                        </a:rPr>
                        <a:t>VERDİĞİ</a:t>
                      </a:r>
                      <a:r>
                        <a:rPr lang="tr-TR" sz="1200" b="1" baseline="0" dirty="0">
                          <a:solidFill>
                            <a:schemeClr val="tx1"/>
                          </a:solidFill>
                          <a:effectLst/>
                          <a:latin typeface="+mn-lt"/>
                          <a:ea typeface="Calibri" panose="020F0502020204030204" pitchFamily="34" charset="0"/>
                          <a:cs typeface="Times New Roman" panose="02020603050405020304" pitchFamily="18" charset="0"/>
                        </a:rPr>
                        <a:t> GÖÇ</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928993895"/>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KOCAELİ</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27.835</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24639772"/>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TEKİRDAĞ</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23.476</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ANKARA</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23.403</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TOKAT</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22.090</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537352536"/>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mn-lt"/>
                          <a:ea typeface="+mn-ea"/>
                          <a:cs typeface="+mn-cs"/>
                        </a:rPr>
                        <a:t>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İZMİR</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20.155</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959910618"/>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ORDU</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18.505</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28259146"/>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SAMSUN</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17.545</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007221277"/>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SİVAS</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16.306</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984777026"/>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KASTAMONU</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15.953</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515521669"/>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GİRESUN</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15.763</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78711337"/>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DİĞER İLLER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 latinLnBrk="0" hangingPunct="1">
                        <a:lnSpc>
                          <a:spcPct val="107000"/>
                        </a:lnSpc>
                        <a:spcBef>
                          <a:spcPct val="20000"/>
                        </a:spcBef>
                        <a:spcAft>
                          <a:spcPts val="0"/>
                        </a:spcAft>
                        <a:buClrTx/>
                        <a:buSzTx/>
                        <a:buFontTx/>
                        <a:buNone/>
                        <a:tabLst/>
                      </a:pPr>
                      <a:r>
                        <a:rPr lang="tr-TR" sz="1200" kern="1200" dirty="0">
                          <a:solidFill>
                            <a:srgbClr val="000000"/>
                          </a:solidFill>
                          <a:effectLst/>
                          <a:latin typeface="+mn-lt"/>
                          <a:ea typeface="Calibri" panose="020F0502020204030204" pitchFamily="34" charset="0"/>
                          <a:cs typeface="Times New Roman" panose="02020603050405020304" pitchFamily="18" charset="0"/>
                        </a:rPr>
                        <a:t>380.299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811324557"/>
                  </a:ext>
                </a:extLst>
              </a:tr>
              <a:tr h="331627">
                <a:tc gridSpan="2">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TOPLAM VERİLEN GÖÇ</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pPr marL="0" marR="0" lvl="0" indent="0" algn="l" defTabSz="957263" rtl="0" eaLnBrk="1" fontAlgn="base" latinLnBrk="0" hangingPunct="1">
                        <a:lnSpc>
                          <a:spcPct val="100000"/>
                        </a:lnSpc>
                        <a:spcBef>
                          <a:spcPct val="20000"/>
                        </a:spcBef>
                        <a:spcAft>
                          <a:spcPct val="0"/>
                        </a:spcAft>
                        <a:buClrTx/>
                        <a:buSzTx/>
                        <a:buFontTx/>
                        <a:buNone/>
                        <a:tabLst/>
                      </a:pPr>
                      <a:endParaRPr kumimoji="0" lang="tr-TR" sz="1600" b="1" i="0" u="none" strike="noStrike" kern="1200" cap="none" normalizeH="0" baseline="0" dirty="0">
                        <a:ln>
                          <a:noFill/>
                        </a:ln>
                        <a:solidFill>
                          <a:srgbClr val="C00000"/>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6D"/>
                    </a:solidFill>
                  </a:tcPr>
                </a:tc>
                <a:tc>
                  <a:txBody>
                    <a:bodyPr/>
                    <a:lstStyle/>
                    <a:p>
                      <a:pPr algn="ctr" rtl="0" fontAlgn="b"/>
                      <a:r>
                        <a:rPr kumimoji="0" lang="tr-TR" sz="1200" b="1" i="0" u="none" strike="noStrike" kern="1200" cap="none" normalizeH="0" baseline="0" dirty="0">
                          <a:ln>
                            <a:noFill/>
                          </a:ln>
                          <a:solidFill>
                            <a:schemeClr val="tx1"/>
                          </a:solidFill>
                          <a:effectLst/>
                          <a:latin typeface="+mn-lt"/>
                          <a:ea typeface="+mn-ea"/>
                          <a:cs typeface="+mn-cs"/>
                        </a:rPr>
                        <a:t>581.330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326264103"/>
                  </a:ext>
                </a:extLst>
              </a:tr>
            </a:tbl>
          </a:graphicData>
        </a:graphic>
      </p:graphicFrame>
      <p:graphicFrame>
        <p:nvGraphicFramePr>
          <p:cNvPr id="8" name="Tablo 7"/>
          <p:cNvGraphicFramePr>
            <a:graphicFrameLocks noGrp="1"/>
          </p:cNvGraphicFramePr>
          <p:nvPr>
            <p:extLst/>
          </p:nvPr>
        </p:nvGraphicFramePr>
        <p:xfrm>
          <a:off x="3405463" y="4787064"/>
          <a:ext cx="3308847" cy="440918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542338">
                  <a:extLst>
                    <a:ext uri="{9D8B030D-6E8A-4147-A177-3AD203B41FA5}">
                      <a16:colId xmlns:a16="http://schemas.microsoft.com/office/drawing/2014/main" val="463268062"/>
                    </a:ext>
                  </a:extLst>
                </a:gridCol>
                <a:gridCol w="1588624">
                  <a:extLst>
                    <a:ext uri="{9D8B030D-6E8A-4147-A177-3AD203B41FA5}">
                      <a16:colId xmlns:a16="http://schemas.microsoft.com/office/drawing/2014/main" val="20001"/>
                    </a:ext>
                  </a:extLst>
                </a:gridCol>
                <a:gridCol w="1177885">
                  <a:extLst>
                    <a:ext uri="{9D8B030D-6E8A-4147-A177-3AD203B41FA5}">
                      <a16:colId xmlns:a16="http://schemas.microsoft.com/office/drawing/2014/main" val="947962462"/>
                    </a:ext>
                  </a:extLst>
                </a:gridCol>
              </a:tblGrid>
              <a:tr h="644928">
                <a:tc gridSpan="3">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bg1"/>
                          </a:solidFill>
                          <a:effectLst/>
                          <a:latin typeface="+mn-lt"/>
                        </a:rPr>
                        <a:t>2023 YILINDA İSTANBUL’UN </a:t>
                      </a:r>
                    </a:p>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bg1"/>
                          </a:solidFill>
                          <a:effectLst/>
                          <a:latin typeface="+mn-lt"/>
                        </a:rPr>
                        <a:t>İLLER DÜZEYİNDE </a:t>
                      </a:r>
                      <a:r>
                        <a:rPr kumimoji="0" lang="tr-TR" sz="1200" b="1" i="0" u="sng" strike="noStrike" cap="none" normalizeH="0" baseline="0" dirty="0">
                          <a:ln>
                            <a:noFill/>
                          </a:ln>
                          <a:solidFill>
                            <a:schemeClr val="bg1"/>
                          </a:solidFill>
                          <a:effectLst/>
                          <a:latin typeface="+mn-lt"/>
                        </a:rPr>
                        <a:t>ALDIĞI</a:t>
                      </a:r>
                      <a:r>
                        <a:rPr kumimoji="0" lang="tr-TR" sz="1200" b="1" i="0" u="none" strike="noStrike" cap="none" normalizeH="0" baseline="0" dirty="0">
                          <a:ln>
                            <a:noFill/>
                          </a:ln>
                          <a:solidFill>
                            <a:schemeClr val="bg1"/>
                          </a:solidFill>
                          <a:effectLst/>
                          <a:latin typeface="+mn-lt"/>
                        </a:rPr>
                        <a:t> GÖÇ*</a:t>
                      </a:r>
                    </a:p>
                  </a:txBody>
                  <a:tcPr marL="7777" marR="7777" marT="7777"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endParaRPr lang="tr-TR"/>
                    </a:p>
                  </a:txBody>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325428">
                <a:tc gridSpan="2">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Calibri" panose="020F0502020204030204" pitchFamily="34" charset="0"/>
                        </a:rPr>
                        <a:t>İL</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pPr algn="ctr">
                        <a:lnSpc>
                          <a:spcPct val="107000"/>
                        </a:lnSpc>
                        <a:spcAft>
                          <a:spcPts val="0"/>
                        </a:spcAft>
                      </a:pPr>
                      <a:endParaRPr lang="tr-TR" sz="1100" dirty="0">
                        <a:solidFill>
                          <a:srgbClr val="14213D"/>
                        </a:solidFill>
                        <a:effectLst/>
                        <a:latin typeface="+mj-lt"/>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6D"/>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ALDIĞI</a:t>
                      </a:r>
                      <a:r>
                        <a:rPr lang="tr-TR" sz="1200" b="1" baseline="0" dirty="0">
                          <a:solidFill>
                            <a:srgbClr val="14213D"/>
                          </a:solidFill>
                          <a:effectLst/>
                          <a:latin typeface="+mn-lt"/>
                          <a:ea typeface="Calibri" panose="020F0502020204030204" pitchFamily="34" charset="0"/>
                          <a:cs typeface="Times New Roman" panose="02020603050405020304" pitchFamily="18" charset="0"/>
                        </a:rPr>
                        <a:t> GÖÇ</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928993895"/>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ANKARA</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18.457</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24639772"/>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KOCAELİ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17.473</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İZMİR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16.677</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BURSA</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14.619</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537352536"/>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HATAY</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13.882</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959910618"/>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TEKİRDAĞ</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11.677</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28259146"/>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TOKAT</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11.532</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007221277"/>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mn-lt"/>
                          <a:ea typeface="+mn-ea"/>
                          <a:cs typeface="+mn-cs"/>
                        </a:rPr>
                        <a:t>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VAN</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11.405</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984777026"/>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MALATYA</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11.039</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515521669"/>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ANTALYA</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10.518</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78711337"/>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DİĞER İLLER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200" kern="1200" dirty="0">
                          <a:solidFill>
                            <a:srgbClr val="000000"/>
                          </a:solidFill>
                          <a:effectLst/>
                          <a:latin typeface="+mn-lt"/>
                          <a:ea typeface="Calibri" panose="020F0502020204030204" pitchFamily="34" charset="0"/>
                          <a:cs typeface="Times New Roman" panose="02020603050405020304" pitchFamily="18" charset="0"/>
                        </a:rPr>
                        <a:t>275.428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811324557"/>
                  </a:ext>
                </a:extLst>
              </a:tr>
              <a:tr h="331627">
                <a:tc gridSpan="2">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rgbClr val="283845"/>
                          </a:solidFill>
                          <a:effectLst/>
                          <a:latin typeface="+mn-lt"/>
                          <a:ea typeface="+mn-ea"/>
                          <a:cs typeface="+mn-cs"/>
                        </a:rPr>
                        <a:t>TOPLAM ALINAN GÖÇ</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pPr marL="0" marR="0" lvl="0" indent="0" algn="l" defTabSz="957263" rtl="0" eaLnBrk="1" fontAlgn="base" latinLnBrk="0" hangingPunct="1">
                        <a:lnSpc>
                          <a:spcPct val="100000"/>
                        </a:lnSpc>
                        <a:spcBef>
                          <a:spcPct val="20000"/>
                        </a:spcBef>
                        <a:spcAft>
                          <a:spcPct val="0"/>
                        </a:spcAft>
                        <a:buClrTx/>
                        <a:buSzTx/>
                        <a:buFontTx/>
                        <a:buNone/>
                        <a:tabLst/>
                      </a:pPr>
                      <a:endParaRPr kumimoji="0" lang="tr-TR" sz="1600" b="1" i="0" u="none" strike="noStrike" kern="1200" cap="none" normalizeH="0" baseline="0" dirty="0">
                        <a:ln>
                          <a:noFill/>
                        </a:ln>
                        <a:solidFill>
                          <a:srgbClr val="C00000"/>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6D"/>
                    </a:solidFill>
                  </a:tcPr>
                </a:tc>
                <a:tc>
                  <a:txBody>
                    <a:bodyPr/>
                    <a:lstStyle/>
                    <a:p>
                      <a:pPr marL="0" algn="ctr" defTabSz="685800" rtl="0" eaLnBrk="1" fontAlgn="b" latinLnBrk="0" hangingPunct="1">
                        <a:lnSpc>
                          <a:spcPct val="107000"/>
                        </a:lnSpc>
                        <a:spcAft>
                          <a:spcPts val="0"/>
                        </a:spcAft>
                      </a:pPr>
                      <a:r>
                        <a:rPr lang="tr-TR" sz="1200" b="1" kern="1200" dirty="0">
                          <a:solidFill>
                            <a:srgbClr val="000000"/>
                          </a:solidFill>
                          <a:effectLst/>
                          <a:latin typeface="+mn-lt"/>
                          <a:ea typeface="Calibri" panose="020F0502020204030204" pitchFamily="34" charset="0"/>
                          <a:cs typeface="Times New Roman" panose="02020603050405020304" pitchFamily="18" charset="0"/>
                        </a:rPr>
                        <a:t>412.707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326264103"/>
                  </a:ext>
                </a:extLst>
              </a:tr>
            </a:tbl>
          </a:graphicData>
        </a:graphic>
      </p:graphicFrame>
      <p:sp>
        <p:nvSpPr>
          <p:cNvPr id="5" name="Slayt Numarası Yer Tutucusu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222</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Metin kutusu 1"/>
          <p:cNvSpPr txBox="1"/>
          <p:nvPr/>
        </p:nvSpPr>
        <p:spPr>
          <a:xfrm>
            <a:off x="96618" y="9308584"/>
            <a:ext cx="3583032" cy="253916"/>
          </a:xfrm>
          <a:prstGeom prst="rect">
            <a:avLst/>
          </a:prstGeom>
          <a:noFill/>
        </p:spPr>
        <p:txBody>
          <a:bodyPr wrap="none" rtlCol="0">
            <a:spAutoFit/>
          </a:bodyPr>
          <a:lstStyle/>
          <a:p>
            <a:r>
              <a:rPr lang="tr-TR" sz="1050" dirty="0"/>
              <a:t>* 2024 Yılı İl Göç İstatistikleri Ağustos 2025’de yayımlanacaktır.</a:t>
            </a:r>
          </a:p>
        </p:txBody>
      </p:sp>
    </p:spTree>
    <p:extLst>
      <p:ext uri="{BB962C8B-B14F-4D97-AF65-F5344CB8AC3E}">
        <p14:creationId xmlns:p14="http://schemas.microsoft.com/office/powerpoint/2010/main" val="3009551310"/>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25156</TotalTime>
  <Words>13433</Words>
  <Application>Microsoft Office PowerPoint</Application>
  <PresentationFormat>A4 Kağıt (210x297 mm)</PresentationFormat>
  <Paragraphs>7920</Paragraphs>
  <Slides>72</Slides>
  <Notes>24</Notes>
  <HiddenSlides>0</HiddenSlides>
  <MMClips>0</MMClips>
  <ScaleCrop>false</ScaleCrop>
  <HeadingPairs>
    <vt:vector size="6" baseType="variant">
      <vt:variant>
        <vt:lpstr>Kullanılan Yazı Tipleri</vt:lpstr>
      </vt:variant>
      <vt:variant>
        <vt:i4>15</vt:i4>
      </vt:variant>
      <vt:variant>
        <vt:lpstr>Tema</vt:lpstr>
      </vt:variant>
      <vt:variant>
        <vt:i4>6</vt:i4>
      </vt:variant>
      <vt:variant>
        <vt:lpstr>Slayt Başlıkları</vt:lpstr>
      </vt:variant>
      <vt:variant>
        <vt:i4>72</vt:i4>
      </vt:variant>
    </vt:vector>
  </HeadingPairs>
  <TitlesOfParts>
    <vt:vector size="93" baseType="lpstr">
      <vt:lpstr>SimSun</vt:lpstr>
      <vt:lpstr>Arial</vt:lpstr>
      <vt:lpstr>Arial Tur</vt:lpstr>
      <vt:lpstr>Arial Tur</vt:lpstr>
      <vt:lpstr>Arimo</vt:lpstr>
      <vt:lpstr>Bookman Old Style</vt:lpstr>
      <vt:lpstr>Calibri</vt:lpstr>
      <vt:lpstr>Calibri Light</vt:lpstr>
      <vt:lpstr>Century Gothic</vt:lpstr>
      <vt:lpstr>Franklin Gothic Demi Cond</vt:lpstr>
      <vt:lpstr>Linux Libertine Display G</vt:lpstr>
      <vt:lpstr>Segoe UI Semibold</vt:lpstr>
      <vt:lpstr>Times New Roman</vt:lpstr>
      <vt:lpstr>Verdana</vt:lpstr>
      <vt:lpstr>Wingdings</vt:lpstr>
      <vt:lpstr>Office Teması</vt:lpstr>
      <vt:lpstr>1_Özel Tasarım</vt:lpstr>
      <vt:lpstr>Özel Tasarım</vt:lpstr>
      <vt:lpstr>2_Office Teması</vt:lpstr>
      <vt:lpstr>1_Office Teması</vt:lpstr>
      <vt:lpstr>3_Office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Barış AMAÇ</dc:creator>
  <cp:lastModifiedBy>Burak ÖZKALKAN</cp:lastModifiedBy>
  <cp:revision>2352</cp:revision>
  <cp:lastPrinted>2025-02-25T06:42:48Z</cp:lastPrinted>
  <dcterms:created xsi:type="dcterms:W3CDTF">2021-03-15T10:30:38Z</dcterms:created>
  <dcterms:modified xsi:type="dcterms:W3CDTF">2025-06-19T11:40:59Z</dcterms:modified>
</cp:coreProperties>
</file>