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73" r:id="rId3"/>
    <p:sldMasterId id="2147483690" r:id="rId4"/>
  </p:sldMasterIdLst>
  <p:notesMasterIdLst>
    <p:notesMasterId r:id="rId66"/>
  </p:notesMasterIdLst>
  <p:handoutMasterIdLst>
    <p:handoutMasterId r:id="rId67"/>
  </p:handoutMasterIdLst>
  <p:sldIdLst>
    <p:sldId id="1373" r:id="rId5"/>
    <p:sldId id="1132" r:id="rId6"/>
    <p:sldId id="1374" r:id="rId7"/>
    <p:sldId id="1260" r:id="rId8"/>
    <p:sldId id="1261" r:id="rId9"/>
    <p:sldId id="1263" r:id="rId10"/>
    <p:sldId id="1264" r:id="rId11"/>
    <p:sldId id="1272" r:id="rId12"/>
    <p:sldId id="1273" r:id="rId13"/>
    <p:sldId id="1274" r:id="rId14"/>
    <p:sldId id="1275" r:id="rId15"/>
    <p:sldId id="1277" r:id="rId16"/>
    <p:sldId id="1184" r:id="rId17"/>
    <p:sldId id="1189" r:id="rId18"/>
    <p:sldId id="1215" r:id="rId19"/>
    <p:sldId id="1217" r:id="rId20"/>
    <p:sldId id="1219" r:id="rId21"/>
    <p:sldId id="1220" r:id="rId22"/>
    <p:sldId id="1279" r:id="rId23"/>
    <p:sldId id="1280" r:id="rId24"/>
    <p:sldId id="1282" r:id="rId25"/>
    <p:sldId id="1284" r:id="rId26"/>
    <p:sldId id="1286" r:id="rId27"/>
    <p:sldId id="1288" r:id="rId28"/>
    <p:sldId id="1365" r:id="rId29"/>
    <p:sldId id="1143" r:id="rId30"/>
    <p:sldId id="1144" r:id="rId31"/>
    <p:sldId id="1356" r:id="rId32"/>
    <p:sldId id="1360" r:id="rId33"/>
    <p:sldId id="1361" r:id="rId34"/>
    <p:sldId id="1362" r:id="rId35"/>
    <p:sldId id="1309" r:id="rId36"/>
    <p:sldId id="1310" r:id="rId37"/>
    <p:sldId id="1312" r:id="rId38"/>
    <p:sldId id="1313" r:id="rId39"/>
    <p:sldId id="1314" r:id="rId40"/>
    <p:sldId id="1222" r:id="rId41"/>
    <p:sldId id="1223" r:id="rId42"/>
    <p:sldId id="1225" r:id="rId43"/>
    <p:sldId id="1226" r:id="rId44"/>
    <p:sldId id="1150" r:id="rId45"/>
    <p:sldId id="1151" r:id="rId46"/>
    <p:sldId id="1152" r:id="rId47"/>
    <p:sldId id="1153" r:id="rId48"/>
    <p:sldId id="1199" r:id="rId49"/>
    <p:sldId id="1200" r:id="rId50"/>
    <p:sldId id="1202" r:id="rId51"/>
    <p:sldId id="1203" r:id="rId52"/>
    <p:sldId id="1205" r:id="rId53"/>
    <p:sldId id="1207" r:id="rId54"/>
    <p:sldId id="1212" r:id="rId55"/>
    <p:sldId id="1347" r:id="rId56"/>
    <p:sldId id="1348" r:id="rId57"/>
    <p:sldId id="1177" r:id="rId58"/>
    <p:sldId id="1178" r:id="rId59"/>
    <p:sldId id="1193" r:id="rId60"/>
    <p:sldId id="1195" r:id="rId61"/>
    <p:sldId id="1170" r:id="rId62"/>
    <p:sldId id="1298" r:id="rId63"/>
    <p:sldId id="1250" r:id="rId64"/>
    <p:sldId id="1375" r:id="rId65"/>
  </p:sldIdLst>
  <p:sldSz cx="6858000" cy="9906000" type="A4"/>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CB6870C7-5DC8-4BB2-A8B5-8D20CE3E9EF5}">
          <p14:sldIdLst>
            <p14:sldId id="1373"/>
          </p14:sldIdLst>
        </p14:section>
        <p14:section name="Önsöz ve İçindekiler" id="{E3834704-E864-44A4-A165-EC348F2F0F99}">
          <p14:sldIdLst>
            <p14:sldId id="1132"/>
            <p14:sldId id="1374"/>
          </p14:sldIdLst>
        </p14:section>
        <p14:section name="Tarihi" id="{BF3A9300-4D0E-445D-BCC4-0E02A151552E}">
          <p14:sldIdLst/>
        </p14:section>
        <p14:section name="Coğrafi Durum" id="{3328578F-2847-4005-9222-28713075E376}">
          <p14:sldIdLst/>
        </p14:section>
        <p14:section name="Nüfus" id="{BCBD03B5-80DA-4107-90EF-EDA191818473}">
          <p14:sldIdLst>
            <p14:sldId id="1260"/>
            <p14:sldId id="1261"/>
            <p14:sldId id="1263"/>
            <p14:sldId id="1264"/>
            <p14:sldId id="1272"/>
            <p14:sldId id="1273"/>
            <p14:sldId id="1274"/>
            <p14:sldId id="1275"/>
            <p14:sldId id="1277"/>
          </p14:sldIdLst>
        </p14:section>
        <p14:section name="İdari Yapı" id="{91CF1F5F-7AC3-4C78-B8BB-28967CF3CFA3}">
          <p14:sldIdLst>
            <p14:sldId id="1184"/>
            <p14:sldId id="1189"/>
          </p14:sldIdLst>
        </p14:section>
        <p14:section name="Asayiş ve Güvenlik" id="{D88D19B8-E6A1-4D66-AE38-9E1BDC194F17}">
          <p14:sldIdLst>
            <p14:sldId id="1215"/>
            <p14:sldId id="1217"/>
            <p14:sldId id="1219"/>
            <p14:sldId id="1220"/>
          </p14:sldIdLst>
        </p14:section>
        <p14:section name="İş ve Çalışma Hayatı" id="{382D718F-38F6-4B88-9A9D-A50CB3B1D8B3}">
          <p14:sldIdLst>
            <p14:sldId id="1279"/>
            <p14:sldId id="1280"/>
          </p14:sldIdLst>
        </p14:section>
        <p14:section name="Milli Gelir ve Ekonomik Durum" id="{0B108E85-2C45-4F66-8025-952477DD2D50}">
          <p14:sldIdLst>
            <p14:sldId id="1282"/>
            <p14:sldId id="1284"/>
            <p14:sldId id="1286"/>
            <p14:sldId id="1288"/>
          </p14:sldIdLst>
        </p14:section>
        <p14:section name="Eğitim" id="{F94EEF6A-EAC4-48B2-A445-3E0D61075020}">
          <p14:sldIdLst>
            <p14:sldId id="1365"/>
            <p14:sldId id="1143"/>
            <p14:sldId id="1144"/>
          </p14:sldIdLst>
        </p14:section>
        <p14:section name="Yüksek Öğretim" id="{C87B0D2E-C96F-4438-8675-A1496E6AB87B}">
          <p14:sldIdLst>
            <p14:sldId id="1356"/>
            <p14:sldId id="1360"/>
            <p14:sldId id="1361"/>
            <p14:sldId id="1362"/>
          </p14:sldIdLst>
        </p14:section>
        <p14:section name="Ulaşım" id="{18DF6305-EDBB-4215-83BF-A57E59319649}">
          <p14:sldIdLst>
            <p14:sldId id="1309"/>
            <p14:sldId id="1310"/>
            <p14:sldId id="1312"/>
            <p14:sldId id="1313"/>
            <p14:sldId id="1314"/>
          </p14:sldIdLst>
        </p14:section>
        <p14:section name="Sağlık" id="{827ED5F3-9EA5-4E1E-A5A6-78F5C537763D}">
          <p14:sldIdLst>
            <p14:sldId id="1222"/>
            <p14:sldId id="1223"/>
            <p14:sldId id="1225"/>
            <p14:sldId id="1226"/>
          </p14:sldIdLst>
        </p14:section>
        <p14:section name="Sosyal Hizmetler" id="{135582F7-D1D9-4B80-8D1B-7DA0C615EBE4}">
          <p14:sldIdLst>
            <p14:sldId id="1150"/>
            <p14:sldId id="1151"/>
            <p14:sldId id="1152"/>
            <p14:sldId id="1153"/>
          </p14:sldIdLst>
        </p14:section>
        <p14:section name="Kültür ve Turizm" id="{00722258-9DB0-425A-A243-ABA357267D53}">
          <p14:sldIdLst>
            <p14:sldId id="1199"/>
            <p14:sldId id="1200"/>
            <p14:sldId id="1202"/>
            <p14:sldId id="1203"/>
            <p14:sldId id="1205"/>
            <p14:sldId id="1207"/>
            <p14:sldId id="1212"/>
          </p14:sldIdLst>
        </p14:section>
        <p14:section name="Spor" id="{A4C2D35F-4A7C-4D67-AFCE-972D233714B5}">
          <p14:sldIdLst>
            <p14:sldId id="1347"/>
            <p14:sldId id="1348"/>
          </p14:sldIdLst>
        </p14:section>
        <p14:section name="Sanayi ve Teknoloji" id="{9817FEBA-CA9B-4048-90D3-1C16EFAABE37}">
          <p14:sldIdLst>
            <p14:sldId id="1177"/>
            <p14:sldId id="1178"/>
          </p14:sldIdLst>
        </p14:section>
        <p14:section name="Tarım, Orman ve Hayvancılık" id="{698FB528-5B18-4F63-8A31-5848657B907D}">
          <p14:sldIdLst>
            <p14:sldId id="1193"/>
            <p14:sldId id="1195"/>
          </p14:sldIdLst>
        </p14:section>
        <p14:section name="Konut ve Yerleşim" id="{2ADC86E7-5558-446B-82F0-4E7EF65E9F10}">
          <p14:sldIdLst/>
        </p14:section>
        <p14:section name="Fiziki ve Teknik Altyapı" id="{14F16885-D14D-4357-8EA9-07BD365417B4}">
          <p14:sldIdLst>
            <p14:sldId id="1170"/>
          </p14:sldIdLst>
        </p14:section>
        <p14:section name="İletişim, Haberleşme ve Enerji" id="{E0DD1311-E880-441B-A6C5-D3C74CBA593A}">
          <p14:sldIdLst>
            <p14:sldId id="1298"/>
          </p14:sldIdLst>
        </p14:section>
        <p14:section name="Mahalli İdareler" id="{9C648D7D-65FE-44B9-A4AC-090A9B9C0210}">
          <p14:sldIdLst/>
        </p14:section>
        <p14:section name="İKK Toplantı Değerlendirme" id="{2B796EA8-D2B7-4D2B-9999-75A03A8F42B7}">
          <p14:sldIdLst/>
        </p14:section>
        <p14:section name="2024 Yatırımları - Yatırım Programı" id="{59E8281F-4195-4F7C-A0A9-B451869BA8CA}">
          <p14:sldIdLst/>
        </p14:section>
        <p14:section name="2003-2023 Kamu Yatırımları" id="{E1E88229-6DBF-4CB5-B751-28A3A8FED7BE}">
          <p14:sldIdLst/>
        </p14:section>
        <p14:section name="Devam Eden Önemli Projeler" id="{BDAD76BD-FE19-423C-89D3-934945AA13F1}">
          <p14:sldIdLst/>
        </p14:section>
        <p14:section name="Hükümet Konakları" id="{ABE24497-59D7-4B4A-BA05-CA9BFB67F4D9}">
          <p14:sldIdLst/>
        </p14:section>
        <p14:section name="İstanbul Valiliği Projeleri" id="{281DE564-E01D-45FF-8E7B-69AFA50D5BC9}">
          <p14:sldIdLst/>
        </p14:section>
        <p14:section name="Sorunlar" id="{C4DE1672-B9AE-4922-B13B-AE127AA9B9F0}">
          <p14:sldIdLst>
            <p14:sldId id="1250"/>
          </p14:sldIdLst>
        </p14:section>
        <p14:section name="Kamu Yatırımları" id="{872BCAB6-A2CE-46E7-BC49-1413BD9B144A}">
          <p14:sldIdLst>
            <p14:sldId id="1375"/>
          </p14:sldIdLst>
        </p14:section>
        <p14:section name="Sonuç" id="{43135EFA-98E4-4712-96C2-DDB5B7F92B1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üleyha AKSÜZEK KAVAK" initials="ZAK" lastIdx="1" clrIdx="0">
    <p:extLst>
      <p:ext uri="{19B8F6BF-5375-455C-9EA6-DF929625EA0E}">
        <p15:presenceInfo xmlns:p15="http://schemas.microsoft.com/office/powerpoint/2012/main" userId="S-1-5-21-3319460674-182160504-3610838970-10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830"/>
    <a:srgbClr val="F2D492"/>
    <a:srgbClr val="2F4858"/>
    <a:srgbClr val="C2D2E3"/>
    <a:srgbClr val="FFFFFF"/>
    <a:srgbClr val="B1DCEB"/>
    <a:srgbClr val="AED8ED"/>
    <a:srgbClr val="DD142C"/>
    <a:srgbClr val="DE122A"/>
    <a:srgbClr val="CC6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3548" autoAdjust="0"/>
  </p:normalViewPr>
  <p:slideViewPr>
    <p:cSldViewPr snapToGrid="0">
      <p:cViewPr varScale="1">
        <p:scale>
          <a:sx n="72" d="100"/>
          <a:sy n="72" d="100"/>
        </p:scale>
        <p:origin x="3378" y="54"/>
      </p:cViewPr>
      <p:guideLst/>
    </p:cSldViewPr>
  </p:slideViewPr>
  <p:outlineViewPr>
    <p:cViewPr>
      <p:scale>
        <a:sx n="33" d="100"/>
        <a:sy n="33" d="100"/>
      </p:scale>
      <p:origin x="0" y="-16872"/>
    </p:cViewPr>
  </p:outlineViewPr>
  <p:notesTextViewPr>
    <p:cViewPr>
      <p:scale>
        <a:sx n="1" d="1"/>
        <a:sy n="1" d="1"/>
      </p:scale>
      <p:origin x="0" y="0"/>
    </p:cViewPr>
  </p:notesTextViewPr>
  <p:notesViewPr>
    <p:cSldViewPr snapToGrid="0">
      <p:cViewPr varScale="1">
        <p:scale>
          <a:sx n="75" d="100"/>
          <a:sy n="75" d="100"/>
        </p:scale>
        <p:origin x="22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9367CFD-0522-4911-AE15-DFE0283BE41F}" type="datetimeFigureOut">
              <a:rPr lang="tr-TR" smtClean="0"/>
              <a:t>4.12.2024</a:t>
            </a:fld>
            <a:endParaRPr lang="tr-TR"/>
          </a:p>
        </p:txBody>
      </p:sp>
      <p:sp>
        <p:nvSpPr>
          <p:cNvPr id="4" name="Altbilgi Yer Tutucusu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FABCE-18FE-486E-9DA5-EF597B4E2371}" type="slidenum">
              <a:rPr lang="tr-TR" smtClean="0"/>
              <a:t>‹#›</a:t>
            </a:fld>
            <a:endParaRPr lang="tr-TR"/>
          </a:p>
        </p:txBody>
      </p:sp>
    </p:spTree>
    <p:extLst>
      <p:ext uri="{BB962C8B-B14F-4D97-AF65-F5344CB8AC3E}">
        <p14:creationId xmlns:p14="http://schemas.microsoft.com/office/powerpoint/2010/main" val="56858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60"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5" y="0"/>
            <a:ext cx="2945660" cy="498135"/>
          </a:xfrm>
          <a:prstGeom prst="rect">
            <a:avLst/>
          </a:prstGeom>
        </p:spPr>
        <p:txBody>
          <a:bodyPr vert="horz" lIns="91440" tIns="45720" rIns="91440" bIns="45720" rtlCol="0"/>
          <a:lstStyle>
            <a:lvl1pPr algn="r">
              <a:defRPr sz="1200"/>
            </a:lvl1pPr>
          </a:lstStyle>
          <a:p>
            <a:fld id="{DBAA3C0F-A9AD-4274-91D2-28331D09CCCF}" type="datetimeFigureOut">
              <a:rPr lang="tr-TR" smtClean="0"/>
              <a:t>4.12.2024</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30091"/>
            <a:ext cx="2945660"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60" cy="498134"/>
          </a:xfrm>
          <a:prstGeom prst="rect">
            <a:avLst/>
          </a:prstGeom>
        </p:spPr>
        <p:txBody>
          <a:bodyPr vert="horz" lIns="91440" tIns="45720" rIns="91440" bIns="45720" rtlCol="0" anchor="b"/>
          <a:lstStyle>
            <a:lvl1pPr algn="r">
              <a:defRPr sz="1200"/>
            </a:lvl1pPr>
          </a:lstStyle>
          <a:p>
            <a:fld id="{804B5915-9D30-44F4-BAED-259C05145258}" type="slidenum">
              <a:rPr lang="tr-TR" smtClean="0"/>
              <a:t>‹#›</a:t>
            </a:fld>
            <a:endParaRPr lang="tr-TR"/>
          </a:p>
        </p:txBody>
      </p:sp>
    </p:spTree>
    <p:extLst>
      <p:ext uri="{BB962C8B-B14F-4D97-AF65-F5344CB8AC3E}">
        <p14:creationId xmlns:p14="http://schemas.microsoft.com/office/powerpoint/2010/main" val="189442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97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90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03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14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1565"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565" rtl="0" eaLnBrk="1" fontAlgn="auto" latinLnBrk="0" hangingPunct="1">
                <a:lnSpc>
                  <a:spcPct val="100000"/>
                </a:lnSpc>
                <a:spcBef>
                  <a:spcPts val="0"/>
                </a:spcBef>
                <a:spcAft>
                  <a:spcPts val="0"/>
                </a:spcAft>
                <a:buClrTx/>
                <a:buSzTx/>
                <a:buFontTx/>
                <a:buNone/>
                <a:tabLst/>
                <a:defRPr/>
              </a:pPr>
              <a:t>51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08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16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11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10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1563"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563"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64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5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7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8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9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94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endParaRPr lang="tr-T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tr-T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4288677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56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33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36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23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14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4243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293380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012653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5016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071229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496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60490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60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en-US" sz="1350"/>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r>
              <a:rPr lang="tr-TR" sz="900" b="0" i="1" dirty="0">
                <a:solidFill>
                  <a:srgbClr val="9E652E"/>
                </a:solidFill>
              </a:rPr>
              <a:t>İl Planlama ve Koordinasyon Müdürlüğü</a:t>
            </a:r>
          </a:p>
        </p:txBody>
      </p:sp>
    </p:spTree>
    <p:extLst>
      <p:ext uri="{BB962C8B-B14F-4D97-AF65-F5344CB8AC3E}">
        <p14:creationId xmlns:p14="http://schemas.microsoft.com/office/powerpoint/2010/main" val="324174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1140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23752"/>
            <a:ext cx="6858000" cy="424066"/>
          </a:xfrm>
          <a:prstGeom prst="rect">
            <a:avLst/>
          </a:prstGeom>
          <a:solidFill>
            <a:srgbClr val="F2D492">
              <a:alpha val="15000"/>
            </a:srgb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pic>
        <p:nvPicPr>
          <p:cNvPr id="5" name="Resim 4"/>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5674823" y="198155"/>
            <a:ext cx="919097" cy="665445"/>
          </a:xfrm>
          <a:prstGeom prst="rect">
            <a:avLst/>
          </a:prstGeom>
        </p:spPr>
      </p:pic>
    </p:spTree>
    <p:extLst>
      <p:ext uri="{BB962C8B-B14F-4D97-AF65-F5344CB8AC3E}">
        <p14:creationId xmlns:p14="http://schemas.microsoft.com/office/powerpoint/2010/main" val="2042379424"/>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Tree>
    <p:extLst>
      <p:ext uri="{BB962C8B-B14F-4D97-AF65-F5344CB8AC3E}">
        <p14:creationId xmlns:p14="http://schemas.microsoft.com/office/powerpoint/2010/main" val="9227140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
                    </a14:imgEffect>
                  </a14:imgLayer>
                </a14:imgProps>
              </a:ext>
            </a:extLst>
          </a:blip>
          <a:srcRect/>
          <a:stretch>
            <a:fillRect l="-18000" r="-18000"/>
          </a:stretch>
        </a:blipFill>
        <a:effectLst/>
      </p:bgPr>
    </p:bg>
    <p:spTree>
      <p:nvGrpSpPr>
        <p:cNvPr id="1" name=""/>
        <p:cNvGrpSpPr/>
        <p:nvPr/>
      </p:nvGrpSpPr>
      <p:grpSpPr>
        <a:xfrm>
          <a:off x="0" y="0"/>
          <a:ext cx="0" cy="0"/>
          <a:chOff x="0" y="0"/>
          <a:chExt cx="0" cy="0"/>
        </a:xfrm>
      </p:grpSpPr>
      <p:sp>
        <p:nvSpPr>
          <p:cNvPr id="3" name="Metin kutusu 2"/>
          <p:cNvSpPr txBox="1"/>
          <p:nvPr/>
        </p:nvSpPr>
        <p:spPr>
          <a:xfrm>
            <a:off x="0" y="222694"/>
            <a:ext cx="6858000" cy="861774"/>
          </a:xfrm>
          <a:prstGeom prst="rect">
            <a:avLst/>
          </a:prstGeom>
          <a:solidFill>
            <a:schemeClr val="bg1">
              <a:alpha val="63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İSTANBUL VALİLİĞİ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İl Planlama ve Koordinasyon Müdürlüğü</a:t>
            </a:r>
            <a:endParaRPr kumimoji="0" lang="tr-TR" sz="14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Resim 5"/>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45659" y="222694"/>
            <a:ext cx="1005249" cy="1005249"/>
          </a:xfrm>
          <a:prstGeom prst="rect">
            <a:avLst/>
          </a:prstGeom>
          <a:ln>
            <a:solidFill>
              <a:schemeClr val="tx2"/>
            </a:solidFill>
          </a:ln>
        </p:spPr>
      </p:pic>
      <p:pic>
        <p:nvPicPr>
          <p:cNvPr id="5" name="Resim 4"/>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5577739" y="301833"/>
            <a:ext cx="1056671" cy="765051"/>
          </a:xfrm>
          <a:prstGeom prst="rect">
            <a:avLst/>
          </a:prstGeom>
        </p:spPr>
      </p:pic>
      <p:sp>
        <p:nvSpPr>
          <p:cNvPr id="7" name="Metin kutusu 6"/>
          <p:cNvSpPr txBox="1"/>
          <p:nvPr/>
        </p:nvSpPr>
        <p:spPr>
          <a:xfrm>
            <a:off x="0" y="3457184"/>
            <a:ext cx="6858000" cy="3416320"/>
          </a:xfrm>
          <a:prstGeom prst="rect">
            <a:avLst/>
          </a:prstGeom>
          <a:solidFill>
            <a:schemeClr val="bg1">
              <a:alpha val="7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chemeClr val="tx2">
                    <a:lumMod val="75000"/>
                  </a:schemeClr>
                </a:solidFill>
                <a:effectLst/>
                <a:uLnTx/>
                <a:uFillTx/>
                <a:latin typeface="Franklin Gothic Demi Cond" panose="020B0706030402020204" pitchFamily="34" charset="0"/>
                <a:ea typeface="+mn-ea"/>
                <a:cs typeface="+mn-cs"/>
              </a:rPr>
              <a:t>İSTANBUL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chemeClr val="tx2">
                    <a:lumMod val="75000"/>
                  </a:schemeClr>
                </a:solidFill>
                <a:effectLst/>
                <a:uLnTx/>
                <a:uFillTx/>
                <a:latin typeface="Franklin Gothic Demi Cond" panose="020B0706030402020204" pitchFamily="34" charset="0"/>
                <a:ea typeface="+mn-ea"/>
                <a:cs typeface="+mn-cs"/>
              </a:rPr>
              <a:t>İL </a:t>
            </a:r>
            <a:r>
              <a:rPr lang="tr-TR" sz="7200" b="1" dirty="0" smtClean="0">
                <a:solidFill>
                  <a:schemeClr val="tx2">
                    <a:lumMod val="75000"/>
                  </a:schemeClr>
                </a:solidFill>
                <a:latin typeface="Franklin Gothic Demi Cond" panose="020B0706030402020204" pitchFamily="34" charset="0"/>
              </a:rPr>
              <a:t>İSTATİSTİK RAPORU</a:t>
            </a:r>
            <a:endParaRPr kumimoji="0" lang="tr-TR" sz="7200" b="1" i="0" u="none" strike="noStrike" kern="1200" cap="none" spc="0" normalizeH="0" baseline="0" noProof="0" dirty="0" smtClean="0">
              <a:ln>
                <a:noFill/>
              </a:ln>
              <a:solidFill>
                <a:schemeClr val="tx2">
                  <a:lumMod val="75000"/>
                </a:schemeClr>
              </a:solidFill>
              <a:effectLst/>
              <a:uLnTx/>
              <a:uFillTx/>
              <a:latin typeface="Franklin Gothic Demi Cond" panose="020B0706030402020204" pitchFamily="34" charset="0"/>
            </a:endParaRPr>
          </a:p>
        </p:txBody>
      </p:sp>
      <p:sp>
        <p:nvSpPr>
          <p:cNvPr id="8" name="Metin kutusu 7"/>
          <p:cNvSpPr txBox="1"/>
          <p:nvPr/>
        </p:nvSpPr>
        <p:spPr>
          <a:xfrm>
            <a:off x="0" y="9160885"/>
            <a:ext cx="685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2023</a:t>
            </a:r>
          </a:p>
        </p:txBody>
      </p:sp>
    </p:spTree>
    <p:extLst>
      <p:ext uri="{BB962C8B-B14F-4D97-AF65-F5344CB8AC3E}">
        <p14:creationId xmlns:p14="http://schemas.microsoft.com/office/powerpoint/2010/main" val="113866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NÜFUS İSTATİSTİKLERİ</a:t>
            </a:r>
          </a:p>
        </p:txBody>
      </p:sp>
      <p:graphicFrame>
        <p:nvGraphicFramePr>
          <p:cNvPr id="5" name="Tablo 4"/>
          <p:cNvGraphicFramePr>
            <a:graphicFrameLocks noGrp="1"/>
          </p:cNvGraphicFramePr>
          <p:nvPr>
            <p:extLst>
              <p:ext uri="{D42A27DB-BD31-4B8C-83A1-F6EECF244321}">
                <p14:modId xmlns:p14="http://schemas.microsoft.com/office/powerpoint/2010/main" val="696472100"/>
              </p:ext>
            </p:extLst>
          </p:nvPr>
        </p:nvGraphicFramePr>
        <p:xfrm>
          <a:off x="92766" y="901969"/>
          <a:ext cx="6652591" cy="5432569"/>
        </p:xfrm>
        <a:graphic>
          <a:graphicData uri="http://schemas.openxmlformats.org/drawingml/2006/table">
            <a:tbl>
              <a:tblPr>
                <a:effectLst>
                  <a:outerShdw blurRad="50800" dist="38100" dir="5400000" algn="t" rotWithShape="0">
                    <a:prstClr val="black">
                      <a:alpha val="40000"/>
                    </a:prstClr>
                  </a:outerShdw>
                </a:effectLst>
              </a:tblPr>
              <a:tblGrid>
                <a:gridCol w="3657771">
                  <a:extLst>
                    <a:ext uri="{9D8B030D-6E8A-4147-A177-3AD203B41FA5}">
                      <a16:colId xmlns:a16="http://schemas.microsoft.com/office/drawing/2014/main" val="60148677"/>
                    </a:ext>
                  </a:extLst>
                </a:gridCol>
                <a:gridCol w="1488334">
                  <a:extLst>
                    <a:ext uri="{9D8B030D-6E8A-4147-A177-3AD203B41FA5}">
                      <a16:colId xmlns:a16="http://schemas.microsoft.com/office/drawing/2014/main" val="1896489176"/>
                    </a:ext>
                  </a:extLst>
                </a:gridCol>
                <a:gridCol w="1506486">
                  <a:extLst>
                    <a:ext uri="{9D8B030D-6E8A-4147-A177-3AD203B41FA5}">
                      <a16:colId xmlns:a16="http://schemas.microsoft.com/office/drawing/2014/main" val="4222968164"/>
                    </a:ext>
                  </a:extLst>
                </a:gridCol>
              </a:tblGrid>
              <a:tr h="586046">
                <a:tc gridSpan="3">
                  <a:txBody>
                    <a:bodyPr/>
                    <a:lstStyle/>
                    <a:p>
                      <a:pPr algn="ctr">
                        <a:lnSpc>
                          <a:spcPct val="107000"/>
                        </a:lnSpc>
                        <a:spcAft>
                          <a:spcPts val="0"/>
                        </a:spcAft>
                      </a:pPr>
                      <a:r>
                        <a:rPr lang="tr-TR" sz="1800" b="1" dirty="0">
                          <a:solidFill>
                            <a:schemeClr val="bg1"/>
                          </a:solidFill>
                          <a:effectLst/>
                          <a:latin typeface="+mn-lt"/>
                          <a:ea typeface="Calibri" panose="020F0502020204030204" pitchFamily="34" charset="0"/>
                          <a:cs typeface="Times New Roman" panose="02020603050405020304" pitchFamily="18" charset="0"/>
                        </a:rPr>
                        <a:t> İLDEKİ YABANCI  SAYISI *</a:t>
                      </a:r>
                      <a:endParaRPr lang="tr-TR" sz="18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63904183"/>
                  </a:ext>
                </a:extLst>
              </a:tr>
              <a:tr h="575316">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YIL</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2022</a:t>
                      </a:r>
                      <a:r>
                        <a:rPr lang="tr-TR" sz="1400" b="1" baseline="0" dirty="0">
                          <a:solidFill>
                            <a:srgbClr val="14213D"/>
                          </a:solidFill>
                          <a:effectLst/>
                          <a:latin typeface="+mn-lt"/>
                          <a:ea typeface="Calibri" panose="020F0502020204030204" pitchFamily="34" charset="0"/>
                          <a:cs typeface="Times New Roman" panose="02020603050405020304" pitchFamily="18" charset="0"/>
                        </a:rPr>
                        <a:t> </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r>
                        <a:rPr lang="tr-TR" sz="1400" b="1" kern="1200" dirty="0">
                          <a:solidFill>
                            <a:srgbClr val="14213D"/>
                          </a:solidFill>
                          <a:effectLst/>
                          <a:latin typeface="+mn-lt"/>
                          <a:ea typeface="Calibri" panose="020F0502020204030204" pitchFamily="34" charset="0"/>
                          <a:cs typeface="Times New Roman" panose="02020603050405020304" pitchFamily="18" charset="0"/>
                        </a:rPr>
                        <a:t>2023</a:t>
                      </a:r>
                      <a:endParaRPr lang="tr-TR" sz="1400"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658728802"/>
                  </a:ext>
                </a:extLst>
              </a:tr>
              <a:tr h="649817">
                <a:tc>
                  <a:txBody>
                    <a:bodyPr/>
                    <a:lstStyle/>
                    <a:p>
                      <a:pPr algn="l" fontAlgn="ctr"/>
                      <a:r>
                        <a:rPr lang="tr-TR" sz="1200" b="1" i="0" u="none" strike="noStrike" dirty="0">
                          <a:solidFill>
                            <a:srgbClr val="000000"/>
                          </a:solidFill>
                          <a:effectLst/>
                          <a:latin typeface="Calibri" panose="020F0502020204030204" pitchFamily="34" charset="0"/>
                        </a:rPr>
                        <a:t>GEÇİCİ KORUMA STATÜSÜNDE BULANAN KİŞİ SAYISI (SURİYELİ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effectLst/>
                          <a:latin typeface="Calibri" panose="020F0502020204030204" pitchFamily="34" charset="0"/>
                        </a:rPr>
                        <a:t>543.973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529.403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47129356"/>
                  </a:ext>
                </a:extLst>
              </a:tr>
              <a:tr h="724278">
                <a:tc>
                  <a:txBody>
                    <a:bodyPr/>
                    <a:lstStyle/>
                    <a:p>
                      <a:pPr algn="l" fontAlgn="ctr"/>
                      <a:r>
                        <a:rPr lang="tr-TR" sz="1200" b="1" i="0" u="none" strike="noStrike" dirty="0">
                          <a:solidFill>
                            <a:srgbClr val="000000"/>
                          </a:solidFill>
                          <a:effectLst/>
                          <a:latin typeface="Calibri" panose="020F0502020204030204" pitchFamily="34" charset="0"/>
                        </a:rPr>
                        <a:t>ULUSLARARASI KORUMA STATÜSÜNDE BULUNAN YABANCI</a:t>
                      </a:r>
                      <a:r>
                        <a:rPr lang="tr-TR" sz="1200" b="1" i="0" u="none" strike="noStrike" baseline="0" dirty="0">
                          <a:solidFill>
                            <a:srgbClr val="000000"/>
                          </a:solidFill>
                          <a:effectLst/>
                          <a:latin typeface="Calibri" panose="020F0502020204030204" pitchFamily="34" charset="0"/>
                        </a:rPr>
                        <a:t> </a:t>
                      </a:r>
                      <a:r>
                        <a:rPr lang="tr-TR" sz="1200" b="1" i="0" u="none" strike="noStrike" dirty="0">
                          <a:solidFill>
                            <a:srgbClr val="000000"/>
                          </a:solidFill>
                          <a:effectLst/>
                          <a:latin typeface="Calibri" panose="020F0502020204030204" pitchFamily="34" charset="0"/>
                        </a:rPr>
                        <a:t>SAYISI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rgbClr val="000000"/>
                          </a:solidFill>
                          <a:effectLst/>
                          <a:latin typeface="Calibri" panose="020F0502020204030204" pitchFamily="34" charset="0"/>
                        </a:rPr>
                        <a:t>3.893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3.451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57137870"/>
                  </a:ext>
                </a:extLst>
              </a:tr>
              <a:tr h="724278">
                <a:tc>
                  <a:txBody>
                    <a:bodyPr/>
                    <a:lstStyle/>
                    <a:p>
                      <a:pPr algn="l" fontAlgn="ctr"/>
                      <a:r>
                        <a:rPr lang="tr-TR" sz="1200" b="1" i="0" u="none" strike="noStrike" dirty="0">
                          <a:solidFill>
                            <a:srgbClr val="000000"/>
                          </a:solidFill>
                          <a:effectLst/>
                          <a:latin typeface="Calibri" panose="020F0502020204030204" pitchFamily="34" charset="0"/>
                        </a:rPr>
                        <a:t>İKAMET</a:t>
                      </a:r>
                      <a:r>
                        <a:rPr lang="tr-TR" sz="1200" b="1" i="0" u="none" strike="noStrike" baseline="0" dirty="0">
                          <a:solidFill>
                            <a:srgbClr val="000000"/>
                          </a:solidFill>
                          <a:effectLst/>
                          <a:latin typeface="Calibri" panose="020F0502020204030204" pitchFamily="34" charset="0"/>
                        </a:rPr>
                        <a:t> İZNİ VERİLEN YABANCI  SAYISI (Çalışma İzni Hariç)</a:t>
                      </a:r>
                      <a:endParaRPr lang="tr-TR" sz="12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rgbClr val="000000"/>
                          </a:solidFill>
                          <a:effectLst/>
                          <a:latin typeface="Calibri" panose="020F0502020204030204" pitchFamily="34" charset="0"/>
                        </a:rPr>
                        <a:t>633.281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512.167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989290162"/>
                  </a:ext>
                </a:extLst>
              </a:tr>
              <a:tr h="724278">
                <a:tc>
                  <a:txBody>
                    <a:bodyPr/>
                    <a:lstStyle/>
                    <a:p>
                      <a:pPr algn="l" fontAlgn="ctr"/>
                      <a:r>
                        <a:rPr lang="tr-TR" sz="1200" b="1" i="0" u="none" strike="noStrike" dirty="0">
                          <a:solidFill>
                            <a:schemeClr val="accent5">
                              <a:lumMod val="50000"/>
                            </a:schemeClr>
                          </a:solidFill>
                          <a:effectLst/>
                          <a:latin typeface="Calibri" panose="020F0502020204030204" pitchFamily="34" charset="0"/>
                        </a:rPr>
                        <a:t>YABANCI</a:t>
                      </a:r>
                      <a:r>
                        <a:rPr lang="tr-TR" sz="1200" b="1" i="0" u="none" strike="noStrike" baseline="0" dirty="0">
                          <a:solidFill>
                            <a:schemeClr val="accent5">
                              <a:lumMod val="50000"/>
                            </a:schemeClr>
                          </a:solidFill>
                          <a:effectLst/>
                          <a:latin typeface="Calibri" panose="020F0502020204030204" pitchFamily="34" charset="0"/>
                        </a:rPr>
                        <a:t> SAYISI</a:t>
                      </a:r>
                      <a:endParaRPr lang="tr-TR" sz="1200" b="1" i="0" u="none" strike="noStrike" dirty="0">
                        <a:solidFill>
                          <a:schemeClr val="accent5">
                            <a:lumMod val="50000"/>
                          </a:schemeClr>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marL="0" algn="ctr" defTabSz="685800" rtl="0" eaLnBrk="1" fontAlgn="b" latinLnBrk="0" hangingPunct="1"/>
                      <a:r>
                        <a:rPr lang="tr-TR" sz="1200" b="0" i="0" u="none" strike="noStrike" kern="1200" dirty="0">
                          <a:solidFill>
                            <a:schemeClr val="accent5">
                              <a:lumMod val="50000"/>
                            </a:schemeClr>
                          </a:solidFill>
                          <a:effectLst/>
                          <a:latin typeface="Calibri" panose="020F0502020204030204" pitchFamily="34" charset="0"/>
                          <a:ea typeface="+mn-ea"/>
                          <a:cs typeface="+mn-cs"/>
                        </a:rPr>
                        <a:t>1.214.126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marL="0" algn="ctr" defTabSz="685800" rtl="0" eaLnBrk="1" fontAlgn="b" latinLnBrk="0" hangingPunct="1"/>
                      <a:r>
                        <a:rPr lang="tr-TR" sz="1200" b="0" i="0" u="none" strike="noStrike" kern="1200" dirty="0">
                          <a:solidFill>
                            <a:schemeClr val="accent5">
                              <a:lumMod val="50000"/>
                            </a:schemeClr>
                          </a:solidFill>
                          <a:effectLst/>
                          <a:latin typeface="Calibri" panose="020F0502020204030204" pitchFamily="34" charset="0"/>
                          <a:ea typeface="+mn-ea"/>
                          <a:cs typeface="+mn-cs"/>
                        </a:rPr>
                        <a:t>1.045.021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58912242"/>
                  </a:ext>
                </a:extLst>
              </a:tr>
              <a:tr h="724278">
                <a:tc>
                  <a:txBody>
                    <a:bodyPr/>
                    <a:lstStyle/>
                    <a:p>
                      <a:pPr algn="l" fontAlgn="ctr"/>
                      <a:r>
                        <a:rPr lang="tr-TR" sz="1200" b="1" i="0" u="none" strike="noStrike" dirty="0">
                          <a:solidFill>
                            <a:srgbClr val="000000"/>
                          </a:solidFill>
                          <a:effectLst/>
                          <a:latin typeface="Calibri" panose="020F0502020204030204" pitchFamily="34" charset="0"/>
                        </a:rPr>
                        <a:t>ÇALIŞMA İZNİ VERİLEN YABANCI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rgbClr val="000000"/>
                          </a:solidFill>
                          <a:effectLst/>
                          <a:latin typeface="Calibri" panose="020F0502020204030204" pitchFamily="34" charset="0"/>
                        </a:rPr>
                        <a:t>38.873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44.411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379012725"/>
                  </a:ext>
                </a:extLst>
              </a:tr>
              <a:tr h="724278">
                <a:tc>
                  <a:txBody>
                    <a:bodyPr/>
                    <a:lstStyle/>
                    <a:p>
                      <a:pPr algn="l" fontAlgn="ctr"/>
                      <a:r>
                        <a:rPr lang="tr-TR" sz="1200" b="1" i="0" u="none" strike="noStrike" dirty="0">
                          <a:solidFill>
                            <a:schemeClr val="accent1">
                              <a:lumMod val="50000"/>
                            </a:schemeClr>
                          </a:solidFill>
                          <a:effectLst/>
                          <a:latin typeface="Calibri" panose="020F0502020204030204" pitchFamily="34" charset="0"/>
                        </a:rPr>
                        <a:t>İLDEKİ TOPLAM YABANCI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Calibri" panose="020F0502020204030204" pitchFamily="34" charset="0"/>
                        </a:rPr>
                        <a:t>1.252.999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algn="ctr"/>
                      <a:r>
                        <a:rPr lang="tr-TR" b="1" dirty="0">
                          <a:solidFill>
                            <a:schemeClr val="accent1">
                              <a:lumMod val="50000"/>
                            </a:schemeClr>
                          </a:solidFill>
                        </a:rPr>
                        <a:t>1.089.432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87333254"/>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458201628"/>
              </p:ext>
            </p:extLst>
          </p:nvPr>
        </p:nvGraphicFramePr>
        <p:xfrm>
          <a:off x="92768" y="6699413"/>
          <a:ext cx="6652590" cy="1954255"/>
        </p:xfrm>
        <a:graphic>
          <a:graphicData uri="http://schemas.openxmlformats.org/drawingml/2006/table">
            <a:tbl>
              <a:tblPr>
                <a:effectLst>
                  <a:outerShdw blurRad="50800" dist="38100" dir="5400000" algn="t" rotWithShape="0">
                    <a:prstClr val="black">
                      <a:alpha val="40000"/>
                    </a:prstClr>
                  </a:outerShdw>
                </a:effectLst>
              </a:tblPr>
              <a:tblGrid>
                <a:gridCol w="2560841">
                  <a:extLst>
                    <a:ext uri="{9D8B030D-6E8A-4147-A177-3AD203B41FA5}">
                      <a16:colId xmlns:a16="http://schemas.microsoft.com/office/drawing/2014/main" val="4211072879"/>
                    </a:ext>
                  </a:extLst>
                </a:gridCol>
                <a:gridCol w="965754">
                  <a:extLst>
                    <a:ext uri="{9D8B030D-6E8A-4147-A177-3AD203B41FA5}">
                      <a16:colId xmlns:a16="http://schemas.microsoft.com/office/drawing/2014/main" val="2311201095"/>
                    </a:ext>
                  </a:extLst>
                </a:gridCol>
                <a:gridCol w="1029291">
                  <a:extLst>
                    <a:ext uri="{9D8B030D-6E8A-4147-A177-3AD203B41FA5}">
                      <a16:colId xmlns:a16="http://schemas.microsoft.com/office/drawing/2014/main" val="1611451452"/>
                    </a:ext>
                  </a:extLst>
                </a:gridCol>
                <a:gridCol w="1041999">
                  <a:extLst>
                    <a:ext uri="{9D8B030D-6E8A-4147-A177-3AD203B41FA5}">
                      <a16:colId xmlns:a16="http://schemas.microsoft.com/office/drawing/2014/main" val="2605979436"/>
                    </a:ext>
                  </a:extLst>
                </a:gridCol>
                <a:gridCol w="1054705">
                  <a:extLst>
                    <a:ext uri="{9D8B030D-6E8A-4147-A177-3AD203B41FA5}">
                      <a16:colId xmlns:a16="http://schemas.microsoft.com/office/drawing/2014/main" val="662131190"/>
                    </a:ext>
                  </a:extLst>
                </a:gridCol>
              </a:tblGrid>
              <a:tr h="656197">
                <a:tc gridSpan="5">
                  <a:txBody>
                    <a:bodyPr/>
                    <a:lstStyle/>
                    <a:p>
                      <a:pPr marL="0" marR="0" indent="0" algn="ctr" defTabSz="685800" rtl="0" eaLnBrk="1" fontAlgn="auto" latinLnBrk="0" hangingPunct="1">
                        <a:lnSpc>
                          <a:spcPct val="107000"/>
                        </a:lnSpc>
                        <a:spcBef>
                          <a:spcPts val="0"/>
                        </a:spcBef>
                        <a:spcAft>
                          <a:spcPts val="0"/>
                        </a:spcAft>
                        <a:buClrTx/>
                        <a:buSzTx/>
                        <a:buFontTx/>
                        <a:buNone/>
                        <a:tabLst/>
                        <a:defRPr/>
                      </a:pPr>
                      <a:r>
                        <a:rPr lang="tr-TR" sz="1800" b="1" kern="1200" dirty="0">
                          <a:solidFill>
                            <a:schemeClr val="bg1"/>
                          </a:solidFill>
                          <a:effectLst/>
                          <a:latin typeface="+mn-lt"/>
                          <a:ea typeface="Calibri" panose="020F0502020204030204" pitchFamily="34" charset="0"/>
                          <a:cs typeface="Times New Roman" panose="02020603050405020304" pitchFamily="18" charset="0"/>
                        </a:rPr>
                        <a:t> DÜZENSİZ</a:t>
                      </a:r>
                      <a:r>
                        <a:rPr lang="tr-TR" sz="1800" b="1" kern="1200" baseline="0" dirty="0">
                          <a:solidFill>
                            <a:schemeClr val="bg1"/>
                          </a:solidFill>
                          <a:effectLst/>
                          <a:latin typeface="+mn-lt"/>
                          <a:ea typeface="Calibri" panose="020F0502020204030204" pitchFamily="34" charset="0"/>
                          <a:cs typeface="Times New Roman" panose="02020603050405020304" pitchFamily="18" charset="0"/>
                        </a:rPr>
                        <a:t> GÖÇMEN SAYISI</a:t>
                      </a:r>
                      <a:r>
                        <a:rPr lang="tr-TR" sz="1800" b="1" kern="1200" baseline="0" dirty="0" smtClean="0">
                          <a:solidFill>
                            <a:schemeClr val="bg1"/>
                          </a:solidFill>
                          <a:effectLst/>
                          <a:latin typeface="+mn-lt"/>
                          <a:ea typeface="Calibri" panose="020F0502020204030204" pitchFamily="34" charset="0"/>
                          <a:cs typeface="Times New Roman" panose="02020603050405020304" pitchFamily="18" charset="0"/>
                        </a:rPr>
                        <a:t>**</a:t>
                      </a:r>
                      <a:endParaRPr lang="tr-TR" sz="1800" b="1" kern="12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a:lnSpc>
                          <a:spcPct val="107000"/>
                        </a:lnSpc>
                        <a:spcAft>
                          <a:spcPts val="0"/>
                        </a:spcAft>
                      </a:pP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2869382982"/>
                  </a:ext>
                </a:extLst>
              </a:tr>
              <a:tr h="656197">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YIL</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2020</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2021</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2022</a:t>
                      </a:r>
                      <a:r>
                        <a:rPr lang="tr-TR" sz="1400" b="1" baseline="0" dirty="0">
                          <a:solidFill>
                            <a:srgbClr val="14213D"/>
                          </a:solidFill>
                          <a:effectLst/>
                          <a:latin typeface="+mn-lt"/>
                          <a:ea typeface="Calibri" panose="020F0502020204030204" pitchFamily="34" charset="0"/>
                          <a:cs typeface="Times New Roman" panose="02020603050405020304" pitchFamily="18" charset="0"/>
                        </a:rPr>
                        <a:t> </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r>
                        <a:rPr lang="tr-TR" sz="1400" b="1" kern="1200" dirty="0">
                          <a:solidFill>
                            <a:srgbClr val="14213D"/>
                          </a:solidFill>
                          <a:effectLst/>
                          <a:latin typeface="+mn-lt"/>
                          <a:ea typeface="Calibri" panose="020F0502020204030204" pitchFamily="34" charset="0"/>
                          <a:cs typeface="Times New Roman" panose="02020603050405020304" pitchFamily="18" charset="0"/>
                        </a:rPr>
                        <a:t>2023</a:t>
                      </a:r>
                      <a:endParaRPr lang="tr-TR" sz="1400"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544593857"/>
                  </a:ext>
                </a:extLst>
              </a:tr>
              <a:tr h="641861">
                <a:tc>
                  <a:txBody>
                    <a:bodyPr/>
                    <a:lstStyle/>
                    <a:p>
                      <a:pPr algn="l" fontAlgn="ctr"/>
                      <a:r>
                        <a:rPr lang="tr-TR" sz="1200" b="1" i="0" u="none" strike="noStrike" dirty="0">
                          <a:solidFill>
                            <a:srgbClr val="000000"/>
                          </a:solidFill>
                          <a:effectLst/>
                          <a:latin typeface="Calibri" panose="020F0502020204030204" pitchFamily="34" charset="0"/>
                        </a:rPr>
                        <a:t>DÜZENSİZ GÖÇMEN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29.066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69.952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169.763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101.380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679949647"/>
                  </a:ext>
                </a:extLst>
              </a:tr>
            </a:tbl>
          </a:graphicData>
        </a:graphic>
      </p:graphicFrame>
      <p:sp>
        <p:nvSpPr>
          <p:cNvPr id="8" name="Dikdörtgen 7"/>
          <p:cNvSpPr/>
          <p:nvPr/>
        </p:nvSpPr>
        <p:spPr>
          <a:xfrm>
            <a:off x="0" y="8757131"/>
            <a:ext cx="66862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 İstanbul İl Göç İdaresi Müdürlüğünün 22.01.2024 tarihli verileridir.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**Düzensiz göçmen sayısına illegal giriş çıkış yapan yabancı sayısı dahil edilmiştir. </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95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NÜFUS İSTATİSTİKLERİ</a:t>
            </a:r>
          </a:p>
        </p:txBody>
      </p:sp>
      <p:graphicFrame>
        <p:nvGraphicFramePr>
          <p:cNvPr id="3" name="Tablo 2"/>
          <p:cNvGraphicFramePr>
            <a:graphicFrameLocks noGrp="1"/>
          </p:cNvGraphicFramePr>
          <p:nvPr>
            <p:extLst/>
          </p:nvPr>
        </p:nvGraphicFramePr>
        <p:xfrm>
          <a:off x="38100" y="840010"/>
          <a:ext cx="6822660" cy="8363958"/>
        </p:xfrm>
        <a:graphic>
          <a:graphicData uri="http://schemas.openxmlformats.org/drawingml/2006/table">
            <a:tbl>
              <a:tblPr/>
              <a:tblGrid>
                <a:gridCol w="2062391">
                  <a:extLst>
                    <a:ext uri="{9D8B030D-6E8A-4147-A177-3AD203B41FA5}">
                      <a16:colId xmlns:a16="http://schemas.microsoft.com/office/drawing/2014/main" val="3599424368"/>
                    </a:ext>
                  </a:extLst>
                </a:gridCol>
                <a:gridCol w="1115452">
                  <a:extLst>
                    <a:ext uri="{9D8B030D-6E8A-4147-A177-3AD203B41FA5}">
                      <a16:colId xmlns:a16="http://schemas.microsoft.com/office/drawing/2014/main" val="1063518541"/>
                    </a:ext>
                  </a:extLst>
                </a:gridCol>
                <a:gridCol w="1115452">
                  <a:extLst>
                    <a:ext uri="{9D8B030D-6E8A-4147-A177-3AD203B41FA5}">
                      <a16:colId xmlns:a16="http://schemas.microsoft.com/office/drawing/2014/main" val="3290886586"/>
                    </a:ext>
                  </a:extLst>
                </a:gridCol>
                <a:gridCol w="1098332">
                  <a:extLst>
                    <a:ext uri="{9D8B030D-6E8A-4147-A177-3AD203B41FA5}">
                      <a16:colId xmlns:a16="http://schemas.microsoft.com/office/drawing/2014/main" val="2964112115"/>
                    </a:ext>
                  </a:extLst>
                </a:gridCol>
                <a:gridCol w="1431033">
                  <a:extLst>
                    <a:ext uri="{9D8B030D-6E8A-4147-A177-3AD203B41FA5}">
                      <a16:colId xmlns:a16="http://schemas.microsoft.com/office/drawing/2014/main" val="2377570562"/>
                    </a:ext>
                  </a:extLst>
                </a:gridCol>
              </a:tblGrid>
              <a:tr h="537044">
                <a:tc gridSpan="5">
                  <a:txBody>
                    <a:bodyPr/>
                    <a:lstStyle/>
                    <a:p>
                      <a:pPr algn="ctr" fontAlgn="ctr"/>
                      <a:r>
                        <a:rPr lang="tr-TR" sz="1600" b="1" i="0" u="none" strike="noStrike" dirty="0">
                          <a:solidFill>
                            <a:schemeClr val="bg1"/>
                          </a:solidFill>
                          <a:effectLst/>
                          <a:latin typeface="+mn-lt"/>
                        </a:rPr>
                        <a:t>İLÇELER İTİBARIYLA YABANCI SAYILARI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1539674"/>
                  </a:ext>
                </a:extLst>
              </a:tr>
              <a:tr h="716311">
                <a:tc>
                  <a:txBody>
                    <a:bodyPr/>
                    <a:lstStyle/>
                    <a:p>
                      <a:pPr algn="ctr" fontAlgn="ctr"/>
                      <a:r>
                        <a:rPr lang="tr-TR" sz="1100" b="1" i="0" u="none" strike="noStrike" dirty="0">
                          <a:solidFill>
                            <a:srgbClr val="000000"/>
                          </a:solidFill>
                          <a:effectLst/>
                          <a:latin typeface="+mn-lt"/>
                        </a:rPr>
                        <a:t>İLÇELER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GEÇİCİ KORUMA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ULUSLARARASI KORUMA KAPSAMINDAKİ YABANCI </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İKAMET İZNİ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201168">
                <a:tc>
                  <a:txBody>
                    <a:bodyPr/>
                    <a:lstStyle/>
                    <a:p>
                      <a:pPr algn="l" fontAlgn="ctr"/>
                      <a:r>
                        <a:rPr lang="tr-TR" sz="1050" b="1" i="0" u="none" strike="noStrike" dirty="0">
                          <a:solidFill>
                            <a:schemeClr val="tx1"/>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chemeClr val="tx1"/>
                          </a:solidFill>
                          <a:effectLst/>
                          <a:latin typeface="Times New Roman" panose="02020603050405020304" pitchFamily="18" charset="0"/>
                        </a:rPr>
                        <a:t>529.403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chemeClr val="tx1"/>
                          </a:solidFill>
                          <a:effectLst/>
                          <a:latin typeface="Times New Roman" panose="02020603050405020304" pitchFamily="18" charset="0"/>
                        </a:rPr>
                        <a:t>3.451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chemeClr val="tx1"/>
                          </a:solidFill>
                          <a:effectLst/>
                          <a:latin typeface="Times New Roman" panose="02020603050405020304" pitchFamily="18" charset="0"/>
                        </a:rPr>
                        <a:t>512.167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chemeClr val="tx1"/>
                          </a:solidFill>
                          <a:effectLst/>
                          <a:latin typeface="Times New Roman" panose="02020603050405020304" pitchFamily="18" charset="0"/>
                        </a:rPr>
                        <a:t>1.045.021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extLst>
                  <a:ext uri="{0D108BD9-81ED-4DB2-BD59-A6C34878D82A}">
                    <a16:rowId xmlns:a16="http://schemas.microsoft.com/office/drawing/2014/main" val="3835955736"/>
                  </a:ext>
                </a:extLst>
              </a:tr>
              <a:tr h="172278">
                <a:tc>
                  <a:txBody>
                    <a:bodyPr/>
                    <a:lstStyle/>
                    <a:p>
                      <a:pPr algn="l" fontAlgn="ctr"/>
                      <a:r>
                        <a:rPr lang="tr-TR" sz="1050" b="0" i="0" u="none" strike="noStrike" dirty="0">
                          <a:solidFill>
                            <a:srgbClr val="000000"/>
                          </a:solidFill>
                          <a:effectLst/>
                          <a:latin typeface="+mn-lt"/>
                        </a:rPr>
                        <a:t>ADALAR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365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44536055"/>
                  </a:ext>
                </a:extLst>
              </a:tr>
              <a:tr h="172278">
                <a:tc>
                  <a:txBody>
                    <a:bodyPr/>
                    <a:lstStyle/>
                    <a:p>
                      <a:pPr algn="l" fontAlgn="ctr"/>
                      <a:r>
                        <a:rPr lang="tr-TR" sz="1050" b="0" i="0" u="none" strike="noStrike" dirty="0">
                          <a:solidFill>
                            <a:srgbClr val="000000"/>
                          </a:solidFill>
                          <a:effectLst/>
                          <a:latin typeface="+mn-lt"/>
                        </a:rPr>
                        <a:t>ARNAVUTKÖY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20.021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5.008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25.058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10857572"/>
                  </a:ext>
                </a:extLst>
              </a:tr>
              <a:tr h="172278">
                <a:tc>
                  <a:txBody>
                    <a:bodyPr/>
                    <a:lstStyle/>
                    <a:p>
                      <a:pPr algn="l" fontAlgn="ctr"/>
                      <a:r>
                        <a:rPr lang="tr-TR" sz="1050" b="0" i="0" u="none" strike="noStrike" dirty="0">
                          <a:solidFill>
                            <a:srgbClr val="000000"/>
                          </a:solidFill>
                          <a:effectLst/>
                          <a:latin typeface="+mn-lt"/>
                        </a:rPr>
                        <a:t>ATAŞEHİR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974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9.960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10.989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597201671"/>
                  </a:ext>
                </a:extLst>
              </a:tr>
              <a:tr h="172278">
                <a:tc>
                  <a:txBody>
                    <a:bodyPr/>
                    <a:lstStyle/>
                    <a:p>
                      <a:pPr algn="l" fontAlgn="ctr"/>
                      <a:r>
                        <a:rPr lang="tr-TR" sz="1050" b="0" i="0" u="none" strike="noStrike" dirty="0">
                          <a:solidFill>
                            <a:srgbClr val="000000"/>
                          </a:solidFill>
                          <a:effectLst/>
                          <a:latin typeface="+mn-lt"/>
                        </a:rPr>
                        <a:t>AVCILAR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19.883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154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27.591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47.628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0153962"/>
                  </a:ext>
                </a:extLst>
              </a:tr>
              <a:tr h="172278">
                <a:tc>
                  <a:txBody>
                    <a:bodyPr/>
                    <a:lstStyle/>
                    <a:p>
                      <a:pPr algn="l" fontAlgn="ctr"/>
                      <a:r>
                        <a:rPr lang="tr-TR" sz="1050" b="0" i="0" u="none" strike="noStrike" dirty="0">
                          <a:solidFill>
                            <a:srgbClr val="000000"/>
                          </a:solidFill>
                          <a:effectLst/>
                          <a:latin typeface="+mn-lt"/>
                        </a:rPr>
                        <a:t>BAĞCILAR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52.513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14.504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67.105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2165346"/>
                  </a:ext>
                </a:extLst>
              </a:tr>
              <a:tr h="172278">
                <a:tc>
                  <a:txBody>
                    <a:bodyPr/>
                    <a:lstStyle/>
                    <a:p>
                      <a:pPr algn="l" fontAlgn="ctr"/>
                      <a:r>
                        <a:rPr lang="tr-TR" sz="1050" b="0" i="0" u="none" strike="noStrike" dirty="0">
                          <a:solidFill>
                            <a:srgbClr val="000000"/>
                          </a:solidFill>
                          <a:effectLst/>
                          <a:latin typeface="+mn-lt"/>
                        </a:rPr>
                        <a:t>BAHÇELİEVLER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20.054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19.567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39.715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0304526"/>
                  </a:ext>
                </a:extLst>
              </a:tr>
              <a:tr h="172278">
                <a:tc>
                  <a:txBody>
                    <a:bodyPr/>
                    <a:lstStyle/>
                    <a:p>
                      <a:pPr algn="l" fontAlgn="ctr"/>
                      <a:r>
                        <a:rPr lang="tr-TR" sz="1050" b="0" i="0" u="none" strike="noStrike" dirty="0">
                          <a:solidFill>
                            <a:srgbClr val="000000"/>
                          </a:solidFill>
                          <a:effectLst/>
                          <a:latin typeface="+mn-lt"/>
                        </a:rPr>
                        <a:t>BAKIRKÖY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8.921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9.183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0249295"/>
                  </a:ext>
                </a:extLst>
              </a:tr>
              <a:tr h="172278">
                <a:tc>
                  <a:txBody>
                    <a:bodyPr/>
                    <a:lstStyle/>
                    <a:p>
                      <a:pPr algn="l" fontAlgn="ctr"/>
                      <a:r>
                        <a:rPr lang="tr-TR" sz="1050" b="0" i="0" u="none" strike="noStrike" dirty="0">
                          <a:solidFill>
                            <a:srgbClr val="000000"/>
                          </a:solidFill>
                          <a:effectLst/>
                          <a:latin typeface="+mn-lt"/>
                        </a:rPr>
                        <a:t>BAŞAKŞEHİR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25.627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36.799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62.651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41389015"/>
                  </a:ext>
                </a:extLst>
              </a:tr>
              <a:tr h="172278">
                <a:tc>
                  <a:txBody>
                    <a:bodyPr/>
                    <a:lstStyle/>
                    <a:p>
                      <a:pPr algn="l" fontAlgn="ctr"/>
                      <a:r>
                        <a:rPr lang="tr-TR" sz="1050" b="0" i="0" u="none" strike="noStrike" dirty="0">
                          <a:solidFill>
                            <a:srgbClr val="000000"/>
                          </a:solidFill>
                          <a:effectLst/>
                          <a:latin typeface="+mn-lt"/>
                        </a:rPr>
                        <a:t>BAYRAMPAŞA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9.175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12.864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22.071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05985084"/>
                  </a:ext>
                </a:extLst>
              </a:tr>
              <a:tr h="172278">
                <a:tc>
                  <a:txBody>
                    <a:bodyPr/>
                    <a:lstStyle/>
                    <a:p>
                      <a:pPr algn="l" fontAlgn="ctr"/>
                      <a:r>
                        <a:rPr lang="tr-TR" sz="1050" b="0" i="0" u="none" strike="noStrike" dirty="0">
                          <a:solidFill>
                            <a:srgbClr val="000000"/>
                          </a:solidFill>
                          <a:effectLst/>
                          <a:latin typeface="+mn-lt"/>
                        </a:rPr>
                        <a:t>BEŞİKTAŞ</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6.674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6.770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95311763"/>
                  </a:ext>
                </a:extLst>
              </a:tr>
              <a:tr h="172278">
                <a:tc>
                  <a:txBody>
                    <a:bodyPr/>
                    <a:lstStyle/>
                    <a:p>
                      <a:pPr algn="l" fontAlgn="ctr"/>
                      <a:r>
                        <a:rPr lang="tr-TR" sz="1050" b="0" i="0" u="none" strike="noStrike" dirty="0">
                          <a:solidFill>
                            <a:srgbClr val="000000"/>
                          </a:solidFill>
                          <a:effectLst/>
                          <a:latin typeface="+mn-lt"/>
                        </a:rPr>
                        <a:t>BEYKOZ</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1.434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5.114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6.582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6484765"/>
                  </a:ext>
                </a:extLst>
              </a:tr>
              <a:tr h="172278">
                <a:tc>
                  <a:txBody>
                    <a:bodyPr/>
                    <a:lstStyle/>
                    <a:p>
                      <a:pPr algn="l" fontAlgn="ctr"/>
                      <a:r>
                        <a:rPr lang="tr-TR" sz="1050" b="0" i="0" u="none" strike="noStrike" dirty="0">
                          <a:solidFill>
                            <a:srgbClr val="000000"/>
                          </a:solidFill>
                          <a:effectLst/>
                          <a:latin typeface="+mn-lt"/>
                        </a:rPr>
                        <a:t>BEYLİKDÜZÜ</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3.939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36.976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41.058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634791736"/>
                  </a:ext>
                </a:extLst>
              </a:tr>
              <a:tr h="172278">
                <a:tc>
                  <a:txBody>
                    <a:bodyPr/>
                    <a:lstStyle/>
                    <a:p>
                      <a:pPr algn="l" fontAlgn="ctr"/>
                      <a:r>
                        <a:rPr lang="tr-TR" sz="1050" b="0" i="0" u="none" strike="noStrike" dirty="0">
                          <a:solidFill>
                            <a:srgbClr val="000000"/>
                          </a:solidFill>
                          <a:effectLst/>
                          <a:latin typeface="+mn-lt"/>
                        </a:rPr>
                        <a:t>BEYOĞLU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10.784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158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7.343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18.285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01339629"/>
                  </a:ext>
                </a:extLst>
              </a:tr>
              <a:tr h="172278">
                <a:tc>
                  <a:txBody>
                    <a:bodyPr/>
                    <a:lstStyle/>
                    <a:p>
                      <a:pPr algn="l" fontAlgn="ctr"/>
                      <a:r>
                        <a:rPr lang="tr-TR" sz="1050" b="0" i="0" u="none" strike="noStrike" dirty="0">
                          <a:solidFill>
                            <a:srgbClr val="000000"/>
                          </a:solidFill>
                          <a:effectLst/>
                          <a:latin typeface="+mn-lt"/>
                        </a:rPr>
                        <a:t>BÜYÜKÇEKMECE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2.530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10.200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12.763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87923343"/>
                  </a:ext>
                </a:extLst>
              </a:tr>
              <a:tr h="172278">
                <a:tc>
                  <a:txBody>
                    <a:bodyPr/>
                    <a:lstStyle/>
                    <a:p>
                      <a:pPr algn="l" fontAlgn="ctr"/>
                      <a:r>
                        <a:rPr lang="tr-TR" sz="1050" b="0" i="0" u="none" strike="noStrike" dirty="0">
                          <a:solidFill>
                            <a:srgbClr val="000000"/>
                          </a:solidFill>
                          <a:effectLst/>
                          <a:latin typeface="+mn-lt"/>
                        </a:rPr>
                        <a:t>ÇATALCA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251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607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922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287074242"/>
                  </a:ext>
                </a:extLst>
              </a:tr>
              <a:tr h="172278">
                <a:tc>
                  <a:txBody>
                    <a:bodyPr/>
                    <a:lstStyle/>
                    <a:p>
                      <a:pPr algn="l" fontAlgn="ctr"/>
                      <a:r>
                        <a:rPr lang="tr-TR" sz="1050" b="0" i="0" u="none" strike="noStrike" dirty="0">
                          <a:solidFill>
                            <a:srgbClr val="000000"/>
                          </a:solidFill>
                          <a:effectLst/>
                          <a:latin typeface="+mn-lt"/>
                        </a:rPr>
                        <a:t>ÇEKMEKÖY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1.576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4.981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6.582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4734227"/>
                  </a:ext>
                </a:extLst>
              </a:tr>
              <a:tr h="172278">
                <a:tc>
                  <a:txBody>
                    <a:bodyPr/>
                    <a:lstStyle/>
                    <a:p>
                      <a:pPr algn="l" fontAlgn="ctr"/>
                      <a:r>
                        <a:rPr lang="tr-TR" sz="1050" b="0" i="0" u="none" strike="noStrike" dirty="0">
                          <a:solidFill>
                            <a:srgbClr val="000000"/>
                          </a:solidFill>
                          <a:effectLst/>
                          <a:latin typeface="+mn-lt"/>
                        </a:rPr>
                        <a:t>ESENLER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38.816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6.158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45.006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478599367"/>
                  </a:ext>
                </a:extLst>
              </a:tr>
              <a:tr h="172278">
                <a:tc>
                  <a:txBody>
                    <a:bodyPr/>
                    <a:lstStyle/>
                    <a:p>
                      <a:pPr algn="l" fontAlgn="ctr"/>
                      <a:r>
                        <a:rPr lang="tr-TR" sz="1050" b="0" i="0" u="none" strike="noStrike" dirty="0">
                          <a:solidFill>
                            <a:srgbClr val="000000"/>
                          </a:solidFill>
                          <a:effectLst/>
                          <a:latin typeface="+mn-lt"/>
                        </a:rPr>
                        <a:t>ESENYURT</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68.632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511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48.980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118.123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31618150"/>
                  </a:ext>
                </a:extLst>
              </a:tr>
              <a:tr h="172278">
                <a:tc>
                  <a:txBody>
                    <a:bodyPr/>
                    <a:lstStyle/>
                    <a:p>
                      <a:pPr algn="l" fontAlgn="ctr"/>
                      <a:r>
                        <a:rPr lang="tr-TR" sz="1050" b="0" i="0" u="none" strike="noStrike" dirty="0">
                          <a:solidFill>
                            <a:srgbClr val="000000"/>
                          </a:solidFill>
                          <a:effectLst/>
                          <a:latin typeface="+mn-lt"/>
                        </a:rPr>
                        <a:t>EYÜP</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8.877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13.484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22.417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27201033"/>
                  </a:ext>
                </a:extLst>
              </a:tr>
              <a:tr h="172278">
                <a:tc>
                  <a:txBody>
                    <a:bodyPr/>
                    <a:lstStyle/>
                    <a:p>
                      <a:pPr algn="l" fontAlgn="ctr"/>
                      <a:r>
                        <a:rPr lang="tr-TR" sz="1050" b="0" i="0" u="none" strike="noStrike" dirty="0">
                          <a:solidFill>
                            <a:srgbClr val="000000"/>
                          </a:solidFill>
                          <a:effectLst/>
                          <a:latin typeface="+mn-lt"/>
                        </a:rPr>
                        <a:t>FATİH</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20.936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18.364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39.543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85350732"/>
                  </a:ext>
                </a:extLst>
              </a:tr>
              <a:tr h="172278">
                <a:tc>
                  <a:txBody>
                    <a:bodyPr/>
                    <a:lstStyle/>
                    <a:p>
                      <a:pPr algn="l" fontAlgn="ctr"/>
                      <a:r>
                        <a:rPr lang="tr-TR" sz="1050" b="0" i="0" u="none" strike="noStrike" dirty="0">
                          <a:solidFill>
                            <a:srgbClr val="000000"/>
                          </a:solidFill>
                          <a:effectLst/>
                          <a:latin typeface="+mn-lt"/>
                        </a:rPr>
                        <a:t>GAZİOSMANPAŞA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21.243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14.357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35.630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63881604"/>
                  </a:ext>
                </a:extLst>
              </a:tr>
              <a:tr h="172278">
                <a:tc>
                  <a:txBody>
                    <a:bodyPr/>
                    <a:lstStyle/>
                    <a:p>
                      <a:pPr algn="l" fontAlgn="ctr"/>
                      <a:r>
                        <a:rPr lang="tr-TR" sz="1050" b="0" i="0" u="none" strike="noStrike" dirty="0">
                          <a:solidFill>
                            <a:srgbClr val="000000"/>
                          </a:solidFill>
                          <a:effectLst/>
                          <a:latin typeface="+mn-lt"/>
                        </a:rPr>
                        <a:t>GÜNGÖREN</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14.013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12.432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26.522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73849572"/>
                  </a:ext>
                </a:extLst>
              </a:tr>
              <a:tr h="172278">
                <a:tc>
                  <a:txBody>
                    <a:bodyPr/>
                    <a:lstStyle/>
                    <a:p>
                      <a:pPr algn="l" fontAlgn="ctr"/>
                      <a:r>
                        <a:rPr lang="tr-TR" sz="1050" b="0" i="0" u="none" strike="noStrike" dirty="0">
                          <a:solidFill>
                            <a:srgbClr val="000000"/>
                          </a:solidFill>
                          <a:effectLst/>
                          <a:latin typeface="+mn-lt"/>
                        </a:rPr>
                        <a:t>KADIKÖY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12.510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12.605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78595335"/>
                  </a:ext>
                </a:extLst>
              </a:tr>
              <a:tr h="172278">
                <a:tc>
                  <a:txBody>
                    <a:bodyPr/>
                    <a:lstStyle/>
                    <a:p>
                      <a:pPr algn="l" fontAlgn="ctr"/>
                      <a:r>
                        <a:rPr lang="tr-TR" sz="1050" b="0" i="0" u="none" strike="noStrike" dirty="0">
                          <a:solidFill>
                            <a:srgbClr val="000000"/>
                          </a:solidFill>
                          <a:effectLst/>
                          <a:latin typeface="+mn-lt"/>
                        </a:rPr>
                        <a:t>KAĞITHANE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17.957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21.904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39.941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5863611"/>
                  </a:ext>
                </a:extLst>
              </a:tr>
              <a:tr h="172278">
                <a:tc>
                  <a:txBody>
                    <a:bodyPr/>
                    <a:lstStyle/>
                    <a:p>
                      <a:pPr algn="l" fontAlgn="ctr"/>
                      <a:r>
                        <a:rPr lang="tr-TR" sz="1050" b="0" i="0" u="none" strike="noStrike" dirty="0">
                          <a:solidFill>
                            <a:srgbClr val="000000"/>
                          </a:solidFill>
                          <a:effectLst/>
                          <a:latin typeface="+mn-lt"/>
                        </a:rPr>
                        <a:t>KARTAL</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1.081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8.688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9.822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52633638"/>
                  </a:ext>
                </a:extLst>
              </a:tr>
              <a:tr h="172278">
                <a:tc>
                  <a:txBody>
                    <a:bodyPr/>
                    <a:lstStyle/>
                    <a:p>
                      <a:pPr algn="l" fontAlgn="ctr"/>
                      <a:r>
                        <a:rPr lang="tr-TR" sz="1050" b="0" i="0" u="none" strike="noStrike" dirty="0">
                          <a:solidFill>
                            <a:srgbClr val="000000"/>
                          </a:solidFill>
                          <a:effectLst/>
                          <a:latin typeface="+mn-lt"/>
                        </a:rPr>
                        <a:t>KÜÇÜKÇEKMECE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39.192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25.909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65.218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87509761"/>
                  </a:ext>
                </a:extLst>
              </a:tr>
              <a:tr h="172278">
                <a:tc>
                  <a:txBody>
                    <a:bodyPr/>
                    <a:lstStyle/>
                    <a:p>
                      <a:pPr algn="l" fontAlgn="ctr"/>
                      <a:r>
                        <a:rPr lang="tr-TR" sz="1050" b="0" i="0" u="none" strike="noStrike" dirty="0">
                          <a:solidFill>
                            <a:srgbClr val="000000"/>
                          </a:solidFill>
                          <a:effectLst/>
                          <a:latin typeface="+mn-lt"/>
                        </a:rPr>
                        <a:t>MALTEPE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1.407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11.715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13.182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11912632"/>
                  </a:ext>
                </a:extLst>
              </a:tr>
              <a:tr h="172278">
                <a:tc>
                  <a:txBody>
                    <a:bodyPr/>
                    <a:lstStyle/>
                    <a:p>
                      <a:pPr algn="l" fontAlgn="ctr"/>
                      <a:r>
                        <a:rPr lang="tr-TR" sz="1050" b="0" i="0" u="none" strike="noStrike" dirty="0">
                          <a:solidFill>
                            <a:srgbClr val="000000"/>
                          </a:solidFill>
                          <a:effectLst/>
                          <a:latin typeface="+mn-lt"/>
                        </a:rPr>
                        <a:t>PENDİK</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6.216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10.423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16.720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19493705"/>
                  </a:ext>
                </a:extLst>
              </a:tr>
              <a:tr h="172278">
                <a:tc>
                  <a:txBody>
                    <a:bodyPr/>
                    <a:lstStyle/>
                    <a:p>
                      <a:pPr algn="l" fontAlgn="ctr"/>
                      <a:r>
                        <a:rPr lang="tr-TR" sz="1050" b="0" i="0" u="none" strike="noStrike" dirty="0">
                          <a:solidFill>
                            <a:srgbClr val="000000"/>
                          </a:solidFill>
                          <a:effectLst/>
                          <a:latin typeface="+mn-lt"/>
                        </a:rPr>
                        <a:t>SANCAKTEPE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11.709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5.321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17.082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94091116"/>
                  </a:ext>
                </a:extLst>
              </a:tr>
              <a:tr h="172278">
                <a:tc>
                  <a:txBody>
                    <a:bodyPr/>
                    <a:lstStyle/>
                    <a:p>
                      <a:pPr algn="l" fontAlgn="ctr"/>
                      <a:r>
                        <a:rPr lang="tr-TR" sz="1050" b="0" i="0" u="none" strike="noStrike" dirty="0">
                          <a:solidFill>
                            <a:srgbClr val="000000"/>
                          </a:solidFill>
                          <a:effectLst/>
                          <a:latin typeface="+mn-lt"/>
                        </a:rPr>
                        <a:t>SARIYER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1.214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9.853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11.086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262891"/>
                  </a:ext>
                </a:extLst>
              </a:tr>
              <a:tr h="172278">
                <a:tc>
                  <a:txBody>
                    <a:bodyPr/>
                    <a:lstStyle/>
                    <a:p>
                      <a:pPr algn="l" fontAlgn="ctr"/>
                      <a:r>
                        <a:rPr lang="tr-TR" sz="1050" b="0" i="0" u="none" strike="noStrike" dirty="0">
                          <a:solidFill>
                            <a:srgbClr val="000000"/>
                          </a:solidFill>
                          <a:effectLst/>
                          <a:latin typeface="+mn-lt"/>
                        </a:rPr>
                        <a:t>SİLİVRİ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1.860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2.895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4.797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89194959"/>
                  </a:ext>
                </a:extLst>
              </a:tr>
              <a:tr h="172278">
                <a:tc>
                  <a:txBody>
                    <a:bodyPr/>
                    <a:lstStyle/>
                    <a:p>
                      <a:pPr algn="l" fontAlgn="ctr"/>
                      <a:r>
                        <a:rPr lang="tr-TR" sz="1050" b="0" i="0" u="none" strike="noStrike" dirty="0">
                          <a:solidFill>
                            <a:srgbClr val="000000"/>
                          </a:solidFill>
                          <a:effectLst/>
                          <a:latin typeface="+mn-lt"/>
                        </a:rPr>
                        <a:t>SULTANBEYLİ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20.996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2.164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23.212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691516475"/>
                  </a:ext>
                </a:extLst>
              </a:tr>
              <a:tr h="172278">
                <a:tc>
                  <a:txBody>
                    <a:bodyPr/>
                    <a:lstStyle/>
                    <a:p>
                      <a:pPr algn="l" fontAlgn="ctr"/>
                      <a:r>
                        <a:rPr lang="tr-TR" sz="1050" b="0" i="0" u="none" strike="noStrike" dirty="0">
                          <a:solidFill>
                            <a:srgbClr val="000000"/>
                          </a:solidFill>
                          <a:effectLst/>
                          <a:latin typeface="+mn-lt"/>
                        </a:rPr>
                        <a:t>SULTANGAZİ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42.888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5.179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48.117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609108701"/>
                  </a:ext>
                </a:extLst>
              </a:tr>
              <a:tr h="172278">
                <a:tc>
                  <a:txBody>
                    <a:bodyPr/>
                    <a:lstStyle/>
                    <a:p>
                      <a:pPr algn="l" fontAlgn="ctr"/>
                      <a:r>
                        <a:rPr lang="tr-TR" sz="1050" b="0" i="0" u="none" strike="noStrike" dirty="0">
                          <a:solidFill>
                            <a:srgbClr val="000000"/>
                          </a:solidFill>
                          <a:effectLst/>
                          <a:latin typeface="+mn-lt"/>
                        </a:rPr>
                        <a:t>ŞİLE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72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1.479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32229245"/>
                  </a:ext>
                </a:extLst>
              </a:tr>
              <a:tr h="172278">
                <a:tc>
                  <a:txBody>
                    <a:bodyPr/>
                    <a:lstStyle/>
                    <a:p>
                      <a:pPr algn="l" fontAlgn="ctr"/>
                      <a:r>
                        <a:rPr lang="tr-TR" sz="1050" b="0" i="0" u="none" strike="noStrike" dirty="0">
                          <a:solidFill>
                            <a:srgbClr val="000000"/>
                          </a:solidFill>
                          <a:effectLst/>
                          <a:latin typeface="+mn-lt"/>
                        </a:rPr>
                        <a:t>ŞİŞLİ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2.892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17.816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20.883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9470685"/>
                  </a:ext>
                </a:extLst>
              </a:tr>
              <a:tr h="172278">
                <a:tc>
                  <a:txBody>
                    <a:bodyPr/>
                    <a:lstStyle/>
                    <a:p>
                      <a:pPr algn="l" fontAlgn="ctr"/>
                      <a:r>
                        <a:rPr lang="tr-TR" sz="1050" b="0" i="0" u="none" strike="noStrike" dirty="0">
                          <a:solidFill>
                            <a:srgbClr val="000000"/>
                          </a:solidFill>
                          <a:effectLst/>
                          <a:latin typeface="+mn-lt"/>
                        </a:rPr>
                        <a:t>TUZLA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2.745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4.111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6.884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9835381"/>
                  </a:ext>
                </a:extLst>
              </a:tr>
              <a:tr h="172278">
                <a:tc>
                  <a:txBody>
                    <a:bodyPr/>
                    <a:lstStyle/>
                    <a:p>
                      <a:pPr algn="l" fontAlgn="ctr"/>
                      <a:r>
                        <a:rPr lang="tr-TR" sz="1050" b="0" i="0" u="none" strike="noStrike" dirty="0">
                          <a:solidFill>
                            <a:srgbClr val="000000"/>
                          </a:solidFill>
                          <a:effectLst/>
                          <a:latin typeface="+mn-lt"/>
                        </a:rPr>
                        <a:t>ÜMRANİYE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15.490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17.616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33.188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50860216"/>
                  </a:ext>
                </a:extLst>
              </a:tr>
              <a:tr h="172278">
                <a:tc>
                  <a:txBody>
                    <a:bodyPr/>
                    <a:lstStyle/>
                    <a:p>
                      <a:pPr algn="l" fontAlgn="ctr"/>
                      <a:r>
                        <a:rPr lang="tr-TR" sz="1050" b="0" i="0" u="none" strike="noStrike" dirty="0">
                          <a:solidFill>
                            <a:srgbClr val="000000"/>
                          </a:solidFill>
                          <a:effectLst/>
                          <a:latin typeface="+mn-lt"/>
                        </a:rPr>
                        <a:t>ÜSKÜDAR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rgbClr val="000000"/>
                          </a:solidFill>
                          <a:effectLst/>
                          <a:latin typeface="Times New Roman" panose="02020603050405020304" pitchFamily="18" charset="0"/>
                        </a:rPr>
                        <a:t>2.176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12.114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14.354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84724429"/>
                  </a:ext>
                </a:extLst>
              </a:tr>
              <a:tr h="172278">
                <a:tc>
                  <a:txBody>
                    <a:bodyPr/>
                    <a:lstStyle/>
                    <a:p>
                      <a:pPr algn="l" fontAlgn="ctr"/>
                      <a:r>
                        <a:rPr lang="tr-TR" sz="1050" b="0" i="0" u="none" strike="noStrike" dirty="0">
                          <a:solidFill>
                            <a:srgbClr val="000000"/>
                          </a:solidFill>
                          <a:effectLst/>
                          <a:latin typeface="+mn-lt"/>
                        </a:rPr>
                        <a:t>ZEYTİNBURNU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rgbClr val="000000"/>
                          </a:solidFill>
                          <a:effectLst/>
                          <a:latin typeface="Times New Roman" panose="02020603050405020304" pitchFamily="18" charset="0"/>
                        </a:rPr>
                        <a:t>19.609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21.590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41.483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84524092"/>
                  </a:ext>
                </a:extLst>
              </a:tr>
            </a:tbl>
          </a:graphicData>
        </a:graphic>
      </p:graphicFrame>
      <p:sp>
        <p:nvSpPr>
          <p:cNvPr id="5" name="Metin kutusu 4"/>
          <p:cNvSpPr txBox="1"/>
          <p:nvPr/>
        </p:nvSpPr>
        <p:spPr>
          <a:xfrm>
            <a:off x="21699" y="9282016"/>
            <a:ext cx="67873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*İstanbul İl Göç idaresi Müdürlüğünün 22.01.2024 tarihli verileridir. İkamet izni verilen yabancı sayısına </a:t>
            </a:r>
            <a:r>
              <a:rPr kumimoji="0" lang="tr-TR" sz="800" b="1" i="0" u="sng" strike="noStrike" kern="1200" cap="none" spc="0" normalizeH="0" baseline="0" noProof="0" dirty="0">
                <a:ln>
                  <a:noFill/>
                </a:ln>
                <a:solidFill>
                  <a:prstClr val="black"/>
                </a:solidFill>
                <a:effectLst/>
                <a:uLnTx/>
                <a:uFillTx/>
                <a:latin typeface="Calibri" panose="020F0502020204030204"/>
                <a:ea typeface="+mn-ea"/>
                <a:cs typeface="+mn-cs"/>
              </a:rPr>
              <a:t>çalışma izni verilenler (44.411) dahil edilmemiştir.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48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0675" y="197073"/>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TUİK VERİLERİNE GÖRE YABANCI NÜFUS</a:t>
            </a:r>
            <a:endParaRPr kumimoji="0" lang="tr-TR" sz="2400" b="1" i="1"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graphicFrame>
        <p:nvGraphicFramePr>
          <p:cNvPr id="3" name="Tablo 2"/>
          <p:cNvGraphicFramePr>
            <a:graphicFrameLocks noGrp="1"/>
          </p:cNvGraphicFramePr>
          <p:nvPr>
            <p:extLst/>
          </p:nvPr>
        </p:nvGraphicFramePr>
        <p:xfrm>
          <a:off x="44451" y="1981940"/>
          <a:ext cx="6769099" cy="7192974"/>
        </p:xfrm>
        <a:graphic>
          <a:graphicData uri="http://schemas.openxmlformats.org/drawingml/2006/table">
            <a:tbl>
              <a:tblPr/>
              <a:tblGrid>
                <a:gridCol w="2446123">
                  <a:extLst>
                    <a:ext uri="{9D8B030D-6E8A-4147-A177-3AD203B41FA5}">
                      <a16:colId xmlns:a16="http://schemas.microsoft.com/office/drawing/2014/main" val="3599424368"/>
                    </a:ext>
                  </a:extLst>
                </a:gridCol>
                <a:gridCol w="1322994">
                  <a:extLst>
                    <a:ext uri="{9D8B030D-6E8A-4147-A177-3AD203B41FA5}">
                      <a16:colId xmlns:a16="http://schemas.microsoft.com/office/drawing/2014/main" val="3290886586"/>
                    </a:ext>
                  </a:extLst>
                </a:gridCol>
                <a:gridCol w="1302689">
                  <a:extLst>
                    <a:ext uri="{9D8B030D-6E8A-4147-A177-3AD203B41FA5}">
                      <a16:colId xmlns:a16="http://schemas.microsoft.com/office/drawing/2014/main" val="2964112115"/>
                    </a:ext>
                  </a:extLst>
                </a:gridCol>
                <a:gridCol w="1697293">
                  <a:extLst>
                    <a:ext uri="{9D8B030D-6E8A-4147-A177-3AD203B41FA5}">
                      <a16:colId xmlns:a16="http://schemas.microsoft.com/office/drawing/2014/main" val="2377570562"/>
                    </a:ext>
                  </a:extLst>
                </a:gridCol>
              </a:tblGrid>
              <a:tr h="306784">
                <a:tc gridSpan="4">
                  <a:txBody>
                    <a:bodyPr/>
                    <a:lstStyle/>
                    <a:p>
                      <a:pPr algn="ctr" fontAlgn="ctr"/>
                      <a:r>
                        <a:rPr lang="tr-TR" sz="1600" b="1" i="0" u="none" strike="noStrike" dirty="0">
                          <a:solidFill>
                            <a:schemeClr val="bg1"/>
                          </a:solidFill>
                          <a:effectLst/>
                          <a:latin typeface="+mn-lt"/>
                        </a:rPr>
                        <a:t>İLÇE</a:t>
                      </a:r>
                      <a:r>
                        <a:rPr lang="tr-TR" sz="1600" b="1" i="0" u="none" strike="noStrike" baseline="0" dirty="0">
                          <a:solidFill>
                            <a:schemeClr val="bg1"/>
                          </a:solidFill>
                          <a:effectLst/>
                          <a:latin typeface="+mn-lt"/>
                        </a:rPr>
                        <a:t> DÜZEYİNDE YABANCI UYRUKLU NÜFUS-2023</a:t>
                      </a:r>
                      <a:endParaRPr lang="tr-TR" sz="1600" b="1" i="0" u="none" strike="noStrike" dirty="0">
                        <a:solidFill>
                          <a:schemeClr val="bg1"/>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1539674"/>
                  </a:ext>
                </a:extLst>
              </a:tr>
              <a:tr h="409190">
                <a:tc>
                  <a:txBody>
                    <a:bodyPr/>
                    <a:lstStyle/>
                    <a:p>
                      <a:pPr algn="ctr" fontAlgn="ctr"/>
                      <a:r>
                        <a:rPr lang="tr-TR" sz="1100" b="1" i="0" u="none" strike="noStrike" dirty="0">
                          <a:solidFill>
                            <a:srgbClr val="000000"/>
                          </a:solidFill>
                          <a:effectLst/>
                          <a:latin typeface="+mn-lt"/>
                        </a:rPr>
                        <a:t>İLÇELER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TOPLAM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T.C. VATANDAŞI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YABANCI UYRUKLU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155337">
                <a:tc>
                  <a:txBody>
                    <a:bodyPr/>
                    <a:lstStyle/>
                    <a:p>
                      <a:pPr algn="l" fontAlgn="ctr"/>
                      <a:r>
                        <a:rPr lang="tr-TR" sz="1000" b="1" i="0" u="none" strike="noStrike" dirty="0">
                          <a:solidFill>
                            <a:srgbClr val="C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000" b="1" i="0" u="none" strike="noStrike" dirty="0">
                          <a:solidFill>
                            <a:srgbClr val="000000"/>
                          </a:solidFill>
                          <a:effectLst/>
                          <a:latin typeface="+mn-lt"/>
                        </a:rPr>
                        <a:t>15.655.924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000" b="1" i="0" u="none" strike="noStrike" dirty="0">
                          <a:solidFill>
                            <a:srgbClr val="000000"/>
                          </a:solidFill>
                          <a:effectLst/>
                          <a:latin typeface="+mn-lt"/>
                        </a:rPr>
                        <a:t>15.056.806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000" b="1" i="0" u="none" strike="noStrike" dirty="0">
                          <a:solidFill>
                            <a:srgbClr val="000000"/>
                          </a:solidFill>
                          <a:effectLst/>
                          <a:latin typeface="+mn-lt"/>
                        </a:rPr>
                        <a:t>599.118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extLst>
                  <a:ext uri="{0D108BD9-81ED-4DB2-BD59-A6C34878D82A}">
                    <a16:rowId xmlns:a16="http://schemas.microsoft.com/office/drawing/2014/main" val="3835955736"/>
                  </a:ext>
                </a:extLst>
              </a:tr>
              <a:tr h="155337">
                <a:tc>
                  <a:txBody>
                    <a:bodyPr/>
                    <a:lstStyle/>
                    <a:p>
                      <a:pPr algn="l" fontAlgn="ctr"/>
                      <a:r>
                        <a:rPr lang="tr-TR" sz="1000" b="0" i="0" u="none" strike="noStrike" dirty="0">
                          <a:solidFill>
                            <a:srgbClr val="000000"/>
                          </a:solidFill>
                          <a:effectLst/>
                          <a:latin typeface="+mn-lt"/>
                        </a:rPr>
                        <a:t>ADALAR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16 325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15 887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438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44536055"/>
                  </a:ext>
                </a:extLst>
              </a:tr>
              <a:tr h="155337">
                <a:tc>
                  <a:txBody>
                    <a:bodyPr/>
                    <a:lstStyle/>
                    <a:p>
                      <a:pPr algn="l" fontAlgn="ctr"/>
                      <a:r>
                        <a:rPr lang="tr-TR" sz="1000" b="0" i="0" u="none" strike="noStrike" dirty="0">
                          <a:solidFill>
                            <a:srgbClr val="000000"/>
                          </a:solidFill>
                          <a:effectLst/>
                          <a:latin typeface="+mn-lt"/>
                        </a:rPr>
                        <a:t>ARNAVUTKÖY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336 062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330 050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6 012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10857572"/>
                  </a:ext>
                </a:extLst>
              </a:tr>
              <a:tr h="155337">
                <a:tc>
                  <a:txBody>
                    <a:bodyPr/>
                    <a:lstStyle/>
                    <a:p>
                      <a:pPr algn="l" fontAlgn="ctr"/>
                      <a:r>
                        <a:rPr lang="tr-TR" sz="1000" b="0" i="0" u="none" strike="noStrike" dirty="0">
                          <a:solidFill>
                            <a:srgbClr val="000000"/>
                          </a:solidFill>
                          <a:effectLst/>
                          <a:latin typeface="+mn-lt"/>
                        </a:rPr>
                        <a:t>ATAŞEHİR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416 529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404 354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12 175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597201671"/>
                  </a:ext>
                </a:extLst>
              </a:tr>
              <a:tr h="155337">
                <a:tc>
                  <a:txBody>
                    <a:bodyPr/>
                    <a:lstStyle/>
                    <a:p>
                      <a:pPr algn="l" fontAlgn="ctr"/>
                      <a:r>
                        <a:rPr lang="tr-TR" sz="1000" b="0" i="0" u="none" strike="noStrike" dirty="0">
                          <a:solidFill>
                            <a:srgbClr val="000000"/>
                          </a:solidFill>
                          <a:effectLst/>
                          <a:latin typeface="+mn-lt"/>
                        </a:rPr>
                        <a:t>AVCILAR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437 221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406 812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30 409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0153962"/>
                  </a:ext>
                </a:extLst>
              </a:tr>
              <a:tr h="155337">
                <a:tc>
                  <a:txBody>
                    <a:bodyPr/>
                    <a:lstStyle/>
                    <a:p>
                      <a:pPr algn="l" fontAlgn="ctr"/>
                      <a:r>
                        <a:rPr lang="tr-TR" sz="1000" b="0" i="0" u="none" strike="noStrike" dirty="0">
                          <a:solidFill>
                            <a:srgbClr val="000000"/>
                          </a:solidFill>
                          <a:effectLst/>
                          <a:latin typeface="+mn-lt"/>
                        </a:rPr>
                        <a:t>BAĞCILAR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719 071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702 153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16 918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2165346"/>
                  </a:ext>
                </a:extLst>
              </a:tr>
              <a:tr h="155337">
                <a:tc>
                  <a:txBody>
                    <a:bodyPr/>
                    <a:lstStyle/>
                    <a:p>
                      <a:pPr algn="l" fontAlgn="ctr"/>
                      <a:r>
                        <a:rPr lang="tr-TR" sz="1000" b="0" i="0" u="none" strike="noStrike" dirty="0">
                          <a:solidFill>
                            <a:srgbClr val="000000"/>
                          </a:solidFill>
                          <a:effectLst/>
                          <a:latin typeface="+mn-lt"/>
                        </a:rPr>
                        <a:t>BAHÇELİEVLER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567 848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544 700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23 148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0304526"/>
                  </a:ext>
                </a:extLst>
              </a:tr>
              <a:tr h="155337">
                <a:tc>
                  <a:txBody>
                    <a:bodyPr/>
                    <a:lstStyle/>
                    <a:p>
                      <a:pPr algn="l" fontAlgn="ctr"/>
                      <a:r>
                        <a:rPr lang="tr-TR" sz="1000" b="0" i="0" u="none" strike="noStrike" dirty="0">
                          <a:solidFill>
                            <a:srgbClr val="000000"/>
                          </a:solidFill>
                          <a:effectLst/>
                          <a:latin typeface="+mn-lt"/>
                        </a:rPr>
                        <a:t>BAKIRKÖY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220 476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208 978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11 498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0249295"/>
                  </a:ext>
                </a:extLst>
              </a:tr>
              <a:tr h="155337">
                <a:tc>
                  <a:txBody>
                    <a:bodyPr/>
                    <a:lstStyle/>
                    <a:p>
                      <a:pPr algn="l" fontAlgn="ctr"/>
                      <a:r>
                        <a:rPr lang="tr-TR" sz="1000" b="0" i="0" u="none" strike="noStrike" dirty="0">
                          <a:solidFill>
                            <a:srgbClr val="000000"/>
                          </a:solidFill>
                          <a:effectLst/>
                          <a:latin typeface="+mn-lt"/>
                        </a:rPr>
                        <a:t>BAŞAKŞEHİR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509 915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469 073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40 842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41389015"/>
                  </a:ext>
                </a:extLst>
              </a:tr>
              <a:tr h="155337">
                <a:tc>
                  <a:txBody>
                    <a:bodyPr/>
                    <a:lstStyle/>
                    <a:p>
                      <a:pPr algn="l" fontAlgn="ctr"/>
                      <a:r>
                        <a:rPr lang="tr-TR" sz="1000" b="0" i="0" u="none" strike="noStrike" dirty="0">
                          <a:solidFill>
                            <a:srgbClr val="000000"/>
                          </a:solidFill>
                          <a:effectLst/>
                          <a:latin typeface="+mn-lt"/>
                        </a:rPr>
                        <a:t>BAYRAMPAŞA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268 850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254 762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14 088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05985084"/>
                  </a:ext>
                </a:extLst>
              </a:tr>
              <a:tr h="155337">
                <a:tc>
                  <a:txBody>
                    <a:bodyPr/>
                    <a:lstStyle/>
                    <a:p>
                      <a:pPr algn="l" fontAlgn="ctr"/>
                      <a:r>
                        <a:rPr lang="tr-TR" sz="1000" b="0" i="0" u="none" strike="noStrike" dirty="0">
                          <a:solidFill>
                            <a:srgbClr val="000000"/>
                          </a:solidFill>
                          <a:effectLst/>
                          <a:latin typeface="+mn-lt"/>
                        </a:rPr>
                        <a:t>BEŞİKTAŞ</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169 022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158 775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10 247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95311763"/>
                  </a:ext>
                </a:extLst>
              </a:tr>
              <a:tr h="155337">
                <a:tc>
                  <a:txBody>
                    <a:bodyPr/>
                    <a:lstStyle/>
                    <a:p>
                      <a:pPr algn="l" fontAlgn="ctr"/>
                      <a:r>
                        <a:rPr lang="tr-TR" sz="1000" b="0" i="0" u="none" strike="noStrike" dirty="0">
                          <a:solidFill>
                            <a:srgbClr val="000000"/>
                          </a:solidFill>
                          <a:effectLst/>
                          <a:latin typeface="+mn-lt"/>
                        </a:rPr>
                        <a:t>BEYKOZ</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245 647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239 206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6 441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6484765"/>
                  </a:ext>
                </a:extLst>
              </a:tr>
              <a:tr h="155337">
                <a:tc>
                  <a:txBody>
                    <a:bodyPr/>
                    <a:lstStyle/>
                    <a:p>
                      <a:pPr algn="l" fontAlgn="ctr"/>
                      <a:r>
                        <a:rPr lang="tr-TR" sz="1000" b="0" i="0" u="none" strike="noStrike" dirty="0">
                          <a:solidFill>
                            <a:srgbClr val="000000"/>
                          </a:solidFill>
                          <a:effectLst/>
                          <a:latin typeface="+mn-lt"/>
                        </a:rPr>
                        <a:t>BEYLİKDÜZÜ</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409 347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370 131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39 216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634791736"/>
                  </a:ext>
                </a:extLst>
              </a:tr>
              <a:tr h="155337">
                <a:tc>
                  <a:txBody>
                    <a:bodyPr/>
                    <a:lstStyle/>
                    <a:p>
                      <a:pPr algn="l" fontAlgn="ctr"/>
                      <a:r>
                        <a:rPr lang="tr-TR" sz="1000" b="0" i="0" u="none" strike="noStrike" dirty="0">
                          <a:solidFill>
                            <a:srgbClr val="000000"/>
                          </a:solidFill>
                          <a:effectLst/>
                          <a:latin typeface="+mn-lt"/>
                        </a:rPr>
                        <a:t>BEYOĞLU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218 589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209 180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9 409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01339629"/>
                  </a:ext>
                </a:extLst>
              </a:tr>
              <a:tr h="155337">
                <a:tc>
                  <a:txBody>
                    <a:bodyPr/>
                    <a:lstStyle/>
                    <a:p>
                      <a:pPr algn="l" fontAlgn="ctr"/>
                      <a:r>
                        <a:rPr lang="tr-TR" sz="1000" b="0" i="0" u="none" strike="noStrike" dirty="0">
                          <a:solidFill>
                            <a:srgbClr val="000000"/>
                          </a:solidFill>
                          <a:effectLst/>
                          <a:latin typeface="+mn-lt"/>
                        </a:rPr>
                        <a:t>BÜYÜKÇEKMECE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276 572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264 816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11 756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87923343"/>
                  </a:ext>
                </a:extLst>
              </a:tr>
              <a:tr h="155337">
                <a:tc>
                  <a:txBody>
                    <a:bodyPr/>
                    <a:lstStyle/>
                    <a:p>
                      <a:pPr algn="l" fontAlgn="ctr"/>
                      <a:r>
                        <a:rPr lang="tr-TR" sz="1000" b="0" i="0" u="none" strike="noStrike" dirty="0">
                          <a:solidFill>
                            <a:srgbClr val="000000"/>
                          </a:solidFill>
                          <a:effectLst/>
                          <a:latin typeface="+mn-lt"/>
                        </a:rPr>
                        <a:t>ÇATALCA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80 007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79 181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826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287074242"/>
                  </a:ext>
                </a:extLst>
              </a:tr>
              <a:tr h="155337">
                <a:tc>
                  <a:txBody>
                    <a:bodyPr/>
                    <a:lstStyle/>
                    <a:p>
                      <a:pPr algn="l" fontAlgn="ctr"/>
                      <a:r>
                        <a:rPr lang="tr-TR" sz="1000" b="0" i="0" u="none" strike="noStrike" dirty="0">
                          <a:solidFill>
                            <a:srgbClr val="000000"/>
                          </a:solidFill>
                          <a:effectLst/>
                          <a:latin typeface="+mn-lt"/>
                        </a:rPr>
                        <a:t>ÇEKMEKÖY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299 806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293 600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6 206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4734227"/>
                  </a:ext>
                </a:extLst>
              </a:tr>
              <a:tr h="155337">
                <a:tc>
                  <a:txBody>
                    <a:bodyPr/>
                    <a:lstStyle/>
                    <a:p>
                      <a:pPr algn="l" fontAlgn="ctr"/>
                      <a:r>
                        <a:rPr lang="tr-TR" sz="1000" b="0" i="0" u="none" strike="noStrike" dirty="0">
                          <a:solidFill>
                            <a:srgbClr val="000000"/>
                          </a:solidFill>
                          <a:effectLst/>
                          <a:latin typeface="+mn-lt"/>
                        </a:rPr>
                        <a:t>ESENLER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427 901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420 664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7 237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478599367"/>
                  </a:ext>
                </a:extLst>
              </a:tr>
              <a:tr h="155337">
                <a:tc>
                  <a:txBody>
                    <a:bodyPr/>
                    <a:lstStyle/>
                    <a:p>
                      <a:pPr algn="l" fontAlgn="ctr"/>
                      <a:r>
                        <a:rPr lang="tr-TR" sz="1000" b="0" i="0" u="none" strike="noStrike" dirty="0">
                          <a:solidFill>
                            <a:srgbClr val="000000"/>
                          </a:solidFill>
                          <a:effectLst/>
                          <a:latin typeface="+mn-lt"/>
                        </a:rPr>
                        <a:t>ESENYURT</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978 007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923 751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54 256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31618150"/>
                  </a:ext>
                </a:extLst>
              </a:tr>
              <a:tr h="155337">
                <a:tc>
                  <a:txBody>
                    <a:bodyPr/>
                    <a:lstStyle/>
                    <a:p>
                      <a:pPr algn="l" fontAlgn="ctr"/>
                      <a:r>
                        <a:rPr lang="tr-TR" sz="1000" b="0" i="0" u="none" strike="noStrike" dirty="0">
                          <a:solidFill>
                            <a:srgbClr val="000000"/>
                          </a:solidFill>
                          <a:effectLst/>
                          <a:latin typeface="+mn-lt"/>
                        </a:rPr>
                        <a:t>EYÜP</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420 194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404 706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15 488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27201033"/>
                  </a:ext>
                </a:extLst>
              </a:tr>
              <a:tr h="155337">
                <a:tc>
                  <a:txBody>
                    <a:bodyPr/>
                    <a:lstStyle/>
                    <a:p>
                      <a:pPr algn="l" fontAlgn="ctr"/>
                      <a:r>
                        <a:rPr lang="tr-TR" sz="1000" b="0" i="0" u="none" strike="noStrike" dirty="0">
                          <a:solidFill>
                            <a:srgbClr val="000000"/>
                          </a:solidFill>
                          <a:effectLst/>
                          <a:latin typeface="+mn-lt"/>
                        </a:rPr>
                        <a:t>FATİH</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356 025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334 109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21 916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85350732"/>
                  </a:ext>
                </a:extLst>
              </a:tr>
              <a:tr h="155337">
                <a:tc>
                  <a:txBody>
                    <a:bodyPr/>
                    <a:lstStyle/>
                    <a:p>
                      <a:pPr algn="l" fontAlgn="ctr"/>
                      <a:r>
                        <a:rPr lang="tr-TR" sz="1000" b="0" i="0" u="none" strike="noStrike" dirty="0">
                          <a:solidFill>
                            <a:srgbClr val="000000"/>
                          </a:solidFill>
                          <a:effectLst/>
                          <a:latin typeface="+mn-lt"/>
                        </a:rPr>
                        <a:t>GAZİOSMANPAŞA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483 830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468 621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15 209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63881604"/>
                  </a:ext>
                </a:extLst>
              </a:tr>
              <a:tr h="155337">
                <a:tc>
                  <a:txBody>
                    <a:bodyPr/>
                    <a:lstStyle/>
                    <a:p>
                      <a:pPr algn="l" fontAlgn="ctr"/>
                      <a:r>
                        <a:rPr lang="tr-TR" sz="1000" b="0" i="0" u="none" strike="noStrike" dirty="0">
                          <a:solidFill>
                            <a:srgbClr val="000000"/>
                          </a:solidFill>
                          <a:effectLst/>
                          <a:latin typeface="+mn-lt"/>
                        </a:rPr>
                        <a:t>GÜNGÖREN</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269 944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256 754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13 190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73849572"/>
                  </a:ext>
                </a:extLst>
              </a:tr>
              <a:tr h="155337">
                <a:tc>
                  <a:txBody>
                    <a:bodyPr/>
                    <a:lstStyle/>
                    <a:p>
                      <a:pPr algn="l" fontAlgn="ctr"/>
                      <a:r>
                        <a:rPr lang="tr-TR" sz="1000" b="0" i="0" u="none" strike="noStrike" dirty="0">
                          <a:solidFill>
                            <a:srgbClr val="000000"/>
                          </a:solidFill>
                          <a:effectLst/>
                          <a:latin typeface="+mn-lt"/>
                        </a:rPr>
                        <a:t>KADIKÖY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467 919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451 002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16 917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78595335"/>
                  </a:ext>
                </a:extLst>
              </a:tr>
              <a:tr h="155337">
                <a:tc>
                  <a:txBody>
                    <a:bodyPr/>
                    <a:lstStyle/>
                    <a:p>
                      <a:pPr algn="l" fontAlgn="ctr"/>
                      <a:r>
                        <a:rPr lang="tr-TR" sz="1000" b="0" i="0" u="none" strike="noStrike" dirty="0">
                          <a:solidFill>
                            <a:srgbClr val="000000"/>
                          </a:solidFill>
                          <a:effectLst/>
                          <a:latin typeface="+mn-lt"/>
                        </a:rPr>
                        <a:t>KAĞITHANE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445 672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420 863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24 809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5863611"/>
                  </a:ext>
                </a:extLst>
              </a:tr>
              <a:tr h="155337">
                <a:tc>
                  <a:txBody>
                    <a:bodyPr/>
                    <a:lstStyle/>
                    <a:p>
                      <a:pPr algn="l" fontAlgn="ctr"/>
                      <a:r>
                        <a:rPr lang="tr-TR" sz="1000" b="0" i="0" u="none" strike="noStrike" dirty="0">
                          <a:solidFill>
                            <a:srgbClr val="000000"/>
                          </a:solidFill>
                          <a:effectLst/>
                          <a:latin typeface="+mn-lt"/>
                        </a:rPr>
                        <a:t>KARTAL</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475 042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464 403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10 639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52633638"/>
                  </a:ext>
                </a:extLst>
              </a:tr>
              <a:tr h="155337">
                <a:tc>
                  <a:txBody>
                    <a:bodyPr/>
                    <a:lstStyle/>
                    <a:p>
                      <a:pPr algn="l" fontAlgn="ctr"/>
                      <a:r>
                        <a:rPr lang="tr-TR" sz="1000" b="0" i="0" u="none" strike="noStrike" dirty="0">
                          <a:solidFill>
                            <a:srgbClr val="000000"/>
                          </a:solidFill>
                          <a:effectLst/>
                          <a:latin typeface="+mn-lt"/>
                        </a:rPr>
                        <a:t>KÜÇÜKÇEKMECE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792 030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762 369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29 661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87509761"/>
                  </a:ext>
                </a:extLst>
              </a:tr>
              <a:tr h="155337">
                <a:tc>
                  <a:txBody>
                    <a:bodyPr/>
                    <a:lstStyle/>
                    <a:p>
                      <a:pPr algn="l" fontAlgn="ctr"/>
                      <a:r>
                        <a:rPr lang="tr-TR" sz="1000" b="0" i="0" u="none" strike="noStrike" dirty="0">
                          <a:solidFill>
                            <a:srgbClr val="000000"/>
                          </a:solidFill>
                          <a:effectLst/>
                          <a:latin typeface="+mn-lt"/>
                        </a:rPr>
                        <a:t>MALTEPE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523 137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507 429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15 708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11912632"/>
                  </a:ext>
                </a:extLst>
              </a:tr>
              <a:tr h="155337">
                <a:tc>
                  <a:txBody>
                    <a:bodyPr/>
                    <a:lstStyle/>
                    <a:p>
                      <a:pPr algn="l" fontAlgn="ctr"/>
                      <a:r>
                        <a:rPr lang="tr-TR" sz="1000" b="0" i="0" u="none" strike="noStrike" dirty="0">
                          <a:solidFill>
                            <a:srgbClr val="000000"/>
                          </a:solidFill>
                          <a:effectLst/>
                          <a:latin typeface="+mn-lt"/>
                        </a:rPr>
                        <a:t>PENDİK</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743 774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730 856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12 918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19493705"/>
                  </a:ext>
                </a:extLst>
              </a:tr>
              <a:tr h="155337">
                <a:tc>
                  <a:txBody>
                    <a:bodyPr/>
                    <a:lstStyle/>
                    <a:p>
                      <a:pPr algn="l" fontAlgn="ctr"/>
                      <a:r>
                        <a:rPr lang="tr-TR" sz="1000" b="0" i="0" u="none" strike="noStrike" dirty="0">
                          <a:solidFill>
                            <a:srgbClr val="000000"/>
                          </a:solidFill>
                          <a:effectLst/>
                          <a:latin typeface="+mn-lt"/>
                        </a:rPr>
                        <a:t>SANCAKTEPE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492 804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486 523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6 281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94091116"/>
                  </a:ext>
                </a:extLst>
              </a:tr>
              <a:tr h="155337">
                <a:tc>
                  <a:txBody>
                    <a:bodyPr/>
                    <a:lstStyle/>
                    <a:p>
                      <a:pPr algn="l" fontAlgn="ctr"/>
                      <a:r>
                        <a:rPr lang="tr-TR" sz="1000" b="0" i="0" u="none" strike="noStrike" dirty="0">
                          <a:solidFill>
                            <a:srgbClr val="000000"/>
                          </a:solidFill>
                          <a:effectLst/>
                          <a:latin typeface="+mn-lt"/>
                        </a:rPr>
                        <a:t>SARIYER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344 250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330 328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13 922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262891"/>
                  </a:ext>
                </a:extLst>
              </a:tr>
              <a:tr h="155337">
                <a:tc>
                  <a:txBody>
                    <a:bodyPr/>
                    <a:lstStyle/>
                    <a:p>
                      <a:pPr algn="l" fontAlgn="ctr"/>
                      <a:r>
                        <a:rPr lang="tr-TR" sz="1000" b="0" i="0" u="none" strike="noStrike" dirty="0">
                          <a:solidFill>
                            <a:srgbClr val="000000"/>
                          </a:solidFill>
                          <a:effectLst/>
                          <a:latin typeface="+mn-lt"/>
                        </a:rPr>
                        <a:t>SİLİVRİ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221 723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218 193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3 530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89194959"/>
                  </a:ext>
                </a:extLst>
              </a:tr>
              <a:tr h="155337">
                <a:tc>
                  <a:txBody>
                    <a:bodyPr/>
                    <a:lstStyle/>
                    <a:p>
                      <a:pPr algn="l" fontAlgn="ctr"/>
                      <a:r>
                        <a:rPr lang="tr-TR" sz="1000" b="0" i="0" u="none" strike="noStrike" dirty="0">
                          <a:solidFill>
                            <a:srgbClr val="000000"/>
                          </a:solidFill>
                          <a:effectLst/>
                          <a:latin typeface="+mn-lt"/>
                        </a:rPr>
                        <a:t>SULTANBEYLİ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360 702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358 157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2 545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691516475"/>
                  </a:ext>
                </a:extLst>
              </a:tr>
              <a:tr h="155337">
                <a:tc>
                  <a:txBody>
                    <a:bodyPr/>
                    <a:lstStyle/>
                    <a:p>
                      <a:pPr algn="l" fontAlgn="ctr"/>
                      <a:r>
                        <a:rPr lang="tr-TR" sz="1000" b="0" i="0" u="none" strike="noStrike" dirty="0">
                          <a:solidFill>
                            <a:srgbClr val="000000"/>
                          </a:solidFill>
                          <a:effectLst/>
                          <a:latin typeface="+mn-lt"/>
                        </a:rPr>
                        <a:t>SULTANGAZİ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532 802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526 720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6 082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609108701"/>
                  </a:ext>
                </a:extLst>
              </a:tr>
              <a:tr h="155337">
                <a:tc>
                  <a:txBody>
                    <a:bodyPr/>
                    <a:lstStyle/>
                    <a:p>
                      <a:pPr algn="l" fontAlgn="ctr"/>
                      <a:r>
                        <a:rPr lang="tr-TR" sz="1000" b="0" i="0" u="none" strike="noStrike" dirty="0">
                          <a:solidFill>
                            <a:srgbClr val="000000"/>
                          </a:solidFill>
                          <a:effectLst/>
                          <a:latin typeface="+mn-lt"/>
                        </a:rPr>
                        <a:t>ŞİLE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48 537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47 111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1 426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32229245"/>
                  </a:ext>
                </a:extLst>
              </a:tr>
              <a:tr h="155337">
                <a:tc>
                  <a:txBody>
                    <a:bodyPr/>
                    <a:lstStyle/>
                    <a:p>
                      <a:pPr algn="l" fontAlgn="ctr"/>
                      <a:r>
                        <a:rPr lang="tr-TR" sz="1000" b="0" i="0" u="none" strike="noStrike" dirty="0">
                          <a:solidFill>
                            <a:srgbClr val="000000"/>
                          </a:solidFill>
                          <a:effectLst/>
                          <a:latin typeface="+mn-lt"/>
                        </a:rPr>
                        <a:t>ŞİŞLİ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264 736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242 972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21 764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9470685"/>
                  </a:ext>
                </a:extLst>
              </a:tr>
              <a:tr h="155337">
                <a:tc>
                  <a:txBody>
                    <a:bodyPr/>
                    <a:lstStyle/>
                    <a:p>
                      <a:pPr algn="l" fontAlgn="ctr"/>
                      <a:r>
                        <a:rPr lang="tr-TR" sz="1000" b="0" i="0" u="none" strike="noStrike" dirty="0">
                          <a:solidFill>
                            <a:srgbClr val="000000"/>
                          </a:solidFill>
                          <a:effectLst/>
                          <a:latin typeface="+mn-lt"/>
                        </a:rPr>
                        <a:t>TUZLA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293 604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288 306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5 298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9835381"/>
                  </a:ext>
                </a:extLst>
              </a:tr>
              <a:tr h="155337">
                <a:tc>
                  <a:txBody>
                    <a:bodyPr/>
                    <a:lstStyle/>
                    <a:p>
                      <a:pPr algn="l" fontAlgn="ctr"/>
                      <a:r>
                        <a:rPr lang="tr-TR" sz="1000" b="0" i="0" u="none" strike="noStrike" dirty="0">
                          <a:solidFill>
                            <a:srgbClr val="000000"/>
                          </a:solidFill>
                          <a:effectLst/>
                          <a:latin typeface="+mn-lt"/>
                        </a:rPr>
                        <a:t>ÜMRANİYE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723 760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702 792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20 968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50860216"/>
                  </a:ext>
                </a:extLst>
              </a:tr>
              <a:tr h="155337">
                <a:tc>
                  <a:txBody>
                    <a:bodyPr/>
                    <a:lstStyle/>
                    <a:p>
                      <a:pPr algn="l" fontAlgn="ctr"/>
                      <a:r>
                        <a:rPr lang="tr-TR" sz="1000" b="0" i="0" u="none" strike="noStrike" dirty="0">
                          <a:solidFill>
                            <a:srgbClr val="000000"/>
                          </a:solidFill>
                          <a:effectLst/>
                          <a:latin typeface="+mn-lt"/>
                        </a:rPr>
                        <a:t>ÜSKÜDAR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517 348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502 154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a:solidFill>
                            <a:srgbClr val="000000"/>
                          </a:solidFill>
                          <a:effectLst/>
                          <a:latin typeface="+mn-lt"/>
                          <a:ea typeface="+mn-ea"/>
                          <a:cs typeface="+mn-cs"/>
                        </a:rPr>
                        <a:t> 15 194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84724429"/>
                  </a:ext>
                </a:extLst>
              </a:tr>
              <a:tr h="155337">
                <a:tc>
                  <a:txBody>
                    <a:bodyPr/>
                    <a:lstStyle/>
                    <a:p>
                      <a:pPr algn="l" fontAlgn="ctr"/>
                      <a:r>
                        <a:rPr lang="tr-TR" sz="1000" b="0" i="0" u="none" strike="noStrike" dirty="0">
                          <a:solidFill>
                            <a:srgbClr val="000000"/>
                          </a:solidFill>
                          <a:effectLst/>
                          <a:latin typeface="+mn-lt"/>
                        </a:rPr>
                        <a:t>ZEYTİNBURNU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280 896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256 365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algn="ctr" defTabSz="685800" rtl="0" eaLnBrk="1" fontAlgn="t" latinLnBrk="0" hangingPunct="1"/>
                      <a:r>
                        <a:rPr lang="tr-TR" sz="1000" b="0" i="0" u="none" strike="noStrike" kern="1200" dirty="0">
                          <a:solidFill>
                            <a:srgbClr val="000000"/>
                          </a:solidFill>
                          <a:effectLst/>
                          <a:latin typeface="+mn-lt"/>
                          <a:ea typeface="+mn-ea"/>
                          <a:cs typeface="+mn-cs"/>
                        </a:rPr>
                        <a:t> 24 531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8452409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535249291"/>
              </p:ext>
            </p:extLst>
          </p:nvPr>
        </p:nvGraphicFramePr>
        <p:xfrm>
          <a:off x="22061" y="812823"/>
          <a:ext cx="6835938" cy="1094454"/>
        </p:xfrm>
        <a:graphic>
          <a:graphicData uri="http://schemas.openxmlformats.org/drawingml/2006/table">
            <a:tbl>
              <a:tblPr>
                <a:effectLst>
                  <a:outerShdw blurRad="50800" dist="38100" dir="5400000" algn="t" rotWithShape="0">
                    <a:prstClr val="black">
                      <a:alpha val="40000"/>
                    </a:prstClr>
                  </a:outerShdw>
                </a:effectLst>
              </a:tblPr>
              <a:tblGrid>
                <a:gridCol w="1187774">
                  <a:extLst>
                    <a:ext uri="{9D8B030D-6E8A-4147-A177-3AD203B41FA5}">
                      <a16:colId xmlns:a16="http://schemas.microsoft.com/office/drawing/2014/main" val="37962773"/>
                    </a:ext>
                  </a:extLst>
                </a:gridCol>
                <a:gridCol w="1490306">
                  <a:extLst>
                    <a:ext uri="{9D8B030D-6E8A-4147-A177-3AD203B41FA5}">
                      <a16:colId xmlns:a16="http://schemas.microsoft.com/office/drawing/2014/main" val="1771217485"/>
                    </a:ext>
                  </a:extLst>
                </a:gridCol>
                <a:gridCol w="1352208">
                  <a:extLst>
                    <a:ext uri="{9D8B030D-6E8A-4147-A177-3AD203B41FA5}">
                      <a16:colId xmlns:a16="http://schemas.microsoft.com/office/drawing/2014/main" val="1326744596"/>
                    </a:ext>
                  </a:extLst>
                </a:gridCol>
                <a:gridCol w="1315491">
                  <a:extLst>
                    <a:ext uri="{9D8B030D-6E8A-4147-A177-3AD203B41FA5}">
                      <a16:colId xmlns:a16="http://schemas.microsoft.com/office/drawing/2014/main" val="1198144464"/>
                    </a:ext>
                  </a:extLst>
                </a:gridCol>
                <a:gridCol w="1490159">
                  <a:extLst>
                    <a:ext uri="{9D8B030D-6E8A-4147-A177-3AD203B41FA5}">
                      <a16:colId xmlns:a16="http://schemas.microsoft.com/office/drawing/2014/main" val="694860317"/>
                    </a:ext>
                  </a:extLst>
                </a:gridCol>
              </a:tblGrid>
              <a:tr h="298641">
                <a:tc gridSpan="5">
                  <a:txBody>
                    <a:bodyPr/>
                    <a:lstStyle/>
                    <a:p>
                      <a:pPr algn="ctr">
                        <a:lnSpc>
                          <a:spcPct val="107000"/>
                        </a:lnSpc>
                        <a:spcAft>
                          <a:spcPts val="0"/>
                        </a:spcAft>
                      </a:pPr>
                      <a:r>
                        <a:rPr lang="tr-TR" sz="1600" b="1" dirty="0">
                          <a:solidFill>
                            <a:schemeClr val="bg1"/>
                          </a:solidFill>
                          <a:effectLst/>
                          <a:latin typeface="+mn-lt"/>
                          <a:ea typeface="Calibri" panose="020F0502020204030204" pitchFamily="34" charset="0"/>
                          <a:cs typeface="Times New Roman" panose="02020603050405020304" pitchFamily="18" charset="0"/>
                        </a:rPr>
                        <a:t>YABANCI NÜFUS </a:t>
                      </a:r>
                      <a:r>
                        <a:rPr lang="tr-TR" sz="1600" b="1" dirty="0" smtClean="0">
                          <a:solidFill>
                            <a:schemeClr val="bg1"/>
                          </a:solidFill>
                          <a:effectLst/>
                          <a:latin typeface="+mn-lt"/>
                          <a:ea typeface="Calibri" panose="020F0502020204030204" pitchFamily="34" charset="0"/>
                          <a:cs typeface="Times New Roman" panose="02020603050405020304" pitchFamily="18" charset="0"/>
                        </a:rPr>
                        <a:t>İSTATİSTİKLERİ (*)</a:t>
                      </a:r>
                      <a:r>
                        <a:rPr lang="tr-TR" sz="1600" b="1" baseline="0" dirty="0" smtClean="0">
                          <a:solidFill>
                            <a:schemeClr val="bg1"/>
                          </a:solidFill>
                          <a:effectLst/>
                          <a:latin typeface="+mn-lt"/>
                          <a:ea typeface="Calibri" panose="020F0502020204030204" pitchFamily="34" charset="0"/>
                          <a:cs typeface="Times New Roman" panose="02020603050405020304" pitchFamily="18" charset="0"/>
                        </a:rPr>
                        <a:t> </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287243">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2020</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2021</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2022</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2023</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254285">
                <a:tc>
                  <a:txBody>
                    <a:bodyPr/>
                    <a:lstStyle/>
                    <a:p>
                      <a:pPr algn="l">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TÜRKİYE</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1.333.410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1.792.036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1.823.836</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1.570.543</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757104832"/>
                  </a:ext>
                </a:extLst>
              </a:tr>
              <a:tr h="254285">
                <a:tc>
                  <a:txBody>
                    <a:bodyPr/>
                    <a:lstStyle/>
                    <a:p>
                      <a:pPr algn="l">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İSTANBUL</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 450.584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 740.954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736.280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599.118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bl>
          </a:graphicData>
        </a:graphic>
      </p:graphicFrame>
      <p:sp>
        <p:nvSpPr>
          <p:cNvPr id="2" name="Dikdörtgen 1"/>
          <p:cNvSpPr/>
          <p:nvPr/>
        </p:nvSpPr>
        <p:spPr>
          <a:xfrm>
            <a:off x="0" y="9133353"/>
            <a:ext cx="6791487" cy="561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750" b="1" i="0" u="none" strike="noStrike" kern="1200" cap="none" spc="0" normalizeH="0" baseline="0" noProof="0" dirty="0">
                <a:ln>
                  <a:noFill/>
                </a:ln>
                <a:solidFill>
                  <a:prstClr val="black"/>
                </a:solidFill>
                <a:effectLst/>
                <a:uLnTx/>
                <a:uFillTx/>
                <a:latin typeface="Calibri" panose="020F0502020204030204"/>
                <a:ea typeface="+mn-ea"/>
                <a:cs typeface="+mn-cs"/>
              </a:rPr>
              <a:t>Kaynak : </a:t>
            </a:r>
            <a:r>
              <a:rPr kumimoji="0" lang="tr-TR" sz="750" b="1" i="0" u="none" strike="noStrike" kern="1200" cap="none" spc="0" normalizeH="0" baseline="0" noProof="0" dirty="0" smtClean="0">
                <a:ln>
                  <a:noFill/>
                </a:ln>
                <a:solidFill>
                  <a:prstClr val="black"/>
                </a:solidFill>
                <a:effectLst/>
                <a:uLnTx/>
                <a:uFillTx/>
                <a:latin typeface="Calibri" panose="020F0502020204030204"/>
                <a:ea typeface="+mn-ea"/>
                <a:cs typeface="+mn-cs"/>
              </a:rPr>
              <a:t>TÜİK</a:t>
            </a:r>
            <a:r>
              <a:rPr kumimoji="0" lang="tr-TR" sz="75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75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tr-TR" sz="75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tr-TR" sz="750" b="0" i="0" u="none" strike="noStrike" kern="1200" cap="none" spc="0" normalizeH="0" baseline="0" noProof="0" dirty="0" smtClean="0">
                <a:ln>
                  <a:noFill/>
                </a:ln>
                <a:solidFill>
                  <a:prstClr val="black"/>
                </a:solidFill>
                <a:effectLst/>
                <a:uLnTx/>
                <a:uFillTx/>
                <a:latin typeface="Calibri" panose="020F0502020204030204"/>
                <a:ea typeface="+mn-ea"/>
                <a:cs typeface="+mn-cs"/>
              </a:rPr>
              <a:t>Yabancı </a:t>
            </a:r>
            <a:r>
              <a:rPr kumimoji="0" lang="tr-TR" sz="750" b="0" i="0" u="none" strike="noStrike" kern="1200" cap="none" spc="0" normalizeH="0" baseline="0" noProof="0" dirty="0">
                <a:ln>
                  <a:noFill/>
                </a:ln>
                <a:solidFill>
                  <a:prstClr val="black"/>
                </a:solidFill>
                <a:effectLst/>
                <a:uLnTx/>
                <a:uFillTx/>
                <a:latin typeface="Calibri" panose="020F0502020204030204"/>
                <a:ea typeface="+mn-ea"/>
                <a:cs typeface="+mn-cs"/>
              </a:rPr>
              <a:t>uyruklu nüfus kapsamında; referans tarihinde geçerli ikamet veya çalışma iznine sahip kişiler, uluslararası koruma kimlik belgesi gibi ikamet izni yerine geçen kimlik belgesi olan ve referans tarihinde geçerli adres beyanı olan kişiler ve izinle Türkiye Cumhuriyeti vatandaşlığından çıkmış referans tarihinde geçerli adres beyanı olan mavi kart hamili kişiler değerlendirilmiştir. Kurs, turizm, bilimsel araştırma vb. nedenlerle 3 aydan kısa süreli vize veya ikamet iznine sahip yabancılar ile </a:t>
            </a:r>
            <a:r>
              <a:rPr kumimoji="0" lang="tr-TR" sz="750" b="0" i="0" u="none" strike="noStrike" kern="1200" cap="none" spc="0" normalizeH="0" baseline="0" noProof="0" dirty="0">
                <a:ln>
                  <a:noFill/>
                </a:ln>
                <a:solidFill>
                  <a:srgbClr val="FF0000"/>
                </a:solidFill>
                <a:effectLst/>
                <a:uLnTx/>
                <a:uFillTx/>
                <a:latin typeface="Calibri" panose="020F0502020204030204"/>
                <a:ea typeface="+mn-ea"/>
                <a:cs typeface="+mn-cs"/>
              </a:rPr>
              <a:t>geçici koruma statüsüyle ülkede bulunan Suriyeliler nüfusa dâhil değildir</a:t>
            </a: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78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302110384"/>
              </p:ext>
            </p:extLst>
          </p:nvPr>
        </p:nvGraphicFramePr>
        <p:xfrm>
          <a:off x="140054" y="2411894"/>
          <a:ext cx="6615753" cy="3840286"/>
        </p:xfrm>
        <a:graphic>
          <a:graphicData uri="http://schemas.openxmlformats.org/drawingml/2006/table">
            <a:tbl>
              <a:tblPr>
                <a:effectLst>
                  <a:outerShdw blurRad="50800" dist="38100" dir="5400000" algn="t" rotWithShape="0">
                    <a:prstClr val="black">
                      <a:alpha val="40000"/>
                    </a:prstClr>
                  </a:outerShdw>
                </a:effectLst>
              </a:tblPr>
              <a:tblGrid>
                <a:gridCol w="5102234">
                  <a:extLst>
                    <a:ext uri="{9D8B030D-6E8A-4147-A177-3AD203B41FA5}">
                      <a16:colId xmlns:a16="http://schemas.microsoft.com/office/drawing/2014/main" val="20000"/>
                    </a:ext>
                  </a:extLst>
                </a:gridCol>
                <a:gridCol w="1513519">
                  <a:extLst>
                    <a:ext uri="{9D8B030D-6E8A-4147-A177-3AD203B41FA5}">
                      <a16:colId xmlns:a16="http://schemas.microsoft.com/office/drawing/2014/main" val="20001"/>
                    </a:ext>
                  </a:extLst>
                </a:gridCol>
              </a:tblGrid>
              <a:tr h="341202">
                <a:tc>
                  <a:txBody>
                    <a:bodyPr/>
                    <a:lstStyle/>
                    <a:p>
                      <a:pPr algn="ctr" hangingPunct="1">
                        <a:spcAft>
                          <a:spcPts val="0"/>
                        </a:spcAft>
                      </a:pPr>
                      <a:r>
                        <a:rPr lang="tr-TR" sz="1800" b="1" kern="1200" dirty="0">
                          <a:solidFill>
                            <a:schemeClr val="bg1"/>
                          </a:solidFill>
                        </a:rPr>
                        <a:t>MERKEZİ KURULUŞLAR</a:t>
                      </a:r>
                      <a:r>
                        <a:rPr lang="tr-TR" sz="1800" kern="1200" dirty="0">
                          <a:solidFill>
                            <a:schemeClr val="bg1"/>
                          </a:solidFill>
                        </a:rPr>
                        <a:t>* </a:t>
                      </a:r>
                      <a:endParaRPr lang="tr-TR" sz="18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algn="ctr" hangingPunct="1">
                        <a:spcAft>
                          <a:spcPts val="0"/>
                        </a:spcAft>
                      </a:pPr>
                      <a:r>
                        <a:rPr lang="tr-TR" sz="1800" b="1" kern="1200" dirty="0">
                          <a:solidFill>
                            <a:schemeClr val="bg1"/>
                          </a:solidFill>
                        </a:rPr>
                        <a:t>SAYI </a:t>
                      </a:r>
                      <a:endParaRPr lang="tr-TR" sz="1800" b="1"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176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tr-TR" sz="1400" b="1" kern="1200" dirty="0">
                          <a:solidFill>
                            <a:srgbClr val="283845"/>
                          </a:solidFill>
                        </a:rPr>
                        <a:t>MÜLKİ İDARE</a:t>
                      </a:r>
                      <a:r>
                        <a:rPr lang="tr-TR" sz="1400" b="1" kern="1200" baseline="0" dirty="0">
                          <a:solidFill>
                            <a:srgbClr val="283845"/>
                          </a:solidFill>
                        </a:rPr>
                        <a:t> AMİRLİĞİ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12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60">
                <a:tc>
                  <a:txBody>
                    <a:bodyPr/>
                    <a:lstStyle/>
                    <a:p>
                      <a:pPr algn="just" hangingPunct="1">
                        <a:spcAft>
                          <a:spcPts val="0"/>
                        </a:spcAft>
                      </a:pPr>
                      <a:r>
                        <a:rPr lang="tr-TR" sz="1400" b="1" kern="1200" dirty="0">
                          <a:solidFill>
                            <a:srgbClr val="283845"/>
                          </a:solidFill>
                        </a:rPr>
                        <a:t>KAYMAKAMLIKLAR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39</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60">
                <a:tc>
                  <a:txBody>
                    <a:bodyPr/>
                    <a:lstStyle/>
                    <a:p>
                      <a:pPr marL="0" algn="l" defTabSz="457200" rtl="0" eaLnBrk="1" latinLnBrk="0" hangingPunct="1">
                        <a:spcAft>
                          <a:spcPts val="0"/>
                        </a:spcAft>
                      </a:pPr>
                      <a:r>
                        <a:rPr lang="tr-TR" sz="1400" b="1" kern="1200" dirty="0">
                          <a:solidFill>
                            <a:srgbClr val="283845"/>
                          </a:solidFill>
                        </a:rPr>
                        <a:t>GENEL MÜDÜRLÜKLER</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5</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60">
                <a:tc>
                  <a:txBody>
                    <a:bodyPr/>
                    <a:lstStyle/>
                    <a:p>
                      <a:pPr algn="just" hangingPunct="1">
                        <a:spcAft>
                          <a:spcPts val="0"/>
                        </a:spcAft>
                      </a:pPr>
                      <a:r>
                        <a:rPr lang="tr-TR" sz="1400" b="1" kern="1200" dirty="0">
                          <a:solidFill>
                            <a:srgbClr val="283845"/>
                          </a:solidFill>
                        </a:rPr>
                        <a:t>BÖLGE MÜDÜRLÜKLERİ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latin typeface="+mn-lt"/>
                          <a:ea typeface="+mn-ea"/>
                          <a:cs typeface="+mn-cs"/>
                        </a:rPr>
                        <a:t>24</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1760">
                <a:tc>
                  <a:txBody>
                    <a:bodyPr/>
                    <a:lstStyle/>
                    <a:p>
                      <a:pPr algn="just" hangingPunct="1">
                        <a:spcAft>
                          <a:spcPts val="0"/>
                        </a:spcAft>
                      </a:pPr>
                      <a:r>
                        <a:rPr lang="tr-TR" sz="1400" b="1" kern="1200" dirty="0">
                          <a:solidFill>
                            <a:srgbClr val="283845"/>
                          </a:solidFill>
                        </a:rPr>
                        <a:t>İL MÜDÜRLÜKLERİ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smtClean="0">
                          <a:solidFill>
                            <a:srgbClr val="283845"/>
                          </a:solidFill>
                        </a:rPr>
                        <a:t>24</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657933609"/>
                  </a:ext>
                </a:extLst>
              </a:tr>
              <a:tr h="331760">
                <a:tc>
                  <a:txBody>
                    <a:bodyPr/>
                    <a:lstStyle/>
                    <a:p>
                      <a:pPr algn="just" hangingPunct="1">
                        <a:spcAft>
                          <a:spcPts val="0"/>
                        </a:spcAft>
                      </a:pPr>
                      <a:r>
                        <a:rPr lang="tr-TR" sz="1400" b="1" dirty="0">
                          <a:solidFill>
                            <a:srgbClr val="283845"/>
                          </a:solidFill>
                        </a:rPr>
                        <a:t>BAŞMÜDÜRLÜKLER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a:solidFill>
                            <a:srgbClr val="283845"/>
                          </a:solidFill>
                          <a:latin typeface="+mn-lt"/>
                          <a:ea typeface="+mn-ea"/>
                          <a:cs typeface="+mn-cs"/>
                        </a:rPr>
                        <a:t>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1760">
                <a:tc>
                  <a:txBody>
                    <a:bodyPr/>
                    <a:lstStyle/>
                    <a:p>
                      <a:pPr algn="just" hangingPunct="1">
                        <a:spcAft>
                          <a:spcPts val="0"/>
                        </a:spcAft>
                      </a:pPr>
                      <a:r>
                        <a:rPr lang="tr-TR" sz="1400" b="1" kern="1200" dirty="0">
                          <a:solidFill>
                            <a:srgbClr val="283845"/>
                          </a:solidFill>
                        </a:rPr>
                        <a:t>BAŞKANLIKLAR-DAİRE BAŞKANLIKLARI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latin typeface="+mn-lt"/>
                          <a:ea typeface="+mn-ea"/>
                          <a:cs typeface="+mn-cs"/>
                        </a:rPr>
                        <a:t>11</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1760">
                <a:tc>
                  <a:txBody>
                    <a:bodyPr/>
                    <a:lstStyle/>
                    <a:p>
                      <a:pPr algn="just" hangingPunct="1">
                        <a:spcAft>
                          <a:spcPts val="0"/>
                        </a:spcAft>
                      </a:pPr>
                      <a:r>
                        <a:rPr lang="tr-TR" sz="1400" b="1" kern="1200" dirty="0">
                          <a:solidFill>
                            <a:srgbClr val="283845"/>
                          </a:solidFill>
                        </a:rPr>
                        <a:t>TEMSİLCİLİK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latin typeface="+mn-lt"/>
                          <a:ea typeface="+mn-ea"/>
                          <a:cs typeface="+mn-cs"/>
                        </a:rPr>
                        <a:t>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87777">
                <a:tc>
                  <a:txBody>
                    <a:bodyPr/>
                    <a:lstStyle/>
                    <a:p>
                      <a:pPr algn="l" hangingPunct="1">
                        <a:spcAft>
                          <a:spcPts val="0"/>
                        </a:spcAft>
                      </a:pPr>
                      <a:r>
                        <a:rPr lang="tr-TR" sz="1400" b="1" kern="1200" dirty="0">
                          <a:solidFill>
                            <a:srgbClr val="283845"/>
                          </a:solidFill>
                        </a:rPr>
                        <a:t>KOORDİNATÖRLÜK, KURUL MÜDÜRLÜĞÜ VE DİĞER 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latin typeface="+mn-lt"/>
                          <a:ea typeface="+mn-ea"/>
                          <a:cs typeface="+mn-cs"/>
                        </a:rPr>
                        <a:t>12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1887">
                <a:tc>
                  <a:txBody>
                    <a:bodyPr/>
                    <a:lstStyle/>
                    <a:p>
                      <a:pPr algn="just" hangingPunct="1">
                        <a:spcAft>
                          <a:spcPts val="0"/>
                        </a:spcAft>
                      </a:pPr>
                      <a:r>
                        <a:rPr lang="tr-TR" sz="1400" b="1" kern="1200" dirty="0">
                          <a:solidFill>
                            <a:srgbClr val="283845"/>
                          </a:solidFill>
                        </a:rPr>
                        <a:t>TOPLAM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dirty="0">
                          <a:solidFill>
                            <a:srgbClr val="283845"/>
                          </a:solidFill>
                          <a:latin typeface="+mn-lt"/>
                          <a:ea typeface="+mn-ea"/>
                          <a:cs typeface="+mn-cs"/>
                        </a:rPr>
                        <a:t>131</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4" name="5 Tablo"/>
          <p:cNvGraphicFramePr>
            <a:graphicFrameLocks noGrp="1"/>
          </p:cNvGraphicFramePr>
          <p:nvPr>
            <p:extLst>
              <p:ext uri="{D42A27DB-BD31-4B8C-83A1-F6EECF244321}">
                <p14:modId xmlns:p14="http://schemas.microsoft.com/office/powerpoint/2010/main" val="1397883972"/>
              </p:ext>
            </p:extLst>
          </p:nvPr>
        </p:nvGraphicFramePr>
        <p:xfrm>
          <a:off x="140055" y="6546573"/>
          <a:ext cx="6615752" cy="1369365"/>
        </p:xfrm>
        <a:graphic>
          <a:graphicData uri="http://schemas.openxmlformats.org/drawingml/2006/table">
            <a:tbl>
              <a:tblPr>
                <a:effectLst>
                  <a:outerShdw blurRad="50800" dist="38100" dir="5400000" algn="t" rotWithShape="0">
                    <a:prstClr val="black">
                      <a:alpha val="40000"/>
                    </a:prstClr>
                  </a:outerShdw>
                </a:effectLst>
              </a:tblPr>
              <a:tblGrid>
                <a:gridCol w="5100461">
                  <a:extLst>
                    <a:ext uri="{9D8B030D-6E8A-4147-A177-3AD203B41FA5}">
                      <a16:colId xmlns:a16="http://schemas.microsoft.com/office/drawing/2014/main" val="20000"/>
                    </a:ext>
                  </a:extLst>
                </a:gridCol>
                <a:gridCol w="1515291">
                  <a:extLst>
                    <a:ext uri="{9D8B030D-6E8A-4147-A177-3AD203B41FA5}">
                      <a16:colId xmlns:a16="http://schemas.microsoft.com/office/drawing/2014/main" val="20001"/>
                    </a:ext>
                  </a:extLst>
                </a:gridCol>
              </a:tblGrid>
              <a:tr h="338201">
                <a:tc>
                  <a:txBody>
                    <a:bodyPr/>
                    <a:lstStyle/>
                    <a:p>
                      <a:pPr marL="0" algn="ctr" defTabSz="914400" rtl="0" eaLnBrk="1" latinLnBrk="0" hangingPunct="1">
                        <a:spcAft>
                          <a:spcPts val="0"/>
                        </a:spcAft>
                      </a:pPr>
                      <a:r>
                        <a:rPr lang="tr-TR" sz="1800" b="1" kern="1200" dirty="0">
                          <a:solidFill>
                            <a:schemeClr val="bg1"/>
                          </a:solidFill>
                        </a:rPr>
                        <a:t>MAHALLİ KURULUŞLARI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latinLnBrk="0" hangingPunct="1">
                        <a:spcAft>
                          <a:spcPts val="0"/>
                        </a:spcAft>
                      </a:pPr>
                      <a:r>
                        <a:rPr lang="tr-TR" sz="1800" b="1" kern="1200" dirty="0">
                          <a:solidFill>
                            <a:schemeClr val="bg1"/>
                          </a:solidFill>
                        </a:rPr>
                        <a:t>SAYI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8201">
                <a:tc>
                  <a:txBody>
                    <a:bodyPr/>
                    <a:lstStyle/>
                    <a:p>
                      <a:pPr algn="l" hangingPunct="1">
                        <a:spcAft>
                          <a:spcPts val="0"/>
                        </a:spcAft>
                      </a:pPr>
                      <a:r>
                        <a:rPr lang="tr-TR" sz="1200" b="1" kern="1200" baseline="0" dirty="0">
                          <a:solidFill>
                            <a:srgbClr val="283845"/>
                          </a:solidFill>
                        </a:rPr>
                        <a:t>BÜYÜKŞEHİR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1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8201">
                <a:tc>
                  <a:txBody>
                    <a:bodyPr/>
                    <a:lstStyle/>
                    <a:p>
                      <a:pPr algn="l" hangingPunct="1">
                        <a:spcAft>
                          <a:spcPts val="0"/>
                        </a:spcAft>
                      </a:pPr>
                      <a:r>
                        <a:rPr lang="tr-TR" sz="1200" b="1" kern="1200" baseline="0" dirty="0">
                          <a:solidFill>
                            <a:srgbClr val="283845"/>
                          </a:solidFill>
                        </a:rPr>
                        <a:t>İLÇE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39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8201">
                <a:tc>
                  <a:txBody>
                    <a:bodyPr/>
                    <a:lstStyle/>
                    <a:p>
                      <a:pPr algn="just" hangingPunct="1">
                        <a:spcAft>
                          <a:spcPts val="0"/>
                        </a:spcAft>
                      </a:pPr>
                      <a:r>
                        <a:rPr lang="tr-TR" sz="1200" b="1" kern="1200" dirty="0">
                          <a:solidFill>
                            <a:srgbClr val="283845"/>
                          </a:solidFill>
                        </a:rPr>
                        <a:t>TOPLAM </a:t>
                      </a:r>
                      <a:endParaRPr lang="tr-TR" sz="12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dirty="0">
                          <a:solidFill>
                            <a:srgbClr val="283845"/>
                          </a:solidFill>
                        </a:rPr>
                        <a:t>40</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5" name="5 Tablo"/>
          <p:cNvGraphicFramePr>
            <a:graphicFrameLocks noGrp="1"/>
          </p:cNvGraphicFramePr>
          <p:nvPr>
            <p:extLst>
              <p:ext uri="{D42A27DB-BD31-4B8C-83A1-F6EECF244321}">
                <p14:modId xmlns:p14="http://schemas.microsoft.com/office/powerpoint/2010/main" val="1696186070"/>
              </p:ext>
            </p:extLst>
          </p:nvPr>
        </p:nvGraphicFramePr>
        <p:xfrm>
          <a:off x="126803" y="8026895"/>
          <a:ext cx="6615752" cy="1378443"/>
        </p:xfrm>
        <a:graphic>
          <a:graphicData uri="http://schemas.openxmlformats.org/drawingml/2006/table">
            <a:tbl>
              <a:tblPr>
                <a:effectLst>
                  <a:outerShdw blurRad="50800" dist="38100" dir="5400000" algn="t" rotWithShape="0">
                    <a:prstClr val="black">
                      <a:alpha val="40000"/>
                    </a:prstClr>
                  </a:outerShdw>
                </a:effectLst>
              </a:tblPr>
              <a:tblGrid>
                <a:gridCol w="5048210">
                  <a:extLst>
                    <a:ext uri="{9D8B030D-6E8A-4147-A177-3AD203B41FA5}">
                      <a16:colId xmlns:a16="http://schemas.microsoft.com/office/drawing/2014/main" val="20000"/>
                    </a:ext>
                  </a:extLst>
                </a:gridCol>
                <a:gridCol w="1567542">
                  <a:extLst>
                    <a:ext uri="{9D8B030D-6E8A-4147-A177-3AD203B41FA5}">
                      <a16:colId xmlns:a16="http://schemas.microsoft.com/office/drawing/2014/main" val="20001"/>
                    </a:ext>
                  </a:extLst>
                </a:gridCol>
              </a:tblGrid>
              <a:tr h="342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SİVİL TOPLUM KURULUŞU  TÜRÜ</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SAYI</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283845"/>
                          </a:solidFill>
                          <a:effectLst/>
                        </a:rPr>
                        <a:t>VAKIF </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457200" rtl="0" eaLnBrk="1" fontAlgn="ctr" latinLnBrk="0" hangingPunct="1">
                        <a:spcAft>
                          <a:spcPts val="0"/>
                        </a:spcAft>
                      </a:pPr>
                      <a:r>
                        <a:rPr lang="tr-TR" sz="1400" b="1" kern="1200" dirty="0">
                          <a:solidFill>
                            <a:srgbClr val="283845"/>
                          </a:solidFill>
                          <a:latin typeface="+mn-lt"/>
                          <a:ea typeface="+mn-ea"/>
                          <a:cs typeface="+mn-cs"/>
                        </a:rPr>
                        <a:t>2.545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cap="none" normalizeH="0" baseline="0" dirty="0">
                          <a:ln>
                            <a:noFill/>
                          </a:ln>
                          <a:solidFill>
                            <a:srgbClr val="283845"/>
                          </a:solidFill>
                          <a:effectLst/>
                        </a:rPr>
                        <a:t>DERNEK (Faal)</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457200" rtl="0" eaLnBrk="1" fontAlgn="ctr" latinLnBrk="0" hangingPunct="1">
                        <a:spcAft>
                          <a:spcPts val="0"/>
                        </a:spcAft>
                      </a:pPr>
                      <a:r>
                        <a:rPr lang="tr-TR" sz="1400" b="1" kern="1200" dirty="0">
                          <a:solidFill>
                            <a:srgbClr val="283845"/>
                          </a:solidFill>
                          <a:latin typeface="+mn-lt"/>
                          <a:ea typeface="+mn-ea"/>
                          <a:cs typeface="+mn-cs"/>
                        </a:rPr>
                        <a:t>23.113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283845"/>
                          </a:solidFill>
                          <a:effectLst/>
                        </a:rPr>
                        <a:t>TOPLAM</a:t>
                      </a:r>
                      <a:endParaRPr kumimoji="0" lang="tr-TR" sz="1400" b="1" i="0" u="none" strike="noStrike" cap="none" normalizeH="0" baseline="0" dirty="0">
                        <a:ln>
                          <a:noFill/>
                        </a:ln>
                        <a:solidFill>
                          <a:srgbClr val="283845"/>
                        </a:solidFill>
                        <a:effectLst/>
                        <a:latin typeface="+mn-lt"/>
                        <a:cs typeface="Arial" pitchFamily="34" charset="0"/>
                      </a:endParaRPr>
                    </a:p>
                  </a:txBody>
                  <a:tcPr anchor="ctr" horzOverflow="overflow">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457200" rtl="0" eaLnBrk="1" fontAlgn="ctr" latinLnBrk="0" hangingPunct="1">
                        <a:spcAft>
                          <a:spcPts val="0"/>
                        </a:spcAft>
                      </a:pPr>
                      <a:r>
                        <a:rPr lang="tr-TR" sz="1600" b="1" kern="1200" dirty="0">
                          <a:solidFill>
                            <a:srgbClr val="283845"/>
                          </a:solidFill>
                          <a:latin typeface="+mn-lt"/>
                          <a:ea typeface="+mn-ea"/>
                          <a:cs typeface="+mn-cs"/>
                        </a:rPr>
                        <a:t>25.658</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sp>
        <p:nvSpPr>
          <p:cNvPr id="6" name="Dikdörtgen 5"/>
          <p:cNvSpPr/>
          <p:nvPr/>
        </p:nvSpPr>
        <p:spPr>
          <a:xfrm>
            <a:off x="122222" y="6248366"/>
            <a:ext cx="581667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*Adli, Askeri kurumlar  ve üniversiteler  hariçtir.</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KAMU ve STK KURULUŞLARI</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5 Tablo"/>
          <p:cNvGraphicFramePr>
            <a:graphicFrameLocks noGrp="1"/>
          </p:cNvGraphicFramePr>
          <p:nvPr>
            <p:extLst>
              <p:ext uri="{D42A27DB-BD31-4B8C-83A1-F6EECF244321}">
                <p14:modId xmlns:p14="http://schemas.microsoft.com/office/powerpoint/2010/main" val="1894346739"/>
              </p:ext>
            </p:extLst>
          </p:nvPr>
        </p:nvGraphicFramePr>
        <p:xfrm>
          <a:off x="156942" y="870175"/>
          <a:ext cx="6570618" cy="1422452"/>
        </p:xfrm>
        <a:graphic>
          <a:graphicData uri="http://schemas.openxmlformats.org/drawingml/2006/table">
            <a:tbl>
              <a:tblPr>
                <a:effectLst>
                  <a:outerShdw blurRad="50800" dist="38100" dir="5400000" algn="t" rotWithShape="0">
                    <a:prstClr val="black">
                      <a:alpha val="40000"/>
                    </a:prstClr>
                  </a:outerShdw>
                </a:effectLst>
              </a:tblPr>
              <a:tblGrid>
                <a:gridCol w="3005708">
                  <a:extLst>
                    <a:ext uri="{9D8B030D-6E8A-4147-A177-3AD203B41FA5}">
                      <a16:colId xmlns:a16="http://schemas.microsoft.com/office/drawing/2014/main" val="20000"/>
                    </a:ext>
                  </a:extLst>
                </a:gridCol>
                <a:gridCol w="3564910">
                  <a:extLst>
                    <a:ext uri="{9D8B030D-6E8A-4147-A177-3AD203B41FA5}">
                      <a16:colId xmlns:a16="http://schemas.microsoft.com/office/drawing/2014/main" val="20001"/>
                    </a:ext>
                  </a:extLst>
                </a:gridCol>
              </a:tblGrid>
              <a:tr h="355613">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2012/6360 SAYILI KANUNA İSTİNADEN</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68580" marR="68580"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İLÇE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39</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BELEDİYE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40</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MAHALLE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961</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657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004060919"/>
              </p:ext>
            </p:extLst>
          </p:nvPr>
        </p:nvGraphicFramePr>
        <p:xfrm>
          <a:off x="135056" y="924320"/>
          <a:ext cx="6570546" cy="8219676"/>
        </p:xfrm>
        <a:graphic>
          <a:graphicData uri="http://schemas.openxmlformats.org/drawingml/2006/table">
            <a:tbl>
              <a:tblPr>
                <a:effectLst>
                  <a:outerShdw blurRad="50800" dist="38100" dir="5400000" algn="t" rotWithShape="0">
                    <a:prstClr val="black">
                      <a:alpha val="40000"/>
                    </a:prstClr>
                  </a:outerShdw>
                </a:effectLst>
              </a:tblPr>
              <a:tblGrid>
                <a:gridCol w="4026127">
                  <a:extLst>
                    <a:ext uri="{9D8B030D-6E8A-4147-A177-3AD203B41FA5}">
                      <a16:colId xmlns:a16="http://schemas.microsoft.com/office/drawing/2014/main" val="20000"/>
                    </a:ext>
                  </a:extLst>
                </a:gridCol>
                <a:gridCol w="1391478">
                  <a:extLst>
                    <a:ext uri="{9D8B030D-6E8A-4147-A177-3AD203B41FA5}">
                      <a16:colId xmlns:a16="http://schemas.microsoft.com/office/drawing/2014/main" val="20001"/>
                    </a:ext>
                  </a:extLst>
                </a:gridCol>
                <a:gridCol w="90637">
                  <a:extLst>
                    <a:ext uri="{9D8B030D-6E8A-4147-A177-3AD203B41FA5}">
                      <a16:colId xmlns:a16="http://schemas.microsoft.com/office/drawing/2014/main" val="1992395325"/>
                    </a:ext>
                  </a:extLst>
                </a:gridCol>
                <a:gridCol w="1062304">
                  <a:extLst>
                    <a:ext uri="{9D8B030D-6E8A-4147-A177-3AD203B41FA5}">
                      <a16:colId xmlns:a16="http://schemas.microsoft.com/office/drawing/2014/main" val="2989166867"/>
                    </a:ext>
                  </a:extLst>
                </a:gridCol>
              </a:tblGrid>
              <a:tr h="750475">
                <a:tc>
                  <a:txBody>
                    <a:bodyPr/>
                    <a:lstStyle/>
                    <a:p>
                      <a:pPr algn="ctr" fontAlgn="ctr"/>
                      <a:r>
                        <a:rPr lang="tr-TR" sz="1400" b="1" kern="1200" baseline="0" dirty="0">
                          <a:solidFill>
                            <a:schemeClr val="bg1"/>
                          </a:solidFill>
                        </a:rPr>
                        <a:t>BİRİM</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400" b="1" kern="1200" baseline="0" dirty="0">
                          <a:solidFill>
                            <a:schemeClr val="bg1"/>
                          </a:solidFill>
                        </a:rPr>
                        <a:t>PERSONEL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gridSpan="2">
                  <a:txBody>
                    <a:bodyPr/>
                    <a:lstStyle/>
                    <a:p>
                      <a:pPr algn="ctr" fontAlgn="ctr"/>
                      <a:r>
                        <a:rPr lang="tr-TR" sz="1400" b="1" kern="1200" baseline="0" dirty="0">
                          <a:solidFill>
                            <a:schemeClr val="bg1"/>
                          </a:solidFill>
                        </a:rPr>
                        <a:t>SÜREKLİ İŞÇİ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pPr algn="ctr" fontAlgn="ct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84339">
                <a:tc>
                  <a:txBody>
                    <a:bodyPr/>
                    <a:lstStyle/>
                    <a:p>
                      <a:pPr algn="l" fontAlgn="ctr"/>
                      <a:r>
                        <a:rPr lang="tr-TR" sz="1200" b="1" kern="1200" baseline="0" dirty="0"/>
                        <a:t>İSTANBUL VALİLİĞİ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419</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smtClean="0">
                          <a:solidFill>
                            <a:schemeClr val="tx1"/>
                          </a:solidFill>
                          <a:latin typeface="+mn-lt"/>
                          <a:ea typeface="+mn-ea"/>
                          <a:cs typeface="+mn-cs"/>
                        </a:rPr>
                        <a:t>43</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4339">
                <a:tc>
                  <a:txBody>
                    <a:bodyPr/>
                    <a:lstStyle/>
                    <a:p>
                      <a:pPr algn="l" fontAlgn="ctr"/>
                      <a:r>
                        <a:rPr lang="tr-TR" sz="1200" b="1" kern="1200" baseline="0" dirty="0"/>
                        <a:t>39 İLÇE KAYMAKAMLIĞI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711</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rPr>
                        <a:t> 62</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4339">
                <a:tc>
                  <a:txBody>
                    <a:bodyPr/>
                    <a:lstStyle/>
                    <a:p>
                      <a:pPr algn="l" fontAlgn="ctr"/>
                      <a:r>
                        <a:rPr lang="tr-TR" sz="1200" b="1" kern="1200" baseline="0" dirty="0"/>
                        <a:t>YATIRIM İZLEME VE KOORDİNASYON BAŞKANLIĞI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175</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latin typeface="+mn-lt"/>
                          <a:ea typeface="+mn-ea"/>
                          <a:cs typeface="+mn-cs"/>
                        </a:rPr>
                        <a:t>58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4339">
                <a:tc>
                  <a:txBody>
                    <a:bodyPr/>
                    <a:lstStyle/>
                    <a:p>
                      <a:pPr algn="l" fontAlgn="ctr"/>
                      <a:r>
                        <a:rPr lang="tr-TR" sz="1200" b="1" kern="1200" baseline="0" dirty="0"/>
                        <a:t>112 ACİL ÇAĞRI MERKEZİ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1.337</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latin typeface="+mn-lt"/>
                          <a:ea typeface="+mn-ea"/>
                          <a:cs typeface="+mn-cs"/>
                        </a:rPr>
                        <a:t>137</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22030">
                <a:tc>
                  <a:txBody>
                    <a:bodyPr/>
                    <a:lstStyle/>
                    <a:p>
                      <a:pPr algn="l" fontAlgn="ctr"/>
                      <a:r>
                        <a:rPr lang="tr-TR" sz="1200" b="1" kern="1200" baseline="0" dirty="0"/>
                        <a:t>İL NÜFUS VE VATANDAŞLIK MÜDÜRLÜĞÜ   </a:t>
                      </a:r>
                    </a:p>
                    <a:p>
                      <a:pPr algn="l" fontAlgn="ctr"/>
                      <a:r>
                        <a:rPr lang="tr-TR" sz="1200" b="1" kern="1200" baseline="0" dirty="0"/>
                        <a:t>(İLÇELER  DAHİL)</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1.020</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latin typeface="+mn-lt"/>
                          <a:ea typeface="+mn-ea"/>
                          <a:cs typeface="+mn-cs"/>
                        </a:rPr>
                        <a:t>35</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4339">
                <a:tc>
                  <a:txBody>
                    <a:bodyPr/>
                    <a:lstStyle/>
                    <a:p>
                      <a:pPr algn="l" fontAlgn="ctr"/>
                      <a:r>
                        <a:rPr lang="tr-TR" sz="1200" b="1" kern="1200" baseline="0" dirty="0"/>
                        <a:t>İL GÖÇ İDARESİ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Calibri" panose="020F0502020204030204" pitchFamily="34" charset="0"/>
                          <a:ea typeface="Times New Roman"/>
                          <a:cs typeface="Arial" pitchFamily="34" charset="0"/>
                        </a:rPr>
                        <a:t>512</a:t>
                      </a: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rPr>
                        <a:t>103</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84339">
                <a:tc>
                  <a:txBody>
                    <a:bodyPr/>
                    <a:lstStyle/>
                    <a:p>
                      <a:pPr algn="l" fontAlgn="ctr"/>
                      <a:r>
                        <a:rPr lang="tr-TR" sz="1200" b="1" kern="1200" baseline="0" dirty="0"/>
                        <a:t>İL SİVİL TOPLUMLA İLİŞKİLER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143</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latin typeface="+mn-lt"/>
                          <a:ea typeface="+mn-ea"/>
                          <a:cs typeface="+mn-cs"/>
                        </a:rPr>
                        <a:t>-</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84339">
                <a:tc>
                  <a:txBody>
                    <a:bodyPr/>
                    <a:lstStyle/>
                    <a:p>
                      <a:pPr algn="l" fontAlgn="ctr"/>
                      <a:r>
                        <a:rPr lang="tr-TR" sz="1200" b="1" kern="1200" baseline="0" dirty="0"/>
                        <a:t>AFET VE ACİL DURUM İL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299</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latin typeface="+mn-lt"/>
                          <a:ea typeface="+mn-ea"/>
                          <a:cs typeface="+mn-cs"/>
                        </a:rPr>
                        <a:t>9</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22030">
                <a:tc>
                  <a:txBody>
                    <a:bodyPr/>
                    <a:lstStyle/>
                    <a:p>
                      <a:pPr algn="l" fontAlgn="ctr"/>
                      <a:r>
                        <a:rPr lang="tr-TR" sz="1200" b="1" kern="1200" baseline="0" dirty="0">
                          <a:solidFill>
                            <a:srgbClr val="14213D"/>
                          </a:solidFill>
                        </a:rPr>
                        <a:t>SİVİL BİRİMLERDE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3">
                  <a:txBody>
                    <a:bodyPr/>
                    <a:lstStyle/>
                    <a:p>
                      <a:pPr algn="ctr" fontAlgn="ctr"/>
                      <a:r>
                        <a:rPr lang="tr-TR" sz="1600" b="1" kern="1200" baseline="0" dirty="0" smtClean="0">
                          <a:solidFill>
                            <a:srgbClr val="14213D"/>
                          </a:solidFill>
                          <a:latin typeface="+mn-lt"/>
                          <a:ea typeface="+mn-ea"/>
                          <a:cs typeface="+mn-cs"/>
                        </a:rPr>
                        <a:t>5.063</a:t>
                      </a:r>
                      <a:endParaRPr lang="tr-TR" sz="1600" b="1" kern="1200" baseline="0" dirty="0">
                        <a:solidFill>
                          <a:srgbClr val="14213D"/>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484339">
                <a:tc>
                  <a:txBody>
                    <a:bodyPr/>
                    <a:lstStyle/>
                    <a:p>
                      <a:pPr algn="l" fontAlgn="ctr"/>
                      <a:r>
                        <a:rPr lang="tr-TR" sz="1200" b="1" kern="1200" baseline="0" dirty="0"/>
                        <a:t>İL EMNİYET MÜDÜRLÜĞÜ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rtl="0" fontAlgn="ctr"/>
                      <a:r>
                        <a:rPr lang="tr-TR" sz="1200" b="1" i="0" u="none" strike="noStrike" dirty="0">
                          <a:solidFill>
                            <a:schemeClr val="tx1"/>
                          </a:solidFill>
                          <a:effectLst/>
                          <a:latin typeface="Calibri" panose="020F0502020204030204" pitchFamily="34" charset="0"/>
                        </a:rPr>
                        <a:t>56.448</a:t>
                      </a: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200" b="1" i="0" u="none" strike="noStrike" dirty="0">
                          <a:solidFill>
                            <a:schemeClr val="tx1"/>
                          </a:solidFill>
                          <a:effectLst/>
                          <a:latin typeface="+mn-lt"/>
                        </a:rPr>
                        <a:t>159</a:t>
                      </a: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84339">
                <a:tc>
                  <a:txBody>
                    <a:bodyPr/>
                    <a:lstStyle/>
                    <a:p>
                      <a:pPr algn="l" fontAlgn="ctr"/>
                      <a:r>
                        <a:rPr lang="tr-TR" sz="1200" b="1" kern="1200" baseline="0" dirty="0"/>
                        <a:t>İL JANDARMA KOMUTANLIĞI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rtl="0" fontAlgn="ctr"/>
                      <a:r>
                        <a:rPr lang="tr-TR" sz="1200" b="1" i="0" u="none" strike="noStrike" dirty="0">
                          <a:solidFill>
                            <a:schemeClr val="tx1"/>
                          </a:solidFill>
                          <a:effectLst/>
                          <a:latin typeface="Calibri" panose="020F0502020204030204" pitchFamily="34" charset="0"/>
                        </a:rPr>
                        <a:t>7.416</a:t>
                      </a: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200" b="1" u="none" strike="noStrike" dirty="0">
                          <a:solidFill>
                            <a:schemeClr val="tx1"/>
                          </a:solidFill>
                          <a:effectLst/>
                        </a:rPr>
                        <a:t>- </a:t>
                      </a: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622030">
                <a:tc>
                  <a:txBody>
                    <a:bodyPr/>
                    <a:lstStyle/>
                    <a:p>
                      <a:pPr algn="l" fontAlgn="ctr"/>
                      <a:r>
                        <a:rPr lang="tr-TR" sz="1200" b="1" kern="1200" baseline="0" dirty="0"/>
                        <a:t>SAHİL GÜVENLİK MARMARA VE BOĞAZLAR BÖLGE KOMUTANLIĞI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a:solidFill>
                            <a:schemeClr val="tx1"/>
                          </a:solidFill>
                          <a:latin typeface="+mn-lt"/>
                          <a:ea typeface="+mn-ea"/>
                          <a:cs typeface="+mn-cs"/>
                        </a:rPr>
                        <a:t>868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200" b="1" i="0" u="none" strike="noStrike" dirty="0">
                          <a:solidFill>
                            <a:schemeClr val="tx1"/>
                          </a:solidFill>
                          <a:effectLst/>
                          <a:latin typeface="+mn-lt"/>
                        </a:rPr>
                        <a:t>189</a:t>
                      </a: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622030">
                <a:tc>
                  <a:txBody>
                    <a:bodyPr/>
                    <a:lstStyle/>
                    <a:p>
                      <a:pPr algn="l" fontAlgn="ctr"/>
                      <a:r>
                        <a:rPr lang="tr-TR" sz="1200" b="1" kern="1200" baseline="0" dirty="0">
                          <a:solidFill>
                            <a:srgbClr val="14213D"/>
                          </a:solidFill>
                        </a:rPr>
                        <a:t>GÜVENLİK BİRİMLERİNDE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3">
                  <a:txBody>
                    <a:bodyPr/>
                    <a:lstStyle/>
                    <a:p>
                      <a:pPr algn="ctr" fontAlgn="ctr"/>
                      <a:r>
                        <a:rPr lang="tr-TR" sz="1600" b="1" kern="1200" baseline="0" dirty="0">
                          <a:solidFill>
                            <a:schemeClr val="tx1"/>
                          </a:solidFill>
                          <a:latin typeface="+mn-lt"/>
                          <a:ea typeface="+mn-ea"/>
                          <a:cs typeface="+mn-cs"/>
                        </a:rPr>
                        <a:t>65.080</a:t>
                      </a:r>
                      <a:endParaRPr lang="tr-TR" sz="16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4"/>
                  </a:ext>
                </a:extLst>
              </a:tr>
              <a:tr h="622030">
                <a:tc>
                  <a:txBody>
                    <a:bodyPr/>
                    <a:lstStyle/>
                    <a:p>
                      <a:pPr algn="l" fontAlgn="ctr"/>
                      <a:r>
                        <a:rPr lang="tr-TR" sz="1200" b="1" u="none" strike="noStrike" kern="1200" dirty="0">
                          <a:solidFill>
                            <a:srgbClr val="283845"/>
                          </a:solidFill>
                          <a:effectLst/>
                        </a:rPr>
                        <a:t>İÇİŞLERİ BAKANLIĞI BİRİMLERİNE BAĞLI TOPLAM PERSONEL SAYISI</a:t>
                      </a:r>
                      <a:endParaRPr lang="tr-TR" sz="1200" b="1" i="0" u="none" strike="noStrike" kern="1200" dirty="0">
                        <a:solidFill>
                          <a:srgbClr val="283845"/>
                        </a:solidFill>
                        <a:effectLst/>
                        <a:latin typeface="Calibri" panose="020F0502020204030204" pitchFamily="34" charset="0"/>
                        <a:ea typeface="+mn-ea"/>
                        <a:cs typeface="+mn-cs"/>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gridSpan="3">
                  <a:txBody>
                    <a:bodyPr/>
                    <a:lstStyle/>
                    <a:p>
                      <a:pPr marL="0" algn="ctr" defTabSz="457200" rtl="0" eaLnBrk="1" fontAlgn="ctr" latinLnBrk="0" hangingPunct="1"/>
                      <a:r>
                        <a:rPr lang="tr-TR" sz="1800" b="1" i="0" u="none" strike="noStrike" kern="1200" dirty="0" smtClean="0">
                          <a:solidFill>
                            <a:srgbClr val="283845"/>
                          </a:solidFill>
                          <a:effectLst/>
                          <a:latin typeface="+mn-lt"/>
                          <a:ea typeface="+mn-ea"/>
                          <a:cs typeface="+mn-cs"/>
                        </a:rPr>
                        <a:t>70.143</a:t>
                      </a:r>
                      <a:endParaRPr lang="tr-TR" sz="1800" b="1" i="0" u="none" strike="noStrike" kern="1200" dirty="0">
                        <a:solidFill>
                          <a:srgbClr val="283845"/>
                        </a:solidFill>
                        <a:effectLst/>
                        <a:latin typeface="Calibri" panose="020F0502020204030204" pitchFamily="34" charset="0"/>
                        <a:ea typeface="+mn-ea"/>
                        <a:cs typeface="+mn-cs"/>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5"/>
                  </a:ext>
                </a:extLst>
              </a:tr>
            </a:tbl>
          </a:graphicData>
        </a:graphic>
      </p:graphicFrame>
      <p:sp>
        <p:nvSpPr>
          <p:cNvPr id="4" name="Dikdörtgen 3"/>
          <p:cNvSpPr/>
          <p:nvPr/>
        </p:nvSpPr>
        <p:spPr>
          <a:xfrm>
            <a:off x="0" y="78782"/>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İÇİŞLERİ BAKANLIĞINA BAĞLI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PERSONEL SAYISI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05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304406" y="819919"/>
          <a:ext cx="6202016" cy="8469855"/>
        </p:xfrm>
        <a:graphic>
          <a:graphicData uri="http://schemas.openxmlformats.org/drawingml/2006/table">
            <a:tbl>
              <a:tblPr>
                <a:effectLst/>
              </a:tblPr>
              <a:tblGrid>
                <a:gridCol w="3449060">
                  <a:extLst>
                    <a:ext uri="{9D8B030D-6E8A-4147-A177-3AD203B41FA5}">
                      <a16:colId xmlns:a16="http://schemas.microsoft.com/office/drawing/2014/main" val="20000"/>
                    </a:ext>
                  </a:extLst>
                </a:gridCol>
                <a:gridCol w="1385975">
                  <a:extLst>
                    <a:ext uri="{9D8B030D-6E8A-4147-A177-3AD203B41FA5}">
                      <a16:colId xmlns:a16="http://schemas.microsoft.com/office/drawing/2014/main" val="20002"/>
                    </a:ext>
                  </a:extLst>
                </a:gridCol>
                <a:gridCol w="1366981">
                  <a:extLst>
                    <a:ext uri="{9D8B030D-6E8A-4147-A177-3AD203B41FA5}">
                      <a16:colId xmlns:a16="http://schemas.microsoft.com/office/drawing/2014/main" val="3004974760"/>
                    </a:ext>
                  </a:extLst>
                </a:gridCol>
              </a:tblGrid>
              <a:tr h="401690">
                <a:tc>
                  <a:txBody>
                    <a:bodyPr/>
                    <a:lstStyle/>
                    <a:p>
                      <a:pPr algn="ctr" rtl="0" fontAlgn="ctr"/>
                      <a:r>
                        <a:rPr lang="tr-TR" sz="1600" b="1" i="0" u="none" strike="noStrike" dirty="0">
                          <a:solidFill>
                            <a:srgbClr val="FFFFFF"/>
                          </a:solidFill>
                          <a:effectLst/>
                          <a:latin typeface="Calibri" panose="020F0502020204030204" pitchFamily="34" charset="0"/>
                        </a:rPr>
                        <a:t> ASAYİŞ</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600" b="1" i="0" u="none" strike="noStrike" dirty="0">
                          <a:solidFill>
                            <a:srgbClr val="FFFFFF"/>
                          </a:solidFill>
                          <a:effectLst/>
                          <a:latin typeface="Calibri" panose="020F0502020204030204" pitchFamily="34" charset="0"/>
                        </a:rPr>
                        <a:t>2022</a:t>
                      </a:r>
                      <a:r>
                        <a:rPr lang="tr-TR" sz="1600" b="1" i="0" u="none" strike="noStrike" baseline="0" dirty="0">
                          <a:solidFill>
                            <a:srgbClr val="FFFFFF"/>
                          </a:solidFill>
                          <a:effectLst/>
                          <a:latin typeface="Calibri" panose="020F0502020204030204" pitchFamily="34" charset="0"/>
                        </a:rPr>
                        <a:t> </a:t>
                      </a:r>
                      <a:endParaRPr lang="tr-TR" sz="1600" b="1" i="0" u="none" strike="noStrike" dirty="0">
                        <a:solidFill>
                          <a:srgbClr val="FFFFFF"/>
                        </a:solidFill>
                        <a:effectLst/>
                        <a:latin typeface="Calibri" panose="020F050202020403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600" b="1" i="0" u="none" strike="noStrike" dirty="0">
                          <a:solidFill>
                            <a:srgbClr val="FFFFFF"/>
                          </a:solidFill>
                          <a:effectLst/>
                          <a:latin typeface="Calibri" panose="020F0502020204030204" pitchFamily="34" charset="0"/>
                        </a:rPr>
                        <a:t>2023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91239">
                <a:tc>
                  <a:txBody>
                    <a:bodyPr/>
                    <a:lstStyle/>
                    <a:p>
                      <a:pPr algn="l" rtl="0" fontAlgn="ctr"/>
                      <a:r>
                        <a:rPr lang="tr-TR" sz="1300" b="1" i="0" u="none" strike="noStrike" dirty="0">
                          <a:solidFill>
                            <a:srgbClr val="000000"/>
                          </a:solidFill>
                          <a:effectLst/>
                          <a:latin typeface="+mn-lt"/>
                        </a:rPr>
                        <a:t>EMNİYET PERSONELİ/PERSONEL BAŞINA DÜŞEN NÜFUS*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300" dirty="0">
                          <a:latin typeface="+mn-lt"/>
                        </a:rPr>
                        <a:t>326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300" dirty="0">
                          <a:latin typeface="+mn-lt"/>
                        </a:rPr>
                        <a:t>277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9738">
                <a:tc>
                  <a:txBody>
                    <a:bodyPr/>
                    <a:lstStyle/>
                    <a:p>
                      <a:pPr algn="l" rtl="0" fontAlgn="ctr"/>
                      <a:r>
                        <a:rPr lang="tr-TR" sz="1300" b="1" i="0" u="none" strike="noStrike" dirty="0">
                          <a:solidFill>
                            <a:schemeClr val="tx1"/>
                          </a:solidFill>
                          <a:effectLst/>
                          <a:latin typeface="+mn-lt"/>
                        </a:rPr>
                        <a:t>JANDARMA PERSONELİ/PERSONEL BAŞINA DÜŞEN NÜFUS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300" dirty="0">
                          <a:latin typeface="+mn-lt"/>
                        </a:rPr>
                        <a:t>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300" dirty="0">
                          <a:latin typeface="+mn-lt"/>
                        </a:rPr>
                        <a:t>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5632">
                <a:tc>
                  <a:txBody>
                    <a:bodyPr/>
                    <a:lstStyle/>
                    <a:p>
                      <a:pPr algn="r" rtl="0" fontAlgn="ctr"/>
                      <a:r>
                        <a:rPr lang="tr-TR" sz="1300" b="1" i="0" u="none" strike="noStrike" dirty="0">
                          <a:solidFill>
                            <a:schemeClr val="tx1"/>
                          </a:solidFill>
                          <a:effectLst/>
                          <a:latin typeface="+mn-lt"/>
                        </a:rPr>
                        <a:t>KASTEN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330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366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5632">
                <a:tc>
                  <a:txBody>
                    <a:bodyPr/>
                    <a:lstStyle/>
                    <a:p>
                      <a:pPr algn="r" rtl="0" fontAlgn="ctr"/>
                      <a:r>
                        <a:rPr lang="tr-TR" sz="1300" b="1" i="0" u="none" strike="noStrike" dirty="0">
                          <a:solidFill>
                            <a:schemeClr val="tx1"/>
                          </a:solidFill>
                          <a:effectLst/>
                          <a:latin typeface="+mn-lt"/>
                        </a:rPr>
                        <a:t>TAKSİRLİ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577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622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5632">
                <a:tc>
                  <a:txBody>
                    <a:bodyPr/>
                    <a:lstStyle/>
                    <a:p>
                      <a:pPr algn="l" rtl="0" fontAlgn="ctr"/>
                      <a:r>
                        <a:rPr lang="tr-TR" sz="1300" b="1" i="0" u="none" strike="noStrike" dirty="0">
                          <a:solidFill>
                            <a:schemeClr val="tx1"/>
                          </a:solidFill>
                          <a:effectLst/>
                          <a:latin typeface="+mn-lt"/>
                        </a:rPr>
                        <a:t>TOPLAM ÖLDÜRME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300" dirty="0">
                          <a:latin typeface="+mn-lt"/>
                        </a:rPr>
                        <a:t>907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300" dirty="0">
                          <a:latin typeface="+mn-lt"/>
                        </a:rPr>
                        <a:t>988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5632">
                <a:tc>
                  <a:txBody>
                    <a:bodyPr/>
                    <a:lstStyle/>
                    <a:p>
                      <a:pPr algn="l" rtl="0" fontAlgn="ctr"/>
                      <a:r>
                        <a:rPr lang="tr-TR" sz="1300" b="1" i="0" u="none" strike="noStrike" dirty="0">
                          <a:solidFill>
                            <a:schemeClr val="tx1"/>
                          </a:solidFill>
                          <a:effectLst/>
                          <a:latin typeface="+mn-lt"/>
                        </a:rPr>
                        <a:t>GASP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3.501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3.029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5632">
                <a:tc>
                  <a:txBody>
                    <a:bodyPr/>
                    <a:lstStyle/>
                    <a:p>
                      <a:pPr algn="l" rtl="0" fontAlgn="ctr"/>
                      <a:r>
                        <a:rPr lang="tr-TR" sz="1300" b="1" i="0" u="none" strike="noStrike" dirty="0">
                          <a:solidFill>
                            <a:schemeClr val="tx1"/>
                          </a:solidFill>
                          <a:effectLst/>
                          <a:latin typeface="+mn-lt"/>
                        </a:rPr>
                        <a:t>EVDEN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11.418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8.156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5632">
                <a:tc>
                  <a:txBody>
                    <a:bodyPr/>
                    <a:lstStyle/>
                    <a:p>
                      <a:pPr algn="l" rtl="0" fontAlgn="ctr"/>
                      <a:r>
                        <a:rPr lang="tr-TR" sz="1300" b="1" i="0" u="none" strike="noStrike" dirty="0">
                          <a:solidFill>
                            <a:schemeClr val="tx1"/>
                          </a:solidFill>
                          <a:effectLst/>
                          <a:latin typeface="+mn-lt"/>
                        </a:rPr>
                        <a:t>İŞYERİNDEN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7.840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6.146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5632">
                <a:tc>
                  <a:txBody>
                    <a:bodyPr/>
                    <a:lstStyle/>
                    <a:p>
                      <a:pPr algn="l" rtl="0" fontAlgn="ctr"/>
                      <a:r>
                        <a:rPr lang="tr-TR" sz="1300" b="1" i="0" u="none" strike="noStrike" dirty="0">
                          <a:solidFill>
                            <a:schemeClr val="tx1"/>
                          </a:solidFill>
                          <a:effectLst/>
                          <a:latin typeface="+mn-lt"/>
                        </a:rPr>
                        <a:t>OTO HIRSIZLIĞI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1.808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1.646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5632">
                <a:tc>
                  <a:txBody>
                    <a:bodyPr/>
                    <a:lstStyle/>
                    <a:p>
                      <a:pPr algn="l" rtl="0" fontAlgn="ctr"/>
                      <a:r>
                        <a:rPr lang="tr-TR" sz="1300" b="1" i="0" u="none" strike="noStrike" dirty="0">
                          <a:solidFill>
                            <a:schemeClr val="tx1"/>
                          </a:solidFill>
                          <a:effectLst/>
                          <a:latin typeface="+mn-lt"/>
                        </a:rPr>
                        <a:t>OTODAN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4.968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4.003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5632">
                <a:tc>
                  <a:txBody>
                    <a:bodyPr/>
                    <a:lstStyle/>
                    <a:p>
                      <a:pPr algn="l" rtl="0" fontAlgn="ctr"/>
                      <a:r>
                        <a:rPr lang="tr-TR" sz="1300" b="1" i="0" u="none" strike="noStrike" dirty="0">
                          <a:solidFill>
                            <a:schemeClr val="tx1"/>
                          </a:solidFill>
                          <a:effectLst/>
                          <a:latin typeface="+mn-lt"/>
                        </a:rPr>
                        <a:t>YANKESİCİLİK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2.909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2.849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5632">
                <a:tc>
                  <a:txBody>
                    <a:bodyPr/>
                    <a:lstStyle/>
                    <a:p>
                      <a:pPr algn="l" rtl="0" fontAlgn="ctr"/>
                      <a:r>
                        <a:rPr lang="tr-TR" sz="1300" b="1" i="0" u="none" strike="noStrike" dirty="0">
                          <a:solidFill>
                            <a:schemeClr val="tx1"/>
                          </a:solidFill>
                          <a:effectLst/>
                          <a:latin typeface="+mn-lt"/>
                        </a:rPr>
                        <a:t>DOLANDIRICILIK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13.719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14.575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5632">
                <a:tc>
                  <a:txBody>
                    <a:bodyPr/>
                    <a:lstStyle/>
                    <a:p>
                      <a:pPr algn="l" rtl="0" fontAlgn="ctr"/>
                      <a:r>
                        <a:rPr lang="tr-TR" sz="1300" b="1" i="0" u="none" strike="noStrike" dirty="0">
                          <a:solidFill>
                            <a:schemeClr val="tx1"/>
                          </a:solidFill>
                          <a:effectLst/>
                          <a:latin typeface="+mn-lt"/>
                        </a:rPr>
                        <a:t>KAPKAÇ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876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1.090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75632">
                <a:tc>
                  <a:txBody>
                    <a:bodyPr/>
                    <a:lstStyle/>
                    <a:p>
                      <a:pPr algn="l" rtl="0" fontAlgn="ctr"/>
                      <a:r>
                        <a:rPr lang="tr-TR" sz="1300" b="1" i="0" u="none" strike="noStrike" dirty="0">
                          <a:solidFill>
                            <a:schemeClr val="tx1"/>
                          </a:solidFill>
                          <a:effectLst/>
                          <a:latin typeface="+mn-lt"/>
                        </a:rPr>
                        <a:t>İNTİHAR SONUCU ÖLEN KİŞİ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528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581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5632">
                <a:tc>
                  <a:txBody>
                    <a:bodyPr/>
                    <a:lstStyle/>
                    <a:p>
                      <a:pPr algn="l" rtl="0" fontAlgn="ctr"/>
                      <a:r>
                        <a:rPr lang="tr-TR" sz="1300" b="1" i="0" u="none" strike="noStrike" dirty="0">
                          <a:solidFill>
                            <a:schemeClr val="tx1"/>
                          </a:solidFill>
                          <a:effectLst/>
                          <a:latin typeface="+mn-lt"/>
                        </a:rPr>
                        <a:t>İNTİHAR SONUCU ÖLEN KADIN/ERKEK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a:solidFill>
                            <a:srgbClr val="000000"/>
                          </a:solidFill>
                          <a:effectLst/>
                          <a:latin typeface="+mn-lt"/>
                        </a:rPr>
                        <a:t>106 - 422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128 - 453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15520">
                <a:tc>
                  <a:txBody>
                    <a:bodyPr/>
                    <a:lstStyle/>
                    <a:p>
                      <a:pPr algn="l" rtl="0" fontAlgn="ctr"/>
                      <a:r>
                        <a:rPr lang="tr-TR" sz="1300" b="1" i="0" u="none" strike="noStrike" dirty="0">
                          <a:solidFill>
                            <a:schemeClr val="tx1"/>
                          </a:solidFill>
                          <a:effectLst/>
                          <a:latin typeface="+mn-lt"/>
                        </a:rPr>
                        <a:t>İNTİHARA TEŞEBBÜS  OLAY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2.838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3.059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15444">
                <a:tc>
                  <a:txBody>
                    <a:bodyPr/>
                    <a:lstStyle/>
                    <a:p>
                      <a:pPr algn="l" rtl="0" fontAlgn="ctr"/>
                      <a:r>
                        <a:rPr lang="tr-TR" sz="1300" b="1" i="0" u="none" strike="noStrike" dirty="0">
                          <a:solidFill>
                            <a:schemeClr val="tx1"/>
                          </a:solidFill>
                          <a:effectLst/>
                          <a:latin typeface="+mn-lt"/>
                        </a:rPr>
                        <a:t>İNTİHARA TEŞEBBÜS EDEN KADIN / ERKEK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1.442 - 1.396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1.507 - 1.552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234281923"/>
                  </a:ext>
                </a:extLst>
              </a:tr>
              <a:tr h="275632">
                <a:tc>
                  <a:txBody>
                    <a:bodyPr/>
                    <a:lstStyle/>
                    <a:p>
                      <a:pPr algn="l" rtl="0" fontAlgn="ctr"/>
                      <a:r>
                        <a:rPr lang="tr-TR" sz="1300" b="1" i="0" u="none" strike="noStrike" dirty="0">
                          <a:solidFill>
                            <a:schemeClr val="tx1"/>
                          </a:solidFill>
                          <a:effectLst/>
                          <a:latin typeface="+mn-lt"/>
                        </a:rPr>
                        <a:t>KADINA ŞİDDET SONUCU ÖLÜM</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75632">
                <a:tc>
                  <a:txBody>
                    <a:bodyPr/>
                    <a:lstStyle/>
                    <a:p>
                      <a:pPr algn="l" rtl="0" fontAlgn="ctr"/>
                      <a:r>
                        <a:rPr lang="tr-TR" sz="1300" b="1" i="0" u="none" strike="noStrike" dirty="0">
                          <a:solidFill>
                            <a:schemeClr val="tx1"/>
                          </a:solidFill>
                          <a:effectLst/>
                          <a:latin typeface="+mn-lt"/>
                        </a:rPr>
                        <a:t>BOĞULARAK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75632">
                <a:tc>
                  <a:txBody>
                    <a:bodyPr/>
                    <a:lstStyle/>
                    <a:p>
                      <a:pPr algn="l" rtl="0" fontAlgn="ctr"/>
                      <a:r>
                        <a:rPr lang="tr-TR" sz="1300" b="1" i="0" u="none" strike="noStrike" dirty="0">
                          <a:solidFill>
                            <a:schemeClr val="tx1"/>
                          </a:solidFill>
                          <a:effectLst/>
                          <a:latin typeface="+mn-lt"/>
                        </a:rPr>
                        <a:t>YANGINDA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75632">
                <a:tc>
                  <a:txBody>
                    <a:bodyPr/>
                    <a:lstStyle/>
                    <a:p>
                      <a:pPr algn="l" rtl="0" fontAlgn="ctr"/>
                      <a:r>
                        <a:rPr lang="tr-TR" sz="1300" b="1" i="0" u="none" strike="noStrike" dirty="0">
                          <a:solidFill>
                            <a:schemeClr val="tx1"/>
                          </a:solidFill>
                          <a:effectLst/>
                          <a:latin typeface="+mn-lt"/>
                        </a:rPr>
                        <a:t>TRAFİK   KAZALARINDA   ÖLEN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300" b="0" i="0" u="none" strike="noStrike" dirty="0">
                          <a:solidFill>
                            <a:srgbClr val="000000"/>
                          </a:solidFill>
                          <a:effectLst/>
                          <a:latin typeface="+mn-lt"/>
                        </a:rPr>
                        <a:t>137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300" b="0" i="0" u="none" strike="noStrike" dirty="0">
                          <a:solidFill>
                            <a:srgbClr val="000000"/>
                          </a:solidFill>
                          <a:effectLst/>
                          <a:latin typeface="+mn-lt"/>
                        </a:rPr>
                        <a:t>168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75632">
                <a:tc>
                  <a:txBody>
                    <a:bodyPr/>
                    <a:lstStyle/>
                    <a:p>
                      <a:pPr algn="l" rtl="0" fontAlgn="ctr"/>
                      <a:r>
                        <a:rPr lang="tr-TR" sz="1300" b="1" i="0" u="none" strike="noStrike" dirty="0">
                          <a:solidFill>
                            <a:schemeClr val="tx1"/>
                          </a:solidFill>
                          <a:effectLst/>
                          <a:latin typeface="+mn-lt"/>
                        </a:rPr>
                        <a:t>TRAFİK KAZALARINDA YARALANAN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29.130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32.628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75632">
                <a:tc>
                  <a:txBody>
                    <a:bodyPr/>
                    <a:lstStyle/>
                    <a:p>
                      <a:pPr algn="l" rtl="0" fontAlgn="ctr"/>
                      <a:r>
                        <a:rPr lang="tr-TR" sz="1300" b="1" i="0" u="none" strike="noStrike" dirty="0">
                          <a:solidFill>
                            <a:schemeClr val="tx1"/>
                          </a:solidFill>
                          <a:effectLst/>
                          <a:latin typeface="+mn-lt"/>
                        </a:rPr>
                        <a:t>TRAFİK KAZASI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300" b="0" i="0" u="none" strike="noStrike">
                          <a:solidFill>
                            <a:srgbClr val="000000"/>
                          </a:solidFill>
                          <a:effectLst/>
                          <a:latin typeface="+mn-lt"/>
                        </a:rPr>
                        <a:t>64.465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300" b="0" i="0" u="none" strike="noStrike" dirty="0">
                          <a:solidFill>
                            <a:srgbClr val="000000"/>
                          </a:solidFill>
                          <a:effectLst/>
                          <a:latin typeface="+mn-lt"/>
                        </a:rPr>
                        <a:t>72.856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10138">
                <a:tc>
                  <a:txBody>
                    <a:bodyPr/>
                    <a:lstStyle/>
                    <a:p>
                      <a:pPr algn="l" rtl="0" fontAlgn="ctr"/>
                      <a:r>
                        <a:rPr lang="tr-TR" sz="1300" b="1" i="0" u="none" strike="noStrike" dirty="0">
                          <a:solidFill>
                            <a:schemeClr val="tx1"/>
                          </a:solidFill>
                          <a:effectLst/>
                          <a:latin typeface="+mn-lt"/>
                        </a:rPr>
                        <a:t>TRAFİK CEZASI TUTARI (TL)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2.365.515.547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300" b="0" i="0" u="none" strike="noStrike" dirty="0">
                          <a:solidFill>
                            <a:srgbClr val="000000"/>
                          </a:solidFill>
                          <a:effectLst/>
                          <a:latin typeface="+mn-lt"/>
                        </a:rPr>
                        <a:t>4.968.544.134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344754">
                <a:tc>
                  <a:txBody>
                    <a:bodyPr/>
                    <a:lstStyle/>
                    <a:p>
                      <a:pPr algn="l" rtl="0" fontAlgn="ctr"/>
                      <a:r>
                        <a:rPr lang="tr-TR" sz="1300" b="1" i="0" u="none" strike="noStrike" dirty="0">
                          <a:solidFill>
                            <a:schemeClr val="tx1"/>
                          </a:solidFill>
                          <a:effectLst/>
                          <a:latin typeface="+mn-lt"/>
                        </a:rPr>
                        <a:t>TRAFİĞE KAYITLI ARAÇ</a:t>
                      </a:r>
                      <a:r>
                        <a:rPr lang="tr-TR" sz="1300" b="1" i="0" u="none" strike="noStrike" baseline="0" dirty="0">
                          <a:solidFill>
                            <a:schemeClr val="tx1"/>
                          </a:solidFill>
                          <a:effectLst/>
                          <a:latin typeface="+mn-lt"/>
                        </a:rPr>
                        <a:t> (TÜİK-Aralık 2022/2023)</a:t>
                      </a:r>
                      <a:endParaRPr lang="tr-TR" sz="13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a:r>
                        <a:rPr lang="tr-TR" sz="1300" dirty="0">
                          <a:latin typeface="+mn-lt"/>
                        </a:rPr>
                        <a:t>4.940.010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a:r>
                        <a:rPr lang="tr-TR" sz="1300" dirty="0">
                          <a:latin typeface="+mn-lt"/>
                        </a:rPr>
                        <a:t>5.406.820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extLst>
                  <a:ext uri="{0D108BD9-81ED-4DB2-BD59-A6C34878D82A}">
                    <a16:rowId xmlns:a16="http://schemas.microsoft.com/office/drawing/2014/main" val="10025"/>
                  </a:ext>
                </a:extLst>
              </a:tr>
              <a:tr h="275632">
                <a:tc>
                  <a:txBody>
                    <a:bodyPr/>
                    <a:lstStyle/>
                    <a:p>
                      <a:pPr algn="l" rtl="0" fontAlgn="ctr"/>
                      <a:r>
                        <a:rPr lang="tr-TR" sz="1300" b="1" i="0" u="none" strike="noStrike" dirty="0">
                          <a:solidFill>
                            <a:schemeClr val="tx1"/>
                          </a:solidFill>
                          <a:effectLst/>
                          <a:latin typeface="+mn-lt"/>
                        </a:rPr>
                        <a:t>OTOMOBİL SAYISI (TÜİK-</a:t>
                      </a:r>
                      <a:r>
                        <a:rPr lang="tr-TR" sz="1300" b="1" i="0" u="none" strike="noStrike" baseline="0" dirty="0">
                          <a:solidFill>
                            <a:schemeClr val="tx1"/>
                          </a:solidFill>
                          <a:effectLst/>
                          <a:latin typeface="+mn-lt"/>
                        </a:rPr>
                        <a:t> Aralık 2022/2023)</a:t>
                      </a:r>
                      <a:endParaRPr lang="tr-TR" sz="13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a:r>
                        <a:rPr lang="tr-TR" sz="1300" dirty="0">
                          <a:latin typeface="+mn-lt"/>
                        </a:rPr>
                        <a:t>3.328.008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a:r>
                        <a:rPr lang="tr-TR" sz="1300" dirty="0">
                          <a:latin typeface="+mn-lt"/>
                        </a:rPr>
                        <a:t>3.597.081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extLst>
                  <a:ext uri="{0D108BD9-81ED-4DB2-BD59-A6C34878D82A}">
                    <a16:rowId xmlns:a16="http://schemas.microsoft.com/office/drawing/2014/main" val="10026"/>
                  </a:ext>
                </a:extLst>
              </a:tr>
              <a:tr h="334166">
                <a:tc>
                  <a:txBody>
                    <a:bodyPr/>
                    <a:lstStyle/>
                    <a:p>
                      <a:pPr algn="l" rtl="0" fontAlgn="ctr"/>
                      <a:r>
                        <a:rPr lang="tr-TR" sz="1300" b="1" i="0" u="none" strike="noStrike" dirty="0">
                          <a:solidFill>
                            <a:schemeClr val="tx1"/>
                          </a:solidFill>
                          <a:effectLst/>
                          <a:latin typeface="+mn-lt"/>
                        </a:rPr>
                        <a:t>DÜZENSİZ GÖÇMEN SAYISI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a:r>
                        <a:rPr lang="tr-TR" sz="1300" dirty="0">
                          <a:latin typeface="+mn-lt"/>
                        </a:rPr>
                        <a:t>172.015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a:r>
                        <a:rPr lang="tr-TR" sz="1300" dirty="0">
                          <a:latin typeface="+mn-lt"/>
                        </a:rPr>
                        <a:t>101.380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extLst>
                  <a:ext uri="{0D108BD9-81ED-4DB2-BD59-A6C34878D82A}">
                    <a16:rowId xmlns:a16="http://schemas.microsoft.com/office/drawing/2014/main" val="10027"/>
                  </a:ext>
                </a:extLst>
              </a:tr>
            </a:tbl>
          </a:graphicData>
        </a:graphic>
      </p:graphicFrame>
      <p:sp>
        <p:nvSpPr>
          <p:cNvPr id="4" name="Dikdörtgen 3"/>
          <p:cNvSpPr/>
          <p:nvPr/>
        </p:nvSpPr>
        <p:spPr>
          <a:xfrm>
            <a:off x="0" y="44361"/>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ASAYİŞ ve GÜVENLİK ÖZET TABLOSU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(EMNİYET ve JANDARMA)</a:t>
            </a:r>
          </a:p>
        </p:txBody>
      </p:sp>
      <p:sp>
        <p:nvSpPr>
          <p:cNvPr id="2" name="Metin kutusu 1"/>
          <p:cNvSpPr txBox="1"/>
          <p:nvPr/>
        </p:nvSpPr>
        <p:spPr>
          <a:xfrm>
            <a:off x="258377" y="9225344"/>
            <a:ext cx="26789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*Yabancı sayısı ilave edilmemiştir.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İl Göç İdaresi Müdürlüğünün Ocak 2024 tarihli verileridir.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8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88"/>
            <a:ext cx="6858000" cy="769441"/>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EMNİYET-JANDARMA BÖLGESİ</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GENEL ASAYİŞ OLAYLARI (TRAFİK HARİÇ</a:t>
            </a: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p:txBody>
      </p:sp>
      <p:graphicFrame>
        <p:nvGraphicFramePr>
          <p:cNvPr id="4" name="Group 140"/>
          <p:cNvGraphicFramePr>
            <a:graphicFrameLocks noGrp="1"/>
          </p:cNvGraphicFramePr>
          <p:nvPr>
            <p:extLst/>
          </p:nvPr>
        </p:nvGraphicFramePr>
        <p:xfrm>
          <a:off x="157257" y="985149"/>
          <a:ext cx="6543486" cy="8121782"/>
        </p:xfrm>
        <a:graphic>
          <a:graphicData uri="http://schemas.openxmlformats.org/drawingml/2006/table">
            <a:tbl>
              <a:tblPr>
                <a:effectLst>
                  <a:outerShdw blurRad="50800" dist="38100" dir="5400000" algn="t" rotWithShape="0">
                    <a:prstClr val="black">
                      <a:alpha val="40000"/>
                    </a:prstClr>
                  </a:outerShdw>
                </a:effectLst>
              </a:tblPr>
              <a:tblGrid>
                <a:gridCol w="1107893">
                  <a:extLst>
                    <a:ext uri="{9D8B030D-6E8A-4147-A177-3AD203B41FA5}">
                      <a16:colId xmlns:a16="http://schemas.microsoft.com/office/drawing/2014/main" val="20000"/>
                    </a:ext>
                  </a:extLst>
                </a:gridCol>
                <a:gridCol w="761675">
                  <a:extLst>
                    <a:ext uri="{9D8B030D-6E8A-4147-A177-3AD203B41FA5}">
                      <a16:colId xmlns:a16="http://schemas.microsoft.com/office/drawing/2014/main" val="20001"/>
                    </a:ext>
                  </a:extLst>
                </a:gridCol>
                <a:gridCol w="865541">
                  <a:extLst>
                    <a:ext uri="{9D8B030D-6E8A-4147-A177-3AD203B41FA5}">
                      <a16:colId xmlns:a16="http://schemas.microsoft.com/office/drawing/2014/main" val="20002"/>
                    </a:ext>
                  </a:extLst>
                </a:gridCol>
                <a:gridCol w="761675">
                  <a:extLst>
                    <a:ext uri="{9D8B030D-6E8A-4147-A177-3AD203B41FA5}">
                      <a16:colId xmlns:a16="http://schemas.microsoft.com/office/drawing/2014/main" val="20003"/>
                    </a:ext>
                  </a:extLst>
                </a:gridCol>
                <a:gridCol w="761675">
                  <a:extLst>
                    <a:ext uri="{9D8B030D-6E8A-4147-A177-3AD203B41FA5}">
                      <a16:colId xmlns:a16="http://schemas.microsoft.com/office/drawing/2014/main" val="20004"/>
                    </a:ext>
                  </a:extLst>
                </a:gridCol>
                <a:gridCol w="865541">
                  <a:extLst>
                    <a:ext uri="{9D8B030D-6E8A-4147-A177-3AD203B41FA5}">
                      <a16:colId xmlns:a16="http://schemas.microsoft.com/office/drawing/2014/main" val="20005"/>
                    </a:ext>
                  </a:extLst>
                </a:gridCol>
                <a:gridCol w="761675">
                  <a:extLst>
                    <a:ext uri="{9D8B030D-6E8A-4147-A177-3AD203B41FA5}">
                      <a16:colId xmlns:a16="http://schemas.microsoft.com/office/drawing/2014/main" val="20006"/>
                    </a:ext>
                  </a:extLst>
                </a:gridCol>
                <a:gridCol w="657811">
                  <a:extLst>
                    <a:ext uri="{9D8B030D-6E8A-4147-A177-3AD203B41FA5}">
                      <a16:colId xmlns:a16="http://schemas.microsoft.com/office/drawing/2014/main" val="20007"/>
                    </a:ext>
                  </a:extLst>
                </a:gridCol>
              </a:tblGrid>
              <a:tr h="481265">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SUÇ TÜRÜ</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600" b="1" i="0" u="none" strike="noStrike" dirty="0">
                          <a:solidFill>
                            <a:srgbClr val="FFFFFF"/>
                          </a:solidFill>
                          <a:effectLst/>
                          <a:latin typeface="Calibri" panose="020F0502020204030204" pitchFamily="34" charset="0"/>
                        </a:rPr>
                        <a:t>2022</a:t>
                      </a:r>
                      <a:r>
                        <a:rPr lang="tr-TR" sz="1600" b="1" i="0" u="none" strike="noStrike" baseline="0" dirty="0">
                          <a:solidFill>
                            <a:srgbClr val="FFFFFF"/>
                          </a:solidFill>
                          <a:effectLst/>
                          <a:latin typeface="Calibri" panose="020F0502020204030204" pitchFamily="34" charset="0"/>
                        </a:rPr>
                        <a:t> </a:t>
                      </a:r>
                      <a:endParaRPr lang="tr-TR" sz="1600" b="1" i="0" u="none" strike="noStrike" dirty="0">
                        <a:solidFill>
                          <a:srgbClr val="FFFFFF"/>
                        </a:solidFill>
                        <a:effectLst/>
                        <a:latin typeface="Calibri" panose="020F0502020204030204" pitchFamily="34" charset="0"/>
                      </a:endParaRP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2023</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DEĞİŞİM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1"/>
                  </a:ext>
                </a:extLst>
              </a:tr>
              <a:tr h="767572">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vMerge="1">
                  <a:txBody>
                    <a:bodyPr/>
                    <a:lstStyle/>
                    <a:p>
                      <a:endParaRPr lang="tr-TR"/>
                    </a:p>
                  </a:txBody>
                  <a:tcPr/>
                </a:tc>
                <a:extLst>
                  <a:ext uri="{0D108BD9-81ED-4DB2-BD59-A6C34878D82A}">
                    <a16:rowId xmlns:a16="http://schemas.microsoft.com/office/drawing/2014/main" val="10002"/>
                  </a:ext>
                </a:extLst>
              </a:tr>
              <a:tr h="774367">
                <a:tc>
                  <a:txBody>
                    <a:bodyPr/>
                    <a:lstStyle/>
                    <a:p>
                      <a:pPr algn="ctr" rtl="0" fontAlgn="ctr"/>
                      <a:r>
                        <a:rPr lang="tr-TR" sz="1200" b="1" i="0" u="none" strike="noStrike" dirty="0">
                          <a:solidFill>
                            <a:srgbClr val="000000"/>
                          </a:solidFill>
                          <a:effectLst/>
                          <a:latin typeface="+mn-lt"/>
                        </a:rPr>
                        <a:t>ASAYİŞ SUÇLARI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419.970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dirty="0">
                          <a:solidFill>
                            <a:srgbClr val="000000"/>
                          </a:solidFill>
                          <a:effectLst/>
                          <a:latin typeface="+mn-lt"/>
                        </a:rPr>
                        <a:t>8.191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dirty="0">
                          <a:solidFill>
                            <a:srgbClr val="000000"/>
                          </a:solidFill>
                          <a:effectLst/>
                          <a:latin typeface="+mn-lt"/>
                        </a:rPr>
                        <a:t>428.161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a:solidFill>
                            <a:srgbClr val="000000"/>
                          </a:solidFill>
                          <a:effectLst/>
                          <a:latin typeface="+mn-lt"/>
                        </a:rPr>
                        <a:t>390.136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8.403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398.539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-6,9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49272">
                <a:tc>
                  <a:txBody>
                    <a:bodyPr/>
                    <a:lstStyle/>
                    <a:p>
                      <a:pPr algn="ctr" rtl="0" fontAlgn="ctr"/>
                      <a:r>
                        <a:rPr lang="tr-TR" sz="1200" b="1" i="0" u="none" strike="noStrike" dirty="0">
                          <a:solidFill>
                            <a:srgbClr val="000000"/>
                          </a:solidFill>
                          <a:effectLst/>
                          <a:latin typeface="+mn-lt"/>
                        </a:rPr>
                        <a:t>TERÖR OLAYLARI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160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166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46,4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89264">
                <a:tc>
                  <a:txBody>
                    <a:bodyPr/>
                    <a:lstStyle/>
                    <a:p>
                      <a:pPr algn="ctr" rtl="0" fontAlgn="ctr"/>
                      <a:r>
                        <a:rPr lang="tr-TR" sz="1200" b="1" i="0" u="none" strike="noStrike" dirty="0">
                          <a:solidFill>
                            <a:srgbClr val="000000"/>
                          </a:solidFill>
                          <a:effectLst/>
                          <a:latin typeface="+mn-lt"/>
                        </a:rPr>
                        <a:t>MALİ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478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91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569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489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127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616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a:solidFill>
                            <a:srgbClr val="000000"/>
                          </a:solidFill>
                          <a:effectLst/>
                          <a:latin typeface="+mn-lt"/>
                        </a:rPr>
                        <a:t>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75422">
                <a:tc>
                  <a:txBody>
                    <a:bodyPr/>
                    <a:lstStyle/>
                    <a:p>
                      <a:pPr algn="ctr" rtl="0" fontAlgn="ctr"/>
                      <a:r>
                        <a:rPr lang="tr-TR" sz="1200" b="1" i="0" u="none" strike="noStrike" dirty="0">
                          <a:solidFill>
                            <a:srgbClr val="000000"/>
                          </a:solidFill>
                          <a:effectLst/>
                          <a:latin typeface="+mn-lt"/>
                        </a:rPr>
                        <a:t>ORGANİZE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387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18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405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376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404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a:solidFill>
                            <a:srgbClr val="000000"/>
                          </a:solidFill>
                          <a:effectLst/>
                          <a:latin typeface="+mn-lt"/>
                        </a:rPr>
                        <a:t>-0,2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00038">
                <a:tc>
                  <a:txBody>
                    <a:bodyPr/>
                    <a:lstStyle/>
                    <a:p>
                      <a:pPr algn="ctr" rtl="0" fontAlgn="ctr"/>
                      <a:r>
                        <a:rPr lang="tr-TR" sz="1200" b="1" i="0" u="none" strike="noStrike" dirty="0">
                          <a:solidFill>
                            <a:srgbClr val="000000"/>
                          </a:solidFill>
                          <a:effectLst/>
                          <a:latin typeface="+mn-lt"/>
                        </a:rPr>
                        <a:t>NARKOTİK OLAYLAR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50.040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862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50.902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48.503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923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49.426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a:solidFill>
                            <a:srgbClr val="000000"/>
                          </a:solidFill>
                          <a:effectLst/>
                          <a:latin typeface="+mn-lt"/>
                        </a:rPr>
                        <a:t>-2,9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053705">
                <a:tc>
                  <a:txBody>
                    <a:bodyPr/>
                    <a:lstStyle/>
                    <a:p>
                      <a:pPr algn="ctr" rtl="0" fontAlgn="ctr"/>
                      <a:r>
                        <a:rPr lang="tr-TR" sz="1200" b="1" i="0" u="none" strike="noStrike" dirty="0">
                          <a:solidFill>
                            <a:srgbClr val="000000"/>
                          </a:solidFill>
                          <a:effectLst/>
                          <a:latin typeface="+mn-lt"/>
                        </a:rPr>
                        <a:t>TOPLUMSAL OLAYLAR (GÜVENLİK)</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5.292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5.292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4.801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4.801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a:solidFill>
                            <a:srgbClr val="000000"/>
                          </a:solidFill>
                          <a:effectLst/>
                          <a:latin typeface="+mn-lt"/>
                        </a:rPr>
                        <a:t>-9,3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233085">
                <a:tc>
                  <a:txBody>
                    <a:bodyPr/>
                    <a:lstStyle/>
                    <a:p>
                      <a:pPr algn="ctr" rtl="0" fontAlgn="ctr"/>
                      <a:r>
                        <a:rPr lang="tr-TR" sz="1200" b="1" i="0" u="none" strike="noStrike" dirty="0">
                          <a:solidFill>
                            <a:srgbClr val="000000"/>
                          </a:solidFill>
                          <a:effectLst/>
                          <a:latin typeface="+mn-lt"/>
                        </a:rPr>
                        <a:t> DİĞER SUÇLAR (kaçakçılık bilişim+ göçmen kaç.+ illegal giriş)</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7.597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3.188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solidFill>
                            <a:srgbClr val="000000"/>
                          </a:solidFill>
                          <a:effectLst/>
                          <a:latin typeface="+mn-lt"/>
                        </a:rPr>
                        <a:t>10.785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solidFill>
                            <a:srgbClr val="000000"/>
                          </a:solidFill>
                          <a:effectLst/>
                          <a:latin typeface="+mn-lt"/>
                        </a:rPr>
                        <a:t>5.951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3.792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mn-lt"/>
                        </a:rPr>
                        <a:t>9.743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a:solidFill>
                            <a:srgbClr val="000000"/>
                          </a:solidFill>
                          <a:effectLst/>
                          <a:latin typeface="+mn-lt"/>
                        </a:rPr>
                        <a:t>-9,7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697792">
                <a:tc>
                  <a:txBody>
                    <a:bodyPr/>
                    <a:lstStyle/>
                    <a:p>
                      <a:pPr algn="l" rtl="0" fontAlgn="ctr"/>
                      <a:r>
                        <a:rPr lang="tr-TR" sz="1400" b="1" i="0" u="none" strike="noStrike" dirty="0">
                          <a:solidFill>
                            <a:srgbClr val="283845"/>
                          </a:solidFill>
                          <a:effectLst/>
                          <a:latin typeface="+mn-lt"/>
                        </a:rPr>
                        <a:t>TOPLAM</a:t>
                      </a:r>
                    </a:p>
                  </a:txBody>
                  <a:tcPr marL="3429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000000"/>
                          </a:solidFill>
                          <a:effectLst/>
                          <a:latin typeface="+mn-lt"/>
                        </a:rPr>
                        <a:t>483.770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000000"/>
                          </a:solidFill>
                          <a:effectLst/>
                          <a:latin typeface="+mn-lt"/>
                        </a:rPr>
                        <a:t>12.510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400" b="1" i="0" u="none" strike="noStrike" dirty="0">
                          <a:solidFill>
                            <a:srgbClr val="000000"/>
                          </a:solidFill>
                          <a:effectLst/>
                          <a:latin typeface="+mn-lt"/>
                        </a:rPr>
                        <a:t>496.280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000000"/>
                          </a:solidFill>
                          <a:effectLst/>
                          <a:latin typeface="+mn-lt"/>
                        </a:rPr>
                        <a:t>450.258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000000"/>
                          </a:solidFill>
                          <a:effectLst/>
                          <a:latin typeface="+mn-lt"/>
                        </a:rPr>
                        <a:t>13.514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000000"/>
                          </a:solidFill>
                          <a:effectLst/>
                          <a:latin typeface="+mn-lt"/>
                        </a:rPr>
                        <a:t>463.772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000000"/>
                          </a:solidFill>
                          <a:effectLst/>
                          <a:latin typeface="+mn-lt"/>
                        </a:rPr>
                        <a:t>-6,6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60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63774" y="1032558"/>
          <a:ext cx="6523630" cy="2379384"/>
        </p:xfrm>
        <a:graphic>
          <a:graphicData uri="http://schemas.openxmlformats.org/drawingml/2006/table">
            <a:tbl>
              <a:tblPr>
                <a:effectLst>
                  <a:outerShdw blurRad="50800" dist="38100" dir="5400000" algn="t" rotWithShape="0">
                    <a:prstClr val="black">
                      <a:alpha val="40000"/>
                    </a:prstClr>
                  </a:outerShdw>
                </a:effectLst>
              </a:tblPr>
              <a:tblGrid>
                <a:gridCol w="2355752">
                  <a:extLst>
                    <a:ext uri="{9D8B030D-6E8A-4147-A177-3AD203B41FA5}">
                      <a16:colId xmlns:a16="http://schemas.microsoft.com/office/drawing/2014/main" val="20000"/>
                    </a:ext>
                  </a:extLst>
                </a:gridCol>
                <a:gridCol w="1284248">
                  <a:extLst>
                    <a:ext uri="{9D8B030D-6E8A-4147-A177-3AD203B41FA5}">
                      <a16:colId xmlns:a16="http://schemas.microsoft.com/office/drawing/2014/main" val="20004"/>
                    </a:ext>
                  </a:extLst>
                </a:gridCol>
                <a:gridCol w="1569508">
                  <a:extLst>
                    <a:ext uri="{9D8B030D-6E8A-4147-A177-3AD203B41FA5}">
                      <a16:colId xmlns:a16="http://schemas.microsoft.com/office/drawing/2014/main" val="20005"/>
                    </a:ext>
                  </a:extLst>
                </a:gridCol>
                <a:gridCol w="1314122">
                  <a:extLst>
                    <a:ext uri="{9D8B030D-6E8A-4147-A177-3AD203B41FA5}">
                      <a16:colId xmlns:a16="http://schemas.microsoft.com/office/drawing/2014/main" val="20006"/>
                    </a:ext>
                  </a:extLst>
                </a:gridCol>
              </a:tblGrid>
              <a:tr h="637384">
                <a:tc grid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EMNİYET-JANDARMA BÖLGESİ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TERÖR OLAYLARI (2023 Yılı)</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585762357"/>
                  </a:ext>
                </a:extLst>
              </a:tr>
              <a:tr h="348400">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51435" marR="51435" marT="0" marB="0"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484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OLAY SAYISI</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241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243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84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YAKALANAN</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6.138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323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6.461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84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TUTUKLANAN</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542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67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609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84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OPERASYON SAYISI</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3.615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45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3.660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4" name="Group 4"/>
          <p:cNvGraphicFramePr>
            <a:graphicFrameLocks noGrp="1"/>
          </p:cNvGraphicFramePr>
          <p:nvPr>
            <p:extLst/>
          </p:nvPr>
        </p:nvGraphicFramePr>
        <p:xfrm>
          <a:off x="156753" y="3583017"/>
          <a:ext cx="6570618" cy="2885214"/>
        </p:xfrm>
        <a:graphic>
          <a:graphicData uri="http://schemas.openxmlformats.org/drawingml/2006/table">
            <a:tbl>
              <a:tblPr>
                <a:effectLst>
                  <a:outerShdw blurRad="50800" dist="38100" dir="5400000" algn="t" rotWithShape="0">
                    <a:prstClr val="black">
                      <a:alpha val="40000"/>
                    </a:prstClr>
                  </a:outerShdw>
                </a:effectLst>
              </a:tblPr>
              <a:tblGrid>
                <a:gridCol w="2419890">
                  <a:extLst>
                    <a:ext uri="{9D8B030D-6E8A-4147-A177-3AD203B41FA5}">
                      <a16:colId xmlns:a16="http://schemas.microsoft.com/office/drawing/2014/main" val="20000"/>
                    </a:ext>
                  </a:extLst>
                </a:gridCol>
                <a:gridCol w="1383576">
                  <a:extLst>
                    <a:ext uri="{9D8B030D-6E8A-4147-A177-3AD203B41FA5}">
                      <a16:colId xmlns:a16="http://schemas.microsoft.com/office/drawing/2014/main" val="20001"/>
                    </a:ext>
                  </a:extLst>
                </a:gridCol>
                <a:gridCol w="1383576">
                  <a:extLst>
                    <a:ext uri="{9D8B030D-6E8A-4147-A177-3AD203B41FA5}">
                      <a16:colId xmlns:a16="http://schemas.microsoft.com/office/drawing/2014/main" val="20002"/>
                    </a:ext>
                  </a:extLst>
                </a:gridCol>
                <a:gridCol w="1383576">
                  <a:extLst>
                    <a:ext uri="{9D8B030D-6E8A-4147-A177-3AD203B41FA5}">
                      <a16:colId xmlns:a16="http://schemas.microsoft.com/office/drawing/2014/main" val="20003"/>
                    </a:ext>
                  </a:extLst>
                </a:gridCol>
              </a:tblGrid>
              <a:tr h="324000">
                <a:tc gridSpan="4">
                  <a:txBody>
                    <a:bodyPr/>
                    <a:lstStyle/>
                    <a:p>
                      <a:pPr marL="342900" lvl="0" indent="-342900" algn="ctr" fontAlgn="base">
                        <a:spcBef>
                          <a:spcPct val="0"/>
                        </a:spcBef>
                        <a:spcAft>
                          <a:spcPct val="0"/>
                        </a:spcAf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EMNİYET-JANDARMA BÖLGESİ </a:t>
                      </a:r>
                    </a:p>
                    <a:p>
                      <a:pPr marL="342900" marR="0" lvl="0" indent="-342900" algn="ctr" defTabSz="6858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TRAFİK KAZALARI </a:t>
                      </a: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(2023 Yılı)</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225346208"/>
                  </a:ext>
                </a:extLst>
              </a:tr>
              <a:tr h="324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KAZANIN TÜRÜ</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ÖLÜMLÜ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126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12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138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YARALANMALI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24.905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569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25.474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MADDİ HASARLI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45.609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1635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47.244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TOPLAM </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a:solidFill>
                            <a:srgbClr val="000000"/>
                          </a:solidFill>
                          <a:effectLst/>
                          <a:latin typeface="Calibri" panose="020F0502020204030204" pitchFamily="34" charset="0"/>
                        </a:rPr>
                        <a:t>70.640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a:solidFill>
                            <a:srgbClr val="000000"/>
                          </a:solidFill>
                          <a:effectLst/>
                          <a:latin typeface="Calibri" panose="020F0502020204030204" pitchFamily="34" charset="0"/>
                        </a:rPr>
                        <a:t>2.216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b"/>
                      <a:r>
                        <a:rPr lang="tr-TR" sz="1200" b="1" i="0" u="none" strike="noStrike" dirty="0">
                          <a:solidFill>
                            <a:srgbClr val="000000"/>
                          </a:solidFill>
                          <a:effectLst/>
                          <a:latin typeface="Calibri" panose="020F0502020204030204" pitchFamily="34" charset="0"/>
                        </a:rPr>
                        <a:t>72.856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5"/>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ÖLÜ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144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168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YARALI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31.634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994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32.628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5" name="Group 56"/>
          <p:cNvGraphicFramePr>
            <a:graphicFrameLocks noGrp="1"/>
          </p:cNvGraphicFramePr>
          <p:nvPr>
            <p:extLst/>
          </p:nvPr>
        </p:nvGraphicFramePr>
        <p:xfrm>
          <a:off x="156753" y="6596488"/>
          <a:ext cx="6570617" cy="2656020"/>
        </p:xfrm>
        <a:graphic>
          <a:graphicData uri="http://schemas.openxmlformats.org/drawingml/2006/table">
            <a:tbl>
              <a:tblPr>
                <a:effectLst>
                  <a:outerShdw blurRad="50800" dist="38100" dir="5400000" algn="t" rotWithShape="0">
                    <a:prstClr val="black">
                      <a:alpha val="40000"/>
                    </a:prstClr>
                  </a:outerShdw>
                </a:effectLst>
              </a:tblPr>
              <a:tblGrid>
                <a:gridCol w="2497547">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460215">
                  <a:extLst>
                    <a:ext uri="{9D8B030D-6E8A-4147-A177-3AD203B41FA5}">
                      <a16:colId xmlns:a16="http://schemas.microsoft.com/office/drawing/2014/main" val="20002"/>
                    </a:ext>
                  </a:extLst>
                </a:gridCol>
                <a:gridCol w="1292055">
                  <a:extLst>
                    <a:ext uri="{9D8B030D-6E8A-4147-A177-3AD203B41FA5}">
                      <a16:colId xmlns:a16="http://schemas.microsoft.com/office/drawing/2014/main" val="20003"/>
                    </a:ext>
                  </a:extLst>
                </a:gridCol>
              </a:tblGrid>
              <a:tr h="432000">
                <a:tc gridSpan="4">
                  <a:txBody>
                    <a:bodyPr/>
                    <a:lstStyle/>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EMNİYET - JANDARMA BÖLGESİ </a:t>
                      </a:r>
                    </a:p>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TRAFİK DENETİMLERİ (2023 Yılı)</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2313168362"/>
                  </a:ext>
                </a:extLst>
              </a:tr>
              <a:tr h="432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283845"/>
                          </a:solidFill>
                          <a:effectLst/>
                          <a:latin typeface="Calibri" panose="020F0502020204030204" pitchFamily="34" charset="0"/>
                          <a:ea typeface="+mn-ea"/>
                          <a:cs typeface="Times New Roman" pitchFamily="18" charset="0"/>
                        </a:rPr>
                        <a:t>TRAFİK DENETİMLERİ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Times New Roman" pitchFamily="18" charset="0"/>
                        </a:rPr>
                        <a:t>EMNİYET</a:t>
                      </a:r>
                      <a:endParaRPr kumimoji="0" lang="tr-TR" sz="1400" b="1" i="0" u="none" strike="noStrike" cap="none" normalizeH="0" baseline="0" dirty="0">
                        <a:ln>
                          <a:noFill/>
                        </a:ln>
                        <a:solidFill>
                          <a:srgbClr val="283845"/>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9880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CEZA UYGULANAN SÜRÜCÜ</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(MAKBUZ)</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3.574.567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129.800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3.704.367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CEZA TUTARI (TL)</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4.755.375.306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213.168.828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4.968.544.134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TRAFİKTEN MEN EDİLEN ARAÇ</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100.096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a:solidFill>
                            <a:srgbClr val="000000"/>
                          </a:solidFill>
                          <a:effectLst/>
                          <a:latin typeface="Calibri" panose="020F0502020204030204" pitchFamily="34" charset="0"/>
                        </a:rPr>
                        <a:t>22.551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122.647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ASAYİŞ ve GÜVENLİK</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2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SAHİL GÜVENLİK</a:t>
            </a:r>
          </a:p>
        </p:txBody>
      </p:sp>
      <p:graphicFrame>
        <p:nvGraphicFramePr>
          <p:cNvPr id="5" name="Tablo 4"/>
          <p:cNvGraphicFramePr>
            <a:graphicFrameLocks noGrp="1"/>
          </p:cNvGraphicFramePr>
          <p:nvPr>
            <p:extLst>
              <p:ext uri="{D42A27DB-BD31-4B8C-83A1-F6EECF244321}">
                <p14:modId xmlns:p14="http://schemas.microsoft.com/office/powerpoint/2010/main" val="1872733976"/>
              </p:ext>
            </p:extLst>
          </p:nvPr>
        </p:nvGraphicFramePr>
        <p:xfrm>
          <a:off x="106018" y="883847"/>
          <a:ext cx="6612833" cy="8445682"/>
        </p:xfrm>
        <a:graphic>
          <a:graphicData uri="http://schemas.openxmlformats.org/drawingml/2006/table">
            <a:tbl>
              <a:tblPr>
                <a:effectLst>
                  <a:outerShdw blurRad="50800" dist="38100" dir="5400000" algn="t" rotWithShape="0">
                    <a:prstClr val="black">
                      <a:alpha val="40000"/>
                    </a:prstClr>
                  </a:outerShdw>
                </a:effectLst>
              </a:tblPr>
              <a:tblGrid>
                <a:gridCol w="3657967">
                  <a:extLst>
                    <a:ext uri="{9D8B030D-6E8A-4147-A177-3AD203B41FA5}">
                      <a16:colId xmlns:a16="http://schemas.microsoft.com/office/drawing/2014/main" val="2574950369"/>
                    </a:ext>
                  </a:extLst>
                </a:gridCol>
                <a:gridCol w="940536">
                  <a:extLst>
                    <a:ext uri="{9D8B030D-6E8A-4147-A177-3AD203B41FA5}">
                      <a16:colId xmlns:a16="http://schemas.microsoft.com/office/drawing/2014/main" val="48273964"/>
                    </a:ext>
                  </a:extLst>
                </a:gridCol>
                <a:gridCol w="901148">
                  <a:extLst>
                    <a:ext uri="{9D8B030D-6E8A-4147-A177-3AD203B41FA5}">
                      <a16:colId xmlns:a16="http://schemas.microsoft.com/office/drawing/2014/main" val="3591774868"/>
                    </a:ext>
                  </a:extLst>
                </a:gridCol>
                <a:gridCol w="1113182">
                  <a:extLst>
                    <a:ext uri="{9D8B030D-6E8A-4147-A177-3AD203B41FA5}">
                      <a16:colId xmlns:a16="http://schemas.microsoft.com/office/drawing/2014/main" val="2302787418"/>
                    </a:ext>
                  </a:extLst>
                </a:gridCol>
              </a:tblGrid>
              <a:tr h="695339">
                <a:tc gridSpan="4">
                  <a:txBody>
                    <a:bodyPr/>
                    <a:lstStyle/>
                    <a:p>
                      <a:pPr algn="ctr" rtl="0" fontAlgn="ctr"/>
                      <a:r>
                        <a:rPr lang="tr-TR" sz="2000" b="1" i="0" u="none" strike="noStrike" dirty="0">
                          <a:solidFill>
                            <a:schemeClr val="bg1"/>
                          </a:solidFill>
                          <a:effectLst/>
                          <a:latin typeface="Calibri" panose="020F0502020204030204" pitchFamily="34" charset="0"/>
                        </a:rPr>
                        <a:t>KONTROL EDİLEN GEMİ ve</a:t>
                      </a:r>
                      <a:r>
                        <a:rPr lang="tr-TR" sz="2000" b="1" i="0" u="none" strike="noStrike" baseline="0" dirty="0">
                          <a:solidFill>
                            <a:schemeClr val="bg1"/>
                          </a:solidFill>
                          <a:effectLst/>
                          <a:latin typeface="Calibri" panose="020F0502020204030204" pitchFamily="34" charset="0"/>
                        </a:rPr>
                        <a:t> TEKNE SAYILARI </a:t>
                      </a:r>
                      <a:endParaRPr lang="tr-TR" sz="2000" b="1" i="0" u="none" strike="noStrike" dirty="0">
                        <a:solidFill>
                          <a:schemeClr val="bg1"/>
                        </a:solidFill>
                        <a:effectLst/>
                        <a:latin typeface="Calibri" panose="020F0502020204030204" pitchFamily="34"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extLst>
                  <a:ext uri="{0D108BD9-81ED-4DB2-BD59-A6C34878D82A}">
                    <a16:rowId xmlns:a16="http://schemas.microsoft.com/office/drawing/2014/main" val="2730205506"/>
                  </a:ext>
                </a:extLst>
              </a:tr>
              <a:tr h="711623">
                <a:tc>
                  <a:txBody>
                    <a:bodyPr/>
                    <a:lstStyle/>
                    <a:p>
                      <a:pPr algn="l" rtl="0" fontAlgn="ctr"/>
                      <a:r>
                        <a:rPr lang="tr-TR" sz="1200" b="1" i="0" u="none" strike="noStrike" dirty="0">
                          <a:solidFill>
                            <a:srgbClr val="283845"/>
                          </a:solidFill>
                          <a:effectLst/>
                          <a:latin typeface="Calibri" panose="020F0502020204030204" pitchFamily="34" charset="0"/>
                        </a:rPr>
                        <a:t>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a:solidFill>
                            <a:srgbClr val="283845"/>
                          </a:solidFill>
                          <a:effectLst/>
                          <a:latin typeface="Calibri" panose="020F0502020204030204" pitchFamily="34" charset="0"/>
                        </a:rPr>
                        <a:t>2022</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a:solidFill>
                            <a:srgbClr val="283845"/>
                          </a:solidFill>
                          <a:effectLst/>
                          <a:latin typeface="Calibri" panose="020F0502020204030204" pitchFamily="34" charset="0"/>
                        </a:rPr>
                        <a:t>2023</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a:solidFill>
                            <a:srgbClr val="283845"/>
                          </a:solidFill>
                          <a:effectLst/>
                          <a:latin typeface="Calibri" panose="020F0502020204030204" pitchFamily="34" charset="0"/>
                        </a:rPr>
                        <a:t>DEĞİŞİM </a:t>
                      </a:r>
                      <a:r>
                        <a:rPr lang="tr-TR" sz="1400" b="1" i="0" u="none" strike="noStrike" dirty="0" smtClean="0">
                          <a:solidFill>
                            <a:srgbClr val="283845"/>
                          </a:solidFill>
                          <a:effectLst/>
                          <a:latin typeface="Calibri" panose="020F0502020204030204" pitchFamily="34" charset="0"/>
                        </a:rPr>
                        <a:t>( %)</a:t>
                      </a:r>
                      <a:endParaRPr lang="tr-TR" sz="1400" b="1" i="0" u="none" strike="noStrike" dirty="0">
                        <a:solidFill>
                          <a:srgbClr val="283845"/>
                        </a:solidFill>
                        <a:effectLst/>
                        <a:latin typeface="Calibri" panose="020F0502020204030204" pitchFamily="34"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2784693578"/>
                  </a:ext>
                </a:extLst>
              </a:tr>
              <a:tr h="384080">
                <a:tc>
                  <a:txBody>
                    <a:bodyPr/>
                    <a:lstStyle/>
                    <a:p>
                      <a:pPr algn="l" rtl="0" fontAlgn="ctr"/>
                      <a:r>
                        <a:rPr lang="tr-TR" sz="1200" b="1" i="0" u="none" strike="noStrike" dirty="0">
                          <a:solidFill>
                            <a:srgbClr val="000000"/>
                          </a:solidFill>
                          <a:effectLst/>
                          <a:latin typeface="+mn-lt"/>
                        </a:rPr>
                        <a:t>İCRA EDİLEN SEYİR SAATLERİ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58.983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62.390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6</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02852335"/>
                  </a:ext>
                </a:extLst>
              </a:tr>
              <a:tr h="384080">
                <a:tc>
                  <a:txBody>
                    <a:bodyPr/>
                    <a:lstStyle/>
                    <a:p>
                      <a:pPr algn="l" rtl="0" fontAlgn="ctr"/>
                      <a:r>
                        <a:rPr lang="tr-TR" sz="1200" b="1" i="0" u="none" strike="noStrike" dirty="0">
                          <a:solidFill>
                            <a:srgbClr val="000000"/>
                          </a:solidFill>
                          <a:effectLst/>
                          <a:latin typeface="+mn-lt"/>
                        </a:rPr>
                        <a:t>KONTROL EDİLEN GEMİ/TEKNE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18.624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21.573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16</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6629740"/>
                  </a:ext>
                </a:extLst>
              </a:tr>
              <a:tr h="384080">
                <a:tc>
                  <a:txBody>
                    <a:bodyPr/>
                    <a:lstStyle/>
                    <a:p>
                      <a:pPr algn="l" rtl="0" fontAlgn="ctr"/>
                      <a:r>
                        <a:rPr lang="tr-TR" sz="1200" b="1" i="0" u="none" strike="noStrike" dirty="0">
                          <a:solidFill>
                            <a:srgbClr val="000000"/>
                          </a:solidFill>
                          <a:effectLst/>
                          <a:latin typeface="+mn-lt"/>
                        </a:rPr>
                        <a:t>YASAL İŞLEM UYGULANAN GEMİ/TEKNE SAYISI </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5.575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4.474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20</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644029391"/>
                  </a:ext>
                </a:extLst>
              </a:tr>
              <a:tr h="384080">
                <a:tc>
                  <a:txBody>
                    <a:bodyPr/>
                    <a:lstStyle/>
                    <a:p>
                      <a:pPr algn="l" rtl="0" fontAlgn="ctr"/>
                      <a:r>
                        <a:rPr lang="tr-TR" sz="1200" b="1" i="0" u="none" strike="noStrike" dirty="0">
                          <a:solidFill>
                            <a:srgbClr val="000000"/>
                          </a:solidFill>
                          <a:effectLst/>
                          <a:latin typeface="+mn-lt"/>
                        </a:rPr>
                        <a:t>MOTORİN KAÇAKÇILIĞI OLAY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0</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20459388"/>
                  </a:ext>
                </a:extLst>
              </a:tr>
              <a:tr h="384080">
                <a:tc>
                  <a:txBody>
                    <a:bodyPr/>
                    <a:lstStyle/>
                    <a:p>
                      <a:pPr algn="l" rtl="0" fontAlgn="ctr"/>
                      <a:r>
                        <a:rPr lang="tr-TR" sz="1200" b="1" i="0" u="none" strike="noStrike" dirty="0">
                          <a:solidFill>
                            <a:srgbClr val="000000"/>
                          </a:solidFill>
                          <a:effectLst/>
                          <a:latin typeface="+mn-lt"/>
                        </a:rPr>
                        <a:t>YAKALANAN KAÇAK MOTORİN MİKTARI (LT)</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238.278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900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100</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70095096"/>
                  </a:ext>
                </a:extLst>
              </a:tr>
              <a:tr h="384080">
                <a:tc>
                  <a:txBody>
                    <a:bodyPr/>
                    <a:lstStyle/>
                    <a:p>
                      <a:pPr algn="l" rtl="0" fontAlgn="ctr"/>
                      <a:r>
                        <a:rPr lang="tr-TR" sz="1200" b="1" i="0" u="none" strike="noStrike" dirty="0">
                          <a:solidFill>
                            <a:srgbClr val="000000"/>
                          </a:solidFill>
                          <a:effectLst/>
                          <a:latin typeface="+mn-lt"/>
                        </a:rPr>
                        <a:t>İLLEGAL GEÇİŞ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60</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82005437"/>
                  </a:ext>
                </a:extLst>
              </a:tr>
              <a:tr h="384080">
                <a:tc>
                  <a:txBody>
                    <a:bodyPr/>
                    <a:lstStyle/>
                    <a:p>
                      <a:pPr algn="l" rtl="0" fontAlgn="ctr"/>
                      <a:r>
                        <a:rPr lang="tr-TR" sz="1200" b="1" i="0" u="none" strike="noStrike" dirty="0">
                          <a:solidFill>
                            <a:srgbClr val="000000"/>
                          </a:solidFill>
                          <a:effectLst/>
                          <a:latin typeface="+mn-lt"/>
                        </a:rPr>
                        <a:t>YAKALANAN DÜZENSİZ GÖÇMEN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116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29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75</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540779489"/>
                  </a:ext>
                </a:extLst>
              </a:tr>
              <a:tr h="558488">
                <a:tc>
                  <a:txBody>
                    <a:bodyPr/>
                    <a:lstStyle/>
                    <a:p>
                      <a:pPr algn="l" rtl="0" fontAlgn="ctr"/>
                      <a:r>
                        <a:rPr lang="fi-FI" sz="1200" b="1" i="0" u="none" strike="noStrike" dirty="0">
                          <a:solidFill>
                            <a:srgbClr val="000000"/>
                          </a:solidFill>
                          <a:effectLst/>
                          <a:latin typeface="+mn-lt"/>
                        </a:rPr>
                        <a:t>İCRA EDİLEN ARAMA KURTARMA HAREKAT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139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40</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23027894"/>
                  </a:ext>
                </a:extLst>
              </a:tr>
              <a:tr h="549846">
                <a:tc>
                  <a:txBody>
                    <a:bodyPr/>
                    <a:lstStyle/>
                    <a:p>
                      <a:pPr algn="l" rtl="0" fontAlgn="ctr"/>
                      <a:r>
                        <a:rPr lang="fi-FI" sz="1200" b="1" i="0" u="none" strike="noStrike" dirty="0">
                          <a:solidFill>
                            <a:srgbClr val="000000"/>
                          </a:solidFill>
                          <a:effectLst/>
                          <a:latin typeface="+mn-lt"/>
                        </a:rPr>
                        <a:t>A/K HAREKATINDA KURTARILAN İNSAN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364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193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47</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584590202"/>
                  </a:ext>
                </a:extLst>
              </a:tr>
              <a:tr h="527850">
                <a:tc>
                  <a:txBody>
                    <a:bodyPr/>
                    <a:lstStyle/>
                    <a:p>
                      <a:pPr algn="l" rtl="0" fontAlgn="ctr"/>
                      <a:r>
                        <a:rPr lang="fi-FI" sz="1200" b="1" i="0" u="none" strike="noStrike" dirty="0">
                          <a:solidFill>
                            <a:srgbClr val="000000"/>
                          </a:solidFill>
                          <a:effectLst/>
                          <a:latin typeface="+mn-lt"/>
                        </a:rPr>
                        <a:t>A/K HAREKATINDA KURTARILAN TEKNE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55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56</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30092619"/>
                  </a:ext>
                </a:extLst>
              </a:tr>
              <a:tr h="384080">
                <a:tc>
                  <a:txBody>
                    <a:bodyPr/>
                    <a:lstStyle/>
                    <a:p>
                      <a:pPr algn="l" rtl="0" fontAlgn="ctr"/>
                      <a:r>
                        <a:rPr lang="tr-TR" sz="1200" b="1" i="0" u="none" strike="noStrike" dirty="0">
                          <a:solidFill>
                            <a:srgbClr val="000000"/>
                          </a:solidFill>
                          <a:effectLst/>
                          <a:latin typeface="+mn-lt"/>
                        </a:rPr>
                        <a:t>TIBBİ TAHLİYE</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38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81</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717460647"/>
                  </a:ext>
                </a:extLst>
              </a:tr>
              <a:tr h="807879">
                <a:tc>
                  <a:txBody>
                    <a:bodyPr/>
                    <a:lstStyle/>
                    <a:p>
                      <a:pPr algn="l" rtl="0" fontAlgn="ctr"/>
                      <a:r>
                        <a:rPr lang="tr-TR" sz="1200" b="1" i="0" u="none" strike="noStrike" dirty="0">
                          <a:solidFill>
                            <a:srgbClr val="000000"/>
                          </a:solidFill>
                          <a:effectLst/>
                          <a:latin typeface="+mn-lt"/>
                        </a:rPr>
                        <a:t>DENİZDEN ÇIKARILAN CESET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88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10</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117836568"/>
                  </a:ext>
                </a:extLst>
              </a:tr>
              <a:tr h="646695">
                <a:tc>
                  <a:txBody>
                    <a:bodyPr/>
                    <a:lstStyle/>
                    <a:p>
                      <a:pPr algn="l" rtl="0" fontAlgn="ctr"/>
                      <a:r>
                        <a:rPr lang="tr-TR" sz="1200" b="1" i="0" u="none" strike="noStrike" dirty="0">
                          <a:solidFill>
                            <a:srgbClr val="000000"/>
                          </a:solidFill>
                          <a:effectLst/>
                          <a:latin typeface="+mn-lt"/>
                        </a:rPr>
                        <a:t>BOĞAZDAN GEÇEN VE REFAKAT YAPILAN TANKER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91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319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251</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83132985"/>
                  </a:ext>
                </a:extLst>
              </a:tr>
              <a:tr h="384080">
                <a:tc>
                  <a:txBody>
                    <a:bodyPr/>
                    <a:lstStyle/>
                    <a:p>
                      <a:pPr algn="l" rtl="0" fontAlgn="ctr"/>
                      <a:r>
                        <a:rPr lang="tr-TR" sz="1200" b="1" i="0" u="none" strike="noStrike" dirty="0">
                          <a:solidFill>
                            <a:srgbClr val="000000"/>
                          </a:solidFill>
                          <a:effectLst/>
                          <a:latin typeface="+mn-lt"/>
                        </a:rPr>
                        <a:t>ÇEVRE/DENİZ/GÜRÜLTÜ KİRLİLİĞİ OLAY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104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a:solidFill>
                            <a:schemeClr val="tx1"/>
                          </a:solidFill>
                          <a:effectLst/>
                          <a:latin typeface="+mn-lt"/>
                        </a:rPr>
                        <a:t>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a:t>
                      </a:r>
                      <a:r>
                        <a:rPr lang="tr-TR" sz="1200" b="1" i="0" u="none" strike="noStrike" dirty="0" smtClean="0">
                          <a:solidFill>
                            <a:schemeClr val="tx1"/>
                          </a:solidFill>
                          <a:effectLst/>
                          <a:latin typeface="+mn-lt"/>
                        </a:rPr>
                        <a:t>20</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170628111"/>
                  </a:ext>
                </a:extLst>
              </a:tr>
              <a:tr h="491242">
                <a:tc>
                  <a:txBody>
                    <a:bodyPr/>
                    <a:lstStyle/>
                    <a:p>
                      <a:pPr algn="l" rtl="0" fontAlgn="ctr"/>
                      <a:r>
                        <a:rPr lang="tr-TR" sz="1200" b="1" i="0" u="none" strike="noStrike" dirty="0">
                          <a:solidFill>
                            <a:srgbClr val="000000"/>
                          </a:solidFill>
                          <a:effectLst/>
                          <a:latin typeface="+mn-lt"/>
                        </a:rPr>
                        <a:t>CEZA UYGULANAN KUM KOSTERİ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effectLst/>
                          <a:latin typeface="+mn-lt"/>
                        </a:rPr>
                        <a:t>-100</a:t>
                      </a:r>
                      <a:r>
                        <a:rPr lang="tr-TR" sz="1200" b="1" i="0" u="none" strike="noStrike" baseline="0" dirty="0">
                          <a:solidFill>
                            <a:schemeClr val="tx1"/>
                          </a:solidFill>
                          <a:effectLst/>
                          <a:latin typeface="+mn-lt"/>
                        </a:rPr>
                        <a:t> </a:t>
                      </a:r>
                      <a:endParaRPr lang="tr-TR" sz="12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35447951"/>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99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p:cNvGraphicFramePr>
            <a:graphicFrameLocks/>
          </p:cNvGraphicFramePr>
          <p:nvPr>
            <p:extLst/>
          </p:nvPr>
        </p:nvGraphicFramePr>
        <p:xfrm>
          <a:off x="106938" y="986027"/>
          <a:ext cx="6628341" cy="2517131"/>
        </p:xfrm>
        <a:graphic>
          <a:graphicData uri="http://schemas.openxmlformats.org/drawingml/2006/table">
            <a:tbl>
              <a:tblPr>
                <a:effectLst>
                  <a:outerShdw blurRad="50800" dist="38100" dir="5400000" algn="t" rotWithShape="0">
                    <a:prstClr val="black">
                      <a:alpha val="40000"/>
                    </a:prstClr>
                  </a:outerShdw>
                </a:effectLst>
              </a:tblPr>
              <a:tblGrid>
                <a:gridCol w="2397063">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37278">
                  <a:extLst>
                    <a:ext uri="{9D8B030D-6E8A-4147-A177-3AD203B41FA5}">
                      <a16:colId xmlns:a16="http://schemas.microsoft.com/office/drawing/2014/main" val="20003"/>
                    </a:ext>
                  </a:extLst>
                </a:gridCol>
              </a:tblGrid>
              <a:tr h="35913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İŞSİZLİK  VE  İŞGÜCÜ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8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rPr>
                        <a:t>İST/TR ORAN</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8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 GÜCÜ</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rPr>
                        <a:t>35.259.000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mn-lt"/>
                        </a:rPr>
                        <a:t>6.992.000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FF0000"/>
                          </a:solidFill>
                          <a:effectLst/>
                          <a:latin typeface="+mn-lt"/>
                          <a:ea typeface="+mn-ea"/>
                          <a:cs typeface="+mn-cs"/>
                        </a:rPr>
                        <a:t>% 20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8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İSTİHDAM EDİLENLER</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rPr>
                        <a:t>32.113.000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mn-lt"/>
                        </a:rPr>
                        <a:t>6.279.000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FF0000"/>
                          </a:solidFill>
                          <a:effectLst/>
                          <a:latin typeface="+mn-lt"/>
                          <a:ea typeface="+mn-ea"/>
                          <a:cs typeface="+mn-cs"/>
                        </a:rPr>
                        <a:t>% 19,8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8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Times New Roman" pitchFamily="18" charset="0"/>
                        </a:rPr>
                        <a:t>İSTİHDAM ORANI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rPr>
                        <a:t>48,9</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mn-lt"/>
                        </a:rPr>
                        <a:t>50,4</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FF0000"/>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19939152"/>
                  </a:ext>
                </a:extLst>
              </a:tr>
              <a:tr h="3262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rPr>
                        <a:t>3.146.000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mn-lt"/>
                        </a:rPr>
                        <a:t>713.000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FF0000"/>
                          </a:solidFill>
                          <a:effectLst/>
                          <a:latin typeface="+mn-lt"/>
                          <a:ea typeface="+mn-ea"/>
                          <a:cs typeface="+mn-cs"/>
                        </a:rPr>
                        <a:t>% 22,7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89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İŞSİZLİK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rPr>
                        <a:t>8,9</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mn-lt"/>
                        </a:rPr>
                        <a:t>10,2</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FF0000"/>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extLst>
                  <a:ext uri="{0D108BD9-81ED-4DB2-BD59-A6C34878D82A}">
                    <a16:rowId xmlns:a16="http://schemas.microsoft.com/office/drawing/2014/main" val="10005"/>
                  </a:ext>
                </a:extLst>
              </a:tr>
            </a:tbl>
          </a:graphicData>
        </a:graphic>
      </p:graphicFrame>
      <p:sp>
        <p:nvSpPr>
          <p:cNvPr id="5" name="Metin kutusu 4"/>
          <p:cNvSpPr txBox="1"/>
          <p:nvPr/>
        </p:nvSpPr>
        <p:spPr>
          <a:xfrm>
            <a:off x="96738" y="3842365"/>
            <a:ext cx="66874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İstanbul, </a:t>
            </a:r>
            <a:r>
              <a:rPr kumimoji="0" lang="tr-TR" sz="14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15.655.924 </a:t>
            </a:r>
            <a:r>
              <a:rPr kumimoji="0" lang="tr-TR"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kişi ile Türkiye’nin toplam nüfusunun </a:t>
            </a:r>
            <a:r>
              <a:rPr kumimoji="0" lang="tr-TR" sz="14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18,3’ünü </a:t>
            </a:r>
            <a:r>
              <a:rPr kumimoji="0" lang="tr-TR"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ve 6.279.000  kişi ile toplam istihdamının  % </a:t>
            </a:r>
            <a:r>
              <a:rPr kumimoji="0" lang="tr-TR" sz="14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19,5’ini </a:t>
            </a:r>
            <a:r>
              <a:rPr kumimoji="0" lang="tr-TR"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barındırmaktadır. İlimizde işsizlik oranı ise 10,2’dir.</a:t>
            </a:r>
          </a:p>
        </p:txBody>
      </p:sp>
      <p:graphicFrame>
        <p:nvGraphicFramePr>
          <p:cNvPr id="6" name="5 Tablo"/>
          <p:cNvGraphicFramePr>
            <a:graphicFrameLocks noGrp="1"/>
          </p:cNvGraphicFramePr>
          <p:nvPr>
            <p:extLst>
              <p:ext uri="{D42A27DB-BD31-4B8C-83A1-F6EECF244321}">
                <p14:modId xmlns:p14="http://schemas.microsoft.com/office/powerpoint/2010/main" val="973052418"/>
              </p:ext>
            </p:extLst>
          </p:nvPr>
        </p:nvGraphicFramePr>
        <p:xfrm>
          <a:off x="119638" y="8113468"/>
          <a:ext cx="6633754" cy="1188000"/>
        </p:xfrm>
        <a:graphic>
          <a:graphicData uri="http://schemas.openxmlformats.org/drawingml/2006/table">
            <a:tbl>
              <a:tblPr>
                <a:effectLst>
                  <a:outerShdw blurRad="50800" dist="38100" dir="5400000" algn="t" rotWithShape="0">
                    <a:prstClr val="black">
                      <a:alpha val="40000"/>
                    </a:prstClr>
                  </a:outerShdw>
                </a:effectLst>
              </a:tblPr>
              <a:tblGrid>
                <a:gridCol w="2193461">
                  <a:extLst>
                    <a:ext uri="{9D8B030D-6E8A-4147-A177-3AD203B41FA5}">
                      <a16:colId xmlns:a16="http://schemas.microsoft.com/office/drawing/2014/main" val="20001"/>
                    </a:ext>
                  </a:extLst>
                </a:gridCol>
                <a:gridCol w="2191809">
                  <a:extLst>
                    <a:ext uri="{9D8B030D-6E8A-4147-A177-3AD203B41FA5}">
                      <a16:colId xmlns:a16="http://schemas.microsoft.com/office/drawing/2014/main" val="20002"/>
                    </a:ext>
                  </a:extLst>
                </a:gridCol>
                <a:gridCol w="2248484">
                  <a:extLst>
                    <a:ext uri="{9D8B030D-6E8A-4147-A177-3AD203B41FA5}">
                      <a16:colId xmlns:a16="http://schemas.microsoft.com/office/drawing/2014/main" val="20003"/>
                    </a:ext>
                  </a:extLst>
                </a:gridCol>
              </a:tblGrid>
              <a:tr h="396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cap="none" normalizeH="0" baseline="0" dirty="0">
                          <a:ln>
                            <a:noFill/>
                          </a:ln>
                          <a:solidFill>
                            <a:schemeClr val="bg1"/>
                          </a:solidFill>
                          <a:effectLst/>
                          <a:latin typeface="Calibri" panose="020F0502020204030204" pitchFamily="34" charset="0"/>
                          <a:cs typeface="Arial" pitchFamily="34" charset="0"/>
                        </a:rPr>
                        <a:t>İŞYERİ SAYISI </a:t>
                      </a:r>
                      <a:r>
                        <a:rPr kumimoji="0" lang="tr-TR" sz="1600" b="1" i="0" u="none" strike="noStrike" cap="none" normalizeH="0" baseline="0" dirty="0" smtClean="0">
                          <a:ln>
                            <a:noFill/>
                          </a:ln>
                          <a:solidFill>
                            <a:schemeClr val="bg1"/>
                          </a:solidFill>
                          <a:effectLst/>
                          <a:latin typeface="Calibri" panose="020F0502020204030204" pitchFamily="34" charset="0"/>
                          <a:cs typeface="Arial" pitchFamily="34" charset="0"/>
                        </a:rPr>
                        <a:t>(2023</a:t>
                      </a: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TÜRKİYE</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İSTANBUL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İSTANBUL’UN PAYI </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96000">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2.169.807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604.139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27,84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Dikdörtgen 6"/>
          <p:cNvSpPr/>
          <p:nvPr/>
        </p:nvSpPr>
        <p:spPr>
          <a:xfrm>
            <a:off x="26382" y="181578"/>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İŞGÜCÜ İSTATİSTİKLERİ VE İŞYERİ SAYISI</a:t>
            </a:r>
          </a:p>
        </p:txBody>
      </p:sp>
      <p:graphicFrame>
        <p:nvGraphicFramePr>
          <p:cNvPr id="8" name="Group 47"/>
          <p:cNvGraphicFramePr>
            <a:graphicFrameLocks/>
          </p:cNvGraphicFramePr>
          <p:nvPr>
            <p:extLst/>
          </p:nvPr>
        </p:nvGraphicFramePr>
        <p:xfrm>
          <a:off x="141514" y="4447008"/>
          <a:ext cx="6644353" cy="1803172"/>
        </p:xfrm>
        <a:graphic>
          <a:graphicData uri="http://schemas.openxmlformats.org/drawingml/2006/table">
            <a:tbl>
              <a:tblPr>
                <a:effectLst>
                  <a:outerShdw blurRad="50800" dist="38100" dir="5400000" algn="t" rotWithShape="0">
                    <a:prstClr val="black">
                      <a:alpha val="40000"/>
                    </a:prstClr>
                  </a:outerShdw>
                </a:effectLst>
              </a:tblPr>
              <a:tblGrid>
                <a:gridCol w="2368154">
                  <a:extLst>
                    <a:ext uri="{9D8B030D-6E8A-4147-A177-3AD203B41FA5}">
                      <a16:colId xmlns:a16="http://schemas.microsoft.com/office/drawing/2014/main" val="20000"/>
                    </a:ext>
                  </a:extLst>
                </a:gridCol>
                <a:gridCol w="1450113">
                  <a:extLst>
                    <a:ext uri="{9D8B030D-6E8A-4147-A177-3AD203B41FA5}">
                      <a16:colId xmlns:a16="http://schemas.microsoft.com/office/drawing/2014/main" val="20001"/>
                    </a:ext>
                  </a:extLst>
                </a:gridCol>
                <a:gridCol w="1361071">
                  <a:extLst>
                    <a:ext uri="{9D8B030D-6E8A-4147-A177-3AD203B41FA5}">
                      <a16:colId xmlns:a16="http://schemas.microsoft.com/office/drawing/2014/main" val="20002"/>
                    </a:ext>
                  </a:extLst>
                </a:gridCol>
                <a:gridCol w="1465015">
                  <a:extLst>
                    <a:ext uri="{9D8B030D-6E8A-4147-A177-3AD203B41FA5}">
                      <a16:colId xmlns:a16="http://schemas.microsoft.com/office/drawing/2014/main" val="1410202677"/>
                    </a:ext>
                  </a:extLst>
                </a:gridCol>
              </a:tblGrid>
              <a:tr h="351946">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İSTİHDAM EDİLENLERİN SEKTÖREL DAĞILIMI*</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1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a:ln>
                            <a:noFill/>
                          </a:ln>
                          <a:solidFill>
                            <a:srgbClr val="283845"/>
                          </a:solidFill>
                          <a:effectLst/>
                          <a:latin typeface="Calibri" panose="020F0502020204030204" pitchFamily="34" charset="0"/>
                        </a:rPr>
                        <a:t>İST/TR ORAN</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TARIM</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4.866.000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36.000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0,7</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rPr>
                        <a:t>SANAYİ</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8.509.000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1.975.000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23,2</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Times New Roman" pitchFamily="18" charset="0"/>
                        </a:rPr>
                        <a:t>HİZMET</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17.378.000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4.268.000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24,6</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 name="Metin kutusu 8">
            <a:extLst>
              <a:ext uri="{FF2B5EF4-FFF2-40B4-BE49-F238E27FC236}">
                <a16:creationId xmlns:a16="http://schemas.microsoft.com/office/drawing/2014/main" id="{B9A10DF0-3E24-4D8A-B6AC-3C036DDEAA7E}"/>
              </a:ext>
            </a:extLst>
          </p:cNvPr>
          <p:cNvSpPr txBox="1"/>
          <p:nvPr/>
        </p:nvSpPr>
        <p:spPr>
          <a:xfrm>
            <a:off x="48025" y="3503158"/>
            <a:ext cx="66337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*TÜİK Ocak 2024 verileri. (Mevsim etkisinden arındırılmamış temel işgücü göstergeleri)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**TÜİK 2022 yılı verileri.</a:t>
            </a:r>
          </a:p>
        </p:txBody>
      </p:sp>
      <p:sp>
        <p:nvSpPr>
          <p:cNvPr id="10" name="Metin kutusu 9">
            <a:extLst>
              <a:ext uri="{FF2B5EF4-FFF2-40B4-BE49-F238E27FC236}">
                <a16:creationId xmlns:a16="http://schemas.microsoft.com/office/drawing/2014/main" id="{B9A10DF0-3E24-4D8A-B6AC-3C036DDEAA7E}"/>
              </a:ext>
            </a:extLst>
          </p:cNvPr>
          <p:cNvSpPr txBox="1"/>
          <p:nvPr/>
        </p:nvSpPr>
        <p:spPr>
          <a:xfrm>
            <a:off x="111525" y="7878834"/>
            <a:ext cx="663375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*TÜİK </a:t>
            </a: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2022 yılı verileri.(23 Mart 2023 tarihinde yayınlanmıştır.)</a:t>
            </a:r>
          </a:p>
        </p:txBody>
      </p:sp>
      <p:graphicFrame>
        <p:nvGraphicFramePr>
          <p:cNvPr id="11" name="Tablo 10"/>
          <p:cNvGraphicFramePr>
            <a:graphicFrameLocks noGrp="1"/>
          </p:cNvGraphicFramePr>
          <p:nvPr>
            <p:extLst/>
          </p:nvPr>
        </p:nvGraphicFramePr>
        <p:xfrm>
          <a:off x="126530" y="6334514"/>
          <a:ext cx="6657703" cy="1493520"/>
        </p:xfrm>
        <a:graphic>
          <a:graphicData uri="http://schemas.openxmlformats.org/drawingml/2006/table">
            <a:tbl>
              <a:tblPr>
                <a:effectLst>
                  <a:outerShdw blurRad="50800" dist="38100" dir="5400000" algn="t" rotWithShape="0">
                    <a:prstClr val="black">
                      <a:alpha val="40000"/>
                    </a:prstClr>
                  </a:outerShdw>
                </a:effectLst>
              </a:tblPr>
              <a:tblGrid>
                <a:gridCol w="3044108">
                  <a:extLst>
                    <a:ext uri="{9D8B030D-6E8A-4147-A177-3AD203B41FA5}">
                      <a16:colId xmlns:a16="http://schemas.microsoft.com/office/drawing/2014/main" val="1767622906"/>
                    </a:ext>
                  </a:extLst>
                </a:gridCol>
                <a:gridCol w="1864026">
                  <a:extLst>
                    <a:ext uri="{9D8B030D-6E8A-4147-A177-3AD203B41FA5}">
                      <a16:colId xmlns:a16="http://schemas.microsoft.com/office/drawing/2014/main" val="393254232"/>
                    </a:ext>
                  </a:extLst>
                </a:gridCol>
                <a:gridCol w="1749569">
                  <a:extLst>
                    <a:ext uri="{9D8B030D-6E8A-4147-A177-3AD203B41FA5}">
                      <a16:colId xmlns:a16="http://schemas.microsoft.com/office/drawing/2014/main" val="2248675171"/>
                    </a:ext>
                  </a:extLst>
                </a:gridCol>
              </a:tblGrid>
              <a:tr h="342827">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İSTİHDAM EDİLENLERİN SEKTÖREL DAĞILIM ORANLARI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9674216"/>
                  </a:ext>
                </a:extLst>
              </a:tr>
              <a:tr h="237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34471674"/>
                  </a:ext>
                </a:extLst>
              </a:tr>
              <a:tr h="2373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TARIM SEKTÖRÜ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15,8</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0,6</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8465988"/>
                  </a:ext>
                </a:extLst>
              </a:tr>
              <a:tr h="2373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rPr>
                        <a:t>SANAYİ SEKTÖRÜ ORANI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27,7</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31,5</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3565553"/>
                  </a:ext>
                </a:extLst>
              </a:tr>
              <a:tr h="2373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rPr>
                        <a:t>HİZMET SEKTÖRÜ ORANI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56,5</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68</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7236439"/>
                  </a:ext>
                </a:extLst>
              </a:tr>
            </a:tbl>
          </a:graphicData>
        </a:graphic>
      </p:graphicFrame>
      <p:sp>
        <p:nvSpPr>
          <p:cNvPr id="12" name="Slayt Numarası Yer Tutucusu 1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48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13</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9" name="Düz Bağlayıcı 8"/>
          <p:cNvCxnSpPr/>
          <p:nvPr/>
        </p:nvCxnSpPr>
        <p:spPr>
          <a:xfrm flipV="1">
            <a:off x="225217" y="259356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63068" y="270114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smtClean="0">
                <a:ln>
                  <a:noFill/>
                </a:ln>
                <a:solidFill>
                  <a:srgbClr val="484848"/>
                </a:solidFill>
                <a:effectLst/>
                <a:uLnTx/>
                <a:uFillTx/>
                <a:latin typeface="Calibri" panose="020F0502020204030204"/>
                <a:ea typeface="+mn-ea"/>
                <a:cs typeface="+mn-cs"/>
              </a:rPr>
              <a:t>15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25217" y="344745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63068" y="360787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19</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44705" y="3775104"/>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İŞ ve ÇALIŞMA HAYATI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5" name="Metin kutusu 14"/>
          <p:cNvSpPr txBox="1"/>
          <p:nvPr/>
        </p:nvSpPr>
        <p:spPr>
          <a:xfrm>
            <a:off x="1344704" y="2837186"/>
            <a:ext cx="2789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ASAYİŞ ve GÜVENLİK</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64974" y="4384628"/>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İDARİ 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63068" y="4452753"/>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21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25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a:solidFill>
                  <a:srgbClr val="484848"/>
                </a:solidFill>
                <a:latin typeface="Calibri" panose="020F0502020204030204"/>
              </a:rPr>
              <a:t>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NÜFUS</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286802" y="4547865"/>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MİLLİ GELİR ve EKONOMİK DURUM</a:t>
            </a:r>
          </a:p>
        </p:txBody>
      </p:sp>
      <p:sp>
        <p:nvSpPr>
          <p:cNvPr id="51" name="Metin kutusu 50"/>
          <p:cNvSpPr txBox="1"/>
          <p:nvPr/>
        </p:nvSpPr>
        <p:spPr>
          <a:xfrm>
            <a:off x="1279221" y="5361267"/>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EĞİTİM</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3" name="Metin kutusu 52"/>
          <p:cNvSpPr txBox="1"/>
          <p:nvPr/>
        </p:nvSpPr>
        <p:spPr>
          <a:xfrm>
            <a:off x="1292475" y="6217300"/>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ULAŞTIRMA</a:t>
            </a:r>
          </a:p>
        </p:txBody>
      </p:sp>
      <p:sp>
        <p:nvSpPr>
          <p:cNvPr id="54" name="Dikdörtgen 53"/>
          <p:cNvSpPr>
            <a:spLocks noChangeAspect="1"/>
          </p:cNvSpPr>
          <p:nvPr/>
        </p:nvSpPr>
        <p:spPr>
          <a:xfrm>
            <a:off x="422702" y="6141334"/>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32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7" name="Metin kutusu 56"/>
          <p:cNvSpPr txBox="1"/>
          <p:nvPr/>
        </p:nvSpPr>
        <p:spPr>
          <a:xfrm>
            <a:off x="1305725" y="7045421"/>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SAĞLIK</a:t>
            </a:r>
          </a:p>
        </p:txBody>
      </p: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1252717" y="784926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SOSYAL HİZMETLER</a:t>
            </a:r>
          </a:p>
        </p:txBody>
      </p:sp>
      <p:sp>
        <p:nvSpPr>
          <p:cNvPr id="60" name="Metin kutusu 59"/>
          <p:cNvSpPr txBox="1"/>
          <p:nvPr/>
        </p:nvSpPr>
        <p:spPr>
          <a:xfrm>
            <a:off x="1330176" y="867060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KÜLTÜR  ve TURİZM</a:t>
            </a:r>
          </a:p>
        </p:txBody>
      </p: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62" name="Dikdörtgen 61"/>
          <p:cNvSpPr>
            <a:spLocks noChangeAspect="1"/>
          </p:cNvSpPr>
          <p:nvPr/>
        </p:nvSpPr>
        <p:spPr>
          <a:xfrm>
            <a:off x="416076" y="6929839"/>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37</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3" name="Dikdörtgen 62"/>
          <p:cNvSpPr>
            <a:spLocks noChangeAspect="1"/>
          </p:cNvSpPr>
          <p:nvPr/>
        </p:nvSpPr>
        <p:spPr>
          <a:xfrm>
            <a:off x="409450" y="77448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41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4" name="Dikdörtgen 63"/>
          <p:cNvSpPr>
            <a:spLocks noChangeAspect="1"/>
          </p:cNvSpPr>
          <p:nvPr/>
        </p:nvSpPr>
        <p:spPr>
          <a:xfrm>
            <a:off x="442581" y="858636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a:solidFill>
                  <a:srgbClr val="484848"/>
                </a:solidFill>
                <a:latin typeface="Calibri" panose="020F0502020204030204"/>
              </a:rPr>
              <a:t>4</a:t>
            </a:r>
            <a:r>
              <a:rPr lang="tr-TR" sz="3600" b="1" i="1" dirty="0" smtClean="0">
                <a:solidFill>
                  <a:srgbClr val="484848"/>
                </a:solidFill>
                <a:latin typeface="Calibri" panose="020F0502020204030204"/>
              </a:rPr>
              <a:t>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66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nvPr>
        </p:nvGraphicFramePr>
        <p:xfrm>
          <a:off x="139698" y="933993"/>
          <a:ext cx="6718302" cy="8210010"/>
        </p:xfrm>
        <a:graphic>
          <a:graphicData uri="http://schemas.openxmlformats.org/drawingml/2006/table">
            <a:tbl>
              <a:tblPr>
                <a:effectLst>
                  <a:outerShdw blurRad="50800" dist="38100" dir="5400000" algn="t" rotWithShape="0">
                    <a:prstClr val="black">
                      <a:alpha val="40000"/>
                    </a:prstClr>
                  </a:outerShdw>
                </a:effectLst>
              </a:tblPr>
              <a:tblGrid>
                <a:gridCol w="1914084">
                  <a:extLst>
                    <a:ext uri="{9D8B030D-6E8A-4147-A177-3AD203B41FA5}">
                      <a16:colId xmlns:a16="http://schemas.microsoft.com/office/drawing/2014/main" val="20000"/>
                    </a:ext>
                  </a:extLst>
                </a:gridCol>
                <a:gridCol w="823002">
                  <a:extLst>
                    <a:ext uri="{9D8B030D-6E8A-4147-A177-3AD203B41FA5}">
                      <a16:colId xmlns:a16="http://schemas.microsoft.com/office/drawing/2014/main" val="20002"/>
                    </a:ext>
                  </a:extLst>
                </a:gridCol>
                <a:gridCol w="808685">
                  <a:extLst>
                    <a:ext uri="{9D8B030D-6E8A-4147-A177-3AD203B41FA5}">
                      <a16:colId xmlns:a16="http://schemas.microsoft.com/office/drawing/2014/main" val="20003"/>
                    </a:ext>
                  </a:extLst>
                </a:gridCol>
                <a:gridCol w="772231">
                  <a:extLst>
                    <a:ext uri="{9D8B030D-6E8A-4147-A177-3AD203B41FA5}">
                      <a16:colId xmlns:a16="http://schemas.microsoft.com/office/drawing/2014/main" val="20005"/>
                    </a:ext>
                  </a:extLst>
                </a:gridCol>
                <a:gridCol w="777769">
                  <a:extLst>
                    <a:ext uri="{9D8B030D-6E8A-4147-A177-3AD203B41FA5}">
                      <a16:colId xmlns:a16="http://schemas.microsoft.com/office/drawing/2014/main" val="20004"/>
                    </a:ext>
                  </a:extLst>
                </a:gridCol>
                <a:gridCol w="788965">
                  <a:extLst>
                    <a:ext uri="{9D8B030D-6E8A-4147-A177-3AD203B41FA5}">
                      <a16:colId xmlns:a16="http://schemas.microsoft.com/office/drawing/2014/main" val="4061483752"/>
                    </a:ext>
                  </a:extLst>
                </a:gridCol>
                <a:gridCol w="833566">
                  <a:extLst>
                    <a:ext uri="{9D8B030D-6E8A-4147-A177-3AD203B41FA5}">
                      <a16:colId xmlns:a16="http://schemas.microsoft.com/office/drawing/2014/main" val="3366517016"/>
                    </a:ext>
                  </a:extLst>
                </a:gridCol>
              </a:tblGrid>
              <a:tr h="557595">
                <a:tc>
                  <a:txBody>
                    <a:bodyPr/>
                    <a:lstStyle/>
                    <a:p>
                      <a:pPr algn="ctr" fontAlgn="b"/>
                      <a:r>
                        <a:rPr lang="tr-TR" sz="1200" b="1" i="0" u="none" strike="noStrike" dirty="0">
                          <a:solidFill>
                            <a:schemeClr val="bg1"/>
                          </a:solidFill>
                          <a:latin typeface="Calibri" panose="020F0502020204030204" pitchFamily="34" charset="0"/>
                          <a:cs typeface="Arial" pitchFamily="34" charset="0"/>
                        </a:rPr>
                        <a:t>ÇALIŞMA</a:t>
                      </a:r>
                      <a:r>
                        <a:rPr lang="tr-TR" sz="1200" b="1" i="0" u="none" strike="noStrike" baseline="0" dirty="0">
                          <a:solidFill>
                            <a:schemeClr val="bg1"/>
                          </a:solidFill>
                          <a:latin typeface="Calibri" panose="020F0502020204030204" pitchFamily="34" charset="0"/>
                          <a:cs typeface="Arial" pitchFamily="34" charset="0"/>
                        </a:rPr>
                        <a:t> HAYATI</a:t>
                      </a:r>
                      <a:endParaRPr lang="tr-TR" sz="12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2018</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2020</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2021</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2022</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2023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57595">
                <a:tc>
                  <a:txBody>
                    <a:bodyPr/>
                    <a:lstStyle/>
                    <a:p>
                      <a:pPr algn="just" fontAlgn="b"/>
                      <a:r>
                        <a:rPr lang="tr-TR" sz="1100" b="1" i="0" u="none" strike="noStrike" dirty="0">
                          <a:solidFill>
                            <a:schemeClr val="tx1"/>
                          </a:solidFill>
                          <a:latin typeface="Calibri" panose="020F0502020204030204" pitchFamily="34" charset="0"/>
                          <a:cs typeface="Arial" pitchFamily="34" charset="0"/>
                        </a:rPr>
                        <a:t>İSTİHDAM EDİLENLER</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5.899.000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5.778.000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6.289.000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5.781.000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6.279.000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rgbClr val="FF0000"/>
                          </a:solidFill>
                          <a:latin typeface="Calibri" panose="020F0502020204030204" pitchFamily="34" charset="0"/>
                          <a:ea typeface="+mn-ea"/>
                          <a:cs typeface="Arial" pitchFamily="34" charset="0"/>
                        </a:rPr>
                        <a:t>6.279.000*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40364">
                <a:tc>
                  <a:txBody>
                    <a:bodyPr/>
                    <a:lstStyle/>
                    <a:p>
                      <a:pPr algn="just" fontAlgn="b"/>
                      <a:r>
                        <a:rPr lang="tr-TR" sz="1100" b="1" i="0" u="none" strike="noStrike" dirty="0">
                          <a:solidFill>
                            <a:schemeClr val="tx1"/>
                          </a:solidFill>
                          <a:latin typeface="Calibri" panose="020F0502020204030204" pitchFamily="34" charset="0"/>
                          <a:cs typeface="Arial" pitchFamily="34" charset="0"/>
                        </a:rPr>
                        <a:t>İŞSİZ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839.000 </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 1.010.000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926.000 </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814.000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713.000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rgbClr val="FF0000"/>
                          </a:solidFill>
                          <a:latin typeface="Calibri" panose="020F0502020204030204" pitchFamily="34" charset="0"/>
                          <a:ea typeface="+mn-ea"/>
                          <a:cs typeface="Arial" pitchFamily="34" charset="0"/>
                        </a:rPr>
                        <a:t>713.000*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2"/>
                  </a:ext>
                </a:extLst>
              </a:tr>
              <a:tr h="557595">
                <a:tc>
                  <a:txBody>
                    <a:bodyPr/>
                    <a:lstStyle/>
                    <a:p>
                      <a:pPr algn="just" fontAlgn="b"/>
                      <a:r>
                        <a:rPr lang="tr-TR" sz="1100" b="1" i="0" u="none" strike="noStrike" dirty="0">
                          <a:solidFill>
                            <a:schemeClr val="tx1"/>
                          </a:solidFill>
                          <a:latin typeface="Calibri" panose="020F0502020204030204" pitchFamily="34" charset="0"/>
                          <a:cs typeface="Arial" pitchFamily="34" charset="0"/>
                        </a:rPr>
                        <a:t>SSK MENSUBU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4.399.199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4.376.514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4.696.350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4.944.724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4.780.006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4.973.223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7340">
                <a:tc>
                  <a:txBody>
                    <a:bodyPr/>
                    <a:lstStyle/>
                    <a:p>
                      <a:pPr algn="just" fontAlgn="b"/>
                      <a:r>
                        <a:rPr lang="tr-TR" sz="1100" b="1" i="0" u="none" strike="noStrike" dirty="0">
                          <a:solidFill>
                            <a:schemeClr val="tx1"/>
                          </a:solidFill>
                          <a:latin typeface="Calibri" panose="020F0502020204030204" pitchFamily="34" charset="0"/>
                          <a:cs typeface="Arial" pitchFamily="34" charset="0"/>
                        </a:rPr>
                        <a:t>BAĞKURLU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581.346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559.331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597.049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653.701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690.550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675.683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5869">
                <a:tc>
                  <a:txBody>
                    <a:bodyPr/>
                    <a:lstStyle/>
                    <a:p>
                      <a:pPr algn="just" fontAlgn="b"/>
                      <a:r>
                        <a:rPr lang="tr-TR" sz="1100" b="1" i="0" u="none" strike="noStrike" dirty="0">
                          <a:solidFill>
                            <a:schemeClr val="tx1"/>
                          </a:solidFill>
                          <a:latin typeface="Calibri" panose="020F0502020204030204" pitchFamily="34" charset="0"/>
                          <a:cs typeface="Arial" pitchFamily="34" charset="0"/>
                        </a:rPr>
                        <a:t>EMEKLİ SANDIĞI MENSUBU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346.979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352.839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351.545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355.562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365.052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433.550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57595">
                <a:tc>
                  <a:txBody>
                    <a:bodyPr/>
                    <a:lstStyle/>
                    <a:p>
                      <a:pPr algn="just" fontAlgn="b"/>
                      <a:r>
                        <a:rPr lang="tr-TR" sz="1100" b="1" i="0" u="none" strike="noStrike" kern="1200" dirty="0">
                          <a:solidFill>
                            <a:srgbClr val="283845"/>
                          </a:solidFill>
                          <a:latin typeface="Calibri" panose="020F0502020204030204" pitchFamily="34" charset="0"/>
                          <a:ea typeface="+mn-ea"/>
                          <a:cs typeface="Arial" pitchFamily="34" charset="0"/>
                        </a:rPr>
                        <a:t>TOPLAM SGK’LI ÇALIŞAN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5.327.524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5.288.684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5.644.944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5.953.987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5.835.608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6.082.456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6"/>
                  </a:ext>
                </a:extLst>
              </a:tr>
              <a:tr h="526901">
                <a:tc>
                  <a:txBody>
                    <a:bodyPr/>
                    <a:lstStyle/>
                    <a:p>
                      <a:pPr algn="just" fontAlgn="b"/>
                      <a:r>
                        <a:rPr lang="tr-TR" sz="1100" b="1" i="0" u="none" strike="noStrike" dirty="0">
                          <a:solidFill>
                            <a:schemeClr val="tx1"/>
                          </a:solidFill>
                          <a:latin typeface="Calibri" panose="020F0502020204030204" pitchFamily="34" charset="0"/>
                          <a:cs typeface="Arial" pitchFamily="34" charset="0"/>
                        </a:rPr>
                        <a:t>SSK EMEKLİSİ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1.802.003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1.857.147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1.911.999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1.970.051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1.982.124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rgbClr val="FF0000"/>
                          </a:solidFill>
                          <a:latin typeface="Calibri" panose="020F0502020204030204" pitchFamily="34" charset="0"/>
                          <a:ea typeface="+mn-ea"/>
                          <a:cs typeface="Arial" pitchFamily="34" charset="0"/>
                        </a:rPr>
                        <a:t>2.042.325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1063">
                <a:tc>
                  <a:txBody>
                    <a:bodyPr/>
                    <a:lstStyle/>
                    <a:p>
                      <a:pPr algn="just" fontAlgn="b"/>
                      <a:r>
                        <a:rPr lang="tr-TR" sz="1100" b="1" i="0" u="none" strike="noStrike" dirty="0">
                          <a:solidFill>
                            <a:schemeClr val="tx1"/>
                          </a:solidFill>
                          <a:latin typeface="Calibri" panose="020F0502020204030204" pitchFamily="34" charset="0"/>
                          <a:cs typeface="Arial" pitchFamily="34" charset="0"/>
                        </a:rPr>
                        <a:t>BAĞKUR EMEKLİSİ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293.445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296.148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297.158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299.051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300.271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rgbClr val="FF0000"/>
                          </a:solidFill>
                          <a:latin typeface="Calibri" panose="020F0502020204030204" pitchFamily="34" charset="0"/>
                          <a:ea typeface="+mn-ea"/>
                          <a:cs typeface="Arial" pitchFamily="34" charset="0"/>
                        </a:rPr>
                        <a:t>302.894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57595">
                <a:tc>
                  <a:txBody>
                    <a:bodyPr/>
                    <a:lstStyle/>
                    <a:p>
                      <a:pPr algn="just" fontAlgn="b"/>
                      <a:r>
                        <a:rPr lang="tr-TR" sz="1100" b="1" i="0" u="none" strike="noStrike" dirty="0">
                          <a:solidFill>
                            <a:schemeClr val="tx1"/>
                          </a:solidFill>
                          <a:latin typeface="Calibri" panose="020F0502020204030204" pitchFamily="34" charset="0"/>
                          <a:cs typeface="Arial" pitchFamily="34" charset="0"/>
                        </a:rPr>
                        <a:t>EMEKLİ SANDIĞI EMEKLİSİ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329.357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333.701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337.797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340.735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337.917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rgbClr val="FF0000"/>
                          </a:solidFill>
                          <a:latin typeface="Calibri" panose="020F0502020204030204" pitchFamily="34" charset="0"/>
                          <a:ea typeface="+mn-ea"/>
                          <a:cs typeface="Arial" pitchFamily="34" charset="0"/>
                        </a:rPr>
                        <a:t>340.202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57595">
                <a:tc>
                  <a:txBody>
                    <a:bodyPr/>
                    <a:lstStyle/>
                    <a:p>
                      <a:pPr algn="just" fontAlgn="b"/>
                      <a:r>
                        <a:rPr lang="tr-TR" sz="1100" b="1" i="0" u="none" strike="noStrike" kern="1200" dirty="0">
                          <a:solidFill>
                            <a:srgbClr val="283845"/>
                          </a:solidFill>
                          <a:latin typeface="Calibri" panose="020F0502020204030204" pitchFamily="34" charset="0"/>
                          <a:ea typeface="+mn-ea"/>
                          <a:cs typeface="Arial" pitchFamily="34" charset="0"/>
                        </a:rPr>
                        <a:t>TOPLAM SGK EMEKLİSİ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2.424.805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2.486.996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2.546.954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2.609.837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2.620.312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2.685.421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r h="725073">
                <a:tc>
                  <a:txBody>
                    <a:bodyPr/>
                    <a:lstStyle/>
                    <a:p>
                      <a:pPr algn="l" fontAlgn="b"/>
                      <a:r>
                        <a:rPr lang="tr-TR" sz="1100" b="1" i="0" u="none" strike="noStrike" dirty="0">
                          <a:solidFill>
                            <a:schemeClr val="tx1"/>
                          </a:solidFill>
                          <a:latin typeface="Calibri" panose="020F0502020204030204" pitchFamily="34" charset="0"/>
                          <a:cs typeface="Arial" pitchFamily="34" charset="0"/>
                        </a:rPr>
                        <a:t>TOPLAM GENEL SAĞLIK SİGORTALI KİŞİ SAYISI (G1+G2+G3)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chemeClr val="tx1"/>
                          </a:solidFill>
                          <a:latin typeface="Calibri" panose="020F0502020204030204" pitchFamily="34" charset="0"/>
                          <a:cs typeface="Arial" pitchFamily="34" charset="0"/>
                        </a:rPr>
                        <a:t>993.292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chemeClr val="tx1"/>
                          </a:solidFill>
                          <a:latin typeface="Calibri" panose="020F0502020204030204" pitchFamily="34" charset="0"/>
                          <a:cs typeface="Arial" pitchFamily="34" charset="0"/>
                        </a:rPr>
                        <a:t>1.172.480</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1.043.584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938.993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940.641</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943.577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4212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GENEL SAĞLIK SİGORTASI GELİR İŞLEMLERİNDE</a:t>
                      </a:r>
                      <a:r>
                        <a:rPr lang="tr-TR" sz="1100" b="1" i="0" u="none" strike="noStrike" kern="1200" baseline="0" dirty="0">
                          <a:solidFill>
                            <a:schemeClr val="tx1"/>
                          </a:solidFill>
                          <a:latin typeface="Calibri" panose="020F0502020204030204" pitchFamily="34" charset="0"/>
                          <a:ea typeface="+mn-ea"/>
                          <a:cs typeface="Arial" pitchFamily="34" charset="0"/>
                        </a:rPr>
                        <a:t> GELİRİ OLMAYAN SAYISI (G0) (Yeşil kartlılar)</a:t>
                      </a:r>
                      <a:endParaRPr lang="tr-TR" sz="11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560.140</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610.307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505.027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486.797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463.832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477.474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592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MALUL MAAŞI ALAN KİŞİ</a:t>
                      </a:r>
                      <a:r>
                        <a:rPr lang="tr-TR" sz="1100" b="1" i="0" u="none" strike="noStrike" kern="1200" baseline="0" dirty="0">
                          <a:solidFill>
                            <a:schemeClr val="tx1"/>
                          </a:solidFill>
                          <a:latin typeface="Calibri" panose="020F0502020204030204" pitchFamily="34" charset="0"/>
                          <a:ea typeface="+mn-ea"/>
                          <a:cs typeface="Arial" pitchFamily="34" charset="0"/>
                        </a:rPr>
                        <a:t> </a:t>
                      </a:r>
                      <a:r>
                        <a:rPr lang="tr-TR" sz="1100" b="1" i="0" u="none" strike="noStrike" kern="1200" dirty="0">
                          <a:solidFill>
                            <a:schemeClr val="tx1"/>
                          </a:solidFill>
                          <a:latin typeface="Calibri" panose="020F0502020204030204" pitchFamily="34" charset="0"/>
                          <a:ea typeface="+mn-ea"/>
                          <a:cs typeface="Arial" pitchFamily="34" charset="0"/>
                        </a:rPr>
                        <a:t>SAYISI</a:t>
                      </a:r>
                    </a:p>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(SGK, 4A, 4B, 4C, 2002 DAHİL)</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36.038</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36.721</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36.716</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36.339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36.783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33.229</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51646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n-NO" sz="1100" b="1" i="0" u="none" strike="noStrike" kern="1200" dirty="0">
                          <a:solidFill>
                            <a:schemeClr val="tx1"/>
                          </a:solidFill>
                          <a:latin typeface="Calibri" panose="020F0502020204030204" pitchFamily="34" charset="0"/>
                          <a:ea typeface="+mn-ea"/>
                          <a:cs typeface="Arial" pitchFamily="34" charset="0"/>
                        </a:rPr>
                        <a:t>DUL VE YETİM</a:t>
                      </a:r>
                      <a:r>
                        <a:rPr lang="tr-TR" sz="1100" b="1" i="0" u="none" strike="noStrike" kern="1200" baseline="0" dirty="0">
                          <a:solidFill>
                            <a:schemeClr val="tx1"/>
                          </a:solidFill>
                          <a:latin typeface="Calibri" panose="020F0502020204030204" pitchFamily="34" charset="0"/>
                          <a:ea typeface="+mn-ea"/>
                          <a:cs typeface="Arial" pitchFamily="34" charset="0"/>
                        </a:rPr>
                        <a:t> AYLIĞI</a:t>
                      </a:r>
                      <a:r>
                        <a:rPr lang="nn-NO" sz="1100" b="1" i="0" u="none" strike="noStrike" kern="1200" dirty="0">
                          <a:solidFill>
                            <a:schemeClr val="tx1"/>
                          </a:solidFill>
                          <a:latin typeface="Calibri" panose="020F0502020204030204" pitchFamily="34" charset="0"/>
                          <a:ea typeface="+mn-ea"/>
                          <a:cs typeface="Arial" pitchFamily="34" charset="0"/>
                        </a:rPr>
                        <a:t> ALANLAR</a:t>
                      </a:r>
                      <a:endParaRPr lang="tr-TR" sz="11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705.002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720.414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628.654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890572948"/>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ÇALIŞMA HAYATI</a:t>
            </a:r>
          </a:p>
        </p:txBody>
      </p:sp>
      <p:sp>
        <p:nvSpPr>
          <p:cNvPr id="5" name="Dikdörtgen 4"/>
          <p:cNvSpPr/>
          <p:nvPr/>
        </p:nvSpPr>
        <p:spPr>
          <a:xfrm>
            <a:off x="1" y="9210904"/>
            <a:ext cx="3657600"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2022 yılına ait TÜİK verileridir.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27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ikdörtgen 16"/>
          <p:cNvSpPr/>
          <p:nvPr/>
        </p:nvSpPr>
        <p:spPr>
          <a:xfrm>
            <a:off x="119269"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GSYİH</a:t>
            </a:r>
            <a:r>
              <a:rPr kumimoji="0" lang="tr-TR" sz="2400" b="1" i="1"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ve ŞİRKET SAYILARI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5 Tablo"/>
          <p:cNvGraphicFramePr>
            <a:graphicFrameLocks noGrp="1"/>
          </p:cNvGraphicFramePr>
          <p:nvPr>
            <p:extLst>
              <p:ext uri="{D42A27DB-BD31-4B8C-83A1-F6EECF244321}">
                <p14:modId xmlns:p14="http://schemas.microsoft.com/office/powerpoint/2010/main" val="169821319"/>
              </p:ext>
            </p:extLst>
          </p:nvPr>
        </p:nvGraphicFramePr>
        <p:xfrm>
          <a:off x="132523" y="849631"/>
          <a:ext cx="6564429" cy="1973081"/>
        </p:xfrm>
        <a:graphic>
          <a:graphicData uri="http://schemas.openxmlformats.org/drawingml/2006/table">
            <a:tbl>
              <a:tblPr>
                <a:effectLst>
                  <a:outerShdw blurRad="50800" dist="38100" dir="5400000" algn="t" rotWithShape="0">
                    <a:prstClr val="black">
                      <a:alpha val="40000"/>
                    </a:prstClr>
                  </a:outerShdw>
                </a:effectLst>
              </a:tblPr>
              <a:tblGrid>
                <a:gridCol w="1527998">
                  <a:extLst>
                    <a:ext uri="{9D8B030D-6E8A-4147-A177-3AD203B41FA5}">
                      <a16:colId xmlns:a16="http://schemas.microsoft.com/office/drawing/2014/main" val="20001"/>
                    </a:ext>
                  </a:extLst>
                </a:gridCol>
                <a:gridCol w="1637003">
                  <a:extLst>
                    <a:ext uri="{9D8B030D-6E8A-4147-A177-3AD203B41FA5}">
                      <a16:colId xmlns:a16="http://schemas.microsoft.com/office/drawing/2014/main" val="20002"/>
                    </a:ext>
                  </a:extLst>
                </a:gridCol>
                <a:gridCol w="1760095">
                  <a:extLst>
                    <a:ext uri="{9D8B030D-6E8A-4147-A177-3AD203B41FA5}">
                      <a16:colId xmlns:a16="http://schemas.microsoft.com/office/drawing/2014/main" val="20003"/>
                    </a:ext>
                  </a:extLst>
                </a:gridCol>
                <a:gridCol w="1639333">
                  <a:extLst>
                    <a:ext uri="{9D8B030D-6E8A-4147-A177-3AD203B41FA5}">
                      <a16:colId xmlns:a16="http://schemas.microsoft.com/office/drawing/2014/main" val="673014213"/>
                    </a:ext>
                  </a:extLst>
                </a:gridCol>
              </a:tblGrid>
              <a:tr h="40919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GAYRİ SAFİ YURT İÇİ HASILA (TL)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6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2023</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71999">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582.852.799.000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15.011.775.979.000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26.276.307.373.000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3711">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174.651.410.000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4.564.280.141.000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Henüz Yayımlanmamıştır.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r h="371999">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 PAYI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%30,4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33225860"/>
                  </a:ext>
                </a:extLst>
              </a:tr>
            </a:tbl>
          </a:graphicData>
        </a:graphic>
      </p:graphicFrame>
      <p:graphicFrame>
        <p:nvGraphicFramePr>
          <p:cNvPr id="11" name="5 Tablo"/>
          <p:cNvGraphicFramePr>
            <a:graphicFrameLocks noGrp="1"/>
          </p:cNvGraphicFramePr>
          <p:nvPr>
            <p:extLst>
              <p:ext uri="{D42A27DB-BD31-4B8C-83A1-F6EECF244321}">
                <p14:modId xmlns:p14="http://schemas.microsoft.com/office/powerpoint/2010/main" val="3712557911"/>
              </p:ext>
            </p:extLst>
          </p:nvPr>
        </p:nvGraphicFramePr>
        <p:xfrm>
          <a:off x="109022" y="2942646"/>
          <a:ext cx="6623082" cy="1589598"/>
        </p:xfrm>
        <a:graphic>
          <a:graphicData uri="http://schemas.openxmlformats.org/drawingml/2006/table">
            <a:tbl>
              <a:tblPr>
                <a:effectLst>
                  <a:outerShdw blurRad="50800" dist="38100" dir="5400000" algn="t" rotWithShape="0">
                    <a:prstClr val="black">
                      <a:alpha val="40000"/>
                    </a:prstClr>
                  </a:outerShdw>
                </a:effectLst>
              </a:tblPr>
              <a:tblGrid>
                <a:gridCol w="1501789">
                  <a:extLst>
                    <a:ext uri="{9D8B030D-6E8A-4147-A177-3AD203B41FA5}">
                      <a16:colId xmlns:a16="http://schemas.microsoft.com/office/drawing/2014/main" val="20001"/>
                    </a:ext>
                  </a:extLst>
                </a:gridCol>
                <a:gridCol w="1572017">
                  <a:extLst>
                    <a:ext uri="{9D8B030D-6E8A-4147-A177-3AD203B41FA5}">
                      <a16:colId xmlns:a16="http://schemas.microsoft.com/office/drawing/2014/main" val="20002"/>
                    </a:ext>
                  </a:extLst>
                </a:gridCol>
                <a:gridCol w="1679506">
                  <a:extLst>
                    <a:ext uri="{9D8B030D-6E8A-4147-A177-3AD203B41FA5}">
                      <a16:colId xmlns:a16="http://schemas.microsoft.com/office/drawing/2014/main" val="20003"/>
                    </a:ext>
                  </a:extLst>
                </a:gridCol>
                <a:gridCol w="1869770">
                  <a:extLst>
                    <a:ext uri="{9D8B030D-6E8A-4147-A177-3AD203B41FA5}">
                      <a16:colId xmlns:a16="http://schemas.microsoft.com/office/drawing/2014/main" val="4014587523"/>
                    </a:ext>
                  </a:extLst>
                </a:gridCol>
              </a:tblGrid>
              <a:tr h="42647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KİŞİ BAŞINA DÜŞEN GSYH (USD-$)</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877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2023</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87707">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6.021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10.659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13.110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7707">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10.332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17.349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Henüz Yayımlanmamıştır.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bl>
          </a:graphicData>
        </a:graphic>
      </p:graphicFrame>
      <p:graphicFrame>
        <p:nvGraphicFramePr>
          <p:cNvPr id="12" name="Group 4"/>
          <p:cNvGraphicFramePr>
            <a:graphicFrameLocks noGrp="1"/>
          </p:cNvGraphicFramePr>
          <p:nvPr>
            <p:extLst>
              <p:ext uri="{D42A27DB-BD31-4B8C-83A1-F6EECF244321}">
                <p14:modId xmlns:p14="http://schemas.microsoft.com/office/powerpoint/2010/main" val="1377608450"/>
              </p:ext>
            </p:extLst>
          </p:nvPr>
        </p:nvGraphicFramePr>
        <p:xfrm>
          <a:off x="132521" y="4662283"/>
          <a:ext cx="6620613" cy="4704599"/>
        </p:xfrm>
        <a:graphic>
          <a:graphicData uri="http://schemas.openxmlformats.org/drawingml/2006/table">
            <a:tbl>
              <a:tblPr>
                <a:effectLst/>
              </a:tblPr>
              <a:tblGrid>
                <a:gridCol w="4518991">
                  <a:extLst>
                    <a:ext uri="{9D8B030D-6E8A-4147-A177-3AD203B41FA5}">
                      <a16:colId xmlns:a16="http://schemas.microsoft.com/office/drawing/2014/main" val="20000"/>
                    </a:ext>
                  </a:extLst>
                </a:gridCol>
                <a:gridCol w="2101622">
                  <a:extLst>
                    <a:ext uri="{9D8B030D-6E8A-4147-A177-3AD203B41FA5}">
                      <a16:colId xmlns:a16="http://schemas.microsoft.com/office/drawing/2014/main" val="20001"/>
                    </a:ext>
                  </a:extLst>
                </a:gridCol>
              </a:tblGrid>
              <a:tr h="3922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rPr>
                        <a:t>ŞİRKETLERİN DAĞILIMI  (FAAL)</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extLst>
                  <a:ext uri="{0D108BD9-81ED-4DB2-BD59-A6C34878D82A}">
                    <a16:rowId xmlns:a16="http://schemas.microsoft.com/office/drawing/2014/main" val="10000"/>
                  </a:ext>
                </a:extLst>
              </a:tr>
              <a:tr h="4961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ŞİRKET TÜRÜ</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SAYISI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a:t>
                      </a:r>
                      <a:r>
                        <a:rPr kumimoji="0" lang="tr-TR" sz="1400" b="1" i="0" u="none" strike="noStrike" cap="none" normalizeH="0" baseline="0" dirty="0" smtClean="0">
                          <a:ln>
                            <a:noFill/>
                          </a:ln>
                          <a:solidFill>
                            <a:srgbClr val="14213D"/>
                          </a:solidFill>
                          <a:effectLst/>
                          <a:latin typeface="Calibri" panose="020F0502020204030204" pitchFamily="34" charset="0"/>
                          <a:cs typeface="Times New Roman" pitchFamily="18" charset="0"/>
                        </a:rPr>
                        <a:t>2023 YILI)</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95862">
                <a:tc>
                  <a:txBody>
                    <a:bodyPr/>
                    <a:lstStyle/>
                    <a:p>
                      <a:pPr algn="l" rtl="0" fontAlgn="ctr"/>
                      <a:r>
                        <a:rPr lang="tr-TR" sz="1400" b="1" i="0" u="none" strike="noStrike" dirty="0">
                          <a:solidFill>
                            <a:srgbClr val="000000"/>
                          </a:solidFill>
                          <a:effectLst/>
                          <a:latin typeface="Calibri" panose="020F0502020204030204" pitchFamily="34" charset="0"/>
                        </a:rPr>
                        <a:t>LİMİTED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465.985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5862">
                <a:tc>
                  <a:txBody>
                    <a:bodyPr/>
                    <a:lstStyle/>
                    <a:p>
                      <a:pPr algn="l" rtl="0" fontAlgn="ctr"/>
                      <a:r>
                        <a:rPr lang="tr-TR" sz="1400" b="1" i="0" u="none" strike="noStrike" dirty="0">
                          <a:solidFill>
                            <a:srgbClr val="000000"/>
                          </a:solidFill>
                          <a:effectLst/>
                          <a:latin typeface="Calibri" panose="020F0502020204030204" pitchFamily="34" charset="0"/>
                        </a:rPr>
                        <a:t>ŞAHIS ŞİRKETİ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195.232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5862">
                <a:tc>
                  <a:txBody>
                    <a:bodyPr/>
                    <a:lstStyle/>
                    <a:p>
                      <a:pPr algn="l" rtl="0" fontAlgn="ctr"/>
                      <a:r>
                        <a:rPr lang="tr-TR" sz="1400" b="1" i="0" u="none" strike="noStrike" dirty="0">
                          <a:solidFill>
                            <a:srgbClr val="000000"/>
                          </a:solidFill>
                          <a:effectLst/>
                          <a:latin typeface="Calibri" panose="020F0502020204030204" pitchFamily="34" charset="0"/>
                        </a:rPr>
                        <a:t>ANONİM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120.692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5862">
                <a:tc>
                  <a:txBody>
                    <a:bodyPr/>
                    <a:lstStyle/>
                    <a:p>
                      <a:pPr algn="l" rtl="0" fontAlgn="ctr"/>
                      <a:r>
                        <a:rPr lang="tr-TR" sz="1400" b="1" i="0" u="none" strike="noStrike" dirty="0">
                          <a:solidFill>
                            <a:srgbClr val="000000"/>
                          </a:solidFill>
                          <a:effectLst/>
                          <a:latin typeface="Calibri" panose="020F0502020204030204" pitchFamily="34" charset="0"/>
                        </a:rPr>
                        <a:t>KOLLEKTİF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4.779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22043">
                <a:tc>
                  <a:txBody>
                    <a:bodyPr/>
                    <a:lstStyle/>
                    <a:p>
                      <a:pPr algn="l" rtl="0" fontAlgn="ctr"/>
                      <a:r>
                        <a:rPr lang="tr-TR" sz="1400" b="1" i="0" u="none" strike="noStrike" dirty="0">
                          <a:solidFill>
                            <a:srgbClr val="000000"/>
                          </a:solidFill>
                          <a:effectLst/>
                          <a:latin typeface="Calibri" panose="020F0502020204030204" pitchFamily="34" charset="0"/>
                        </a:rPr>
                        <a:t>KOOPERATİF </a:t>
                      </a:r>
                      <a:br>
                        <a:rPr lang="tr-TR" sz="1400" b="1"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(Tüketim, Kredi ve Yapı Kooperatifleri ile Diğer Kooperatif ve Birlikler)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4.233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22043">
                <a:tc>
                  <a:txBody>
                    <a:bodyPr/>
                    <a:lstStyle/>
                    <a:p>
                      <a:pPr algn="l" rtl="0" fontAlgn="ctr"/>
                      <a:r>
                        <a:rPr lang="tr-TR" sz="1400" b="1" i="0" u="none" strike="noStrike" dirty="0">
                          <a:solidFill>
                            <a:srgbClr val="000000"/>
                          </a:solidFill>
                          <a:effectLst/>
                          <a:latin typeface="Calibri" panose="020F0502020204030204" pitchFamily="34" charset="0"/>
                        </a:rPr>
                        <a:t>KOMANDİT ŞİRKET </a:t>
                      </a:r>
                      <a:br>
                        <a:rPr lang="tr-TR" sz="1400" b="1"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(Adi Komandit ve Sermayesi Paylara Bölünmüş Komandit Şirket)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907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5862">
                <a:tc>
                  <a:txBody>
                    <a:bodyPr/>
                    <a:lstStyle/>
                    <a:p>
                      <a:pPr algn="l" rtl="0" fontAlgn="ctr"/>
                      <a:r>
                        <a:rPr lang="tr-TR" sz="1400" b="1" i="0" u="none" strike="noStrike" dirty="0">
                          <a:solidFill>
                            <a:srgbClr val="000000"/>
                          </a:solidFill>
                          <a:effectLst/>
                          <a:latin typeface="Calibri" panose="020F0502020204030204" pitchFamily="34" charset="0"/>
                        </a:rPr>
                        <a:t>HOLDİNG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626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54906">
                <a:tc>
                  <a:txBody>
                    <a:bodyPr/>
                    <a:lstStyle/>
                    <a:p>
                      <a:pPr algn="l" rtl="0" fontAlgn="ctr"/>
                      <a:r>
                        <a:rPr lang="tr-TR" sz="1400" b="1" i="0" u="none" strike="noStrike" dirty="0">
                          <a:solidFill>
                            <a:srgbClr val="000000"/>
                          </a:solidFill>
                          <a:effectLst/>
                          <a:latin typeface="Calibri" panose="020F0502020204030204" pitchFamily="34" charset="0"/>
                        </a:rPr>
                        <a:t>BANKA MERKEZ VE ŞUBELERİ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3.077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7033">
                <a:tc>
                  <a:txBody>
                    <a:bodyPr/>
                    <a:lstStyle/>
                    <a:p>
                      <a:pPr algn="l" rtl="0" fontAlgn="ctr"/>
                      <a:r>
                        <a:rPr lang="tr-TR" sz="1400" b="1" i="0" u="none" strike="noStrike" dirty="0">
                          <a:solidFill>
                            <a:srgbClr val="000000"/>
                          </a:solidFill>
                          <a:effectLst/>
                          <a:latin typeface="Calibri" panose="020F0502020204030204" pitchFamily="34" charset="0"/>
                        </a:rPr>
                        <a:t>İKTİSADİ İŞLETME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2.099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877023"/>
                  </a:ext>
                </a:extLst>
              </a:tr>
              <a:tr h="313731">
                <a:tc>
                  <a:txBody>
                    <a:bodyPr/>
                    <a:lstStyle/>
                    <a:p>
                      <a:pPr algn="l" fontAlgn="ctr"/>
                      <a:r>
                        <a:rPr lang="tr-TR" sz="1600" b="1" i="0" u="none" strike="noStrike" dirty="0">
                          <a:effectLst/>
                          <a:latin typeface="Calibri" panose="020F0502020204030204" pitchFamily="34" charset="0"/>
                        </a:rPr>
                        <a:t>TOPLAM</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600" b="1" i="0" u="none" strike="noStrike" dirty="0">
                          <a:effectLst/>
                          <a:latin typeface="Calibri" panose="020F0502020204030204" pitchFamily="34" charset="0"/>
                        </a:rPr>
                        <a:t>797.630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1101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7 Tablo"/>
          <p:cNvGraphicFramePr>
            <a:graphicFrameLocks noGrp="1"/>
          </p:cNvGraphicFramePr>
          <p:nvPr>
            <p:extLst>
              <p:ext uri="{D42A27DB-BD31-4B8C-83A1-F6EECF244321}">
                <p14:modId xmlns:p14="http://schemas.microsoft.com/office/powerpoint/2010/main" val="1471494919"/>
              </p:ext>
            </p:extLst>
          </p:nvPr>
        </p:nvGraphicFramePr>
        <p:xfrm>
          <a:off x="143691" y="938166"/>
          <a:ext cx="6570617" cy="2248786"/>
        </p:xfrm>
        <a:graphic>
          <a:graphicData uri="http://schemas.openxmlformats.org/drawingml/2006/table">
            <a:tbl>
              <a:tblPr>
                <a:effectLst>
                  <a:outerShdw blurRad="50800" dist="38100" dir="5400000" algn="t" rotWithShape="0">
                    <a:prstClr val="black">
                      <a:alpha val="40000"/>
                    </a:prstClr>
                  </a:outerShdw>
                </a:effectLst>
              </a:tblPr>
              <a:tblGrid>
                <a:gridCol w="2580161">
                  <a:extLst>
                    <a:ext uri="{9D8B030D-6E8A-4147-A177-3AD203B41FA5}">
                      <a16:colId xmlns:a16="http://schemas.microsoft.com/office/drawing/2014/main" val="20000"/>
                    </a:ext>
                  </a:extLst>
                </a:gridCol>
                <a:gridCol w="707010">
                  <a:extLst>
                    <a:ext uri="{9D8B030D-6E8A-4147-A177-3AD203B41FA5}">
                      <a16:colId xmlns:a16="http://schemas.microsoft.com/office/drawing/2014/main" val="20001"/>
                    </a:ext>
                  </a:extLst>
                </a:gridCol>
                <a:gridCol w="796394">
                  <a:extLst>
                    <a:ext uri="{9D8B030D-6E8A-4147-A177-3AD203B41FA5}">
                      <a16:colId xmlns:a16="http://schemas.microsoft.com/office/drawing/2014/main" val="20002"/>
                    </a:ext>
                  </a:extLst>
                </a:gridCol>
                <a:gridCol w="796394">
                  <a:extLst>
                    <a:ext uri="{9D8B030D-6E8A-4147-A177-3AD203B41FA5}">
                      <a16:colId xmlns:a16="http://schemas.microsoft.com/office/drawing/2014/main" val="20003"/>
                    </a:ext>
                  </a:extLst>
                </a:gridCol>
                <a:gridCol w="845329">
                  <a:extLst>
                    <a:ext uri="{9D8B030D-6E8A-4147-A177-3AD203B41FA5}">
                      <a16:colId xmlns:a16="http://schemas.microsoft.com/office/drawing/2014/main" val="20004"/>
                    </a:ext>
                  </a:extLst>
                </a:gridCol>
                <a:gridCol w="845329">
                  <a:extLst>
                    <a:ext uri="{9D8B030D-6E8A-4147-A177-3AD203B41FA5}">
                      <a16:colId xmlns:a16="http://schemas.microsoft.com/office/drawing/2014/main" val="2789348245"/>
                    </a:ext>
                  </a:extLst>
                </a:gridCol>
              </a:tblGrid>
              <a:tr h="499730">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1" kern="0" dirty="0">
                          <a:solidFill>
                            <a:schemeClr val="bg1"/>
                          </a:solidFill>
                          <a:latin typeface="Calibri" panose="020F0502020204030204" pitchFamily="34" charset="0"/>
                          <a:ea typeface="+mn-ea"/>
                          <a:cs typeface="Arial" pitchFamily="34" charset="0"/>
                        </a:rPr>
                        <a:t>YABANCILARA MÜLK SATIŞI</a:t>
                      </a:r>
                      <a:endParaRPr lang="tr-TR" sz="1800" kern="0" dirty="0">
                        <a:solidFill>
                          <a:schemeClr val="bg1"/>
                        </a:solidFill>
                        <a:latin typeface="Arial"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extLst>
                  <a:ext uri="{0D108BD9-81ED-4DB2-BD59-A6C34878D82A}">
                    <a16:rowId xmlns:a16="http://schemas.microsoft.com/office/drawing/2014/main" val="10003"/>
                  </a:ext>
                </a:extLst>
              </a:tr>
              <a:tr h="499730">
                <a:tc>
                  <a:txBody>
                    <a:bodyPr/>
                    <a:lstStyle/>
                    <a:p>
                      <a:pPr marL="0" algn="ctr" defTabSz="914400" rtl="0" eaLnBrk="1" fontAlgn="b" latinLnBrk="0" hangingPunct="1"/>
                      <a:endParaRPr lang="tr-TR" sz="12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a:solidFill>
                            <a:srgbClr val="14213D"/>
                          </a:solidFill>
                          <a:latin typeface="Calibri" panose="020F0502020204030204" pitchFamily="34" charset="0"/>
                          <a:ea typeface="+mn-ea"/>
                          <a:cs typeface="Arial" pitchFamily="34" charset="0"/>
                        </a:rPr>
                        <a:t>2021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a:solidFill>
                            <a:srgbClr val="14213D"/>
                          </a:solidFill>
                          <a:latin typeface="Calibri" panose="020F0502020204030204" pitchFamily="34" charset="0"/>
                          <a:ea typeface="+mn-ea"/>
                          <a:cs typeface="Arial" pitchFamily="34" charset="0"/>
                        </a:rPr>
                        <a:t>2022</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b="1" dirty="0"/>
                        <a:t>2023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624663">
                <a:tc>
                  <a:txBody>
                    <a:bodyPr/>
                    <a:lstStyle/>
                    <a:p>
                      <a:pPr algn="l" fontAlgn="b"/>
                      <a:r>
                        <a:rPr lang="tr-TR" sz="1200" b="1" i="0" u="none" strike="noStrike" dirty="0">
                          <a:solidFill>
                            <a:srgbClr val="14213D"/>
                          </a:solidFill>
                          <a:latin typeface="Calibri" panose="020F0502020204030204" pitchFamily="34" charset="0"/>
                          <a:cs typeface="Arial" pitchFamily="34" charset="0"/>
                        </a:rPr>
                        <a:t>YABANCI SERMAYELİ ŞİRKETLERE</a:t>
                      </a:r>
                      <a:r>
                        <a:rPr lang="tr-TR" sz="1200" b="1" i="0" u="none" strike="noStrike" baseline="0" dirty="0">
                          <a:solidFill>
                            <a:srgbClr val="14213D"/>
                          </a:solidFill>
                          <a:latin typeface="Calibri" panose="020F0502020204030204" pitchFamily="34" charset="0"/>
                          <a:cs typeface="Arial" pitchFamily="34" charset="0"/>
                        </a:rPr>
                        <a:t> SATILAN </a:t>
                      </a:r>
                      <a:r>
                        <a:rPr lang="tr-TR" sz="1200" b="1" i="0" u="none" strike="noStrike" dirty="0">
                          <a:solidFill>
                            <a:srgbClr val="14213D"/>
                          </a:solidFill>
                          <a:latin typeface="Calibri" panose="020F0502020204030204" pitchFamily="34" charset="0"/>
                          <a:cs typeface="Arial" pitchFamily="34" charset="0"/>
                        </a:rPr>
                        <a:t>MÜLK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1.720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1.620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1" i="0" u="none" strike="noStrike" kern="1200" dirty="0">
                          <a:solidFill>
                            <a:schemeClr val="tx1"/>
                          </a:solidFill>
                          <a:latin typeface="Calibri" panose="020F0502020204030204" pitchFamily="34" charset="0"/>
                          <a:ea typeface="+mn-ea"/>
                          <a:cs typeface="Arial" pitchFamily="34" charset="0"/>
                        </a:rPr>
                        <a:t>2.445</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1" i="0" u="none" strike="noStrike" kern="1200" dirty="0">
                          <a:solidFill>
                            <a:schemeClr val="tx1"/>
                          </a:solidFill>
                          <a:latin typeface="Calibri" panose="020F0502020204030204" pitchFamily="34" charset="0"/>
                          <a:ea typeface="+mn-ea"/>
                          <a:cs typeface="Arial" pitchFamily="34" charset="0"/>
                        </a:rPr>
                        <a:t>1.858</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200" b="1" kern="1200" dirty="0" smtClean="0">
                          <a:solidFill>
                            <a:schemeClr val="tx1"/>
                          </a:solidFill>
                          <a:latin typeface="Calibri" panose="020F0502020204030204" pitchFamily="34" charset="0"/>
                          <a:ea typeface="+mn-ea"/>
                          <a:cs typeface="Arial" pitchFamily="34" charset="0"/>
                        </a:rPr>
                        <a:t>871</a:t>
                      </a:r>
                      <a:endParaRPr lang="tr-TR" sz="1200" b="1"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4663">
                <a:tc>
                  <a:txBody>
                    <a:bodyPr/>
                    <a:lstStyle/>
                    <a:p>
                      <a:pPr algn="just" fontAlgn="b"/>
                      <a:r>
                        <a:rPr lang="tr-TR" sz="1200" b="1" i="0" u="none" strike="noStrike" dirty="0">
                          <a:solidFill>
                            <a:srgbClr val="14213D"/>
                          </a:solidFill>
                          <a:latin typeface="Calibri" panose="020F0502020204030204" pitchFamily="34" charset="0"/>
                          <a:cs typeface="Arial" pitchFamily="34" charset="0"/>
                        </a:rPr>
                        <a:t>YABANCI GERÇEK</a:t>
                      </a:r>
                      <a:r>
                        <a:rPr lang="tr-TR" sz="1200" b="1" i="0" u="none" strike="noStrike" baseline="0" dirty="0">
                          <a:solidFill>
                            <a:srgbClr val="14213D"/>
                          </a:solidFill>
                          <a:latin typeface="Calibri" panose="020F0502020204030204" pitchFamily="34" charset="0"/>
                          <a:cs typeface="Arial" pitchFamily="34" charset="0"/>
                        </a:rPr>
                        <a:t> </a:t>
                      </a:r>
                      <a:r>
                        <a:rPr lang="tr-TR" sz="1200" b="1" i="0" u="none" strike="noStrike" dirty="0">
                          <a:solidFill>
                            <a:srgbClr val="14213D"/>
                          </a:solidFill>
                          <a:latin typeface="Calibri" panose="020F0502020204030204" pitchFamily="34" charset="0"/>
                          <a:cs typeface="Arial" pitchFamily="34" charset="0"/>
                        </a:rPr>
                        <a:t>KİŞİLERE</a:t>
                      </a:r>
                      <a:r>
                        <a:rPr lang="tr-TR" sz="1200" b="1" i="0" u="none" strike="noStrike" baseline="0" dirty="0">
                          <a:solidFill>
                            <a:srgbClr val="14213D"/>
                          </a:solidFill>
                          <a:latin typeface="Calibri" panose="020F0502020204030204" pitchFamily="34" charset="0"/>
                          <a:cs typeface="Arial" pitchFamily="34" charset="0"/>
                        </a:rPr>
                        <a:t> </a:t>
                      </a:r>
                    </a:p>
                    <a:p>
                      <a:pPr algn="just" fontAlgn="b"/>
                      <a:r>
                        <a:rPr lang="tr-TR" sz="1200" b="1" i="0" u="none" strike="noStrike" baseline="0" dirty="0">
                          <a:solidFill>
                            <a:srgbClr val="14213D"/>
                          </a:solidFill>
                          <a:latin typeface="Calibri" panose="020F0502020204030204" pitchFamily="34" charset="0"/>
                          <a:cs typeface="Arial" pitchFamily="34" charset="0"/>
                        </a:rPr>
                        <a:t>SATILAN M</a:t>
                      </a:r>
                      <a:r>
                        <a:rPr lang="tr-TR" sz="1200" b="1" i="0" u="none" strike="noStrike" dirty="0">
                          <a:solidFill>
                            <a:srgbClr val="14213D"/>
                          </a:solidFill>
                          <a:latin typeface="Calibri" panose="020F0502020204030204" pitchFamily="34" charset="0"/>
                          <a:cs typeface="Arial" pitchFamily="34" charset="0"/>
                        </a:rPr>
                        <a:t>ÜLK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24.350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22.419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kern="1200" dirty="0">
                          <a:solidFill>
                            <a:schemeClr val="tx1"/>
                          </a:solidFill>
                          <a:latin typeface="Calibri" panose="020F0502020204030204" pitchFamily="34" charset="0"/>
                          <a:ea typeface="+mn-ea"/>
                          <a:cs typeface="Arial" pitchFamily="34" charset="0"/>
                        </a:rPr>
                        <a:t>30.178</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kern="1200" dirty="0">
                          <a:solidFill>
                            <a:schemeClr val="tx1"/>
                          </a:solidFill>
                          <a:latin typeface="Calibri" panose="020F0502020204030204" pitchFamily="34" charset="0"/>
                          <a:ea typeface="+mn-ea"/>
                          <a:cs typeface="Arial" pitchFamily="34" charset="0"/>
                        </a:rPr>
                        <a:t>27.420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200" b="1" kern="1200" dirty="0" smtClean="0">
                          <a:solidFill>
                            <a:schemeClr val="tx1"/>
                          </a:solidFill>
                          <a:latin typeface="Calibri" panose="020F0502020204030204" pitchFamily="34" charset="0"/>
                          <a:ea typeface="+mn-ea"/>
                          <a:cs typeface="Arial" pitchFamily="34" charset="0"/>
                        </a:rPr>
                        <a:t>13.888</a:t>
                      </a:r>
                      <a:endParaRPr lang="tr-TR" sz="1200" b="1"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4" name="Tablo 3"/>
          <p:cNvGraphicFramePr>
            <a:graphicFrameLocks noGrp="1"/>
          </p:cNvGraphicFramePr>
          <p:nvPr>
            <p:extLst/>
          </p:nvPr>
        </p:nvGraphicFramePr>
        <p:xfrm>
          <a:off x="139700" y="3382262"/>
          <a:ext cx="6570616" cy="5672838"/>
        </p:xfrm>
        <a:graphic>
          <a:graphicData uri="http://schemas.openxmlformats.org/drawingml/2006/table">
            <a:tbl>
              <a:tblPr>
                <a:effectLst>
                  <a:outerShdw blurRad="50800" dist="38100" dir="5400000" algn="t" rotWithShape="0">
                    <a:prstClr val="black">
                      <a:alpha val="40000"/>
                    </a:prstClr>
                  </a:outerShdw>
                </a:effectLst>
              </a:tblPr>
              <a:tblGrid>
                <a:gridCol w="821327">
                  <a:extLst>
                    <a:ext uri="{9D8B030D-6E8A-4147-A177-3AD203B41FA5}">
                      <a16:colId xmlns:a16="http://schemas.microsoft.com/office/drawing/2014/main" val="3389241839"/>
                    </a:ext>
                  </a:extLst>
                </a:gridCol>
                <a:gridCol w="821327">
                  <a:extLst>
                    <a:ext uri="{9D8B030D-6E8A-4147-A177-3AD203B41FA5}">
                      <a16:colId xmlns:a16="http://schemas.microsoft.com/office/drawing/2014/main" val="1065915504"/>
                    </a:ext>
                  </a:extLst>
                </a:gridCol>
                <a:gridCol w="821327">
                  <a:extLst>
                    <a:ext uri="{9D8B030D-6E8A-4147-A177-3AD203B41FA5}">
                      <a16:colId xmlns:a16="http://schemas.microsoft.com/office/drawing/2014/main" val="2714074225"/>
                    </a:ext>
                  </a:extLst>
                </a:gridCol>
                <a:gridCol w="821327">
                  <a:extLst>
                    <a:ext uri="{9D8B030D-6E8A-4147-A177-3AD203B41FA5}">
                      <a16:colId xmlns:a16="http://schemas.microsoft.com/office/drawing/2014/main" val="1604955415"/>
                    </a:ext>
                  </a:extLst>
                </a:gridCol>
                <a:gridCol w="821327">
                  <a:extLst>
                    <a:ext uri="{9D8B030D-6E8A-4147-A177-3AD203B41FA5}">
                      <a16:colId xmlns:a16="http://schemas.microsoft.com/office/drawing/2014/main" val="866333550"/>
                    </a:ext>
                  </a:extLst>
                </a:gridCol>
                <a:gridCol w="821327">
                  <a:extLst>
                    <a:ext uri="{9D8B030D-6E8A-4147-A177-3AD203B41FA5}">
                      <a16:colId xmlns:a16="http://schemas.microsoft.com/office/drawing/2014/main" val="1394035242"/>
                    </a:ext>
                  </a:extLst>
                </a:gridCol>
                <a:gridCol w="910047">
                  <a:extLst>
                    <a:ext uri="{9D8B030D-6E8A-4147-A177-3AD203B41FA5}">
                      <a16:colId xmlns:a16="http://schemas.microsoft.com/office/drawing/2014/main" val="1536396035"/>
                    </a:ext>
                  </a:extLst>
                </a:gridCol>
                <a:gridCol w="732607">
                  <a:extLst>
                    <a:ext uri="{9D8B030D-6E8A-4147-A177-3AD203B41FA5}">
                      <a16:colId xmlns:a16="http://schemas.microsoft.com/office/drawing/2014/main" val="3989345114"/>
                    </a:ext>
                  </a:extLst>
                </a:gridCol>
              </a:tblGrid>
              <a:tr h="750124">
                <a:tc grid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1" dirty="0">
                          <a:solidFill>
                            <a:schemeClr val="bg1"/>
                          </a:solidFill>
                          <a:latin typeface="Calibri" panose="020F0502020204030204" pitchFamily="34" charset="0"/>
                        </a:rPr>
                        <a:t>UYRUĞUNA GÖRE YABANCI GERÇEK KİŞİLERE MÜLK SATIŞ SIRALAMASI (İLK 5 ÜLKE) </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extLst>
                  <a:ext uri="{0D108BD9-81ED-4DB2-BD59-A6C34878D82A}">
                    <a16:rowId xmlns:a16="http://schemas.microsoft.com/office/drawing/2014/main" val="10000"/>
                  </a:ext>
                </a:extLst>
              </a:tr>
              <a:tr h="502175">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2020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2021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algn="ctr"/>
                      <a:r>
                        <a:rPr lang="tr-TR" sz="1400" b="1" i="0" u="none" strike="noStrike" kern="1200" dirty="0">
                          <a:solidFill>
                            <a:srgbClr val="14213D"/>
                          </a:solidFill>
                          <a:latin typeface="Calibri" panose="020F0502020204030204" pitchFamily="34" charset="0"/>
                          <a:ea typeface="+mn-ea"/>
                          <a:cs typeface="Arial" pitchFamily="34" charset="0"/>
                        </a:rPr>
                        <a:t>2022</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algn="ctr"/>
                      <a:r>
                        <a:rPr lang="tr-TR" b="1" dirty="0"/>
                        <a:t>2023 </a:t>
                      </a:r>
                    </a:p>
                    <a:p>
                      <a:endParaRPr lang="tr-TR" dirty="0"/>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extLst>
                  <a:ext uri="{0D108BD9-81ED-4DB2-BD59-A6C34878D82A}">
                    <a16:rowId xmlns:a16="http://schemas.microsoft.com/office/drawing/2014/main" val="185934669"/>
                  </a:ext>
                </a:extLst>
              </a:tr>
              <a:tr h="6972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671057470"/>
                  </a:ext>
                </a:extLst>
              </a:tr>
              <a:tr h="442896">
                <a:tc>
                  <a:txBody>
                    <a:bodyPr/>
                    <a:lstStyle/>
                    <a:p>
                      <a:pPr algn="ctr" fontAlgn="ctr"/>
                      <a:r>
                        <a:rPr lang="tr-TR" sz="1200" b="1" i="0" u="none" strike="noStrike" dirty="0">
                          <a:solidFill>
                            <a:srgbClr val="000000"/>
                          </a:solidFill>
                          <a:effectLst/>
                          <a:latin typeface="Calibri" panose="020F0502020204030204" pitchFamily="34" charset="0"/>
                        </a:rPr>
                        <a:t>İran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5.330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333333"/>
                          </a:solidFill>
                          <a:effectLst/>
                          <a:latin typeface="+mn-lt"/>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8.191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6.283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333333"/>
                          </a:solidFill>
                          <a:effectLst/>
                          <a:latin typeface="Tahoma" panose="020B0604030504040204" pitchFamily="34" charset="0"/>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3.104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69498968"/>
                  </a:ext>
                </a:extLst>
              </a:tr>
              <a:tr h="697253">
                <a:tc>
                  <a:txBody>
                    <a:bodyPr/>
                    <a:lstStyle/>
                    <a:p>
                      <a:pPr algn="ctr" fontAlgn="ctr"/>
                      <a:r>
                        <a:rPr lang="tr-TR" sz="1200" b="1" i="0" u="none" strike="noStrike" dirty="0">
                          <a:solidFill>
                            <a:srgbClr val="000000"/>
                          </a:solidFill>
                          <a:effectLst/>
                          <a:latin typeface="Calibri" panose="020F0502020204030204" pitchFamily="34" charset="0"/>
                        </a:rPr>
                        <a:t>Irak</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2.581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333333"/>
                          </a:solidFill>
                          <a:effectLst/>
                          <a:latin typeface="+mn-lt"/>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3.042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Rusya Federasyonu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2.700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333333"/>
                          </a:solidFill>
                          <a:effectLst/>
                          <a:latin typeface="Tahoma" panose="020B0604030504040204" pitchFamily="34" charset="0"/>
                        </a:rPr>
                        <a:t>Rusya Federasyonu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1.448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3333995"/>
                  </a:ext>
                </a:extLst>
              </a:tr>
              <a:tr h="442896">
                <a:tc>
                  <a:txBody>
                    <a:bodyPr/>
                    <a:lstStyle/>
                    <a:p>
                      <a:pPr algn="ctr" fontAlgn="ctr"/>
                      <a:r>
                        <a:rPr lang="tr-TR" sz="1200" b="1" i="0" u="none" strike="noStrike" dirty="0">
                          <a:solidFill>
                            <a:srgbClr val="000000"/>
                          </a:solidFill>
                          <a:effectLst/>
                          <a:latin typeface="Calibri" panose="020F0502020204030204" pitchFamily="34" charset="0"/>
                        </a:rPr>
                        <a:t>Afganistan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1.610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333333"/>
                          </a:solidFill>
                          <a:effectLst/>
                          <a:latin typeface="+mn-lt"/>
                        </a:rPr>
                        <a:t>Afganistan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2.351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2.013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333333"/>
                          </a:solidFill>
                          <a:effectLst/>
                          <a:latin typeface="Tahoma" panose="020B0604030504040204" pitchFamily="34" charset="0"/>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651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66467424"/>
                  </a:ext>
                </a:extLst>
              </a:tr>
              <a:tr h="697253">
                <a:tc>
                  <a:txBody>
                    <a:bodyPr/>
                    <a:lstStyle/>
                    <a:p>
                      <a:pPr algn="ctr" fontAlgn="ctr"/>
                      <a:r>
                        <a:rPr lang="tr-TR" sz="1200" b="1" i="0" u="none" strike="noStrike" dirty="0">
                          <a:solidFill>
                            <a:srgbClr val="000000"/>
                          </a:solidFill>
                          <a:effectLst/>
                          <a:latin typeface="Calibri" panose="020F0502020204030204" pitchFamily="34" charset="0"/>
                        </a:rPr>
                        <a:t>Çin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969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333333"/>
                          </a:solidFill>
                          <a:effectLst/>
                          <a:latin typeface="+mn-lt"/>
                        </a:rPr>
                        <a:t>Çin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1.003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Afganistan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1.474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333333"/>
                          </a:solidFill>
                          <a:effectLst/>
                          <a:latin typeface="Tahoma" panose="020B0604030504040204" pitchFamily="34" charset="0"/>
                        </a:rPr>
                        <a:t>Çin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535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38017986"/>
                  </a:ext>
                </a:extLst>
              </a:tr>
              <a:tr h="442896">
                <a:tc>
                  <a:txBody>
                    <a:bodyPr/>
                    <a:lstStyle/>
                    <a:p>
                      <a:pPr algn="ctr" fontAlgn="ctr"/>
                      <a:r>
                        <a:rPr lang="tr-TR" sz="1200" b="1" i="0" u="none" strike="noStrike" dirty="0">
                          <a:solidFill>
                            <a:srgbClr val="000000"/>
                          </a:solidFill>
                          <a:effectLst/>
                          <a:latin typeface="Calibri" panose="020F0502020204030204" pitchFamily="34" charset="0"/>
                        </a:rPr>
                        <a:t>Yemen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928</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Yemen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1.003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Çin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994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solidFill>
                            <a:srgbClr val="333333"/>
                          </a:solidFill>
                          <a:effectLst/>
                          <a:latin typeface="Tahoma" panose="020B0604030504040204" pitchFamily="34" charset="0"/>
                        </a:rPr>
                        <a:t>Afganistan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450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34863209"/>
                  </a:ext>
                </a:extLst>
              </a:tr>
              <a:tr h="442896">
                <a:tc>
                  <a:txBody>
                    <a:bodyPr/>
                    <a:lstStyle/>
                    <a:p>
                      <a:pPr algn="ctr" fontAlgn="ctr"/>
                      <a:r>
                        <a:rPr lang="tr-TR" sz="1200" b="1" i="0" u="none" strike="noStrike" dirty="0">
                          <a:solidFill>
                            <a:srgbClr val="000000"/>
                          </a:solidFill>
                          <a:effectLst/>
                          <a:latin typeface="Calibri" panose="020F0502020204030204" pitchFamily="34" charset="0"/>
                        </a:rPr>
                        <a:t>Diğer</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11.001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000000"/>
                          </a:solidFill>
                          <a:effectLst/>
                          <a:latin typeface="+mn-lt"/>
                        </a:rPr>
                        <a:t>Diğer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200" b="1" i="0" u="none" strike="noStrike" dirty="0">
                          <a:solidFill>
                            <a:srgbClr val="000000"/>
                          </a:solidFill>
                          <a:effectLst/>
                          <a:latin typeface="+mn-lt"/>
                        </a:rPr>
                        <a:t>14.588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000000"/>
                          </a:solidFill>
                          <a:effectLst/>
                          <a:latin typeface="+mn-lt"/>
                        </a:rPr>
                        <a:t>Diğer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200" b="1" i="0" u="none" strike="noStrike" dirty="0">
                          <a:solidFill>
                            <a:srgbClr val="000000"/>
                          </a:solidFill>
                          <a:effectLst/>
                          <a:latin typeface="+mn-lt"/>
                        </a:rPr>
                        <a:t>13.956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000000"/>
                          </a:solidFill>
                          <a:effectLst/>
                          <a:latin typeface="+mn-lt"/>
                        </a:rPr>
                        <a:t>Diğer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b" latinLnBrk="0" hangingPunct="1"/>
                      <a:r>
                        <a:rPr lang="tr-TR" sz="1200" b="1" i="0" u="none" strike="noStrike" kern="1200" dirty="0">
                          <a:solidFill>
                            <a:schemeClr val="tx1"/>
                          </a:solidFill>
                          <a:effectLst/>
                          <a:latin typeface="+mn-lt"/>
                          <a:ea typeface="+mn-ea"/>
                          <a:cs typeface="+mn-cs"/>
                        </a:rPr>
                        <a:t>7.700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01150607"/>
                  </a:ext>
                </a:extLst>
              </a:tr>
              <a:tr h="557196">
                <a:tc>
                  <a:txBody>
                    <a:bodyPr/>
                    <a:lstStyle/>
                    <a:p>
                      <a:pPr algn="ctr" fontAlgn="ctr"/>
                      <a:r>
                        <a:rPr lang="tr-TR" sz="1200" b="1" i="0" u="none" strike="noStrike" dirty="0">
                          <a:solidFill>
                            <a:srgbClr val="000000"/>
                          </a:solidFill>
                          <a:effectLst/>
                          <a:latin typeface="Calibri" panose="020F0502020204030204" pitchFamily="34" charset="0"/>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22.419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mn-lt"/>
                          <a:ea typeface="+mn-ea"/>
                          <a:cs typeface="+mn-cs"/>
                        </a:rPr>
                        <a:t>30.178</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mn-lt"/>
                          <a:ea typeface="+mn-ea"/>
                          <a:cs typeface="+mn-cs"/>
                        </a:rPr>
                        <a:t>27.420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b" latinLnBrk="0" hangingPunct="1"/>
                      <a:r>
                        <a:rPr lang="tr-TR" sz="1200" b="1" i="0" u="none" strike="noStrike" kern="1200" dirty="0">
                          <a:solidFill>
                            <a:schemeClr val="tx1"/>
                          </a:solidFill>
                          <a:effectLst/>
                          <a:latin typeface="+mn-lt"/>
                          <a:ea typeface="+mn-ea"/>
                          <a:cs typeface="+mn-cs"/>
                        </a:rPr>
                        <a:t>13.888</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1896276"/>
                  </a:ext>
                </a:extLst>
              </a:tr>
            </a:tbl>
          </a:graphicData>
        </a:graphic>
      </p:graphicFrame>
      <p:sp>
        <p:nvSpPr>
          <p:cNvPr id="5" name="Dikdörtgen 4"/>
          <p:cNvSpPr/>
          <p:nvPr/>
        </p:nvSpPr>
        <p:spPr>
          <a:xfrm>
            <a:off x="0"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YABANCILARA MÜLK SATIŞI</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63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295534752"/>
              </p:ext>
            </p:extLst>
          </p:nvPr>
        </p:nvGraphicFramePr>
        <p:xfrm>
          <a:off x="174811" y="901145"/>
          <a:ext cx="6617874" cy="8433067"/>
        </p:xfrm>
        <a:graphic>
          <a:graphicData uri="http://schemas.openxmlformats.org/drawingml/2006/table">
            <a:tbl>
              <a:tblPr>
                <a:effectLst>
                  <a:outerShdw blurRad="50800" dist="38100" dir="5400000" algn="t" rotWithShape="0">
                    <a:prstClr val="black">
                      <a:alpha val="40000"/>
                    </a:prstClr>
                  </a:outerShdw>
                </a:effectLst>
              </a:tblPr>
              <a:tblGrid>
                <a:gridCol w="819182">
                  <a:extLst>
                    <a:ext uri="{9D8B030D-6E8A-4147-A177-3AD203B41FA5}">
                      <a16:colId xmlns:a16="http://schemas.microsoft.com/office/drawing/2014/main" val="20000"/>
                    </a:ext>
                  </a:extLst>
                </a:gridCol>
                <a:gridCol w="1037515">
                  <a:extLst>
                    <a:ext uri="{9D8B030D-6E8A-4147-A177-3AD203B41FA5}">
                      <a16:colId xmlns:a16="http://schemas.microsoft.com/office/drawing/2014/main" val="20001"/>
                    </a:ext>
                  </a:extLst>
                </a:gridCol>
                <a:gridCol w="988960">
                  <a:extLst>
                    <a:ext uri="{9D8B030D-6E8A-4147-A177-3AD203B41FA5}">
                      <a16:colId xmlns:a16="http://schemas.microsoft.com/office/drawing/2014/main" val="20002"/>
                    </a:ext>
                  </a:extLst>
                </a:gridCol>
                <a:gridCol w="823160">
                  <a:extLst>
                    <a:ext uri="{9D8B030D-6E8A-4147-A177-3AD203B41FA5}">
                      <a16:colId xmlns:a16="http://schemas.microsoft.com/office/drawing/2014/main" val="20003"/>
                    </a:ext>
                  </a:extLst>
                </a:gridCol>
                <a:gridCol w="1102163">
                  <a:extLst>
                    <a:ext uri="{9D8B030D-6E8A-4147-A177-3AD203B41FA5}">
                      <a16:colId xmlns:a16="http://schemas.microsoft.com/office/drawing/2014/main" val="20004"/>
                    </a:ext>
                  </a:extLst>
                </a:gridCol>
                <a:gridCol w="1082325">
                  <a:extLst>
                    <a:ext uri="{9D8B030D-6E8A-4147-A177-3AD203B41FA5}">
                      <a16:colId xmlns:a16="http://schemas.microsoft.com/office/drawing/2014/main" val="20005"/>
                    </a:ext>
                  </a:extLst>
                </a:gridCol>
                <a:gridCol w="764569">
                  <a:extLst>
                    <a:ext uri="{9D8B030D-6E8A-4147-A177-3AD203B41FA5}">
                      <a16:colId xmlns:a16="http://schemas.microsoft.com/office/drawing/2014/main" val="20006"/>
                    </a:ext>
                  </a:extLst>
                </a:gridCol>
              </a:tblGrid>
              <a:tr h="43660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İHRACAT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İTHALAT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923754">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2014</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157.715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82.075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242.224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135.945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0615277"/>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2015</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143.934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77.068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207.203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117.784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2016</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  142.606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76.208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198.601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116.008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2017</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157.055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81.485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233.792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134.679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2018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168.023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85.023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223.039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120.575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2019</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171.531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86.155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202.705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105.553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lnSpc>
                          <a:spcPct val="150000"/>
                        </a:lnSpc>
                        <a:spcAft>
                          <a:spcPts val="0"/>
                        </a:spcAft>
                      </a:pPr>
                      <a:r>
                        <a:rPr lang="tr-TR" sz="1400" b="1" i="0" u="none" strike="noStrike" kern="1200" dirty="0">
                          <a:solidFill>
                            <a:schemeClr val="tx1"/>
                          </a:solidFill>
                          <a:latin typeface="Calibri" panose="020F0502020204030204" pitchFamily="34" charset="0"/>
                          <a:ea typeface="+mn-ea"/>
                          <a:cs typeface="+mn-cs"/>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2020</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169.481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82.748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219.397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126.831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2021</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225.291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108.865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271.424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138.221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92456303"/>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254.171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124.627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363.710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178.739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92271166"/>
                  </a:ext>
                </a:extLst>
              </a:tr>
              <a:tr h="707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2023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255.811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127.211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361.847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203.369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205467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DIŞ TİCARET VERİLERİ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59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GENEL BÜTÇE GELİRLERİ </a:t>
            </a:r>
            <a:r>
              <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(BİN TL)</a:t>
            </a:r>
          </a:p>
        </p:txBody>
      </p:sp>
      <p:sp>
        <p:nvSpPr>
          <p:cNvPr id="5" name="6 Dikdörtgen"/>
          <p:cNvSpPr>
            <a:spLocks noChangeArrowheads="1"/>
          </p:cNvSpPr>
          <p:nvPr/>
        </p:nvSpPr>
        <p:spPr bwMode="auto">
          <a:xfrm>
            <a:off x="151224" y="8827517"/>
            <a:ext cx="6396540" cy="617733"/>
          </a:xfrm>
          <a:prstGeom prst="rect">
            <a:avLst/>
          </a:prstGeom>
          <a:solidFill>
            <a:schemeClr val="bg1"/>
          </a:solidFill>
          <a:ln w="9525">
            <a:noFill/>
            <a:miter lim="800000"/>
            <a:headEnd/>
            <a:tailEnd/>
          </a:ln>
        </p:spPr>
        <p:txBody>
          <a:bodyPr wrap="square">
            <a:spAutoFit/>
          </a:bodyPr>
          <a:lstStyle/>
          <a:p>
            <a:pPr marL="0" marR="0" lvl="1" algn="just" defTabSz="914400" rtl="0" eaLnBrk="1" fontAlgn="auto" latinLnBrk="0" hangingPunct="1">
              <a:lnSpc>
                <a:spcPct val="150000"/>
              </a:lnSpc>
              <a:spcBef>
                <a:spcPts val="0"/>
              </a:spcBef>
              <a:spcAft>
                <a:spcPts val="0"/>
              </a:spcAft>
              <a:buClrTx/>
              <a:buSzTx/>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İstanbul’da en az bir vergiden faal mükellef sayısı 2.004.588 iken; kurumlar vergisi faal mükellef sayısı 423.952’dır. </a:t>
            </a:r>
          </a:p>
        </p:txBody>
      </p:sp>
      <p:graphicFrame>
        <p:nvGraphicFramePr>
          <p:cNvPr id="8" name="Tablo 7"/>
          <p:cNvGraphicFramePr>
            <a:graphicFrameLocks noGrp="1"/>
          </p:cNvGraphicFramePr>
          <p:nvPr>
            <p:extLst>
              <p:ext uri="{D42A27DB-BD31-4B8C-83A1-F6EECF244321}">
                <p14:modId xmlns:p14="http://schemas.microsoft.com/office/powerpoint/2010/main" val="4124276452"/>
              </p:ext>
            </p:extLst>
          </p:nvPr>
        </p:nvGraphicFramePr>
        <p:xfrm>
          <a:off x="217485" y="955878"/>
          <a:ext cx="6396540" cy="7750802"/>
        </p:xfrm>
        <a:graphic>
          <a:graphicData uri="http://schemas.openxmlformats.org/drawingml/2006/table">
            <a:tbl>
              <a:tblPr/>
              <a:tblGrid>
                <a:gridCol w="1066090">
                  <a:extLst>
                    <a:ext uri="{9D8B030D-6E8A-4147-A177-3AD203B41FA5}">
                      <a16:colId xmlns:a16="http://schemas.microsoft.com/office/drawing/2014/main" val="662744635"/>
                    </a:ext>
                  </a:extLst>
                </a:gridCol>
                <a:gridCol w="1066090">
                  <a:extLst>
                    <a:ext uri="{9D8B030D-6E8A-4147-A177-3AD203B41FA5}">
                      <a16:colId xmlns:a16="http://schemas.microsoft.com/office/drawing/2014/main" val="3293173876"/>
                    </a:ext>
                  </a:extLst>
                </a:gridCol>
                <a:gridCol w="1066090">
                  <a:extLst>
                    <a:ext uri="{9D8B030D-6E8A-4147-A177-3AD203B41FA5}">
                      <a16:colId xmlns:a16="http://schemas.microsoft.com/office/drawing/2014/main" val="747761067"/>
                    </a:ext>
                  </a:extLst>
                </a:gridCol>
                <a:gridCol w="1066090">
                  <a:extLst>
                    <a:ext uri="{9D8B030D-6E8A-4147-A177-3AD203B41FA5}">
                      <a16:colId xmlns:a16="http://schemas.microsoft.com/office/drawing/2014/main" val="2672951340"/>
                    </a:ext>
                  </a:extLst>
                </a:gridCol>
                <a:gridCol w="1066090">
                  <a:extLst>
                    <a:ext uri="{9D8B030D-6E8A-4147-A177-3AD203B41FA5}">
                      <a16:colId xmlns:a16="http://schemas.microsoft.com/office/drawing/2014/main" val="952722641"/>
                    </a:ext>
                  </a:extLst>
                </a:gridCol>
                <a:gridCol w="1066090">
                  <a:extLst>
                    <a:ext uri="{9D8B030D-6E8A-4147-A177-3AD203B41FA5}">
                      <a16:colId xmlns:a16="http://schemas.microsoft.com/office/drawing/2014/main" val="2554875892"/>
                    </a:ext>
                  </a:extLst>
                </a:gridCol>
              </a:tblGrid>
              <a:tr h="1420310">
                <a:tc>
                  <a:txBody>
                    <a:bodyPr/>
                    <a:lstStyle/>
                    <a:p>
                      <a:pPr algn="ctr" rtl="0" fontAlgn="ctr"/>
                      <a:r>
                        <a:rPr lang="tr-TR" sz="1400" b="1" i="0" u="none" strike="noStrike" dirty="0">
                          <a:solidFill>
                            <a:srgbClr val="FFFFFF"/>
                          </a:solidFill>
                          <a:effectLst/>
                          <a:latin typeface="Calibri" panose="020F0502020204030204" pitchFamily="34" charset="0"/>
                        </a:rPr>
                        <a:t>YILI</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l" rtl="0" fontAlgn="ctr"/>
                      <a:r>
                        <a:rPr lang="tr-TR" sz="1400" b="1" i="0" u="none" strike="noStrike" dirty="0">
                          <a:solidFill>
                            <a:srgbClr val="FFFFFF"/>
                          </a:solidFill>
                          <a:effectLst/>
                          <a:latin typeface="Calibri" panose="020F0502020204030204" pitchFamily="34" charset="0"/>
                        </a:rPr>
                        <a:t>İSTANBUL/</a:t>
                      </a:r>
                    </a:p>
                    <a:p>
                      <a:pPr algn="l" rtl="0" fontAlgn="ctr"/>
                      <a:r>
                        <a:rPr lang="tr-TR" sz="1400" b="1" i="0" u="none" strike="noStrike" dirty="0">
                          <a:solidFill>
                            <a:srgbClr val="FFFFFF"/>
                          </a:solidFill>
                          <a:effectLst/>
                          <a:latin typeface="Calibri" panose="020F0502020204030204" pitchFamily="34" charset="0"/>
                        </a:rPr>
                        <a:t>TÜRKİYE</a:t>
                      </a:r>
                    </a:p>
                  </a:txBody>
                  <a:tcPr marL="6654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TAHAKKUK </a:t>
                      </a:r>
                      <a:br>
                        <a:rPr lang="tr-TR" sz="1400" b="1" i="0" u="none" strike="noStrike" dirty="0">
                          <a:solidFill>
                            <a:srgbClr val="FFFFFF"/>
                          </a:solidFill>
                          <a:effectLst/>
                          <a:latin typeface="Calibri" panose="020F0502020204030204" pitchFamily="34" charset="0"/>
                        </a:rPr>
                      </a:br>
                      <a:r>
                        <a:rPr lang="tr-TR" sz="1200" b="1" i="0" u="none" strike="noStrike" dirty="0">
                          <a:solidFill>
                            <a:srgbClr val="FFFFFF"/>
                          </a:solidFill>
                          <a:effectLst/>
                          <a:latin typeface="Calibri" panose="020F0502020204030204" pitchFamily="34" charset="0"/>
                        </a:rPr>
                        <a:t>(BİN TL) (NET)</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TAHSİLAT </a:t>
                      </a:r>
                      <a:br>
                        <a:rPr lang="tr-TR" sz="1400" b="1" i="0" u="none" strike="noStrike" dirty="0">
                          <a:solidFill>
                            <a:srgbClr val="FFFFFF"/>
                          </a:solidFill>
                          <a:effectLst/>
                          <a:latin typeface="Calibri" panose="020F0502020204030204" pitchFamily="34" charset="0"/>
                        </a:rPr>
                      </a:br>
                      <a:r>
                        <a:rPr lang="tr-TR" sz="1200" b="1" i="0" u="none" strike="noStrike" dirty="0">
                          <a:solidFill>
                            <a:srgbClr val="FFFFFF"/>
                          </a:solidFill>
                          <a:effectLst/>
                          <a:latin typeface="Calibri" panose="020F0502020204030204" pitchFamily="34" charset="0"/>
                        </a:rPr>
                        <a:t>(BİN TL) (NET)</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TAHSİLAT </a:t>
                      </a:r>
                      <a:br>
                        <a:rPr lang="tr-TR" sz="1400" b="1" i="0" u="none" strike="noStrike" dirty="0">
                          <a:solidFill>
                            <a:srgbClr val="FFFFFF"/>
                          </a:solidFill>
                          <a:effectLst/>
                          <a:latin typeface="Calibri" panose="020F0502020204030204" pitchFamily="34" charset="0"/>
                        </a:rPr>
                      </a:br>
                      <a:r>
                        <a:rPr lang="tr-TR" sz="1400" b="1" i="0" u="none" strike="noStrike" dirty="0">
                          <a:solidFill>
                            <a:srgbClr val="FFFFFF"/>
                          </a:solidFill>
                          <a:effectLst/>
                          <a:latin typeface="Calibri" panose="020F0502020204030204" pitchFamily="34" charset="0"/>
                        </a:rPr>
                        <a:t>ORANI ( %)</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İSTANBUL/ TÜRKİYE TAHSİLAT  ORANI (%) </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extLst>
                  <a:ext uri="{0D108BD9-81ED-4DB2-BD59-A6C34878D82A}">
                    <a16:rowId xmlns:a16="http://schemas.microsoft.com/office/drawing/2014/main" val="4184988445"/>
                  </a:ext>
                </a:extLst>
              </a:tr>
              <a:tr h="527541">
                <a:tc rowSpan="2">
                  <a:txBody>
                    <a:bodyPr/>
                    <a:lstStyle/>
                    <a:p>
                      <a:pPr algn="ctr" rtl="0" fontAlgn="ctr"/>
                      <a:r>
                        <a:rPr lang="tr-TR" sz="1400" b="1" i="0" u="none" strike="noStrike" dirty="0">
                          <a:solidFill>
                            <a:srgbClr val="000000"/>
                          </a:solidFill>
                          <a:effectLst/>
                          <a:latin typeface="Calibri" panose="020F0502020204030204" pitchFamily="34" charset="0"/>
                        </a:rPr>
                        <a:t>2018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493.455.046</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294.827.392</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a:solidFill>
                            <a:srgbClr val="000000"/>
                          </a:solidFill>
                          <a:effectLst/>
                          <a:latin typeface="Calibri" panose="020F0502020204030204" pitchFamily="34" charset="0"/>
                        </a:rPr>
                        <a:t>59,7</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42,4</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1573765411"/>
                  </a:ext>
                </a:extLst>
              </a:tr>
              <a:tr h="527541">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1.102.713.186</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694.163.062</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62,9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3551579526"/>
                  </a:ext>
                </a:extLst>
              </a:tr>
              <a:tr h="527541">
                <a:tc rowSpan="2">
                  <a:txBody>
                    <a:bodyPr/>
                    <a:lstStyle/>
                    <a:p>
                      <a:pPr algn="ctr" rtl="0" fontAlgn="ctr"/>
                      <a:r>
                        <a:rPr lang="tr-TR" sz="1400" b="1" i="0" u="none" strike="noStrike" dirty="0">
                          <a:solidFill>
                            <a:srgbClr val="000000"/>
                          </a:solidFill>
                          <a:effectLst/>
                          <a:latin typeface="Calibri" panose="020F0502020204030204" pitchFamily="34" charset="0"/>
                        </a:rPr>
                        <a:t>2019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545.110.830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327.136.402</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39,5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61769806"/>
                  </a:ext>
                </a:extLst>
              </a:tr>
              <a:tr h="527541">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1.296.955.505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827.523.979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63,8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3351188185"/>
                  </a:ext>
                </a:extLst>
              </a:tr>
              <a:tr h="527541">
                <a:tc rowSpan="2">
                  <a:txBody>
                    <a:bodyPr/>
                    <a:lstStyle/>
                    <a:p>
                      <a:pPr algn="ctr" rtl="0" fontAlgn="ctr"/>
                      <a:r>
                        <a:rPr lang="tr-TR" sz="1400" b="1" i="0" u="none" strike="noStrike" dirty="0">
                          <a:solidFill>
                            <a:srgbClr val="000000"/>
                          </a:solidFill>
                          <a:effectLst/>
                          <a:latin typeface="Calibri" panose="020F0502020204030204" pitchFamily="34" charset="0"/>
                        </a:rPr>
                        <a:t>2020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660.790.698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406.960.890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61,59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41.15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3725233371"/>
                  </a:ext>
                </a:extLst>
              </a:tr>
              <a:tr h="527541">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1.556.959.024</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988.870.587</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63,51</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746611565"/>
                  </a:ext>
                </a:extLst>
              </a:tr>
              <a:tr h="527541">
                <a:tc rowSpan="2">
                  <a:txBody>
                    <a:bodyPr/>
                    <a:lstStyle/>
                    <a:p>
                      <a:pPr algn="ctr" rtl="0" fontAlgn="ctr"/>
                      <a:r>
                        <a:rPr lang="tr-TR" sz="1400" b="1" i="0" u="none" strike="noStrike">
                          <a:solidFill>
                            <a:srgbClr val="000000"/>
                          </a:solidFill>
                          <a:effectLst/>
                          <a:latin typeface="Calibri" panose="020F0502020204030204" pitchFamily="34" charset="0"/>
                        </a:rPr>
                        <a:t>2021</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872.746.356</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550.714.564</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63,1</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40,05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162681691"/>
                  </a:ext>
                </a:extLst>
              </a:tr>
              <a:tr h="527541">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2.132.420.616</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1.375.004.369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64,48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2848833593"/>
                  </a:ext>
                </a:extLst>
              </a:tr>
              <a:tr h="527541">
                <a:tc rowSpan="2">
                  <a:txBody>
                    <a:bodyPr/>
                    <a:lstStyle/>
                    <a:p>
                      <a:pPr algn="ctr" rtl="0" fontAlgn="ctr"/>
                      <a:r>
                        <a:rPr lang="tr-TR" sz="1400" b="1" i="0" u="none" strike="noStrike" dirty="0">
                          <a:solidFill>
                            <a:srgbClr val="000000"/>
                          </a:solidFill>
                          <a:effectLst/>
                          <a:latin typeface="Calibri" panose="020F0502020204030204" pitchFamily="34" charset="0"/>
                        </a:rPr>
                        <a:t>2022</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1.529.723.903</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1.126.350.065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200" b="1" i="0" u="none" strike="noStrike" dirty="0">
                          <a:solidFill>
                            <a:srgbClr val="000000"/>
                          </a:solidFill>
                          <a:effectLst/>
                          <a:latin typeface="Calibri" panose="020F0502020204030204" pitchFamily="34" charset="0"/>
                        </a:rPr>
                        <a:t>73,63</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41,09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2133121233"/>
                  </a:ext>
                </a:extLst>
              </a:tr>
              <a:tr h="527541">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3.850.847.414</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2.741.003.981</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71,18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3371923428"/>
                  </a:ext>
                </a:extLst>
              </a:tr>
              <a:tr h="527541">
                <a:tc rowSpan="2">
                  <a:txBody>
                    <a:bodyPr/>
                    <a:lstStyle/>
                    <a:p>
                      <a:pPr algn="ctr" rtl="0" fontAlgn="ctr"/>
                      <a:r>
                        <a:rPr lang="tr-TR" sz="1400" b="1" i="0" u="none" strike="noStrike" dirty="0">
                          <a:solidFill>
                            <a:srgbClr val="000000"/>
                          </a:solidFill>
                          <a:effectLst/>
                          <a:latin typeface="Calibri" panose="020F0502020204030204" pitchFamily="34" charset="0"/>
                        </a:rPr>
                        <a:t>2023</a:t>
                      </a:r>
                      <a:br>
                        <a:rPr lang="tr-TR" sz="1400" b="1" i="0" u="none" strike="noStrike" dirty="0">
                          <a:solidFill>
                            <a:srgbClr val="000000"/>
                          </a:solidFill>
                          <a:effectLst/>
                          <a:latin typeface="Calibri" panose="020F0502020204030204" pitchFamily="34" charset="0"/>
                        </a:rPr>
                      </a:br>
                      <a:endParaRPr lang="tr-TR" sz="1400" b="1" i="0" u="none" strike="noStrike" dirty="0">
                        <a:solidFill>
                          <a:srgbClr val="000000"/>
                        </a:solidFill>
                        <a:effectLst/>
                        <a:latin typeface="Calibri" panose="020F0502020204030204" pitchFamily="34" charset="0"/>
                      </a:endParaRP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2.769.242.188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1.126.350.065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73,63</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43,90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529111432"/>
                  </a:ext>
                </a:extLst>
              </a:tr>
              <a:tr h="527541">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6.769.087.890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5.110.895.437</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81,01</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1449478648"/>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742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
          <p:cNvGraphicFramePr>
            <a:graphicFrameLocks noGrp="1"/>
          </p:cNvGraphicFramePr>
          <p:nvPr>
            <p:extLst>
              <p:ext uri="{D42A27DB-BD31-4B8C-83A1-F6EECF244321}">
                <p14:modId xmlns:p14="http://schemas.microsoft.com/office/powerpoint/2010/main" val="1347305648"/>
              </p:ext>
            </p:extLst>
          </p:nvPr>
        </p:nvGraphicFramePr>
        <p:xfrm>
          <a:off x="106018" y="809687"/>
          <a:ext cx="6626086" cy="3629791"/>
        </p:xfrm>
        <a:graphic>
          <a:graphicData uri="http://schemas.openxmlformats.org/drawingml/2006/table">
            <a:tbl>
              <a:tblPr>
                <a:effectLst>
                  <a:outerShdw blurRad="50800" dist="38100" dir="5400000" algn="t" rotWithShape="0">
                    <a:prstClr val="black">
                      <a:alpha val="40000"/>
                    </a:prstClr>
                  </a:outerShdw>
                </a:effectLst>
              </a:tblPr>
              <a:tblGrid>
                <a:gridCol w="860567">
                  <a:extLst>
                    <a:ext uri="{9D8B030D-6E8A-4147-A177-3AD203B41FA5}">
                      <a16:colId xmlns:a16="http://schemas.microsoft.com/office/drawing/2014/main" val="20000"/>
                    </a:ext>
                  </a:extLst>
                </a:gridCol>
                <a:gridCol w="829879">
                  <a:extLst>
                    <a:ext uri="{9D8B030D-6E8A-4147-A177-3AD203B41FA5}">
                      <a16:colId xmlns:a16="http://schemas.microsoft.com/office/drawing/2014/main" val="20001"/>
                    </a:ext>
                  </a:extLst>
                </a:gridCol>
                <a:gridCol w="817492">
                  <a:extLst>
                    <a:ext uri="{9D8B030D-6E8A-4147-A177-3AD203B41FA5}">
                      <a16:colId xmlns:a16="http://schemas.microsoft.com/office/drawing/2014/main" val="20002"/>
                    </a:ext>
                  </a:extLst>
                </a:gridCol>
                <a:gridCol w="817492">
                  <a:extLst>
                    <a:ext uri="{9D8B030D-6E8A-4147-A177-3AD203B41FA5}">
                      <a16:colId xmlns:a16="http://schemas.microsoft.com/office/drawing/2014/main" val="20003"/>
                    </a:ext>
                  </a:extLst>
                </a:gridCol>
                <a:gridCol w="916582">
                  <a:extLst>
                    <a:ext uri="{9D8B030D-6E8A-4147-A177-3AD203B41FA5}">
                      <a16:colId xmlns:a16="http://schemas.microsoft.com/office/drawing/2014/main" val="20004"/>
                    </a:ext>
                  </a:extLst>
                </a:gridCol>
                <a:gridCol w="916582">
                  <a:extLst>
                    <a:ext uri="{9D8B030D-6E8A-4147-A177-3AD203B41FA5}">
                      <a16:colId xmlns:a16="http://schemas.microsoft.com/office/drawing/2014/main" val="20005"/>
                    </a:ext>
                  </a:extLst>
                </a:gridCol>
                <a:gridCol w="942454">
                  <a:extLst>
                    <a:ext uri="{9D8B030D-6E8A-4147-A177-3AD203B41FA5}">
                      <a16:colId xmlns:a16="http://schemas.microsoft.com/office/drawing/2014/main" val="20006"/>
                    </a:ext>
                  </a:extLst>
                </a:gridCol>
                <a:gridCol w="525038">
                  <a:extLst>
                    <a:ext uri="{9D8B030D-6E8A-4147-A177-3AD203B41FA5}">
                      <a16:colId xmlns:a16="http://schemas.microsoft.com/office/drawing/2014/main" val="20007"/>
                    </a:ext>
                  </a:extLst>
                </a:gridCol>
              </a:tblGrid>
              <a:tr h="435583">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tr-TR" sz="1400" b="1" u="none" strike="noStrike" cap="none" normalizeH="0" baseline="0" dirty="0">
                          <a:ln>
                            <a:noFill/>
                          </a:ln>
                          <a:solidFill>
                            <a:schemeClr val="bg1"/>
                          </a:solidFill>
                          <a:effectLst/>
                          <a:latin typeface="+mn-lt"/>
                        </a:rPr>
                        <a:t>ÖRGÜN + YAYGIN  EĞİTİM  (TÜRKİYE / İSTANBUL)</a:t>
                      </a:r>
                      <a:endParaRPr kumimoji="0" lang="tr-TR" sz="1400" b="1" i="0" u="none" strike="noStrike" cap="none" normalizeH="0" baseline="0" dirty="0">
                        <a:ln>
                          <a:noFill/>
                        </a:ln>
                        <a:solidFill>
                          <a:schemeClr val="bg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14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1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TÜRKİYE</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İSTANBUL </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smtClean="0">
                          <a:ln>
                            <a:noFill/>
                          </a:ln>
                          <a:solidFill>
                            <a:srgbClr val="14213D"/>
                          </a:solidFill>
                          <a:effectLst/>
                          <a:latin typeface="+mn-lt"/>
                        </a:rPr>
                        <a:t>İST.</a:t>
                      </a:r>
                      <a:endParaRPr kumimoji="0" lang="tr-TR" sz="1100" b="1" u="none" strike="noStrike" cap="none" normalizeH="0" baseline="0" dirty="0">
                        <a:ln>
                          <a:noFill/>
                        </a:ln>
                        <a:solidFill>
                          <a:srgbClr val="14213D"/>
                        </a:solidFill>
                        <a:effectLst/>
                        <a:latin typeface="+mn-lt"/>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 PAY</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587593">
                <a:tc>
                  <a:txBody>
                    <a:body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ÖRGÜN</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endParaRPr kumimoji="0" lang="tr-TR" sz="1100" b="1" u="none" strike="noStrike" kern="1200" cap="none" normalizeH="0" baseline="0" dirty="0">
                        <a:ln>
                          <a:noFill/>
                        </a:ln>
                        <a:solidFill>
                          <a:srgbClr val="14213D"/>
                        </a:solidFill>
                        <a:effectLst/>
                        <a:latin typeface="+mn-lt"/>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u="none" strike="noStrike" kern="1200" cap="none" normalizeH="0" baseline="0" dirty="0">
                          <a:ln>
                            <a:noFill/>
                          </a:ln>
                          <a:solidFill>
                            <a:srgbClr val="14213D"/>
                          </a:solidFill>
                          <a:effectLst/>
                          <a:latin typeface="+mn-lt"/>
                        </a:rPr>
                        <a:t>YAYGIN</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TOPLAM</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smtClean="0">
                          <a:ln>
                            <a:noFill/>
                          </a:ln>
                          <a:solidFill>
                            <a:srgbClr val="14213D"/>
                          </a:solidFill>
                          <a:effectLst/>
                          <a:latin typeface="+mn-lt"/>
                        </a:rPr>
                        <a:t>ÖRGÜN</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u="none" strike="noStrike" cap="none" normalizeH="0" baseline="0" dirty="0">
                          <a:ln>
                            <a:noFill/>
                          </a:ln>
                          <a:solidFill>
                            <a:srgbClr val="14213D"/>
                          </a:solidFill>
                          <a:effectLst/>
                          <a:latin typeface="+mn-lt"/>
                        </a:rPr>
                        <a:t>YAYGIN</a:t>
                      </a:r>
                      <a:endParaRPr kumimoji="0" lang="tr-TR" sz="1100" b="1" u="none" strike="noStrike" kern="1200" cap="none" normalizeH="0" baseline="0" dirty="0">
                        <a:ln>
                          <a:noFill/>
                        </a:ln>
                        <a:solidFill>
                          <a:srgbClr val="14213D"/>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TOPLAM</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vMerge="1">
                  <a:txBody>
                    <a:bodyPr/>
                    <a:lstStyle/>
                    <a:p>
                      <a:pPr marL="0" marR="0" lvl="0" indent="0" algn="r"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a:ln>
                          <a:noFill/>
                        </a:ln>
                        <a:solidFill>
                          <a:srgbClr val="FF0000"/>
                        </a:solidFill>
                        <a:effectLst/>
                        <a:latin typeface="Times New Roman" pitchFamily="18" charset="0"/>
                      </a:endParaRPr>
                    </a:p>
                  </a:txBody>
                  <a:tcPr marL="91431" marR="91431" marT="45716" marB="45716" anchor="ctr" horzOverflow="overflow">
                    <a:lnL w="19050" cap="flat" cmpd="sng" algn="ctr">
                      <a:solidFill>
                        <a:schemeClr val="tx1"/>
                      </a:solidFill>
                      <a:prstDash val="solid"/>
                      <a:round/>
                      <a:headEnd type="none" w="med" len="med"/>
                      <a:tailEnd type="none" w="med" len="med"/>
                    </a:lnL>
                    <a:lnR w="28575" cap="flat" cmpd="sng" algn="ctr">
                      <a:solidFill>
                        <a:srgbClr val="000099"/>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5583">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OKUL</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75.019</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20.503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a:solidFill>
                            <a:schemeClr val="tx1"/>
                          </a:solidFill>
                          <a:effectLst/>
                          <a:latin typeface="+mn-lt"/>
                          <a:ea typeface="SimSun" panose="02010600030101010101" pitchFamily="2" charset="-122"/>
                          <a:cs typeface="Arial TUR" panose="020B0604020202020204" pitchFamily="34" charset="0"/>
                        </a:rPr>
                        <a:t>95.522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7.705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a:solidFill>
                            <a:schemeClr val="tx1"/>
                          </a:solidFill>
                          <a:effectLst/>
                          <a:latin typeface="+mn-lt"/>
                          <a:ea typeface="SimSun" panose="02010600030101010101" pitchFamily="2" charset="-122"/>
                          <a:cs typeface="Arial TUR" panose="020B0604020202020204" pitchFamily="34" charset="0"/>
                        </a:rPr>
                        <a:t>3.689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11.394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11,93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9141">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DERSLİK </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751.589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134.523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886.112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107.002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24.535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131.537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a:solidFill>
                            <a:schemeClr val="tx1"/>
                          </a:solidFill>
                          <a:effectLst/>
                          <a:latin typeface="+mn-lt"/>
                          <a:ea typeface="SimSun" panose="02010600030101010101" pitchFamily="2" charset="-122"/>
                          <a:cs typeface="Arial TUR" panose="020B0604020202020204" pitchFamily="34" charset="0"/>
                        </a:rPr>
                        <a:t>14,84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9141">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ÖĞRETMEN </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a:solidFill>
                            <a:schemeClr val="tx1"/>
                          </a:solidFill>
                          <a:effectLst/>
                          <a:latin typeface="+mn-lt"/>
                          <a:ea typeface="SimSun" panose="02010600030101010101" pitchFamily="2" charset="-122"/>
                          <a:cs typeface="Arial TUR" panose="020B0604020202020204" pitchFamily="34" charset="0"/>
                        </a:rPr>
                        <a:t>1.154.383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104.353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1.258.736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171.224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24.038</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195.262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15,51</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11345">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ÖĞRENCİ/</a:t>
                      </a: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KURSİYER</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a:solidFill>
                            <a:schemeClr val="tx1"/>
                          </a:solidFill>
                          <a:effectLst/>
                          <a:latin typeface="+mn-lt"/>
                          <a:ea typeface="SimSun" panose="02010600030101010101" pitchFamily="2" charset="-122"/>
                          <a:cs typeface="Arial TUR" panose="020B0604020202020204" pitchFamily="34" charset="0"/>
                        </a:rPr>
                        <a:t>19.904.679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14.743.224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34.647.903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2.985.983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843.199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4.054.477</a:t>
                      </a:r>
                    </a:p>
                    <a:p>
                      <a:pPr marL="0" algn="ct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(Açık</a:t>
                      </a:r>
                      <a:r>
                        <a:rPr lang="tr-TR" sz="1100" kern="1200" baseline="0" dirty="0" smtClean="0">
                          <a:solidFill>
                            <a:schemeClr val="tx1"/>
                          </a:solidFill>
                          <a:effectLst/>
                          <a:latin typeface="+mn-lt"/>
                          <a:ea typeface="SimSun" panose="02010600030101010101" pitchFamily="2" charset="-122"/>
                          <a:cs typeface="Arial TUR" panose="020B0604020202020204" pitchFamily="34" charset="0"/>
                        </a:rPr>
                        <a:t> öğretim verisi 225.295 eklenmiştir.)</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11,70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EĞİTİM GENEL DURUMU</a:t>
            </a:r>
          </a:p>
        </p:txBody>
      </p:sp>
      <p:graphicFrame>
        <p:nvGraphicFramePr>
          <p:cNvPr id="7" name="4 Tablo"/>
          <p:cNvGraphicFramePr>
            <a:graphicFrameLocks noGrp="1"/>
          </p:cNvGraphicFramePr>
          <p:nvPr>
            <p:extLst>
              <p:ext uri="{D42A27DB-BD31-4B8C-83A1-F6EECF244321}">
                <p14:modId xmlns:p14="http://schemas.microsoft.com/office/powerpoint/2010/main" val="2270956755"/>
              </p:ext>
            </p:extLst>
          </p:nvPr>
        </p:nvGraphicFramePr>
        <p:xfrm>
          <a:off x="92764" y="4649935"/>
          <a:ext cx="6707801" cy="4692846"/>
        </p:xfrm>
        <a:graphic>
          <a:graphicData uri="http://schemas.openxmlformats.org/drawingml/2006/table">
            <a:tbl>
              <a:tblPr>
                <a:effectLst>
                  <a:outerShdw blurRad="50800" dist="38100" dir="5400000" algn="t" rotWithShape="0">
                    <a:prstClr val="black">
                      <a:alpha val="40000"/>
                    </a:prstClr>
                  </a:outerShdw>
                </a:effectLst>
              </a:tblPr>
              <a:tblGrid>
                <a:gridCol w="3397123">
                  <a:extLst>
                    <a:ext uri="{9D8B030D-6E8A-4147-A177-3AD203B41FA5}">
                      <a16:colId xmlns:a16="http://schemas.microsoft.com/office/drawing/2014/main" val="20000"/>
                    </a:ext>
                  </a:extLst>
                </a:gridCol>
                <a:gridCol w="1063598">
                  <a:extLst>
                    <a:ext uri="{9D8B030D-6E8A-4147-A177-3AD203B41FA5}">
                      <a16:colId xmlns:a16="http://schemas.microsoft.com/office/drawing/2014/main" val="20001"/>
                    </a:ext>
                  </a:extLst>
                </a:gridCol>
                <a:gridCol w="1123540">
                  <a:extLst>
                    <a:ext uri="{9D8B030D-6E8A-4147-A177-3AD203B41FA5}">
                      <a16:colId xmlns:a16="http://schemas.microsoft.com/office/drawing/2014/main" val="20002"/>
                    </a:ext>
                  </a:extLst>
                </a:gridCol>
                <a:gridCol w="1123540">
                  <a:extLst>
                    <a:ext uri="{9D8B030D-6E8A-4147-A177-3AD203B41FA5}">
                      <a16:colId xmlns:a16="http://schemas.microsoft.com/office/drawing/2014/main" val="20003"/>
                    </a:ext>
                  </a:extLst>
                </a:gridCol>
              </a:tblGrid>
              <a:tr h="569537">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İSTANBUL İLİ </a:t>
                      </a:r>
                    </a:p>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EĞİTİM GENEL DURUMU</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fontAlgn="b"/>
                      <a:endParaRPr lang="tr-TR" sz="1500" b="1" i="0" u="none" strike="noStrike"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39761">
                <a:tc>
                  <a:txBody>
                    <a:bodyPr/>
                    <a:lstStyle/>
                    <a:p>
                      <a:pPr algn="ctr" fontAlgn="b"/>
                      <a:r>
                        <a:rPr lang="tr-TR" sz="1200" b="1" u="none" strike="noStrike" dirty="0">
                          <a:solidFill>
                            <a:srgbClr val="14213D"/>
                          </a:solidFill>
                        </a:rPr>
                        <a:t>EĞİTİM</a:t>
                      </a:r>
                      <a:endParaRPr lang="tr-TR" sz="1200" b="1" i="0" u="none" strike="noStrike" dirty="0">
                        <a:solidFill>
                          <a:srgbClr val="14213D"/>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200" b="1" u="none" strike="noStrike" kern="1200" dirty="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2021-2022</a:t>
                      </a: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200" b="1" u="none" strike="noStrike" kern="1200" dirty="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2022-2023</a:t>
                      </a: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200" b="1" u="none" strike="noStrike" kern="1200" dirty="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smtClean="0">
                          <a:solidFill>
                            <a:srgbClr val="14213D"/>
                          </a:solidFill>
                          <a:latin typeface="+mn-lt"/>
                          <a:ea typeface="+mn-ea"/>
                          <a:cs typeface="+mn-cs"/>
                        </a:rPr>
                        <a:t>2023-2024</a:t>
                      </a:r>
                      <a:endParaRPr lang="tr-TR" sz="1200" b="1" u="none" strike="noStrike" kern="1200" dirty="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14708">
                <a:tc>
                  <a:txBody>
                    <a:bodyPr/>
                    <a:lstStyle/>
                    <a:p>
                      <a:pPr algn="l" fontAlgn="b"/>
                      <a:r>
                        <a:rPr lang="tr-TR" sz="1200" b="1" u="none" strike="noStrike" dirty="0">
                          <a:solidFill>
                            <a:schemeClr val="tx1"/>
                          </a:solidFill>
                        </a:rPr>
                        <a:t>OKUL ÖNCESİ ÖĞRENCİLER</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262.920</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279.819</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262.852</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6179">
                <a:tc>
                  <a:txBody>
                    <a:bodyPr/>
                    <a:lstStyle/>
                    <a:p>
                      <a:pPr algn="l" fontAlgn="b"/>
                      <a:r>
                        <a:rPr lang="tr-TR" sz="1200" b="1" u="none" strike="noStrike" dirty="0">
                          <a:solidFill>
                            <a:schemeClr val="tx1"/>
                          </a:solidFill>
                        </a:rPr>
                        <a:t>İLKÖĞRETİM ÖĞRENCİLERİ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1.827.143</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1.871.971</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1.894.815</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6179">
                <a:tc>
                  <a:txBody>
                    <a:bodyPr/>
                    <a:lstStyle/>
                    <a:p>
                      <a:pPr marL="0" algn="l" defTabSz="914400" rtl="0" eaLnBrk="1" fontAlgn="b" latinLnBrk="0" hangingPunct="1"/>
                      <a:r>
                        <a:rPr lang="tr-TR" sz="1200" b="1" u="none" strike="noStrike" kern="1200" dirty="0">
                          <a:solidFill>
                            <a:schemeClr val="tx1"/>
                          </a:solidFill>
                          <a:latin typeface="+mn-lt"/>
                          <a:ea typeface="+mn-ea"/>
                          <a:cs typeface="+mn-cs"/>
                        </a:rPr>
                        <a:t>ORTAÖĞRETİM GENEL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465.872</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462.197</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465.485</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7650">
                <a:tc>
                  <a:txBody>
                    <a:bodyPr/>
                    <a:lstStyle/>
                    <a:p>
                      <a:pPr marL="0" algn="l" defTabSz="914400" rtl="0" eaLnBrk="1" fontAlgn="b" latinLnBrk="0" hangingPunct="1"/>
                      <a:r>
                        <a:rPr lang="tr-TR" sz="1200" b="1" u="none" strike="noStrike" kern="1200" dirty="0">
                          <a:solidFill>
                            <a:schemeClr val="tx1"/>
                          </a:solidFill>
                          <a:latin typeface="+mn-lt"/>
                          <a:ea typeface="+mn-ea"/>
                          <a:cs typeface="+mn-cs"/>
                        </a:rPr>
                        <a:t>ORTAÖĞRETİM MESLEKİ ve TEKNİK EĞİTİM GENEL (İHL ve Özel Eğitim Ortaokulu dahil)</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378.220</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532.485</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362.831</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708">
                <a:tc>
                  <a:txBody>
                    <a:bodyPr/>
                    <a:lstStyle/>
                    <a:p>
                      <a:pPr algn="l" fontAlgn="b"/>
                      <a:r>
                        <a:rPr lang="tr-TR" sz="1200" b="1" u="none" strike="noStrike" dirty="0">
                          <a:solidFill>
                            <a:schemeClr val="tx1"/>
                          </a:solidFill>
                        </a:rPr>
                        <a:t>ORTAÖĞRETİM TOPLAMI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844.092</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994.682</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828.316</a:t>
                      </a:r>
                      <a:endParaRPr lang="tr-TR" sz="12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414708">
                <a:tc>
                  <a:txBody>
                    <a:bodyPr/>
                    <a:lstStyle/>
                    <a:p>
                      <a:pPr algn="just" fontAlgn="b"/>
                      <a:r>
                        <a:rPr lang="tr-TR" sz="1200" b="1" u="none" strike="noStrike" dirty="0">
                          <a:solidFill>
                            <a:schemeClr val="tx1"/>
                          </a:solidFill>
                        </a:rPr>
                        <a:t>TOPLAM ÖĞRENCİ SAYISI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2.934.155</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3.146.472</a:t>
                      </a:r>
                      <a:endParaRPr lang="tr-TR" sz="12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2.985.983</a:t>
                      </a:r>
                      <a:endParaRPr lang="tr-TR" sz="12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7"/>
                  </a:ext>
                </a:extLst>
              </a:tr>
              <a:tr h="414708">
                <a:tc>
                  <a:txBody>
                    <a:bodyPr/>
                    <a:lstStyle/>
                    <a:p>
                      <a:pPr algn="just" fontAlgn="b"/>
                      <a:r>
                        <a:rPr lang="tr-TR" sz="1200" u="none" strike="noStrike" dirty="0">
                          <a:solidFill>
                            <a:schemeClr val="tx1"/>
                          </a:solidFill>
                        </a:rPr>
                        <a:t>OKUMAZ</a:t>
                      </a:r>
                      <a:r>
                        <a:rPr lang="tr-TR" sz="1200" u="none" strike="noStrike" baseline="0" dirty="0">
                          <a:solidFill>
                            <a:schemeClr val="tx1"/>
                          </a:solidFill>
                        </a:rPr>
                        <a:t> YAZMAZ  ORANI   %</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14708">
                <a:tc>
                  <a:txBody>
                    <a:bodyPr/>
                    <a:lstStyle/>
                    <a:p>
                      <a:pPr algn="just" fontAlgn="b"/>
                      <a:r>
                        <a:rPr lang="tr-TR" sz="1200" u="none" strike="noStrike" dirty="0">
                          <a:solidFill>
                            <a:schemeClr val="tx1"/>
                          </a:solidFill>
                        </a:rPr>
                        <a:t>DERSLİK SAYISI  (Örgün)</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107.004</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106.535</a:t>
                      </a:r>
                      <a:endParaRPr lang="tr-TR" sz="12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smtClean="0">
                          <a:solidFill>
                            <a:schemeClr val="tx1"/>
                          </a:solidFill>
                          <a:latin typeface="+mn-lt"/>
                          <a:ea typeface="+mn-ea"/>
                          <a:cs typeface="+mn-cs"/>
                        </a:rPr>
                        <a:t>107.002</a:t>
                      </a:r>
                      <a:endParaRPr lang="tr-TR" sz="12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693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7742" y="746305"/>
          <a:ext cx="6862955" cy="7747049"/>
        </p:xfrm>
        <a:graphic>
          <a:graphicData uri="http://schemas.openxmlformats.org/drawingml/2006/table">
            <a:tbl>
              <a:tblPr>
                <a:effectLst>
                  <a:outerShdw blurRad="50800" dist="38100" dir="5400000" algn="t" rotWithShape="0">
                    <a:prstClr val="black">
                      <a:alpha val="40000"/>
                    </a:prstClr>
                  </a:outerShdw>
                </a:effectLst>
              </a:tblPr>
              <a:tblGrid>
                <a:gridCol w="1273123">
                  <a:extLst>
                    <a:ext uri="{9D8B030D-6E8A-4147-A177-3AD203B41FA5}">
                      <a16:colId xmlns:a16="http://schemas.microsoft.com/office/drawing/2014/main" val="2733055641"/>
                    </a:ext>
                  </a:extLst>
                </a:gridCol>
                <a:gridCol w="581998">
                  <a:extLst>
                    <a:ext uri="{9D8B030D-6E8A-4147-A177-3AD203B41FA5}">
                      <a16:colId xmlns:a16="http://schemas.microsoft.com/office/drawing/2014/main" val="3940498526"/>
                    </a:ext>
                  </a:extLst>
                </a:gridCol>
                <a:gridCol w="688322">
                  <a:extLst>
                    <a:ext uri="{9D8B030D-6E8A-4147-A177-3AD203B41FA5}">
                      <a16:colId xmlns:a16="http://schemas.microsoft.com/office/drawing/2014/main" val="3036278389"/>
                    </a:ext>
                  </a:extLst>
                </a:gridCol>
                <a:gridCol w="691123">
                  <a:extLst>
                    <a:ext uri="{9D8B030D-6E8A-4147-A177-3AD203B41FA5}">
                      <a16:colId xmlns:a16="http://schemas.microsoft.com/office/drawing/2014/main" val="538854711"/>
                    </a:ext>
                  </a:extLst>
                </a:gridCol>
                <a:gridCol w="691123">
                  <a:extLst>
                    <a:ext uri="{9D8B030D-6E8A-4147-A177-3AD203B41FA5}">
                      <a16:colId xmlns:a16="http://schemas.microsoft.com/office/drawing/2014/main" val="43167351"/>
                    </a:ext>
                  </a:extLst>
                </a:gridCol>
                <a:gridCol w="581998">
                  <a:extLst>
                    <a:ext uri="{9D8B030D-6E8A-4147-A177-3AD203B41FA5}">
                      <a16:colId xmlns:a16="http://schemas.microsoft.com/office/drawing/2014/main" val="590316393"/>
                    </a:ext>
                  </a:extLst>
                </a:gridCol>
                <a:gridCol w="581998">
                  <a:extLst>
                    <a:ext uri="{9D8B030D-6E8A-4147-A177-3AD203B41FA5}">
                      <a16:colId xmlns:a16="http://schemas.microsoft.com/office/drawing/2014/main" val="3771417382"/>
                    </a:ext>
                  </a:extLst>
                </a:gridCol>
                <a:gridCol w="618374">
                  <a:extLst>
                    <a:ext uri="{9D8B030D-6E8A-4147-A177-3AD203B41FA5}">
                      <a16:colId xmlns:a16="http://schemas.microsoft.com/office/drawing/2014/main" val="1126414330"/>
                    </a:ext>
                  </a:extLst>
                </a:gridCol>
                <a:gridCol w="363749">
                  <a:extLst>
                    <a:ext uri="{9D8B030D-6E8A-4147-A177-3AD203B41FA5}">
                      <a16:colId xmlns:a16="http://schemas.microsoft.com/office/drawing/2014/main" val="1861796769"/>
                    </a:ext>
                  </a:extLst>
                </a:gridCol>
                <a:gridCol w="391022">
                  <a:extLst>
                    <a:ext uri="{9D8B030D-6E8A-4147-A177-3AD203B41FA5}">
                      <a16:colId xmlns:a16="http://schemas.microsoft.com/office/drawing/2014/main" val="549650521"/>
                    </a:ext>
                  </a:extLst>
                </a:gridCol>
                <a:gridCol w="400125">
                  <a:extLst>
                    <a:ext uri="{9D8B030D-6E8A-4147-A177-3AD203B41FA5}">
                      <a16:colId xmlns:a16="http://schemas.microsoft.com/office/drawing/2014/main" val="1166603327"/>
                    </a:ext>
                  </a:extLst>
                </a:gridCol>
              </a:tblGrid>
              <a:tr h="651649">
                <a:tc rowSpan="2">
                  <a:txBody>
                    <a:bodyPr/>
                    <a:lstStyle/>
                    <a:p>
                      <a:pPr algn="ctr" rtl="0" fontAlgn="ctr"/>
                      <a:r>
                        <a:rPr lang="tr-TR" sz="1000" u="none" strike="noStrike" dirty="0">
                          <a:solidFill>
                            <a:schemeClr val="bg1"/>
                          </a:solidFill>
                          <a:effectLst/>
                          <a:latin typeface="+mn-lt"/>
                        </a:rPr>
                        <a:t>OKUL TÜRÜ</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Okul/Kurum/ Sınıf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3">
                  <a:txBody>
                    <a:bodyPr/>
                    <a:lstStyle/>
                    <a:p>
                      <a:pPr algn="ctr" rtl="0" fontAlgn="ctr"/>
                      <a:r>
                        <a:rPr lang="tr-TR" sz="1000" u="none" strike="noStrike" dirty="0">
                          <a:solidFill>
                            <a:schemeClr val="bg1"/>
                          </a:solidFill>
                          <a:effectLst/>
                          <a:latin typeface="+mn-lt"/>
                        </a:rPr>
                        <a:t>Öğrenci Sayısı</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000" u="none" strike="noStrike" dirty="0">
                          <a:solidFill>
                            <a:schemeClr val="bg1"/>
                          </a:solidFill>
                          <a:effectLst/>
                          <a:latin typeface="+mn-lt"/>
                        </a:rPr>
                        <a:t>Öğretmen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Öğretmen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2560205403"/>
                  </a:ext>
                </a:extLst>
              </a:tr>
              <a:tr h="682231">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bg1"/>
                          </a:solidFill>
                          <a:effectLst/>
                          <a:latin typeface="+mn-lt"/>
                        </a:rPr>
                        <a:t>TOPLAM</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Erkek</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Kız</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14284447"/>
                  </a:ext>
                </a:extLst>
              </a:tr>
              <a:tr h="300043">
                <a:tc>
                  <a:txBody>
                    <a:bodyPr/>
                    <a:lstStyle/>
                    <a:p>
                      <a:pPr algn="l" rtl="0" fontAlgn="ctr"/>
                      <a:r>
                        <a:rPr lang="en-US" sz="1000" u="none" strike="noStrike" dirty="0">
                          <a:solidFill>
                            <a:srgbClr val="14213D"/>
                          </a:solidFill>
                          <a:effectLst/>
                          <a:latin typeface="+mn-lt"/>
                        </a:rPr>
                        <a:t>OKUL ÖNCESİ TOPLAMI </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3.784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262.852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137.315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125.537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16.838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13.780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15.675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481935962"/>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2.567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209.919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109.698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100.221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13.563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8.792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12.273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30621"/>
                  </a:ext>
                </a:extLst>
              </a:tr>
              <a:tr h="300043">
                <a:tc>
                  <a:txBody>
                    <a:bodyPr/>
                    <a:lstStyle/>
                    <a:p>
                      <a:pPr algn="r" rtl="0" fontAlgn="ctr"/>
                      <a:r>
                        <a:rPr lang="tr-TR" sz="1000" b="0" u="none" strike="noStrike" dirty="0">
                          <a:effectLst/>
                          <a:latin typeface="+mn-lt"/>
                        </a:rPr>
                        <a:t>Anasınıfı[1]</a:t>
                      </a:r>
                      <a:endParaRPr lang="tr-TR"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1.167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51.681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26.724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24.957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2.937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4.752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3.155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373323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1.252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893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359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338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247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62305050"/>
                  </a:ext>
                </a:extLst>
              </a:tr>
              <a:tr h="300043">
                <a:tc>
                  <a:txBody>
                    <a:bodyPr/>
                    <a:lstStyle/>
                    <a:p>
                      <a:pPr algn="l" rtl="0" fontAlgn="ctr"/>
                      <a:r>
                        <a:rPr lang="en-US" sz="1000" b="0" u="none" strike="noStrike" dirty="0">
                          <a:solidFill>
                            <a:srgbClr val="14213D"/>
                          </a:solidFill>
                          <a:effectLst/>
                          <a:latin typeface="+mn-lt"/>
                        </a:rPr>
                        <a:t>İLKOKUL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1.642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993.537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510.643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482.894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42.864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36.380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35.483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377331849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İlkokul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1.593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991.655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509.366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482.289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42.234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35.606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35.082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12004618"/>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İlkokulu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1.882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1.277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605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630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774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401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97950443"/>
                  </a:ext>
                </a:extLst>
              </a:tr>
              <a:tr h="300043">
                <a:tc>
                  <a:txBody>
                    <a:bodyPr/>
                    <a:lstStyle/>
                    <a:p>
                      <a:pPr algn="l" rtl="0" fontAlgn="ctr"/>
                      <a:r>
                        <a:rPr lang="en-US" sz="1000" u="none" strike="noStrike" dirty="0">
                          <a:solidFill>
                            <a:srgbClr val="14213D"/>
                          </a:solidFill>
                          <a:effectLst/>
                          <a:latin typeface="+mn-lt"/>
                        </a:rPr>
                        <a:t>ORTAOKUL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1.761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901.278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463.911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437.367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52.923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27.754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33.922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851836779"/>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Ortaokul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1.354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767.303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403.978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363.325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45.536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23.778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27.904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33560968"/>
                  </a:ext>
                </a:extLst>
              </a:tr>
              <a:tr h="300043">
                <a:tc>
                  <a:txBody>
                    <a:bodyPr/>
                    <a:lstStyle/>
                    <a:p>
                      <a:pPr algn="r" rtl="0" fontAlgn="ctr"/>
                      <a:r>
                        <a:rPr lang="en-US" sz="1000" u="none" strike="noStrike" dirty="0">
                          <a:effectLst/>
                          <a:latin typeface="+mn-lt"/>
                        </a:rPr>
                        <a:t>      İmam </a:t>
                      </a:r>
                      <a:r>
                        <a:rPr lang="en-US" sz="1000" u="none" strike="noStrike" dirty="0" err="1">
                          <a:effectLst/>
                          <a:latin typeface="+mn-lt"/>
                        </a:rPr>
                        <a:t>Hatip</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209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93.654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42.969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50.685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6.725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3.810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3.892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41177314"/>
                  </a:ext>
                </a:extLst>
              </a:tr>
              <a:tr h="333868">
                <a:tc>
                  <a:txBody>
                    <a:bodyPr/>
                    <a:lstStyle/>
                    <a:p>
                      <a:pPr marL="0" marR="0" indent="0" algn="r" defTabSz="685800" rtl="0" eaLnBrk="1" fontAlgn="ctr" latinLnBrk="0" hangingPunct="1">
                        <a:lnSpc>
                          <a:spcPct val="100000"/>
                        </a:lnSpc>
                        <a:spcBef>
                          <a:spcPts val="0"/>
                        </a:spcBef>
                        <a:spcAft>
                          <a:spcPts val="0"/>
                        </a:spcAft>
                        <a:buClrTx/>
                        <a:buSzTx/>
                        <a:buFontTx/>
                        <a:buNone/>
                        <a:tabLst/>
                        <a:defRPr/>
                      </a:pPr>
                      <a:r>
                        <a:rPr lang="en-US" sz="1000" u="none" strike="noStrike" dirty="0">
                          <a:effectLst/>
                          <a:latin typeface="+mn-lt"/>
                        </a:rPr>
                        <a:t>      İHL </a:t>
                      </a:r>
                      <a:r>
                        <a:rPr lang="en-US" sz="1000" u="none" strike="noStrike" dirty="0" err="1">
                          <a:effectLst/>
                          <a:latin typeface="+mn-lt"/>
                        </a:rPr>
                        <a:t>Bünyesinde</a:t>
                      </a:r>
                      <a:r>
                        <a:rPr lang="en-US" sz="1000" u="none" strike="noStrike" dirty="0">
                          <a:effectLst/>
                          <a:latin typeface="+mn-lt"/>
                        </a:rPr>
                        <a:t> </a:t>
                      </a:r>
                      <a:r>
                        <a:rPr lang="en-US" sz="1000" u="none" strike="noStrike" dirty="0" err="1">
                          <a:effectLst/>
                          <a:latin typeface="+mn-lt"/>
                        </a:rPr>
                        <a:t>Yer</a:t>
                      </a:r>
                      <a:r>
                        <a:rPr lang="tr-TR" sz="1000" u="none" strike="noStrike" baseline="0" dirty="0">
                          <a:effectLst/>
                          <a:latin typeface="+mn-lt"/>
                        </a:rPr>
                        <a:t> </a:t>
                      </a:r>
                      <a:r>
                        <a:rPr lang="en-US" sz="1000" u="none" strike="noStrike" dirty="0">
                          <a:effectLst/>
                          <a:latin typeface="+mn-lt"/>
                        </a:rPr>
                        <a:t>Alan İHO</a:t>
                      </a:r>
                      <a:r>
                        <a:rPr lang="tr-TR" sz="1000" b="0" u="none" strike="noStrike" dirty="0">
                          <a:effectLst/>
                          <a:latin typeface="+mn-lt"/>
                        </a:rPr>
                        <a:t>[2]</a:t>
                      </a:r>
                      <a:endParaRPr lang="tr-TR" sz="1000" b="1" i="0" u="none" strike="noStrike" dirty="0">
                        <a:solidFill>
                          <a:srgbClr val="000000"/>
                        </a:solidFill>
                        <a:effectLst/>
                        <a:latin typeface="+mn-lt"/>
                      </a:endParaRPr>
                    </a:p>
                    <a:p>
                      <a:pPr algn="r" rtl="0" fontAlgn="ct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38.290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15.630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22.660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1.692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0443817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2.031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1.334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697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662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18546541"/>
                  </a:ext>
                </a:extLst>
              </a:tr>
              <a:tr h="377630">
                <a:tc>
                  <a:txBody>
                    <a:bodyPr/>
                    <a:lstStyle/>
                    <a:p>
                      <a:pPr algn="l" rtl="0" fontAlgn="ctr"/>
                      <a:r>
                        <a:rPr lang="en-US" sz="1000" b="0" u="none" strike="noStrike" dirty="0">
                          <a:solidFill>
                            <a:srgbClr val="14213D"/>
                          </a:solidFill>
                          <a:effectLst/>
                          <a:latin typeface="+mn-lt"/>
                        </a:rPr>
                        <a:t>TEMEL EĞİTİM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6.020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2.157.667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1.111.869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1.045.798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109.688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73.162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85.080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mn-cs"/>
                        </a:rPr>
                        <a:t>20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534828668"/>
                  </a:ext>
                </a:extLst>
              </a:tr>
              <a:tr h="451675">
                <a:tc>
                  <a:txBody>
                    <a:bodyPr/>
                    <a:lstStyle/>
                    <a:p>
                      <a:pPr algn="l" rtl="0" fontAlgn="ctr"/>
                      <a:r>
                        <a:rPr lang="en-US" sz="1000" b="0" u="none" strike="noStrike" dirty="0">
                          <a:solidFill>
                            <a:srgbClr val="14213D"/>
                          </a:solidFill>
                          <a:effectLst/>
                          <a:latin typeface="+mn-lt"/>
                        </a:rPr>
                        <a:t>ORTAÖĞRETİM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1.685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828.316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424.388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403.928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61.536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33.840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31.664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27157516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Ortaöğretim</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1.019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465.485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215.553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249.932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32.261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18.145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16.415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5356611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Mesleki</a:t>
                      </a:r>
                      <a:r>
                        <a:rPr lang="en-US" sz="1000" u="none" strike="noStrike" dirty="0">
                          <a:effectLst/>
                          <a:latin typeface="+mn-lt"/>
                        </a:rPr>
                        <a:t> </a:t>
                      </a:r>
                      <a:r>
                        <a:rPr lang="en-US" sz="1000" u="none" strike="noStrike" dirty="0" err="1">
                          <a:effectLst/>
                          <a:latin typeface="+mn-lt"/>
                        </a:rPr>
                        <a:t>ve</a:t>
                      </a:r>
                      <a:r>
                        <a:rPr lang="en-US" sz="1000" u="none" strike="noStrike" dirty="0">
                          <a:effectLst/>
                          <a:latin typeface="+mn-lt"/>
                        </a:rPr>
                        <a:t> </a:t>
                      </a:r>
                      <a:r>
                        <a:rPr lang="en-US" sz="1000" u="none" strike="noStrike" dirty="0" err="1">
                          <a:effectLst/>
                          <a:latin typeface="+mn-lt"/>
                        </a:rPr>
                        <a:t>Teknik</a:t>
                      </a:r>
                      <a:r>
                        <a:rPr lang="en-US" sz="1000" u="none" strike="noStrike" dirty="0">
                          <a:effectLst/>
                          <a:latin typeface="+mn-lt"/>
                        </a:rPr>
                        <a:t>  </a:t>
                      </a:r>
                      <a:r>
                        <a:rPr lang="en-US" sz="1000" u="none" strike="noStrike" dirty="0" err="1">
                          <a:effectLst/>
                          <a:latin typeface="+mn-lt"/>
                        </a:rPr>
                        <a:t>Ortaöğretim</a:t>
                      </a:r>
                      <a:r>
                        <a:rPr lang="en-US" sz="1000" u="none" strike="noStrike" dirty="0">
                          <a:effectLst/>
                          <a:latin typeface="+mn-lt"/>
                        </a:rPr>
                        <a:t> </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273.764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172.088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101.676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18.379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8.359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10.590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1701886"/>
                  </a:ext>
                </a:extLst>
              </a:tr>
              <a:tr h="397078">
                <a:tc>
                  <a:txBody>
                    <a:bodyPr/>
                    <a:lstStyle/>
                    <a:p>
                      <a:pPr algn="r" rtl="0" fontAlgn="ctr"/>
                      <a:r>
                        <a:rPr lang="en-US" sz="1000" u="none" strike="noStrike" dirty="0">
                          <a:effectLst/>
                          <a:latin typeface="+mn-lt"/>
                        </a:rPr>
                        <a:t>      Din </a:t>
                      </a:r>
                      <a:r>
                        <a:rPr lang="en-US" sz="1000" u="none" strike="noStrike" dirty="0" err="1">
                          <a:effectLst/>
                          <a:latin typeface="+mn-lt"/>
                        </a:rPr>
                        <a:t>Öğretimi</a:t>
                      </a: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Müdürlüğü</a:t>
                      </a:r>
                      <a:r>
                        <a:rPr lang="en-US" sz="1000" u="none" strike="noStrike" dirty="0">
                          <a:effectLst/>
                          <a:latin typeface="+mn-lt"/>
                        </a:rPr>
                        <a:t> (İHL)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83.850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33.397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50.453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9.392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6.718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3.877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74305293"/>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Lisesi</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5.217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3.350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1.867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1.504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618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782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3255475"/>
                  </a:ext>
                </a:extLst>
              </a:tr>
              <a:tr h="500073">
                <a:tc>
                  <a:txBody>
                    <a:bodyPr/>
                    <a:lstStyle/>
                    <a:p>
                      <a:pPr algn="l" rtl="0" fontAlgn="ctr"/>
                      <a:r>
                        <a:rPr lang="en-US" sz="1000" b="1" u="none" strike="noStrike" dirty="0">
                          <a:solidFill>
                            <a:srgbClr val="14213D"/>
                          </a:solidFill>
                          <a:effectLst/>
                          <a:latin typeface="+mn-lt"/>
                        </a:rPr>
                        <a:t>ÖRGÜN EĞİTİM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7.705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2.985.983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1.536.257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1.449.726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171.224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107.002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116.744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597190907"/>
                  </a:ext>
                </a:extLst>
              </a:tr>
            </a:tbl>
          </a:graphicData>
        </a:graphic>
      </p:graphicFrame>
      <p:sp>
        <p:nvSpPr>
          <p:cNvPr id="4" name="Dikdörtgen 3"/>
          <p:cNvSpPr/>
          <p:nvPr/>
        </p:nvSpPr>
        <p:spPr>
          <a:xfrm>
            <a:off x="26897" y="133699"/>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ÖRGÜN EĞİTİM DETAYI </a:t>
            </a:r>
            <a:r>
              <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(Resmi-Özel Toplamı)</a:t>
            </a:r>
          </a:p>
        </p:txBody>
      </p:sp>
      <p:sp>
        <p:nvSpPr>
          <p:cNvPr id="5" name="Dikdörtgen 4"/>
          <p:cNvSpPr/>
          <p:nvPr/>
        </p:nvSpPr>
        <p:spPr>
          <a:xfrm>
            <a:off x="-42381" y="8644295"/>
            <a:ext cx="6897594" cy="9079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Not 1: </a:t>
            </a:r>
            <a:r>
              <a:rPr kumimoji="0" lang="tr-TR" sz="1100" b="0" i="0" u="none" strike="noStrike" kern="1200" cap="none" spc="0" normalizeH="0" baseline="0" noProof="0" dirty="0">
                <a:ln>
                  <a:noFill/>
                </a:ln>
                <a:solidFill>
                  <a:sysClr val="windowText" lastClr="000000"/>
                </a:solidFill>
                <a:effectLst/>
                <a:uLnTx/>
                <a:uFillTx/>
                <a:latin typeface="Calibri" panose="020F0502020204030204" pitchFamily="34" charset="0"/>
              </a:rPr>
              <a:t>Anasınıfı sayısı 1.167, </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anasınıflarında görev yapan </a:t>
            </a:r>
            <a:r>
              <a:rPr lang="tr-TR" sz="1100" dirty="0">
                <a:solidFill>
                  <a:prstClr val="black"/>
                </a:solidFill>
                <a:latin typeface="Calibri" panose="020F0502020204030204" pitchFamily="34" charset="0"/>
              </a:rPr>
              <a:t>2.937</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 öğretmen ile </a:t>
            </a:r>
            <a:r>
              <a:rPr lang="tr-TR" sz="1100" dirty="0">
                <a:solidFill>
                  <a:prstClr val="black"/>
                </a:solidFill>
                <a:latin typeface="Calibri" panose="020F0502020204030204" pitchFamily="34" charset="0"/>
              </a:rPr>
              <a:t>4.752</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 derslik hem okul öncesinde hem de diğer kademelerde de hesaplandığı için toplamdan düşülmüştür.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Not 2: İmam Hatip Liseleri bünyesinde yer alan İmam Hatip Ortaokulu derslik ve öğretmen sayıları, İmam Hatip Ortaokulu kademesinde de hesaplandığı için toplamdan düşülmüştür.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fld id="{796AAD45-9E9D-4CFF-8CAC-247D62ADDC27}" type="slidenum">
              <a:rPr lang="tr-TR" smtClean="0"/>
              <a:pPr/>
              <a:t>26</a:t>
            </a:fld>
            <a:r>
              <a:rPr lang="tr-TR" dirty="0"/>
              <a:t> / </a:t>
            </a:r>
            <a:r>
              <a:rPr lang="tr-TR" dirty="0" smtClean="0"/>
              <a:t>204</a:t>
            </a:r>
            <a:endParaRPr lang="tr-TR" dirty="0"/>
          </a:p>
        </p:txBody>
      </p:sp>
    </p:spTree>
    <p:extLst>
      <p:ext uri="{BB962C8B-B14F-4D97-AF65-F5344CB8AC3E}">
        <p14:creationId xmlns:p14="http://schemas.microsoft.com/office/powerpoint/2010/main" val="370823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80685" y="874058"/>
          <a:ext cx="6683184" cy="7570695"/>
        </p:xfrm>
        <a:graphic>
          <a:graphicData uri="http://schemas.openxmlformats.org/drawingml/2006/table">
            <a:tbl>
              <a:tblPr>
                <a:effectLst>
                  <a:outerShdw blurRad="50800" dist="38100" dir="5400000" algn="t" rotWithShape="0">
                    <a:prstClr val="black">
                      <a:alpha val="40000"/>
                    </a:prstClr>
                  </a:outerShdw>
                </a:effectLst>
              </a:tblPr>
              <a:tblGrid>
                <a:gridCol w="936417">
                  <a:extLst>
                    <a:ext uri="{9D8B030D-6E8A-4147-A177-3AD203B41FA5}">
                      <a16:colId xmlns:a16="http://schemas.microsoft.com/office/drawing/2014/main" val="101702362"/>
                    </a:ext>
                  </a:extLst>
                </a:gridCol>
                <a:gridCol w="615725">
                  <a:extLst>
                    <a:ext uri="{9D8B030D-6E8A-4147-A177-3AD203B41FA5}">
                      <a16:colId xmlns:a16="http://schemas.microsoft.com/office/drawing/2014/main" val="1111504042"/>
                    </a:ext>
                  </a:extLst>
                </a:gridCol>
                <a:gridCol w="615725">
                  <a:extLst>
                    <a:ext uri="{9D8B030D-6E8A-4147-A177-3AD203B41FA5}">
                      <a16:colId xmlns:a16="http://schemas.microsoft.com/office/drawing/2014/main" val="3522886417"/>
                    </a:ext>
                  </a:extLst>
                </a:gridCol>
                <a:gridCol w="615725">
                  <a:extLst>
                    <a:ext uri="{9D8B030D-6E8A-4147-A177-3AD203B41FA5}">
                      <a16:colId xmlns:a16="http://schemas.microsoft.com/office/drawing/2014/main" val="1424363409"/>
                    </a:ext>
                  </a:extLst>
                </a:gridCol>
                <a:gridCol w="718346">
                  <a:extLst>
                    <a:ext uri="{9D8B030D-6E8A-4147-A177-3AD203B41FA5}">
                      <a16:colId xmlns:a16="http://schemas.microsoft.com/office/drawing/2014/main" val="2754743862"/>
                    </a:ext>
                  </a:extLst>
                </a:gridCol>
                <a:gridCol w="718346">
                  <a:extLst>
                    <a:ext uri="{9D8B030D-6E8A-4147-A177-3AD203B41FA5}">
                      <a16:colId xmlns:a16="http://schemas.microsoft.com/office/drawing/2014/main" val="2936454766"/>
                    </a:ext>
                  </a:extLst>
                </a:gridCol>
                <a:gridCol w="615725">
                  <a:extLst>
                    <a:ext uri="{9D8B030D-6E8A-4147-A177-3AD203B41FA5}">
                      <a16:colId xmlns:a16="http://schemas.microsoft.com/office/drawing/2014/main" val="4130442133"/>
                    </a:ext>
                  </a:extLst>
                </a:gridCol>
                <a:gridCol w="615725">
                  <a:extLst>
                    <a:ext uri="{9D8B030D-6E8A-4147-A177-3AD203B41FA5}">
                      <a16:colId xmlns:a16="http://schemas.microsoft.com/office/drawing/2014/main" val="2329205647"/>
                    </a:ext>
                  </a:extLst>
                </a:gridCol>
                <a:gridCol w="615725">
                  <a:extLst>
                    <a:ext uri="{9D8B030D-6E8A-4147-A177-3AD203B41FA5}">
                      <a16:colId xmlns:a16="http://schemas.microsoft.com/office/drawing/2014/main" val="4098375079"/>
                    </a:ext>
                  </a:extLst>
                </a:gridCol>
                <a:gridCol w="615725">
                  <a:extLst>
                    <a:ext uri="{9D8B030D-6E8A-4147-A177-3AD203B41FA5}">
                      <a16:colId xmlns:a16="http://schemas.microsoft.com/office/drawing/2014/main" val="679418486"/>
                    </a:ext>
                  </a:extLst>
                </a:gridCol>
              </a:tblGrid>
              <a:tr h="741108">
                <a:tc gridSpan="2">
                  <a:txBody>
                    <a:bodyPr/>
                    <a:lstStyle/>
                    <a:p>
                      <a:pPr algn="ctr" fontAlgn="ctr"/>
                      <a:r>
                        <a:rPr lang="tr-TR" sz="1000" u="none" strike="noStrike" dirty="0">
                          <a:solidFill>
                            <a:schemeClr val="bg1"/>
                          </a:solidFill>
                          <a:effectLst/>
                          <a:latin typeface="+mn-lt"/>
                        </a:rPr>
                        <a:t>TÜRÜ</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a:txBody>
                    <a:bodyPr/>
                    <a:lstStyle/>
                    <a:p>
                      <a:pPr algn="ctr" fontAlgn="ctr"/>
                      <a:r>
                        <a:rPr lang="tr-TR" sz="1000" u="none" strike="noStrike" dirty="0">
                          <a:solidFill>
                            <a:schemeClr val="bg1"/>
                          </a:solidFill>
                          <a:effectLst/>
                          <a:latin typeface="+mn-lt"/>
                        </a:rPr>
                        <a:t>KURUM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ÖĞRENCİ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196827168"/>
                  </a:ext>
                </a:extLst>
              </a:tr>
              <a:tr h="252074">
                <a:tc rowSpan="3">
                  <a:txBody>
                    <a:bodyPr/>
                    <a:lstStyle/>
                    <a:p>
                      <a:pPr algn="ctr" fontAlgn="ctr"/>
                      <a:r>
                        <a:rPr lang="tr-TR" sz="1000" b="1" u="none" strike="noStrike" dirty="0">
                          <a:solidFill>
                            <a:srgbClr val="14213D"/>
                          </a:solidFill>
                          <a:effectLst/>
                          <a:latin typeface="+mn-lt"/>
                        </a:rPr>
                        <a:t>RESMİ OKULLAR TOPLAM (A+B+C+D+E+F)</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1" u="none" strike="noStrike" dirty="0">
                          <a:solidFill>
                            <a:srgbClr val="14213D"/>
                          </a:solidFill>
                          <a:effectLst/>
                          <a:latin typeface="+mn-lt"/>
                        </a:rPr>
                        <a:t>İKİLİ</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775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18.289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30.287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934.041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40%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770772800"/>
                  </a:ext>
                </a:extLst>
              </a:tr>
              <a:tr h="252074">
                <a:tc vMerge="1">
                  <a:txBody>
                    <a:bodyPr/>
                    <a:lstStyle/>
                    <a:p>
                      <a:endParaRPr lang="tr-TR"/>
                    </a:p>
                  </a:txBody>
                  <a:tcPr/>
                </a:tc>
                <a:tc>
                  <a:txBody>
                    <a:bodyPr/>
                    <a:lstStyle/>
                    <a:p>
                      <a:pPr algn="ctr" fontAlgn="ctr"/>
                      <a:r>
                        <a:rPr lang="tr-TR" sz="1000" b="1" u="none" strike="noStrike" dirty="0">
                          <a:solidFill>
                            <a:srgbClr val="14213D"/>
                          </a:solidFill>
                          <a:effectLst/>
                          <a:latin typeface="+mn-lt"/>
                        </a:rPr>
                        <a:t>NORMAL</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2.253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51.819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53.047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1.409.226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74%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60%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106555115"/>
                  </a:ext>
                </a:extLst>
              </a:tr>
              <a:tr h="254095">
                <a:tc vMerge="1">
                  <a:txBody>
                    <a:bodyPr/>
                    <a:lstStyle/>
                    <a:p>
                      <a:endParaRPr lang="tr-TR"/>
                    </a:p>
                  </a:txBody>
                  <a:tcPr/>
                </a:tc>
                <a:tc>
                  <a:txBody>
                    <a:bodyPr/>
                    <a:lstStyle/>
                    <a:p>
                      <a:pPr algn="ctr" fontAlgn="ctr"/>
                      <a:r>
                        <a:rPr lang="tr-TR" sz="1000" b="1" u="none" strike="noStrike" dirty="0">
                          <a:solidFill>
                            <a:srgbClr val="14213D"/>
                          </a:solidFill>
                          <a:effectLst/>
                          <a:latin typeface="+mn-lt"/>
                        </a:rPr>
                        <a:t>TOPLAM</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3.028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70.108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83.334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2.343.267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4238199642"/>
                  </a:ext>
                </a:extLst>
              </a:tr>
              <a:tr h="252074">
                <a:tc rowSpan="3">
                  <a:txBody>
                    <a:bodyPr/>
                    <a:lstStyle/>
                    <a:p>
                      <a:pPr algn="ctr" fontAlgn="ctr"/>
                      <a:r>
                        <a:rPr lang="tr-TR" sz="1000" b="0" u="none" strike="noStrike" dirty="0">
                          <a:solidFill>
                            <a:srgbClr val="14213D"/>
                          </a:solidFill>
                          <a:effectLst/>
                          <a:latin typeface="+mn-lt"/>
                        </a:rPr>
                        <a:t>İLKÖĞRETİM TOPLAM (A+B+C)</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674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15.747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26.074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804.612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48%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1793559"/>
                  </a:ext>
                </a:extLst>
              </a:tr>
              <a:tr h="252074">
                <a:tc vMerge="1">
                  <a:txBody>
                    <a:bodyPr/>
                    <a:lstStyle/>
                    <a:p>
                      <a:endParaRPr lang="tr-TR"/>
                    </a:p>
                  </a:txBody>
                  <a:tcPr/>
                </a:tc>
                <a:tc>
                  <a:txBody>
                    <a:bodyPr/>
                    <a:lstStyle/>
                    <a:p>
                      <a:pPr algn="ctr" fontAlgn="ctr"/>
                      <a:r>
                        <a:rPr lang="tr-TR" sz="1000" b="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1.403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31.469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32.794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856.605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68%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4920736"/>
                  </a:ext>
                </a:extLst>
              </a:tr>
              <a:tr h="252074">
                <a:tc vMerge="1">
                  <a:txBody>
                    <a:bodyPr/>
                    <a:lstStyle/>
                    <a:p>
                      <a:endParaRPr lang="tr-TR"/>
                    </a:p>
                  </a:txBody>
                  <a:tcPr/>
                </a:tc>
                <a:tc>
                  <a:txBody>
                    <a:bodyPr/>
                    <a:lstStyle/>
                    <a:p>
                      <a:pPr algn="ctr" fontAlgn="ctr"/>
                      <a:r>
                        <a:rPr lang="tr-TR" sz="1000" b="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2.077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47.216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58.868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1.661.217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35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786388"/>
                  </a:ext>
                </a:extLst>
              </a:tr>
              <a:tr h="252074">
                <a:tc rowSpan="3">
                  <a:txBody>
                    <a:bodyPr/>
                    <a:lstStyle/>
                    <a:p>
                      <a:pPr algn="ctr" fontAlgn="ctr"/>
                      <a:r>
                        <a:rPr lang="tr-TR" sz="1000" u="none" strike="noStrike" dirty="0">
                          <a:effectLst/>
                          <a:latin typeface="+mn-lt"/>
                        </a:rPr>
                        <a:t>İLKOKUL (A)</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363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9.790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14.729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462.086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14114754"/>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704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17.543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15.736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419.381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0570740"/>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27.333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30.465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881.467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933338"/>
                  </a:ext>
                </a:extLst>
              </a:tr>
              <a:tr h="252074">
                <a:tc rowSpan="3">
                  <a:txBody>
                    <a:bodyPr/>
                    <a:lstStyle/>
                    <a:p>
                      <a:pPr algn="ctr" fontAlgn="ctr"/>
                      <a:r>
                        <a:rPr lang="tr-TR" sz="1000" u="none" strike="noStrike" dirty="0">
                          <a:effectLst/>
                          <a:latin typeface="+mn-lt"/>
                        </a:rPr>
                        <a:t>ORTAOKUL (B)</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265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5.184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10.354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317.512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45826972"/>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536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10.889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12.465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330.294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29133980"/>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801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16.073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22.819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647.806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40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94182746"/>
                  </a:ext>
                </a:extLst>
              </a:tr>
              <a:tr h="252074">
                <a:tc rowSpan="3">
                  <a:txBody>
                    <a:bodyPr/>
                    <a:lstStyle/>
                    <a:p>
                      <a:pPr algn="ctr" fontAlgn="ctr"/>
                      <a:r>
                        <a:rPr lang="tr-TR" sz="1000" u="none" strike="noStrike" dirty="0">
                          <a:solidFill>
                            <a:srgbClr val="14213D"/>
                          </a:solidFill>
                          <a:effectLst/>
                          <a:latin typeface="+mn-lt"/>
                        </a:rPr>
                        <a:t>İMAM-HATİP ORTAOKULU (C)</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773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991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25.014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90988674"/>
                  </a:ext>
                </a:extLst>
              </a:tr>
              <a:tr h="252074">
                <a:tc vMerge="1">
                  <a:txBody>
                    <a:bodyPr/>
                    <a:lstStyle/>
                    <a:p>
                      <a:endParaRPr lang="tr-TR"/>
                    </a:p>
                  </a:txBody>
                  <a:tcPr/>
                </a:tc>
                <a:tc>
                  <a:txBody>
                    <a:bodyPr/>
                    <a:lstStyle/>
                    <a:p>
                      <a:pPr algn="ctr" fontAlgn="ctr"/>
                      <a:r>
                        <a:rPr lang="tr-TR" sz="100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163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3.037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4.593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106.930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83662220"/>
                  </a:ext>
                </a:extLst>
              </a:tr>
              <a:tr h="252074">
                <a:tc vMerge="1">
                  <a:txBody>
                    <a:bodyPr/>
                    <a:lstStyle/>
                    <a:p>
                      <a:endParaRPr lang="tr-TR"/>
                    </a:p>
                  </a:txBody>
                  <a:tcPr/>
                </a:tc>
                <a:tc>
                  <a:txBody>
                    <a:bodyPr/>
                    <a:lstStyle/>
                    <a:p>
                      <a:pPr algn="ctr" fontAlgn="ctr"/>
                      <a:r>
                        <a:rPr lang="tr-TR" sz="100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209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3.810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5.584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131.944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8546233"/>
                  </a:ext>
                </a:extLst>
              </a:tr>
              <a:tr h="252074">
                <a:tc rowSpan="3">
                  <a:txBody>
                    <a:bodyPr/>
                    <a:lstStyle/>
                    <a:p>
                      <a:pPr algn="ctr" fontAlgn="ctr"/>
                      <a:r>
                        <a:rPr lang="tr-TR" sz="1000" u="none" strike="noStrike" dirty="0">
                          <a:effectLst/>
                          <a:latin typeface="+mn-lt"/>
                        </a:rPr>
                        <a:t>ORTAÖĞRETİM TOPLAM (D+E+F)</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u="none" strike="noStrike" dirty="0">
                          <a:effectLst/>
                          <a:latin typeface="+mn-lt"/>
                        </a:rPr>
                        <a:t>İKİLİ</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101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2.542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4.213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129.429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9642290"/>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850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20.350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20.253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552.621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89%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0697123"/>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951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22.892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a:solidFill>
                            <a:schemeClr val="tx1"/>
                          </a:solidFill>
                          <a:effectLst/>
                          <a:latin typeface="+mn-lt"/>
                          <a:ea typeface="+mn-ea"/>
                          <a:cs typeface="+mn-cs"/>
                        </a:rPr>
                        <a:t>24.466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682.050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spcAft>
                          <a:spcPts val="0"/>
                        </a:spcAft>
                      </a:pPr>
                      <a:r>
                        <a:rPr lang="tr-TR" sz="1000" b="1" u="none" strike="noStrike" kern="1200" dirty="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2732123"/>
                  </a:ext>
                </a:extLst>
              </a:tr>
              <a:tr h="252074">
                <a:tc rowSpan="3">
                  <a:txBody>
                    <a:bodyPr/>
                    <a:lstStyle/>
                    <a:p>
                      <a:pPr algn="ctr" fontAlgn="ctr"/>
                      <a:r>
                        <a:rPr lang="tr-TR" sz="1000" u="none" strike="noStrike" dirty="0">
                          <a:effectLst/>
                          <a:latin typeface="+mn-lt"/>
                        </a:rPr>
                        <a:t>GENEL ORTAÖĞRETİM (D)</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48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1.206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2.209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80.975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12920496"/>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285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7.053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7.914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259.270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86%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76%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27373749"/>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8.259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10.123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340.245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41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86143018"/>
                  </a:ext>
                </a:extLst>
              </a:tr>
              <a:tr h="252074">
                <a:tc rowSpan="3">
                  <a:txBody>
                    <a:bodyPr/>
                    <a:lstStyle/>
                    <a:p>
                      <a:pPr algn="ctr" fontAlgn="ctr"/>
                      <a:r>
                        <a:rPr lang="tr-TR" sz="1000" u="none" strike="noStrike" dirty="0">
                          <a:effectLst/>
                          <a:latin typeface="+mn-lt"/>
                        </a:rPr>
                        <a:t>MESLEKİ-TEKNİK ORTAÖĞRETİM (E)</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743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1.385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40.607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73584921"/>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357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7.172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9.081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217.348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91%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84%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36717785"/>
                  </a:ext>
                </a:extLst>
              </a:tr>
              <a:tr h="273642">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391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7.915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10.466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257.955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1776376"/>
                  </a:ext>
                </a:extLst>
              </a:tr>
              <a:tr h="252074">
                <a:tc rowSpan="3">
                  <a:txBody>
                    <a:bodyPr/>
                    <a:lstStyle/>
                    <a:p>
                      <a:pPr algn="ctr" fontAlgn="ctr"/>
                      <a:r>
                        <a:rPr lang="tr-TR" sz="1000" u="none" strike="noStrike" dirty="0">
                          <a:effectLst/>
                          <a:latin typeface="+mn-lt"/>
                        </a:rPr>
                        <a:t>İMAM HATİP LİSELERİ (F)</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593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7.847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00716103"/>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208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6.125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3.258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76.003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91%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62971032"/>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6.718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3.877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83.850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000" u="none" strike="noStrike" kern="1200" dirty="0">
                          <a:solidFill>
                            <a:schemeClr val="tx1"/>
                          </a:solidFill>
                          <a:effectLst/>
                          <a:latin typeface="+mn-lt"/>
                          <a:ea typeface="+mn-ea"/>
                          <a:cs typeface="+mn-cs"/>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1142139"/>
                  </a:ext>
                </a:extLst>
              </a:tr>
            </a:tbl>
          </a:graphicData>
        </a:graphic>
      </p:graphicFrame>
      <p:sp>
        <p:nvSpPr>
          <p:cNvPr id="4" name="Metin kutusu 3"/>
          <p:cNvSpPr txBox="1"/>
          <p:nvPr/>
        </p:nvSpPr>
        <p:spPr>
          <a:xfrm>
            <a:off x="93189" y="8549659"/>
            <a:ext cx="667067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t>
            </a:r>
            <a:r>
              <a:rPr kumimoji="0" lang="tr-TR" sz="1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İlkokul ve ortaokul aynı binayı ve derslikleri kullandığı için ilgili kurum türlerinde derslik başına düşen öğrenci sayısı verileri  fazla çıkmıştır</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Normalde ilk ve ortaokulda derslik başına düşen öğrenci sayısı </a:t>
            </a: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35’tir.</a:t>
            </a: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2023-2024 </a:t>
            </a: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YILI RESMİ OKULLARIN</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NORMAL VE İKİLİ ÖĞRETİM DURUMU*</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fld id="{796AAD45-9E9D-4CFF-8CAC-247D62ADDC27}" type="slidenum">
              <a:rPr lang="tr-TR" smtClean="0"/>
              <a:pPr/>
              <a:t>27</a:t>
            </a:fld>
            <a:r>
              <a:rPr lang="tr-TR" dirty="0"/>
              <a:t> / </a:t>
            </a:r>
            <a:r>
              <a:rPr lang="tr-TR" dirty="0" smtClean="0"/>
              <a:t>204</a:t>
            </a:r>
            <a:endParaRPr lang="tr-TR" dirty="0"/>
          </a:p>
        </p:txBody>
      </p:sp>
    </p:spTree>
    <p:extLst>
      <p:ext uri="{BB962C8B-B14F-4D97-AF65-F5344CB8AC3E}">
        <p14:creationId xmlns:p14="http://schemas.microsoft.com/office/powerpoint/2010/main" val="1115137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187252691"/>
              </p:ext>
            </p:extLst>
          </p:nvPr>
        </p:nvGraphicFramePr>
        <p:xfrm>
          <a:off x="113168" y="979485"/>
          <a:ext cx="6618935" cy="7952479"/>
        </p:xfrm>
        <a:graphic>
          <a:graphicData uri="http://schemas.openxmlformats.org/drawingml/2006/table">
            <a:tbl>
              <a:tblPr>
                <a:effectLst>
                  <a:outerShdw blurRad="50800" dist="38100" dir="5400000" algn="t" rotWithShape="0">
                    <a:prstClr val="black">
                      <a:alpha val="40000"/>
                    </a:prstClr>
                  </a:outerShdw>
                </a:effectLst>
              </a:tblPr>
              <a:tblGrid>
                <a:gridCol w="2518073">
                  <a:extLst>
                    <a:ext uri="{9D8B030D-6E8A-4147-A177-3AD203B41FA5}">
                      <a16:colId xmlns:a16="http://schemas.microsoft.com/office/drawing/2014/main" val="3517886067"/>
                    </a:ext>
                  </a:extLst>
                </a:gridCol>
                <a:gridCol w="1366954">
                  <a:extLst>
                    <a:ext uri="{9D8B030D-6E8A-4147-A177-3AD203B41FA5}">
                      <a16:colId xmlns:a16="http://schemas.microsoft.com/office/drawing/2014/main" val="1300982459"/>
                    </a:ext>
                  </a:extLst>
                </a:gridCol>
                <a:gridCol w="1366954">
                  <a:extLst>
                    <a:ext uri="{9D8B030D-6E8A-4147-A177-3AD203B41FA5}">
                      <a16:colId xmlns:a16="http://schemas.microsoft.com/office/drawing/2014/main" val="436323658"/>
                    </a:ext>
                  </a:extLst>
                </a:gridCol>
                <a:gridCol w="1366954">
                  <a:extLst>
                    <a:ext uri="{9D8B030D-6E8A-4147-A177-3AD203B41FA5}">
                      <a16:colId xmlns:a16="http://schemas.microsoft.com/office/drawing/2014/main" val="4130434168"/>
                    </a:ext>
                  </a:extLst>
                </a:gridCol>
              </a:tblGrid>
              <a:tr h="844387">
                <a:tc>
                  <a:txBody>
                    <a:bodyPr/>
                    <a:lstStyle/>
                    <a:p>
                      <a:pPr algn="ctr" rtl="0" fontAlgn="ctr"/>
                      <a:r>
                        <a:rPr lang="tr-TR" sz="1400" b="1" u="none" strike="noStrike" dirty="0">
                          <a:solidFill>
                            <a:schemeClr val="bg1"/>
                          </a:solidFill>
                          <a:effectLst/>
                        </a:rPr>
                        <a:t>YÜKSEK ÖĞRETİM</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marL="0" algn="ctr" defTabSz="457200" rtl="0" eaLnBrk="1" fontAlgn="ctr" latinLnBrk="0" hangingPunct="1"/>
                      <a:r>
                        <a:rPr lang="tr-TR" sz="1400" b="1" u="none" strike="noStrike" kern="1200" dirty="0">
                          <a:solidFill>
                            <a:schemeClr val="bg1"/>
                          </a:solidFill>
                          <a:effectLst/>
                        </a:rPr>
                        <a:t>TÜRKİYE</a:t>
                      </a:r>
                      <a:endParaRPr lang="tr-TR" sz="1400" b="1" i="0" u="none" strike="noStrike" kern="1200" dirty="0">
                        <a:solidFill>
                          <a:schemeClr val="bg1"/>
                        </a:solidFill>
                        <a:effectLst/>
                        <a:latin typeface="Calibri" panose="020F0502020204030204" pitchFamily="34" charset="0"/>
                        <a:ea typeface="+mn-ea"/>
                        <a:cs typeface="+mn-cs"/>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İSTANBUL’UN PAYI </a:t>
                      </a:r>
                    </a:p>
                    <a:p>
                      <a:pPr algn="ctr" rtl="0" fontAlgn="ctr"/>
                      <a:r>
                        <a:rPr lang="tr-TR" sz="1400" b="1" u="none" strike="noStrike" dirty="0">
                          <a:solidFill>
                            <a:schemeClr val="bg1"/>
                          </a:solidFill>
                          <a:effectLst/>
                        </a:rPr>
                        <a:t>%</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2395191534"/>
                  </a:ext>
                </a:extLst>
              </a:tr>
              <a:tr h="506632">
                <a:tc gridSpan="4">
                  <a:txBody>
                    <a:bodyPr/>
                    <a:lstStyle/>
                    <a:p>
                      <a:pPr algn="ctr" rtl="0" fontAlgn="b"/>
                      <a:r>
                        <a:rPr lang="tr-TR" sz="1400" b="1" u="none" strike="noStrike" dirty="0">
                          <a:solidFill>
                            <a:srgbClr val="14213D"/>
                          </a:solidFill>
                          <a:effectLst/>
                        </a:rPr>
                        <a:t>KURUM</a:t>
                      </a:r>
                      <a:r>
                        <a:rPr lang="tr-TR" sz="1400" b="1" u="none" strike="noStrike" baseline="0" dirty="0">
                          <a:solidFill>
                            <a:srgbClr val="14213D"/>
                          </a:solidFill>
                          <a:effectLst/>
                        </a:rPr>
                        <a:t> SAYISI</a:t>
                      </a:r>
                      <a:endParaRPr lang="tr-TR" sz="1400" b="1" i="0" u="none" strike="noStrike" dirty="0">
                        <a:solidFill>
                          <a:srgbClr val="14213D"/>
                        </a:solidFill>
                        <a:effectLst/>
                        <a:latin typeface="Calibri" panose="020F0502020204030204" pitchFamily="34" charset="0"/>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488043280"/>
                  </a:ext>
                </a:extLst>
              </a:tr>
              <a:tr h="459413">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129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10,07</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99678265"/>
                  </a:ext>
                </a:extLst>
              </a:tr>
              <a:tr h="466937">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58,66</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1637815"/>
                  </a:ext>
                </a:extLst>
              </a:tr>
              <a:tr h="466937">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75,00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0699473"/>
                  </a:ext>
                </a:extLst>
              </a:tr>
              <a:tr h="459413">
                <a:tc>
                  <a:txBody>
                    <a:bodyPr/>
                    <a:lstStyle/>
                    <a:p>
                      <a:pPr algn="l" rtl="0" fontAlgn="b"/>
                      <a:r>
                        <a:rPr lang="tr-TR" sz="1400" b="1" u="none" strike="noStrike" dirty="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rgbClr val="FF5400"/>
                          </a:solidFill>
                          <a:effectLst/>
                          <a:latin typeface="+mn-lt"/>
                          <a:ea typeface="+mn-ea"/>
                          <a:cs typeface="+mn-cs"/>
                        </a:rPr>
                        <a:t>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rgbClr val="FF5400"/>
                          </a:solidFill>
                          <a:effectLst/>
                          <a:latin typeface="+mn-lt"/>
                          <a:ea typeface="+mn-ea"/>
                          <a:cs typeface="+mn-cs"/>
                        </a:rPr>
                        <a:t>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rgbClr val="FF5400"/>
                          </a:solidFill>
                          <a:effectLst/>
                          <a:latin typeface="+mn-lt"/>
                          <a:ea typeface="+mn-ea"/>
                          <a:cs typeface="+mn-cs"/>
                        </a:rPr>
                        <a:t>28,85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515984684"/>
                  </a:ext>
                </a:extLst>
              </a:tr>
              <a:tr h="506632">
                <a:tc gridSpan="4">
                  <a:txBody>
                    <a:bodyPr/>
                    <a:lstStyle/>
                    <a:p>
                      <a:pPr algn="ctr" rtl="0" fontAlgn="b"/>
                      <a:r>
                        <a:rPr lang="tr-TR" sz="1400" b="1" u="none" strike="noStrike" dirty="0">
                          <a:solidFill>
                            <a:srgbClr val="14213D"/>
                          </a:solidFill>
                          <a:effectLst/>
                          <a:latin typeface="+mn-lt"/>
                        </a:rPr>
                        <a:t>ÖĞRENCİ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2196463169"/>
                  </a:ext>
                </a:extLst>
              </a:tr>
              <a:tr h="466937">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915.740</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a:solidFill>
                            <a:schemeClr val="tx1"/>
                          </a:solidFill>
                          <a:effectLst/>
                          <a:latin typeface="+mn-lt"/>
                          <a:ea typeface="+mn-ea"/>
                          <a:cs typeface="+mn-cs"/>
                        </a:rPr>
                        <a:t>6.204.078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14,76</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0484433"/>
                  </a:ext>
                </a:extLst>
              </a:tr>
              <a:tr h="466937">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563.643</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735.439</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76,64</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99754418"/>
                  </a:ext>
                </a:extLst>
              </a:tr>
              <a:tr h="466937">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7.949</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10.631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74,77</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31366357"/>
                  </a:ext>
                </a:extLst>
              </a:tr>
              <a:tr h="466937">
                <a:tc>
                  <a:txBody>
                    <a:bodyPr/>
                    <a:lstStyle/>
                    <a:p>
                      <a:pPr algn="l" rtl="0" fontAlgn="b"/>
                      <a:r>
                        <a:rPr lang="tr-TR" sz="1400" b="1" u="none" strike="noStrike" dirty="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1.487.332</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6.950.142</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21,40</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153787041"/>
                  </a:ext>
                </a:extLst>
              </a:tr>
              <a:tr h="506632">
                <a:tc gridSpan="4">
                  <a:txBody>
                    <a:bodyPr/>
                    <a:lstStyle/>
                    <a:p>
                      <a:pPr algn="ctr" rtl="0" fontAlgn="b"/>
                      <a:r>
                        <a:rPr lang="tr-TR" sz="1400" b="1" u="none" strike="noStrike" dirty="0">
                          <a:solidFill>
                            <a:srgbClr val="14213D"/>
                          </a:solidFill>
                          <a:effectLst/>
                          <a:latin typeface="+mn-lt"/>
                        </a:rPr>
                        <a:t>ÖĞRETİM ELEMANI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706880574"/>
                  </a:ext>
                </a:extLst>
              </a:tr>
              <a:tr h="466937">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17.551</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152.957</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11,47</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00599490"/>
                  </a:ext>
                </a:extLst>
              </a:tr>
              <a:tr h="466937">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20.405</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29.561</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69,02</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19238710"/>
                  </a:ext>
                </a:extLst>
              </a:tr>
              <a:tr h="466937">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135</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241</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56</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68474494"/>
                  </a:ext>
                </a:extLst>
              </a:tr>
              <a:tr h="466937">
                <a:tc>
                  <a:txBody>
                    <a:bodyPr/>
                    <a:lstStyle/>
                    <a:p>
                      <a:pPr algn="l" rtl="0" fontAlgn="b"/>
                      <a:r>
                        <a:rPr lang="tr-TR" sz="1400" b="1" u="none" strike="noStrike" dirty="0">
                          <a:solidFill>
                            <a:srgbClr val="FF5400"/>
                          </a:solidFill>
                          <a:effectLst/>
                        </a:rPr>
                        <a:t>TOPLAM </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38.091</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182.759</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20,84</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4088001"/>
                  </a:ext>
                </a:extLst>
              </a:tr>
            </a:tbl>
          </a:graphicData>
        </a:graphic>
      </p:graphicFrame>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YÜKSEK ÖĞRETİM GENEL DURUMU</a:t>
            </a:r>
            <a:r>
              <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TÜRKİYE-İSTANBUL KARŞILAŞTIRMASI</a:t>
            </a:r>
          </a:p>
        </p:txBody>
      </p:sp>
      <p:sp>
        <p:nvSpPr>
          <p:cNvPr id="2" name="Metin kutusu 1"/>
          <p:cNvSpPr txBox="1"/>
          <p:nvPr/>
        </p:nvSpPr>
        <p:spPr>
          <a:xfrm>
            <a:off x="0" y="9017556"/>
            <a:ext cx="63165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prstClr val="black"/>
                </a:solidFill>
                <a:effectLst/>
                <a:uLnTx/>
                <a:uFillTx/>
                <a:latin typeface="Calibri" panose="020F0502020204030204"/>
                <a:ea typeface="+mn-ea"/>
                <a:cs typeface="+mn-cs"/>
              </a:rPr>
              <a:t>Not: Bu bölümde kullanılan Türkiye verileri Yükseköğretim Kurulu istatistiklerinden derlenmiştir.</a:t>
            </a:r>
            <a:endPar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49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196565107"/>
              </p:ext>
            </p:extLst>
          </p:nvPr>
        </p:nvGraphicFramePr>
        <p:xfrm>
          <a:off x="60592" y="965724"/>
          <a:ext cx="6705967" cy="8204401"/>
        </p:xfrm>
        <a:graphic>
          <a:graphicData uri="http://schemas.openxmlformats.org/drawingml/2006/table">
            <a:tbl>
              <a:tblPr>
                <a:effectLst>
                  <a:outerShdw blurRad="50800" dist="38100" dir="5400000" algn="t" rotWithShape="0">
                    <a:prstClr val="black">
                      <a:alpha val="40000"/>
                    </a:prstClr>
                  </a:outerShdw>
                </a:effectLst>
              </a:tblPr>
              <a:tblGrid>
                <a:gridCol w="225113">
                  <a:extLst>
                    <a:ext uri="{9D8B030D-6E8A-4147-A177-3AD203B41FA5}">
                      <a16:colId xmlns:a16="http://schemas.microsoft.com/office/drawing/2014/main" val="3129976894"/>
                    </a:ext>
                  </a:extLst>
                </a:gridCol>
                <a:gridCol w="2411916">
                  <a:extLst>
                    <a:ext uri="{9D8B030D-6E8A-4147-A177-3AD203B41FA5}">
                      <a16:colId xmlns:a16="http://schemas.microsoft.com/office/drawing/2014/main" val="4248295555"/>
                    </a:ext>
                  </a:extLst>
                </a:gridCol>
                <a:gridCol w="573860">
                  <a:extLst>
                    <a:ext uri="{9D8B030D-6E8A-4147-A177-3AD203B41FA5}">
                      <a16:colId xmlns:a16="http://schemas.microsoft.com/office/drawing/2014/main" val="1018558212"/>
                    </a:ext>
                  </a:extLst>
                </a:gridCol>
                <a:gridCol w="520300">
                  <a:extLst>
                    <a:ext uri="{9D8B030D-6E8A-4147-A177-3AD203B41FA5}">
                      <a16:colId xmlns:a16="http://schemas.microsoft.com/office/drawing/2014/main" val="2766534829"/>
                    </a:ext>
                  </a:extLst>
                </a:gridCol>
                <a:gridCol w="543254">
                  <a:extLst>
                    <a:ext uri="{9D8B030D-6E8A-4147-A177-3AD203B41FA5}">
                      <a16:colId xmlns:a16="http://schemas.microsoft.com/office/drawing/2014/main" val="2790645772"/>
                    </a:ext>
                  </a:extLst>
                </a:gridCol>
                <a:gridCol w="483039">
                  <a:extLst>
                    <a:ext uri="{9D8B030D-6E8A-4147-A177-3AD203B41FA5}">
                      <a16:colId xmlns:a16="http://schemas.microsoft.com/office/drawing/2014/main" val="3300494511"/>
                    </a:ext>
                  </a:extLst>
                </a:gridCol>
                <a:gridCol w="605610">
                  <a:extLst>
                    <a:ext uri="{9D8B030D-6E8A-4147-A177-3AD203B41FA5}">
                      <a16:colId xmlns:a16="http://schemas.microsoft.com/office/drawing/2014/main" val="2687829334"/>
                    </a:ext>
                  </a:extLst>
                </a:gridCol>
                <a:gridCol w="699698">
                  <a:extLst>
                    <a:ext uri="{9D8B030D-6E8A-4147-A177-3AD203B41FA5}">
                      <a16:colId xmlns:a16="http://schemas.microsoft.com/office/drawing/2014/main" val="1712104799"/>
                    </a:ext>
                  </a:extLst>
                </a:gridCol>
                <a:gridCol w="643177">
                  <a:extLst>
                    <a:ext uri="{9D8B030D-6E8A-4147-A177-3AD203B41FA5}">
                      <a16:colId xmlns:a16="http://schemas.microsoft.com/office/drawing/2014/main" val="3443973305"/>
                    </a:ext>
                  </a:extLst>
                </a:gridCol>
              </a:tblGrid>
              <a:tr h="1347320">
                <a:tc>
                  <a:txBody>
                    <a:bodyPr/>
                    <a:lstStyle/>
                    <a:p>
                      <a:pPr algn="ctr" rtl="0" fontAlgn="ctr"/>
                      <a:r>
                        <a:rPr lang="tr-TR" sz="1200" u="none" strike="noStrike" dirty="0">
                          <a:solidFill>
                            <a:schemeClr val="bg1"/>
                          </a:solidFill>
                          <a:effectLst/>
                        </a:rPr>
                        <a:t>SIRA NO</a:t>
                      </a:r>
                      <a:endParaRPr lang="tr-TR" sz="1200" b="1" i="0" u="none" strike="noStrike" dirty="0">
                        <a:solidFill>
                          <a:schemeClr val="bg1"/>
                        </a:solidFill>
                        <a:effectLst/>
                        <a:latin typeface="Calibri" panose="020F0502020204030204" pitchFamily="34" charset="0"/>
                      </a:endParaRPr>
                    </a:p>
                  </a:txBody>
                  <a:tcPr marL="3248" marR="3248" marT="3248" marB="0" vert="vert"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ÜNİVERSİTE ADI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FAKÜLTE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YÜKSEK OKUL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MESLEK YÜKSEK OKUL SAYISI</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000" b="1" u="none" strike="noStrike" dirty="0">
                          <a:solidFill>
                            <a:schemeClr val="bg1"/>
                          </a:solidFill>
                          <a:effectLst/>
                          <a:latin typeface="+mn-lt"/>
                        </a:rPr>
                        <a:t>ENSTİTÜ SAYISI </a:t>
                      </a:r>
                      <a:endParaRPr lang="tr-TR" sz="10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ÖĞRETİM ELEMANI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ÖĞRENCİ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i="0" u="none" strike="noStrike" dirty="0" smtClean="0">
                          <a:solidFill>
                            <a:schemeClr val="bg1"/>
                          </a:solidFill>
                          <a:effectLst/>
                          <a:latin typeface="+mn-lt"/>
                        </a:rPr>
                        <a:t>YABANCI</a:t>
                      </a:r>
                      <a:r>
                        <a:rPr lang="tr-TR" sz="1100" b="1" i="0" u="none" strike="noStrike" baseline="0" dirty="0" smtClean="0">
                          <a:solidFill>
                            <a:schemeClr val="bg1"/>
                          </a:solidFill>
                          <a:effectLst/>
                          <a:latin typeface="+mn-lt"/>
                        </a:rPr>
                        <a:t> </a:t>
                      </a:r>
                    </a:p>
                    <a:p>
                      <a:pPr algn="ctr" rtl="0" fontAlgn="ctr"/>
                      <a:r>
                        <a:rPr lang="tr-TR" sz="1100" b="1" i="0" u="none" strike="noStrike" baseline="0" dirty="0" smtClean="0">
                          <a:solidFill>
                            <a:schemeClr val="bg1"/>
                          </a:solidFill>
                          <a:effectLst/>
                          <a:latin typeface="+mn-lt"/>
                        </a:rPr>
                        <a:t>ÖĞRENCİ SAYISI</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213188511"/>
                  </a:ext>
                </a:extLst>
              </a:tr>
              <a:tr h="464887">
                <a:tc>
                  <a:txBody>
                    <a:bodyPr/>
                    <a:lstStyle/>
                    <a:p>
                      <a:pPr algn="ctr" rtl="0" fontAlgn="ctr"/>
                      <a:r>
                        <a:rPr lang="tr-TR" sz="1200" b="1" u="none" strike="noStrike" dirty="0">
                          <a:effectLst/>
                        </a:rPr>
                        <a:t>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BOĞAZİÇİ ÜNİVERSİTESİ </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882</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16.153</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284</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15162646"/>
                  </a:ext>
                </a:extLst>
              </a:tr>
              <a:tr h="464887">
                <a:tc>
                  <a:txBody>
                    <a:bodyPr/>
                    <a:lstStyle/>
                    <a:p>
                      <a:pPr algn="ctr" rtl="0" fontAlgn="ctr"/>
                      <a:r>
                        <a:rPr lang="tr-TR" sz="1200" b="1" u="none" strike="noStrike" dirty="0">
                          <a:effectLst/>
                        </a:rPr>
                        <a:t>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GALATASARAY</a:t>
                      </a:r>
                      <a:r>
                        <a:rPr lang="tr-TR" sz="1200" b="1" u="none" strike="noStrike" baseline="0" dirty="0">
                          <a:solidFill>
                            <a:schemeClr val="tx1"/>
                          </a:solidFill>
                          <a:effectLst/>
                        </a:rPr>
                        <a:t> </a:t>
                      </a:r>
                      <a:r>
                        <a:rPr lang="tr-TR" sz="1200" b="1" u="none" strike="noStrike" dirty="0">
                          <a:solidFill>
                            <a:schemeClr val="tx1"/>
                          </a:solidFill>
                          <a:effectLst/>
                        </a:rPr>
                        <a:t>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296</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4.363</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23</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5463737"/>
                  </a:ext>
                </a:extLst>
              </a:tr>
              <a:tr h="464887">
                <a:tc>
                  <a:txBody>
                    <a:bodyPr/>
                    <a:lstStyle/>
                    <a:p>
                      <a:pPr algn="ctr" rtl="0" fontAlgn="ctr"/>
                      <a:r>
                        <a:rPr lang="tr-TR" sz="1200" b="1" u="none" strike="noStrike" dirty="0">
                          <a:effectLst/>
                        </a:rPr>
                        <a:t>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MEDENİYET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1.070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15.920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442</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9886214"/>
                  </a:ext>
                </a:extLst>
              </a:tr>
              <a:tr h="464887">
                <a:tc>
                  <a:txBody>
                    <a:bodyPr/>
                    <a:lstStyle/>
                    <a:p>
                      <a:pPr algn="ctr" rtl="0" fontAlgn="ctr"/>
                      <a:r>
                        <a:rPr lang="tr-TR" sz="1200" b="1" u="none" strike="noStrike" dirty="0">
                          <a:effectLst/>
                        </a:rPr>
                        <a:t>4</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TEKNİK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2.330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37.976</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1.690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9923707"/>
                  </a:ext>
                </a:extLst>
              </a:tr>
              <a:tr h="464887">
                <a:tc>
                  <a:txBody>
                    <a:bodyPr/>
                    <a:lstStyle/>
                    <a:p>
                      <a:pPr algn="ctr" rtl="0" fontAlgn="ctr"/>
                      <a:r>
                        <a:rPr lang="tr-TR" sz="1200" b="1" u="none" strike="noStrike" dirty="0">
                          <a:effectLst/>
                        </a:rPr>
                        <a:t>5</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3.320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668.358</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9.933</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93540921"/>
                  </a:ext>
                </a:extLst>
              </a:tr>
              <a:tr h="464887">
                <a:tc>
                  <a:txBody>
                    <a:bodyPr/>
                    <a:lstStyle/>
                    <a:p>
                      <a:pPr algn="ctr" rtl="0" fontAlgn="ctr"/>
                      <a:r>
                        <a:rPr lang="tr-TR" sz="1200" b="1" u="none" strike="noStrike" dirty="0">
                          <a:effectLst/>
                        </a:rPr>
                        <a:t>6</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 CERRAHPAŞA</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1.999</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32.845</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1.598</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45758039"/>
                  </a:ext>
                </a:extLst>
              </a:tr>
              <a:tr h="464887">
                <a:tc>
                  <a:txBody>
                    <a:bodyPr/>
                    <a:lstStyle/>
                    <a:p>
                      <a:pPr algn="ctr" rtl="0" fontAlgn="ctr"/>
                      <a:r>
                        <a:rPr lang="tr-TR" sz="1200" b="1" u="none" strike="noStrike" dirty="0">
                          <a:effectLst/>
                        </a:rPr>
                        <a:t>7</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MARMARA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13</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2.986</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70.261</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000000"/>
                          </a:solidFill>
                          <a:effectLst/>
                          <a:latin typeface="Bookman Old Style" panose="02050604050505020204" pitchFamily="18" charset="0"/>
                          <a:ea typeface="+mn-ea"/>
                          <a:cs typeface="+mn-cs"/>
                        </a:rPr>
                        <a:t>2.457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56830196"/>
                  </a:ext>
                </a:extLst>
              </a:tr>
              <a:tr h="581108">
                <a:tc>
                  <a:txBody>
                    <a:bodyPr/>
                    <a:lstStyle/>
                    <a:p>
                      <a:pPr algn="ctr" rtl="0" fontAlgn="ctr"/>
                      <a:r>
                        <a:rPr lang="tr-TR" sz="1200" b="1" u="none" strike="noStrike" dirty="0">
                          <a:effectLst/>
                        </a:rPr>
                        <a:t>8</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MİMARSİNAN GÜZEL SANATLAR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626</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10.253</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000000"/>
                          </a:solidFill>
                          <a:effectLst/>
                          <a:latin typeface="Bookman Old Style" panose="02050604050505020204" pitchFamily="18" charset="0"/>
                          <a:ea typeface="+mn-ea"/>
                          <a:cs typeface="+mn-cs"/>
                        </a:rPr>
                        <a:t>196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35158595"/>
                  </a:ext>
                </a:extLst>
              </a:tr>
              <a:tr h="464887">
                <a:tc>
                  <a:txBody>
                    <a:bodyPr/>
                    <a:lstStyle/>
                    <a:p>
                      <a:pPr algn="ctr" rtl="0" fontAlgn="ctr"/>
                      <a:r>
                        <a:rPr lang="tr-TR" sz="1200" b="1" u="none" strike="noStrike" dirty="0">
                          <a:effectLst/>
                        </a:rPr>
                        <a:t>9</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SAĞLIK</a:t>
                      </a:r>
                      <a:r>
                        <a:rPr lang="tr-TR" sz="1200" b="1" u="none" strike="noStrike" baseline="0" dirty="0">
                          <a:solidFill>
                            <a:schemeClr val="tx1"/>
                          </a:solidFill>
                          <a:effectLst/>
                        </a:rPr>
                        <a:t> </a:t>
                      </a:r>
                      <a:r>
                        <a:rPr lang="tr-TR" sz="1200" b="1" u="none" strike="noStrike" dirty="0">
                          <a:solidFill>
                            <a:schemeClr val="tx1"/>
                          </a:solidFill>
                          <a:effectLst/>
                        </a:rPr>
                        <a:t>BİLİMLERİ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2.031</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12.808</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000000"/>
                          </a:solidFill>
                          <a:effectLst/>
                          <a:latin typeface="Bookman Old Style" panose="02050604050505020204" pitchFamily="18" charset="0"/>
                          <a:ea typeface="+mn-ea"/>
                          <a:cs typeface="+mn-cs"/>
                        </a:rPr>
                        <a:t>2.365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5030302"/>
                  </a:ext>
                </a:extLst>
              </a:tr>
              <a:tr h="464887">
                <a:tc>
                  <a:txBody>
                    <a:bodyPr/>
                    <a:lstStyle/>
                    <a:p>
                      <a:pPr algn="ctr" rtl="0" fontAlgn="ctr"/>
                      <a:r>
                        <a:rPr lang="tr-TR" sz="1200" b="1" u="none" strike="noStrike" dirty="0">
                          <a:effectLst/>
                        </a:rPr>
                        <a:t>10</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TÜRK-ALMAN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292</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4.409</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000000"/>
                          </a:solidFill>
                          <a:effectLst/>
                          <a:latin typeface="Bookman Old Style" panose="02050604050505020204" pitchFamily="18" charset="0"/>
                          <a:ea typeface="+mn-ea"/>
                          <a:cs typeface="+mn-cs"/>
                        </a:rPr>
                        <a:t>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3193024"/>
                  </a:ext>
                </a:extLst>
              </a:tr>
              <a:tr h="581108">
                <a:tc>
                  <a:txBody>
                    <a:bodyPr/>
                    <a:lstStyle/>
                    <a:p>
                      <a:pPr algn="ctr" rtl="0" fontAlgn="ctr"/>
                      <a:r>
                        <a:rPr lang="tr-TR" sz="1200" b="1" u="none" strike="noStrike" dirty="0">
                          <a:effectLst/>
                        </a:rPr>
                        <a:t>11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a:solidFill>
                            <a:schemeClr val="tx1"/>
                          </a:solidFill>
                          <a:effectLst/>
                        </a:rPr>
                        <a:t>TÜRK-JAPON BİLİM VE TEKNOLOJİ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59549990"/>
                  </a:ext>
                </a:extLst>
              </a:tr>
              <a:tr h="581108">
                <a:tc>
                  <a:txBody>
                    <a:bodyPr/>
                    <a:lstStyle/>
                    <a:p>
                      <a:pPr algn="ctr" rtl="0" fontAlgn="ctr"/>
                      <a:r>
                        <a:rPr lang="tr-TR" sz="1200" b="1" u="none" strike="noStrike" dirty="0">
                          <a:effectLst/>
                        </a:rPr>
                        <a:t>12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a:solidFill>
                            <a:schemeClr val="tx1"/>
                          </a:solidFill>
                          <a:effectLst/>
                        </a:rPr>
                        <a:t>TÜRKİYE</a:t>
                      </a:r>
                      <a:r>
                        <a:rPr lang="tr-TR" sz="1200" b="1" u="none" strike="noStrike" baseline="0" dirty="0">
                          <a:solidFill>
                            <a:schemeClr val="tx1"/>
                          </a:solidFill>
                          <a:effectLst/>
                        </a:rPr>
                        <a:t> </a:t>
                      </a:r>
                      <a:r>
                        <a:rPr lang="tr-TR" sz="1200" b="1" u="none" strike="noStrike" dirty="0">
                          <a:solidFill>
                            <a:schemeClr val="tx1"/>
                          </a:solidFill>
                          <a:effectLst/>
                        </a:rPr>
                        <a:t>ULUSLARARASI İSLAM, BİLİM VE TEKNOLOJİ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0</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1941468"/>
                  </a:ext>
                </a:extLst>
              </a:tr>
              <a:tr h="464887">
                <a:tc>
                  <a:txBody>
                    <a:bodyPr/>
                    <a:lstStyle/>
                    <a:p>
                      <a:pPr algn="ctr" rtl="0" fontAlgn="ctr"/>
                      <a:r>
                        <a:rPr lang="tr-TR" sz="1200" b="1" u="none" strike="noStrike" dirty="0">
                          <a:effectLst/>
                        </a:rPr>
                        <a:t>13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YILDIZ TEKNİK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1.719</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42.394</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2.379</a:t>
                      </a:r>
                    </a:p>
                    <a:p>
                      <a:pPr algn="ctr" rtl="0" fontAlgn="ct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0678705"/>
                  </a:ext>
                </a:extLst>
              </a:tr>
              <a:tr h="464887">
                <a:tc gridSpan="2">
                  <a:txBody>
                    <a:bodyPr/>
                    <a:lstStyle/>
                    <a:p>
                      <a:pPr algn="ctr" rtl="0" fontAlgn="ctr"/>
                      <a:r>
                        <a:rPr lang="tr-TR" sz="1200" b="1" u="none" strike="noStrike" dirty="0">
                          <a:solidFill>
                            <a:schemeClr val="tx1"/>
                          </a:solidFill>
                          <a:effectLst/>
                        </a:rPr>
                        <a:t>TOPLAM</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112</a:t>
                      </a:r>
                      <a:endParaRPr lang="tr-TR" sz="11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15</a:t>
                      </a:r>
                      <a:endParaRPr lang="tr-TR" sz="11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15</a:t>
                      </a:r>
                      <a:endParaRPr lang="tr-TR" sz="11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56</a:t>
                      </a:r>
                      <a:endParaRPr lang="tr-TR" sz="11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17.551</a:t>
                      </a:r>
                      <a:endParaRPr lang="tr-TR" sz="11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915.740*</a:t>
                      </a:r>
                      <a:endParaRPr lang="tr-TR" sz="11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21.441</a:t>
                      </a:r>
                      <a:endParaRPr lang="tr-TR" sz="11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49763548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DEVLET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Metin kutusu 1"/>
          <p:cNvSpPr txBox="1"/>
          <p:nvPr/>
        </p:nvSpPr>
        <p:spPr>
          <a:xfrm>
            <a:off x="1" y="9296943"/>
            <a:ext cx="2920992" cy="230832"/>
          </a:xfrm>
          <a:prstGeom prst="rect">
            <a:avLst/>
          </a:prstGeom>
          <a:noFill/>
        </p:spPr>
        <p:txBody>
          <a:bodyPr wrap="none" rtlCol="0">
            <a:spAutoFit/>
          </a:bodyPr>
          <a:lstStyle/>
          <a:p>
            <a:r>
              <a:rPr lang="tr-TR" sz="900" dirty="0" smtClean="0"/>
              <a:t>* Öğrenci  sayısına yabancı öğrenci sayıları dahil edilmiştir.</a:t>
            </a:r>
            <a:endParaRPr lang="tr-TR" sz="900" dirty="0"/>
          </a:p>
        </p:txBody>
      </p:sp>
    </p:spTree>
    <p:extLst>
      <p:ext uri="{BB962C8B-B14F-4D97-AF65-F5344CB8AC3E}">
        <p14:creationId xmlns:p14="http://schemas.microsoft.com/office/powerpoint/2010/main" val="521462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9" name="Düz Bağlayıcı 8"/>
          <p:cNvCxnSpPr/>
          <p:nvPr/>
        </p:nvCxnSpPr>
        <p:spPr>
          <a:xfrm flipV="1">
            <a:off x="225217" y="259356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63068" y="270114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56</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25217" y="344745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63068" y="360787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58</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44705" y="3775104"/>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FİZİKİ ve TEKNİK ALTYAPI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5" name="Metin kutusu 14"/>
          <p:cNvSpPr txBox="1"/>
          <p:nvPr/>
        </p:nvSpPr>
        <p:spPr>
          <a:xfrm>
            <a:off x="1344705" y="2837186"/>
            <a:ext cx="4075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TARIM, ORMAN ve HAYVANCILIK</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64974" y="4384628"/>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SANAYİ VE TEKNOLOJİ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63068" y="4452753"/>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59</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60</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SPOR</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300054" y="4600874"/>
            <a:ext cx="4061013" cy="369332"/>
          </a:xfrm>
          <a:prstGeom prst="rect">
            <a:avLst/>
          </a:prstGeom>
          <a:noFill/>
        </p:spPr>
        <p:txBody>
          <a:bodyPr wrap="square" rtlCol="0">
            <a:spAutoFit/>
          </a:bodyPr>
          <a:lstStyle/>
          <a:p>
            <a:pPr lvl="0">
              <a:defRPr/>
            </a:pPr>
            <a:r>
              <a:rPr lang="tr-TR" b="1" i="1">
                <a:solidFill>
                  <a:srgbClr val="484848"/>
                </a:solidFill>
              </a:rPr>
              <a:t>İLETİŞİM, HABERLEŞME ve ENERJİ</a:t>
            </a:r>
            <a:endParaRPr lang="tr-TR" b="1" i="1" dirty="0">
              <a:solidFill>
                <a:srgbClr val="484848"/>
              </a:solidFill>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5" name="Dikdörtgen 34"/>
          <p:cNvSpPr/>
          <p:nvPr/>
        </p:nvSpPr>
        <p:spPr>
          <a:xfrm>
            <a:off x="1398492" y="5417838"/>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KENTSEL DÖNÜŞÜM</a:t>
            </a:r>
          </a:p>
        </p:txBody>
      </p:sp>
      <p:sp>
        <p:nvSpPr>
          <p:cNvPr id="27" name="Dikdörtgen 26"/>
          <p:cNvSpPr>
            <a:spLocks noChangeAspect="1"/>
          </p:cNvSpPr>
          <p:nvPr/>
        </p:nvSpPr>
        <p:spPr>
          <a:xfrm>
            <a:off x="409451" y="6141334"/>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61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8" name="Dikdörtgen 27"/>
          <p:cNvSpPr/>
          <p:nvPr/>
        </p:nvSpPr>
        <p:spPr>
          <a:xfrm>
            <a:off x="1352109" y="6272603"/>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KAMU YATIRIMLARI</a:t>
            </a:r>
          </a:p>
        </p:txBody>
      </p:sp>
    </p:spTree>
    <p:extLst>
      <p:ext uri="{BB962C8B-B14F-4D97-AF65-F5344CB8AC3E}">
        <p14:creationId xmlns:p14="http://schemas.microsoft.com/office/powerpoint/2010/main" val="1756579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787995530"/>
              </p:ext>
            </p:extLst>
          </p:nvPr>
        </p:nvGraphicFramePr>
        <p:xfrm>
          <a:off x="-1" y="753607"/>
          <a:ext cx="6858001" cy="8586159"/>
        </p:xfrm>
        <a:graphic>
          <a:graphicData uri="http://schemas.openxmlformats.org/drawingml/2006/table">
            <a:tbl>
              <a:tblPr>
                <a:effectLst>
                  <a:outerShdw blurRad="50800" dist="38100" dir="5400000" algn="t" rotWithShape="0">
                    <a:prstClr val="black">
                      <a:alpha val="40000"/>
                    </a:prstClr>
                  </a:outerShdw>
                </a:effectLst>
              </a:tblPr>
              <a:tblGrid>
                <a:gridCol w="416340">
                  <a:extLst>
                    <a:ext uri="{9D8B030D-6E8A-4147-A177-3AD203B41FA5}">
                      <a16:colId xmlns:a16="http://schemas.microsoft.com/office/drawing/2014/main" val="3208617606"/>
                    </a:ext>
                  </a:extLst>
                </a:gridCol>
                <a:gridCol w="2224066">
                  <a:extLst>
                    <a:ext uri="{9D8B030D-6E8A-4147-A177-3AD203B41FA5}">
                      <a16:colId xmlns:a16="http://schemas.microsoft.com/office/drawing/2014/main" val="1043160973"/>
                    </a:ext>
                  </a:extLst>
                </a:gridCol>
                <a:gridCol w="583138">
                  <a:extLst>
                    <a:ext uri="{9D8B030D-6E8A-4147-A177-3AD203B41FA5}">
                      <a16:colId xmlns:a16="http://schemas.microsoft.com/office/drawing/2014/main" val="3113933963"/>
                    </a:ext>
                  </a:extLst>
                </a:gridCol>
                <a:gridCol w="542454">
                  <a:extLst>
                    <a:ext uri="{9D8B030D-6E8A-4147-A177-3AD203B41FA5}">
                      <a16:colId xmlns:a16="http://schemas.microsoft.com/office/drawing/2014/main" val="3349014425"/>
                    </a:ext>
                  </a:extLst>
                </a:gridCol>
                <a:gridCol w="556018">
                  <a:extLst>
                    <a:ext uri="{9D8B030D-6E8A-4147-A177-3AD203B41FA5}">
                      <a16:colId xmlns:a16="http://schemas.microsoft.com/office/drawing/2014/main" val="727192237"/>
                    </a:ext>
                  </a:extLst>
                </a:gridCol>
                <a:gridCol w="501773">
                  <a:extLst>
                    <a:ext uri="{9D8B030D-6E8A-4147-A177-3AD203B41FA5}">
                      <a16:colId xmlns:a16="http://schemas.microsoft.com/office/drawing/2014/main" val="2206133781"/>
                    </a:ext>
                  </a:extLst>
                </a:gridCol>
                <a:gridCol w="596702">
                  <a:extLst>
                    <a:ext uri="{9D8B030D-6E8A-4147-A177-3AD203B41FA5}">
                      <a16:colId xmlns:a16="http://schemas.microsoft.com/office/drawing/2014/main" val="790745694"/>
                    </a:ext>
                  </a:extLst>
                </a:gridCol>
                <a:gridCol w="718755">
                  <a:extLst>
                    <a:ext uri="{9D8B030D-6E8A-4147-A177-3AD203B41FA5}">
                      <a16:colId xmlns:a16="http://schemas.microsoft.com/office/drawing/2014/main" val="2547668739"/>
                    </a:ext>
                  </a:extLst>
                </a:gridCol>
                <a:gridCol w="718755">
                  <a:extLst>
                    <a:ext uri="{9D8B030D-6E8A-4147-A177-3AD203B41FA5}">
                      <a16:colId xmlns:a16="http://schemas.microsoft.com/office/drawing/2014/main" val="2456544548"/>
                    </a:ext>
                  </a:extLst>
                </a:gridCol>
              </a:tblGrid>
              <a:tr h="480458">
                <a:tc>
                  <a:txBody>
                    <a:bodyPr/>
                    <a:lstStyle/>
                    <a:p>
                      <a:pPr algn="ctr" rtl="0" fontAlgn="ctr"/>
                      <a:r>
                        <a:rPr lang="tr-TR" sz="800" u="none" strike="noStrike" dirty="0">
                          <a:solidFill>
                            <a:schemeClr val="bg1"/>
                          </a:solidFill>
                          <a:effectLst/>
                          <a:latin typeface="+mn-lt"/>
                        </a:rPr>
                        <a:t>SIRA</a:t>
                      </a:r>
                      <a:endParaRPr lang="tr-TR" sz="800" b="1" i="0" u="none" strike="noStrike" dirty="0">
                        <a:solidFill>
                          <a:schemeClr val="bg1"/>
                        </a:solidFill>
                        <a:effectLst/>
                        <a:latin typeface="+mn-lt"/>
                      </a:endParaRPr>
                    </a:p>
                    <a:p>
                      <a:pPr algn="ctr" rtl="0" fontAlgn="ctr"/>
                      <a:r>
                        <a:rPr lang="tr-TR" sz="800" u="none" strike="noStrike" dirty="0" smtClean="0">
                          <a:solidFill>
                            <a:schemeClr val="bg1"/>
                          </a:solidFill>
                          <a:effectLst/>
                          <a:latin typeface="+mn-lt"/>
                        </a:rPr>
                        <a:t>NO76</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ÜNİVERSİTE ADI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FAKÜLTE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YÜKSEK OKUL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MESLEK YÜKSEK</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OKULU SAYISI</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ENSTİTÜ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ÖĞRETİM ELEMANI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ÖĞRENCİ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b="1" i="0" u="none" strike="noStrike" dirty="0" smtClean="0">
                          <a:solidFill>
                            <a:schemeClr val="bg1"/>
                          </a:solidFill>
                          <a:effectLst/>
                          <a:latin typeface="+mn-lt"/>
                        </a:rPr>
                        <a:t>YABANCI</a:t>
                      </a:r>
                      <a:r>
                        <a:rPr lang="tr-TR" sz="800" b="1" i="0" u="none" strike="noStrike" baseline="0" dirty="0" smtClean="0">
                          <a:solidFill>
                            <a:schemeClr val="bg1"/>
                          </a:solidFill>
                          <a:effectLst/>
                          <a:latin typeface="+mn-lt"/>
                        </a:rPr>
                        <a:t> ÖĞRENCİ SAYISI</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2656211605"/>
                  </a:ext>
                </a:extLst>
              </a:tr>
              <a:tr h="159947">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ACIBADEM M. ALİ AYDINLAR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573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5.982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235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0194915"/>
                  </a:ext>
                </a:extLst>
              </a:tr>
              <a:tr h="159947">
                <a:tc>
                  <a:txBody>
                    <a:bodyPr/>
                    <a:lstStyle/>
                    <a:p>
                      <a:pPr algn="ctr" rtl="0" fontAlgn="ctr"/>
                      <a:r>
                        <a:rPr lang="tr-TR" sz="800" b="0" u="none" strike="noStrike" dirty="0">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ALTINBAŞ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443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11.623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6.141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609336429"/>
                  </a:ext>
                </a:extLst>
              </a:tr>
              <a:tr h="159947">
                <a:tc>
                  <a:txBody>
                    <a:bodyPr/>
                    <a:lstStyle/>
                    <a:p>
                      <a:pPr algn="ctr" rtl="0" fontAlgn="ctr"/>
                      <a:r>
                        <a:rPr lang="tr-TR" sz="800" b="0" u="none" strike="noStrike" dirty="0">
                          <a:effectLst/>
                          <a:latin typeface="+mn-lt"/>
                        </a:rPr>
                        <a:t>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BAHÇEŞEHİR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864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24.129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6.788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8702854"/>
                  </a:ext>
                </a:extLst>
              </a:tr>
              <a:tr h="159947">
                <a:tc>
                  <a:txBody>
                    <a:bodyPr/>
                    <a:lstStyle/>
                    <a:p>
                      <a:pPr algn="ctr" rtl="0" fontAlgn="ctr"/>
                      <a:r>
                        <a:rPr lang="tr-TR" sz="800" b="0" u="none" strike="noStrike" dirty="0">
                          <a:effectLst/>
                          <a:latin typeface="+mn-lt"/>
                        </a:rPr>
                        <a:t>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BEYKENT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933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20.793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1.312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03703847"/>
                  </a:ext>
                </a:extLst>
              </a:tr>
              <a:tr h="159947">
                <a:tc>
                  <a:txBody>
                    <a:bodyPr/>
                    <a:lstStyle/>
                    <a:p>
                      <a:pPr algn="ctr" rtl="0" fontAlgn="ctr"/>
                      <a:r>
                        <a:rPr lang="tr-TR" sz="800" b="0" u="none" strike="noStrike" dirty="0">
                          <a:effectLst/>
                          <a:latin typeface="+mn-lt"/>
                        </a:rPr>
                        <a:t>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BEYKOZ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153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5.685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838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6148227"/>
                  </a:ext>
                </a:extLst>
              </a:tr>
              <a:tr h="159947">
                <a:tc>
                  <a:txBody>
                    <a:bodyPr/>
                    <a:lstStyle/>
                    <a:p>
                      <a:pPr algn="ctr" rtl="0" fontAlgn="ctr"/>
                      <a:r>
                        <a:rPr lang="tr-TR" sz="800" b="0" u="none" strike="noStrike" dirty="0">
                          <a:effectLst/>
                          <a:latin typeface="+mn-lt"/>
                        </a:rPr>
                        <a:t>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BEZM-İ ÂLEM VAKIF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354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3.463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6317559"/>
                  </a:ext>
                </a:extLst>
              </a:tr>
              <a:tr h="129892">
                <a:tc>
                  <a:txBody>
                    <a:bodyPr/>
                    <a:lstStyle/>
                    <a:p>
                      <a:pPr algn="ctr" rtl="0" fontAlgn="ctr"/>
                      <a:r>
                        <a:rPr lang="tr-TR" sz="800" b="0" u="none" strike="noStrike" dirty="0">
                          <a:effectLst/>
                          <a:latin typeface="+mn-lt"/>
                        </a:rPr>
                        <a:t>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a:solidFill>
                            <a:srgbClr val="000000"/>
                          </a:solidFill>
                          <a:effectLst/>
                          <a:latin typeface="+mn-lt"/>
                        </a:rPr>
                        <a:t>BİRUNİ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424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12.716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1.738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06651498"/>
                  </a:ext>
                </a:extLst>
              </a:tr>
              <a:tr h="129892">
                <a:tc>
                  <a:txBody>
                    <a:bodyPr/>
                    <a:lstStyle/>
                    <a:p>
                      <a:pPr algn="ctr" rtl="0" fontAlgn="ctr"/>
                      <a:r>
                        <a:rPr lang="tr-TR" sz="800" b="0" i="0" u="none" strike="noStrike" dirty="0">
                          <a:solidFill>
                            <a:srgbClr val="000000"/>
                          </a:solidFill>
                          <a:effectLst/>
                          <a:latin typeface="+mn-lt"/>
                        </a:rPr>
                        <a:t>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DEMİROĞLU BİLİM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181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2.781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02742023"/>
                  </a:ext>
                </a:extLst>
              </a:tr>
              <a:tr h="159947">
                <a:tc>
                  <a:txBody>
                    <a:bodyPr/>
                    <a:lstStyle/>
                    <a:p>
                      <a:pPr algn="ctr" rtl="0" fontAlgn="ctr"/>
                      <a:r>
                        <a:rPr lang="tr-TR" sz="800" b="0" i="0" u="none" strike="noStrike" dirty="0">
                          <a:solidFill>
                            <a:schemeClr val="tx1"/>
                          </a:solidFill>
                          <a:effectLst/>
                          <a:latin typeface="+mn-lt"/>
                        </a:rPr>
                        <a:t>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DOĞUŞ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470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17.992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87576573"/>
                  </a:ext>
                </a:extLst>
              </a:tr>
              <a:tr h="159947">
                <a:tc>
                  <a:txBody>
                    <a:bodyPr/>
                    <a:lstStyle/>
                    <a:p>
                      <a:pPr algn="ctr" rtl="0" fontAlgn="ctr"/>
                      <a:r>
                        <a:rPr lang="tr-TR" sz="800" b="0" u="none" strike="noStrike" dirty="0">
                          <a:effectLst/>
                          <a:latin typeface="+mn-lt"/>
                        </a:rPr>
                        <a:t>10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FATİH SULTAN MEHMET VAKIF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345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8.259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963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867252"/>
                  </a:ext>
                </a:extLst>
              </a:tr>
              <a:tr h="159947">
                <a:tc>
                  <a:txBody>
                    <a:bodyPr/>
                    <a:lstStyle/>
                    <a:p>
                      <a:pPr algn="ctr" rtl="0" fontAlgn="ctr"/>
                      <a:r>
                        <a:rPr lang="tr-TR" sz="800" b="0" u="none" strike="noStrike" dirty="0">
                          <a:effectLst/>
                          <a:latin typeface="+mn-lt"/>
                        </a:rPr>
                        <a:t>11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FENERBAHÇE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252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6.763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771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0709622"/>
                  </a:ext>
                </a:extLst>
              </a:tr>
              <a:tr h="159947">
                <a:tc>
                  <a:txBody>
                    <a:bodyPr/>
                    <a:lstStyle/>
                    <a:p>
                      <a:pPr algn="ctr" rtl="0" fontAlgn="ctr"/>
                      <a:r>
                        <a:rPr lang="tr-TR" sz="800" b="0" u="none" strike="noStrike" dirty="0">
                          <a:effectLst/>
                          <a:latin typeface="+mn-lt"/>
                        </a:rPr>
                        <a:t>12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HALİÇ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492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16.385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1.927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543693"/>
                  </a:ext>
                </a:extLst>
              </a:tr>
              <a:tr h="159947">
                <a:tc>
                  <a:txBody>
                    <a:bodyPr/>
                    <a:lstStyle/>
                    <a:p>
                      <a:pPr algn="ctr" rtl="0" fontAlgn="ctr"/>
                      <a:r>
                        <a:rPr lang="tr-TR" sz="800" b="0" u="none" strike="noStrike" dirty="0">
                          <a:effectLst/>
                          <a:latin typeface="+mn-lt"/>
                        </a:rPr>
                        <a:t>13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IŞIK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178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6.119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1.004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0502414"/>
                  </a:ext>
                </a:extLst>
              </a:tr>
              <a:tr h="159947">
                <a:tc>
                  <a:txBody>
                    <a:bodyPr/>
                    <a:lstStyle/>
                    <a:p>
                      <a:pPr algn="ctr" rtl="0" fontAlgn="ctr"/>
                      <a:r>
                        <a:rPr lang="tr-TR" sz="800" b="0" u="none" strike="noStrike" dirty="0">
                          <a:effectLst/>
                          <a:latin typeface="+mn-lt"/>
                        </a:rPr>
                        <a:t>14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İBN-İ HALDUN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142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1.858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800" b="0" i="0" u="none" strike="noStrike" kern="1200" dirty="0" smtClean="0">
                          <a:solidFill>
                            <a:srgbClr val="000000"/>
                          </a:solidFill>
                          <a:effectLst/>
                          <a:latin typeface="Calibri" panose="020F0502020204030204" pitchFamily="34" charset="0"/>
                          <a:ea typeface="+mn-ea"/>
                          <a:cs typeface="+mn-cs"/>
                        </a:rPr>
                        <a:t>550</a:t>
                      </a:r>
                      <a:endParaRPr lang="tr-TR" sz="8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017990"/>
                  </a:ext>
                </a:extLst>
              </a:tr>
              <a:tr h="159947">
                <a:tc>
                  <a:txBody>
                    <a:bodyPr/>
                    <a:lstStyle/>
                    <a:p>
                      <a:pPr marL="0" algn="ctr" defTabSz="685800" rtl="0" eaLnBrk="1" fontAlgn="ctr" latinLnBrk="0" hangingPunct="1"/>
                      <a:r>
                        <a:rPr lang="tr-TR" sz="800" b="0" u="none" strike="noStrike" kern="1200" dirty="0">
                          <a:solidFill>
                            <a:schemeClr val="tx1"/>
                          </a:solidFill>
                          <a:effectLst/>
                          <a:latin typeface="+mn-lt"/>
                          <a:ea typeface="+mn-ea"/>
                          <a:cs typeface="+mn-cs"/>
                        </a:rPr>
                        <a:t>15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İSTANBUL 29 MAYIS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162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4.382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800" b="0" i="0" u="none" strike="noStrike" kern="1200" dirty="0" smtClean="0">
                          <a:solidFill>
                            <a:srgbClr val="000000"/>
                          </a:solidFill>
                          <a:effectLst/>
                          <a:latin typeface="Calibri" panose="020F0502020204030204" pitchFamily="34" charset="0"/>
                          <a:ea typeface="+mn-ea"/>
                          <a:cs typeface="+mn-cs"/>
                        </a:rPr>
                        <a:t>277</a:t>
                      </a:r>
                      <a:endParaRPr lang="tr-TR" sz="8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0838540"/>
                  </a:ext>
                </a:extLst>
              </a:tr>
              <a:tr h="159947">
                <a:tc>
                  <a:txBody>
                    <a:bodyPr/>
                    <a:lstStyle/>
                    <a:p>
                      <a:pPr algn="ctr" rtl="0" fontAlgn="ctr"/>
                      <a:r>
                        <a:rPr lang="tr-TR" sz="800" b="0" u="none" strike="noStrike" dirty="0">
                          <a:effectLst/>
                          <a:latin typeface="+mn-lt"/>
                        </a:rPr>
                        <a:t>16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mn-lt"/>
                        </a:rPr>
                        <a:t>İSTANBUL AREL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613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9.964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800" b="0" i="0" u="none" strike="noStrike" kern="1200" dirty="0" smtClean="0">
                          <a:solidFill>
                            <a:srgbClr val="000000"/>
                          </a:solidFill>
                          <a:effectLst/>
                          <a:latin typeface="Calibri" panose="020F0502020204030204" pitchFamily="34" charset="0"/>
                          <a:ea typeface="+mn-ea"/>
                          <a:cs typeface="+mn-cs"/>
                        </a:rPr>
                        <a:t>1.460</a:t>
                      </a:r>
                      <a:endParaRPr lang="tr-TR" sz="8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93705626"/>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ATLAS ÜNİVERSİTESİ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335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6.510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705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38843190"/>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AYDIN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1.028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34.950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5.362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8240078"/>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a:t>
                      </a:r>
                      <a:r>
                        <a:rPr lang="tr-TR" sz="800" b="0" i="0" u="none" strike="noStrike" kern="1200" baseline="0" dirty="0">
                          <a:solidFill>
                            <a:srgbClr val="000000"/>
                          </a:solidFill>
                          <a:effectLst/>
                          <a:latin typeface="+mn-lt"/>
                          <a:ea typeface="+mn-ea"/>
                          <a:cs typeface="+mn-cs"/>
                        </a:rPr>
                        <a:t> TOPKAPI</a:t>
                      </a:r>
                      <a:r>
                        <a:rPr lang="tr-TR" sz="800" b="0" i="0" u="none" strike="noStrike" kern="1200" dirty="0">
                          <a:solidFill>
                            <a:srgbClr val="000000"/>
                          </a:solidFill>
                          <a:effectLst/>
                          <a:latin typeface="+mn-lt"/>
                          <a:ea typeface="+mn-ea"/>
                          <a:cs typeface="+mn-cs"/>
                        </a:rPr>
                        <a:t>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345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8.259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2.153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04160005"/>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BİLGİ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659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22.425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2.290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34391477"/>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ESENYURT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251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10.705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1.952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57466"/>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22</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GALATA ÜNİVERSİTESİ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122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2.741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389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74556954"/>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GEDİK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265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8.609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621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37644939"/>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24</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GELİŞİM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865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31.288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5.387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41603300"/>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246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8.450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1.318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8984772"/>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26</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KÜLTÜR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397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14.558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1.092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71941732"/>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MEDİPOL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1.496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46.820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7.380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5683631"/>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RUMELİ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258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8.055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400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32277342"/>
                  </a:ext>
                </a:extLst>
              </a:tr>
              <a:tr h="15862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SABAHATTİN ZAİM Ü.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344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10.279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1.681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44892729"/>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30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SAĞLIK VE TEKNOLOJİ 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3.293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33314881"/>
                  </a:ext>
                </a:extLst>
              </a:tr>
              <a:tr h="15994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31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TİCARET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9.318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1.025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6001258"/>
                  </a:ext>
                </a:extLst>
              </a:tr>
              <a:tr h="159947">
                <a:tc>
                  <a:txBody>
                    <a:bodyPr/>
                    <a:lstStyle/>
                    <a:p>
                      <a:pPr algn="ctr" rtl="0" fontAlgn="ctr"/>
                      <a:r>
                        <a:rPr lang="tr-TR" sz="800" b="0" u="none" strike="noStrike" dirty="0">
                          <a:effectLst/>
                          <a:latin typeface="+mn-lt"/>
                        </a:rPr>
                        <a:t>32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İSTANBUL YENİ YÜZYIL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497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11.794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2.132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90248175"/>
                  </a:ext>
                </a:extLst>
              </a:tr>
              <a:tr h="159947">
                <a:tc>
                  <a:txBody>
                    <a:bodyPr/>
                    <a:lstStyle/>
                    <a:p>
                      <a:pPr algn="ctr" rtl="0" fontAlgn="ctr"/>
                      <a:r>
                        <a:rPr lang="tr-TR" sz="800" b="0" u="none" strike="noStrike" dirty="0">
                          <a:effectLst/>
                          <a:latin typeface="+mn-lt"/>
                        </a:rPr>
                        <a:t>33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İSTİNYE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615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18.337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2.511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88716157"/>
                  </a:ext>
                </a:extLst>
              </a:tr>
              <a:tr h="159947">
                <a:tc>
                  <a:txBody>
                    <a:bodyPr/>
                    <a:lstStyle/>
                    <a:p>
                      <a:pPr algn="ctr" rtl="0" fontAlgn="ctr"/>
                      <a:r>
                        <a:rPr lang="tr-TR" sz="800" b="0" u="none" strike="noStrike" dirty="0">
                          <a:effectLst/>
                          <a:latin typeface="+mn-lt"/>
                        </a:rPr>
                        <a:t>34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KADİR HAS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263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5.640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511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0001868"/>
                  </a:ext>
                </a:extLst>
              </a:tr>
              <a:tr h="159947">
                <a:tc>
                  <a:txBody>
                    <a:bodyPr/>
                    <a:lstStyle/>
                    <a:p>
                      <a:pPr algn="ctr" rtl="0" fontAlgn="ctr"/>
                      <a:r>
                        <a:rPr lang="tr-TR" sz="800" b="0" u="none" strike="noStrike" dirty="0">
                          <a:effectLst/>
                          <a:latin typeface="+mn-lt"/>
                        </a:rPr>
                        <a:t>35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KOÇ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762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9.208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789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30992514"/>
                  </a:ext>
                </a:extLst>
              </a:tr>
              <a:tr h="159947">
                <a:tc>
                  <a:txBody>
                    <a:bodyPr/>
                    <a:lstStyle/>
                    <a:p>
                      <a:pPr algn="ctr" rtl="0" fontAlgn="ctr"/>
                      <a:r>
                        <a:rPr lang="tr-TR" sz="800" b="0" u="none" strike="noStrike" dirty="0">
                          <a:effectLst/>
                          <a:latin typeface="+mn-lt"/>
                        </a:rPr>
                        <a:t>36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MALTEPE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558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7.687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532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7546183"/>
                  </a:ext>
                </a:extLst>
              </a:tr>
              <a:tr h="159947">
                <a:tc>
                  <a:txBody>
                    <a:bodyPr/>
                    <a:lstStyle/>
                    <a:p>
                      <a:pPr algn="ctr" rtl="0" fontAlgn="ctr"/>
                      <a:r>
                        <a:rPr lang="tr-TR" sz="800" b="0" u="none" strike="noStrike" dirty="0">
                          <a:effectLst/>
                          <a:latin typeface="+mn-lt"/>
                        </a:rPr>
                        <a:t>37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MEF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168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4.448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85737744"/>
                  </a:ext>
                </a:extLst>
              </a:tr>
              <a:tr h="159947">
                <a:tc>
                  <a:txBody>
                    <a:bodyPr/>
                    <a:lstStyle/>
                    <a:p>
                      <a:pPr algn="ctr" rtl="0" fontAlgn="ctr"/>
                      <a:r>
                        <a:rPr lang="tr-TR" sz="800" b="0" u="none" strike="noStrike" dirty="0">
                          <a:effectLst/>
                          <a:latin typeface="+mn-lt"/>
                        </a:rPr>
                        <a:t>38</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NİŞANTAŞI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602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33.097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4.575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47964901"/>
                  </a:ext>
                </a:extLst>
              </a:tr>
              <a:tr h="159947">
                <a:tc>
                  <a:txBody>
                    <a:bodyPr/>
                    <a:lstStyle/>
                    <a:p>
                      <a:pPr algn="ctr" rtl="0" fontAlgn="ctr"/>
                      <a:r>
                        <a:rPr lang="tr-TR" sz="800" b="0" u="none" strike="noStrike" dirty="0">
                          <a:effectLst/>
                          <a:latin typeface="+mn-lt"/>
                        </a:rPr>
                        <a:t>39</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OKAN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502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18.005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2.732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8152399"/>
                  </a:ext>
                </a:extLst>
              </a:tr>
              <a:tr h="159947">
                <a:tc>
                  <a:txBody>
                    <a:bodyPr/>
                    <a:lstStyle/>
                    <a:p>
                      <a:pPr algn="ctr" rtl="0" fontAlgn="ctr"/>
                      <a:r>
                        <a:rPr lang="tr-TR" sz="800" b="0" u="none" strike="noStrike" dirty="0">
                          <a:effectLst/>
                          <a:latin typeface="+mn-lt"/>
                        </a:rPr>
                        <a:t>40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ÖZYEĞİN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474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8.972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1.035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6652521"/>
                  </a:ext>
                </a:extLst>
              </a:tr>
              <a:tr h="159947">
                <a:tc>
                  <a:txBody>
                    <a:bodyPr/>
                    <a:lstStyle/>
                    <a:p>
                      <a:pPr algn="ctr" rtl="0" fontAlgn="ctr"/>
                      <a:r>
                        <a:rPr lang="tr-TR" sz="800" b="0" u="none" strike="noStrike" dirty="0">
                          <a:effectLst/>
                          <a:latin typeface="+mn-lt"/>
                        </a:rPr>
                        <a:t>41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PİRİ REİS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202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6.545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57566172"/>
                  </a:ext>
                </a:extLst>
              </a:tr>
              <a:tr h="159947">
                <a:tc>
                  <a:txBody>
                    <a:bodyPr/>
                    <a:lstStyle/>
                    <a:p>
                      <a:pPr algn="ctr" rtl="0" fontAlgn="ctr"/>
                      <a:r>
                        <a:rPr lang="tr-TR" sz="800" b="0" u="none" strike="noStrike" dirty="0">
                          <a:effectLst/>
                          <a:latin typeface="+mn-lt"/>
                        </a:rPr>
                        <a:t>42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SABANCI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365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6.389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575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40202291"/>
                  </a:ext>
                </a:extLst>
              </a:tr>
              <a:tr h="159947">
                <a:tc>
                  <a:txBody>
                    <a:bodyPr/>
                    <a:lstStyle/>
                    <a:p>
                      <a:pPr algn="ctr" rtl="0" fontAlgn="ctr"/>
                      <a:r>
                        <a:rPr lang="tr-TR" sz="800" b="0" u="none" strike="noStrike" dirty="0">
                          <a:effectLst/>
                          <a:latin typeface="+mn-lt"/>
                        </a:rPr>
                        <a:t>43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ÜSKÜDAR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628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23.903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3.651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0579261"/>
                  </a:ext>
                </a:extLst>
              </a:tr>
              <a:tr h="159947">
                <a:tc>
                  <a:txBody>
                    <a:bodyPr/>
                    <a:lstStyle/>
                    <a:p>
                      <a:pPr algn="ctr" rtl="0" fontAlgn="ctr"/>
                      <a:r>
                        <a:rPr lang="tr-TR" sz="800" b="0" u="none" strike="noStrike" dirty="0">
                          <a:effectLst/>
                          <a:latin typeface="+mn-lt"/>
                        </a:rPr>
                        <a:t>44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YEDİTEPE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1.036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17.506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1.152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19563747"/>
                  </a:ext>
                </a:extLst>
              </a:tr>
              <a:tr h="159947">
                <a:tc gridSpan="2">
                  <a:txBody>
                    <a:bodyPr/>
                    <a:lstStyle/>
                    <a:p>
                      <a:pPr algn="l" rtl="0" fontAlgn="ctr"/>
                      <a:r>
                        <a:rPr lang="tr-TR" sz="800" b="1" u="none" strike="noStrike" dirty="0">
                          <a:solidFill>
                            <a:srgbClr val="14213D"/>
                          </a:solidFill>
                          <a:effectLst/>
                          <a:latin typeface="+mn-lt"/>
                        </a:rPr>
                        <a:t>VAKIF ÜNİVERSTİLERİ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ctr" rtl="0" fontAlgn="ctr"/>
                      <a:r>
                        <a:rPr lang="tr-TR" sz="1000" b="1" i="0" u="none" strike="noStrike" dirty="0" smtClean="0">
                          <a:solidFill>
                            <a:srgbClr val="FF0000"/>
                          </a:solidFill>
                          <a:effectLst/>
                          <a:latin typeface="Arial" panose="020B0604020202020204" pitchFamily="34" charset="0"/>
                        </a:rPr>
                        <a:t>303</a:t>
                      </a:r>
                      <a:endParaRPr lang="tr-TR" sz="10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000" b="1" i="0" u="none" strike="noStrike" dirty="0" smtClean="0">
                          <a:solidFill>
                            <a:srgbClr val="FF0000"/>
                          </a:solidFill>
                          <a:effectLst/>
                          <a:latin typeface="Arial" panose="020B0604020202020204" pitchFamily="34" charset="0"/>
                        </a:rPr>
                        <a:t>38</a:t>
                      </a:r>
                      <a:endParaRPr lang="tr-TR" sz="10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000" b="1" i="0" u="none" strike="noStrike">
                          <a:solidFill>
                            <a:srgbClr val="FF0000"/>
                          </a:solidFill>
                          <a:effectLst/>
                          <a:latin typeface="Arial" panose="020B0604020202020204" pitchFamily="34" charset="0"/>
                        </a:rPr>
                        <a:t>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000" b="1" i="0" u="none" strike="noStrike" dirty="0" smtClean="0">
                          <a:solidFill>
                            <a:srgbClr val="FF0000"/>
                          </a:solidFill>
                          <a:effectLst/>
                          <a:latin typeface="Arial" panose="020B0604020202020204" pitchFamily="34" charset="0"/>
                        </a:rPr>
                        <a:t>86</a:t>
                      </a:r>
                      <a:endParaRPr lang="tr-TR" sz="10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000" b="1" i="0" u="none" strike="noStrike" dirty="0" smtClean="0">
                          <a:solidFill>
                            <a:srgbClr val="FF0000"/>
                          </a:solidFill>
                          <a:effectLst/>
                          <a:latin typeface="Arial" panose="020B0604020202020204" pitchFamily="34" charset="0"/>
                        </a:rPr>
                        <a:t>20.405</a:t>
                      </a:r>
                      <a:endParaRPr lang="tr-TR" sz="10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000" b="1" i="0" u="none" strike="noStrike" dirty="0" smtClean="0">
                          <a:solidFill>
                            <a:srgbClr val="FF0000"/>
                          </a:solidFill>
                          <a:effectLst/>
                          <a:latin typeface="Arial" panose="020B0604020202020204" pitchFamily="34" charset="0"/>
                        </a:rPr>
                        <a:t>563.643</a:t>
                      </a:r>
                      <a:endParaRPr lang="tr-TR" sz="10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000" b="1" i="0" u="none" strike="noStrike" dirty="0" smtClean="0">
                          <a:solidFill>
                            <a:srgbClr val="FF0000"/>
                          </a:solidFill>
                          <a:effectLst/>
                          <a:latin typeface="Arial" panose="020B0604020202020204" pitchFamily="34" charset="0"/>
                        </a:rPr>
                        <a:t>76.371</a:t>
                      </a:r>
                      <a:endParaRPr lang="tr-TR" sz="10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863065968"/>
                  </a:ext>
                </a:extLst>
              </a:tr>
              <a:tr h="152400">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rgbClr val="000000"/>
                          </a:solidFill>
                          <a:effectLst/>
                          <a:latin typeface="+mn-lt"/>
                          <a:ea typeface="+mn-ea"/>
                          <a:cs typeface="+mn-cs"/>
                        </a:rPr>
                        <a:t>ATAŞEHİR ADIGÜZEL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615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7611963"/>
                  </a:ext>
                </a:extLst>
              </a:tr>
              <a:tr h="152400">
                <a:tc>
                  <a:txBody>
                    <a:bodyPr/>
                    <a:lstStyle/>
                    <a:p>
                      <a:pPr algn="ctr" rtl="0" fontAlgn="ctr"/>
                      <a:r>
                        <a:rPr lang="tr-TR" sz="800" b="0" i="0" u="none" strike="noStrike" dirty="0">
                          <a:solidFill>
                            <a:schemeClr val="tx1"/>
                          </a:solidFill>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rgbClr val="000000"/>
                          </a:solidFill>
                          <a:effectLst/>
                          <a:latin typeface="+mn-lt"/>
                          <a:ea typeface="+mn-ea"/>
                          <a:cs typeface="+mn-cs"/>
                        </a:rPr>
                        <a:t>İSTANBUL ŞİŞLİ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6.148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42920277"/>
                  </a:ext>
                </a:extLst>
              </a:tr>
              <a:tr h="241747">
                <a:tc>
                  <a:txBody>
                    <a:bodyPr/>
                    <a:lstStyle/>
                    <a:p>
                      <a:pPr algn="ctr" rtl="0" fontAlgn="ctr"/>
                      <a:r>
                        <a:rPr lang="tr-TR" sz="800" b="0" i="0" u="none" strike="noStrike" dirty="0">
                          <a:solidFill>
                            <a:srgbClr val="000000"/>
                          </a:solidFill>
                          <a:effectLst/>
                          <a:latin typeface="+mn-lt"/>
                        </a:rPr>
                        <a:t>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rgbClr val="000000"/>
                          </a:solidFill>
                          <a:effectLst/>
                          <a:latin typeface="+mn-lt"/>
                          <a:ea typeface="+mn-ea"/>
                          <a:cs typeface="+mn-cs"/>
                        </a:rPr>
                        <a:t>İSTANBUL SAĞLIK VE SOSYAL BİLİMLER MESLEK YÜKSEKOKULU </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1.194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48343825"/>
                  </a:ext>
                </a:extLst>
              </a:tr>
              <a:tr h="173438">
                <a:tc gridSpan="2">
                  <a:txBody>
                    <a:bodyPr/>
                    <a:lstStyle/>
                    <a:p>
                      <a:pPr algn="l" rtl="0" fontAlgn="ctr"/>
                      <a:r>
                        <a:rPr lang="tr-TR" sz="800" b="1" u="none" strike="noStrike" dirty="0">
                          <a:solidFill>
                            <a:srgbClr val="14213D"/>
                          </a:solidFill>
                          <a:effectLst/>
                          <a:latin typeface="+mn-lt"/>
                        </a:rPr>
                        <a:t>VAKIF MYO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ctr" rtl="0" fontAlgn="ctr"/>
                      <a:r>
                        <a:rPr lang="tr-TR" sz="1100" b="1" i="0" u="none" strike="noStrike">
                          <a:solidFill>
                            <a:srgbClr val="FF0000"/>
                          </a:solidFill>
                          <a:effectLst/>
                          <a:latin typeface="Arial"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100" b="1" i="0" u="none" strike="noStrike">
                          <a:solidFill>
                            <a:srgbClr val="FF0000"/>
                          </a:solidFill>
                          <a:effectLst/>
                          <a:latin typeface="Arial"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100" b="1" i="0" u="none" strike="noStrike">
                          <a:solidFill>
                            <a:srgbClr val="FF0000"/>
                          </a:solidFill>
                          <a:effectLst/>
                          <a:latin typeface="Arial"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100" b="1" i="0" u="none" strike="noStrike">
                          <a:solidFill>
                            <a:srgbClr val="FF0000"/>
                          </a:solidFill>
                          <a:effectLst/>
                          <a:latin typeface="Arial"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100" b="1" i="0" u="none" strike="noStrike" dirty="0" smtClean="0">
                          <a:solidFill>
                            <a:srgbClr val="FF0000"/>
                          </a:solidFill>
                          <a:effectLst/>
                          <a:latin typeface="Arial" panose="020B0604020202020204" pitchFamily="34" charset="0"/>
                        </a:rPr>
                        <a:t>135</a:t>
                      </a:r>
                      <a:endParaRPr lang="tr-TR" sz="11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100" b="1" i="0" u="none" strike="noStrike" dirty="0" smtClean="0">
                          <a:solidFill>
                            <a:srgbClr val="FF0000"/>
                          </a:solidFill>
                          <a:effectLst/>
                          <a:latin typeface="Arial" panose="020B0604020202020204" pitchFamily="34" charset="0"/>
                        </a:rPr>
                        <a:t>7.949</a:t>
                      </a:r>
                      <a:endParaRPr lang="tr-TR" sz="11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100" b="1" i="0" u="none" strike="noStrike" dirty="0" smtClean="0">
                          <a:solidFill>
                            <a:srgbClr val="FF0000"/>
                          </a:solidFill>
                          <a:effectLst/>
                          <a:latin typeface="Arial" panose="020B0604020202020204" pitchFamily="34" charset="0"/>
                        </a:rPr>
                        <a:t>53</a:t>
                      </a:r>
                      <a:endParaRPr lang="tr-TR" sz="1100" b="1" i="0" u="none" strike="noStrike" dirty="0">
                        <a:solidFill>
                          <a:srgbClr val="FF0000"/>
                        </a:solidFill>
                        <a:effectLst/>
                        <a:latin typeface="Arial"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750308114"/>
                  </a:ext>
                </a:extLst>
              </a:tr>
              <a:tr h="225206">
                <a:tc gridSpan="2">
                  <a:txBody>
                    <a:bodyPr/>
                    <a:lstStyle/>
                    <a:p>
                      <a:pPr algn="ctr" rtl="0" fontAlgn="ctr"/>
                      <a:r>
                        <a:rPr lang="tr-TR" sz="1000" b="1" u="none" strike="noStrike" dirty="0">
                          <a:solidFill>
                            <a:srgbClr val="14213D"/>
                          </a:solidFill>
                          <a:effectLst/>
                          <a:latin typeface="+mn-lt"/>
                        </a:rPr>
                        <a:t>GENEL TOPLAM</a:t>
                      </a:r>
                      <a:endParaRPr lang="tr-TR" sz="10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rtl="0" fontAlgn="ctr"/>
                      <a:r>
                        <a:rPr lang="tr-TR" sz="1000" b="1" i="0" u="none" strike="noStrike" dirty="0" smtClean="0">
                          <a:solidFill>
                            <a:srgbClr val="002060"/>
                          </a:solidFill>
                          <a:effectLst/>
                          <a:latin typeface="Bookman Old Style" panose="02050604050505020204" pitchFamily="18" charset="0"/>
                        </a:rPr>
                        <a:t>303</a:t>
                      </a:r>
                      <a:endParaRPr lang="tr-TR" sz="1000" b="1" i="0" u="none" strike="noStrike" dirty="0">
                        <a:solidFill>
                          <a:srgbClr val="00206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smtClean="0">
                          <a:solidFill>
                            <a:srgbClr val="002060"/>
                          </a:solidFill>
                          <a:effectLst/>
                          <a:latin typeface="Bookman Old Style" panose="02050604050505020204" pitchFamily="18" charset="0"/>
                        </a:rPr>
                        <a:t>38</a:t>
                      </a:r>
                      <a:endParaRPr lang="tr-TR" sz="1000" b="1" i="0" u="none" strike="noStrike" dirty="0">
                        <a:solidFill>
                          <a:srgbClr val="00206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a:solidFill>
                            <a:srgbClr val="002060"/>
                          </a:solidFill>
                          <a:effectLst/>
                          <a:latin typeface="Bookman Old Style" panose="02050604050505020204" pitchFamily="18" charset="0"/>
                        </a:rPr>
                        <a:t>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smtClean="0">
                          <a:solidFill>
                            <a:srgbClr val="002060"/>
                          </a:solidFill>
                          <a:effectLst/>
                          <a:latin typeface="Bookman Old Style" panose="02050604050505020204" pitchFamily="18" charset="0"/>
                        </a:rPr>
                        <a:t>86</a:t>
                      </a:r>
                      <a:endParaRPr lang="tr-TR" sz="1000" b="1" i="0" u="none" strike="noStrike" dirty="0">
                        <a:solidFill>
                          <a:srgbClr val="00206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smtClean="0">
                          <a:solidFill>
                            <a:srgbClr val="002060"/>
                          </a:solidFill>
                          <a:effectLst/>
                          <a:latin typeface="Bookman Old Style" panose="02050604050505020204" pitchFamily="18" charset="0"/>
                        </a:rPr>
                        <a:t>20.540</a:t>
                      </a:r>
                      <a:endParaRPr lang="tr-TR" sz="1000" b="1" i="0" u="none" strike="noStrike" dirty="0">
                        <a:solidFill>
                          <a:srgbClr val="00206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smtClean="0">
                          <a:solidFill>
                            <a:srgbClr val="002060"/>
                          </a:solidFill>
                          <a:effectLst/>
                          <a:latin typeface="Bookman Old Style" panose="02050604050505020204" pitchFamily="18" charset="0"/>
                        </a:rPr>
                        <a:t>571.592*</a:t>
                      </a:r>
                      <a:endParaRPr lang="tr-TR" sz="1000" b="1" i="0" u="none" strike="noStrike" dirty="0">
                        <a:solidFill>
                          <a:srgbClr val="00206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smtClean="0">
                          <a:solidFill>
                            <a:srgbClr val="002060"/>
                          </a:solidFill>
                          <a:effectLst/>
                          <a:latin typeface="Bookman Old Style" panose="02050604050505020204" pitchFamily="18" charset="0"/>
                        </a:rPr>
                        <a:t>76.424</a:t>
                      </a:r>
                      <a:endParaRPr lang="tr-TR" sz="1000" b="1" i="0" u="none" strike="noStrike" dirty="0">
                        <a:solidFill>
                          <a:srgbClr val="00206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58876056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VAKIF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tin kutusu 4"/>
          <p:cNvSpPr txBox="1"/>
          <p:nvPr/>
        </p:nvSpPr>
        <p:spPr>
          <a:xfrm>
            <a:off x="0" y="9406963"/>
            <a:ext cx="1885453" cy="230832"/>
          </a:xfrm>
          <a:prstGeom prst="rect">
            <a:avLst/>
          </a:prstGeom>
          <a:noFill/>
        </p:spPr>
        <p:txBody>
          <a:bodyPr wrap="none" rtlCol="0">
            <a:spAutoFit/>
          </a:bodyPr>
          <a:lstStyle/>
          <a:p>
            <a:r>
              <a:rPr lang="tr-TR" sz="900" dirty="0" smtClean="0"/>
              <a:t>* Yabancı öğrenciler dahil edilmiştir.</a:t>
            </a:r>
            <a:endParaRPr lang="tr-TR" sz="900" dirty="0"/>
          </a:p>
        </p:txBody>
      </p:sp>
    </p:spTree>
    <p:extLst>
      <p:ext uri="{BB962C8B-B14F-4D97-AF65-F5344CB8AC3E}">
        <p14:creationId xmlns:p14="http://schemas.microsoft.com/office/powerpoint/2010/main" val="1449364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p:cNvGraphicFramePr>
            <a:graphicFrameLocks/>
          </p:cNvGraphicFramePr>
          <p:nvPr>
            <p:extLst>
              <p:ext uri="{D42A27DB-BD31-4B8C-83A1-F6EECF244321}">
                <p14:modId xmlns:p14="http://schemas.microsoft.com/office/powerpoint/2010/main" val="63624844"/>
              </p:ext>
            </p:extLst>
          </p:nvPr>
        </p:nvGraphicFramePr>
        <p:xfrm>
          <a:off x="143690" y="1283368"/>
          <a:ext cx="6609806" cy="7116053"/>
        </p:xfrm>
        <a:graphic>
          <a:graphicData uri="http://schemas.openxmlformats.org/drawingml/2006/table">
            <a:tbl>
              <a:tblPr>
                <a:effectLst>
                  <a:outerShdw blurRad="50800" dist="38100" dir="5400000" algn="t" rotWithShape="0">
                    <a:prstClr val="black">
                      <a:alpha val="40000"/>
                    </a:prstClr>
                  </a:outerShdw>
                </a:effectLst>
              </a:tblPr>
              <a:tblGrid>
                <a:gridCol w="1171629">
                  <a:extLst>
                    <a:ext uri="{9D8B030D-6E8A-4147-A177-3AD203B41FA5}">
                      <a16:colId xmlns:a16="http://schemas.microsoft.com/office/drawing/2014/main" val="20000"/>
                    </a:ext>
                  </a:extLst>
                </a:gridCol>
                <a:gridCol w="2213078">
                  <a:extLst>
                    <a:ext uri="{9D8B030D-6E8A-4147-A177-3AD203B41FA5}">
                      <a16:colId xmlns:a16="http://schemas.microsoft.com/office/drawing/2014/main" val="20001"/>
                    </a:ext>
                  </a:extLst>
                </a:gridCol>
                <a:gridCol w="1065468">
                  <a:extLst>
                    <a:ext uri="{9D8B030D-6E8A-4147-A177-3AD203B41FA5}">
                      <a16:colId xmlns:a16="http://schemas.microsoft.com/office/drawing/2014/main" val="20002"/>
                    </a:ext>
                  </a:extLst>
                </a:gridCol>
                <a:gridCol w="891871">
                  <a:extLst>
                    <a:ext uri="{9D8B030D-6E8A-4147-A177-3AD203B41FA5}">
                      <a16:colId xmlns:a16="http://schemas.microsoft.com/office/drawing/2014/main" val="965685225"/>
                    </a:ext>
                  </a:extLst>
                </a:gridCol>
                <a:gridCol w="1267760">
                  <a:extLst>
                    <a:ext uri="{9D8B030D-6E8A-4147-A177-3AD203B41FA5}">
                      <a16:colId xmlns:a16="http://schemas.microsoft.com/office/drawing/2014/main" val="20005"/>
                    </a:ext>
                  </a:extLst>
                </a:gridCol>
              </a:tblGrid>
              <a:tr h="101657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YURTLAR</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FF0000"/>
                        </a:solidFill>
                        <a:effectLst/>
                        <a:latin typeface="Times New Roman" pitchFamily="18" charset="0"/>
                        <a:ea typeface="+mn-ea"/>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ERKEK</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KIZ</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TOPLAM</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1016579">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İSTANBUL</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0" i="0" u="none" strike="noStrike" dirty="0" smtClean="0">
                          <a:solidFill>
                            <a:schemeClr val="tx1"/>
                          </a:solidFill>
                          <a:effectLst/>
                          <a:latin typeface="+mn-lt"/>
                        </a:rPr>
                        <a:t>12</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0" i="0" u="none" strike="noStrike" dirty="0" smtClean="0">
                          <a:solidFill>
                            <a:schemeClr val="tx1"/>
                          </a:solidFill>
                          <a:effectLst/>
                          <a:latin typeface="+mn-lt"/>
                        </a:rPr>
                        <a:t>22</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0" i="0" u="none" strike="noStrike" dirty="0" smtClean="0">
                          <a:solidFill>
                            <a:schemeClr val="tx1"/>
                          </a:solidFill>
                          <a:effectLst/>
                          <a:latin typeface="+mn-lt"/>
                        </a:rPr>
                        <a:t>34</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23.782</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34.082</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57.864</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191</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215</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600" b="1" u="none" strike="noStrike" dirty="0" smtClean="0"/>
                        <a:t>406</a:t>
                      </a:r>
                      <a:endParaRPr lang="tr-TR" sz="1600" b="1" i="0" u="none" strike="noStrike" dirty="0">
                        <a:solidFill>
                          <a:srgbClr val="FF0000"/>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37.102</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47.779</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600" b="1" u="none" strike="noStrike" dirty="0" smtClean="0">
                          <a:effectLst/>
                        </a:rPr>
                        <a:t>84.881</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165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TÜRKİYE</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 </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251</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0" i="0" u="none" strike="noStrike" dirty="0" smtClean="0">
                          <a:solidFill>
                            <a:schemeClr val="tx1"/>
                          </a:solidFill>
                          <a:effectLst/>
                          <a:latin typeface="+mn-lt"/>
                        </a:rPr>
                        <a:t>588</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0" i="0" u="none" strike="noStrike" dirty="0" smtClean="0">
                          <a:solidFill>
                            <a:schemeClr val="tx1"/>
                          </a:solidFill>
                          <a:effectLst/>
                          <a:latin typeface="+mn-lt"/>
                        </a:rPr>
                        <a:t>839</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effectLst/>
                          <a:latin typeface="Calibri" panose="020F0502020204030204" pitchFamily="34" charset="0"/>
                          <a:ea typeface="+mn-ea"/>
                          <a:cs typeface="+mn-cs"/>
                        </a:rPr>
                        <a:t>598.523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600" b="1" i="0" u="none" strike="noStrike" dirty="0" smtClean="0">
                          <a:solidFill>
                            <a:srgbClr val="000000"/>
                          </a:solidFill>
                          <a:effectLst/>
                          <a:latin typeface="+mn-lt"/>
                        </a:rPr>
                        <a:t>358.055</a:t>
                      </a:r>
                      <a:endParaRPr lang="tr-TR" sz="16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i="0" u="none" strike="noStrike" kern="1200" dirty="0" smtClean="0">
                          <a:solidFill>
                            <a:srgbClr val="000000"/>
                          </a:solidFill>
                          <a:effectLst/>
                          <a:latin typeface="Calibri" panose="020F0502020204030204" pitchFamily="34" charset="0"/>
                          <a:ea typeface="+mn-ea"/>
                          <a:cs typeface="+mn-cs"/>
                        </a:rPr>
                        <a:t>956.578</a:t>
                      </a:r>
                      <a:endParaRPr lang="tr-TR" sz="16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YÜKSEK ÖĞRENİM YURTLARI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037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4255169601"/>
              </p:ext>
            </p:extLst>
          </p:nvPr>
        </p:nvGraphicFramePr>
        <p:xfrm>
          <a:off x="127000" y="880660"/>
          <a:ext cx="6638367" cy="8475374"/>
        </p:xfrm>
        <a:graphic>
          <a:graphicData uri="http://schemas.openxmlformats.org/drawingml/2006/table">
            <a:tbl>
              <a:tblPr>
                <a:effectLst>
                  <a:outerShdw blurRad="50800" dist="38100" dir="5400000" algn="t" rotWithShape="0">
                    <a:prstClr val="black">
                      <a:alpha val="40000"/>
                    </a:prstClr>
                  </a:outerShdw>
                </a:effectLst>
              </a:tblPr>
              <a:tblGrid>
                <a:gridCol w="1714500">
                  <a:extLst>
                    <a:ext uri="{9D8B030D-6E8A-4147-A177-3AD203B41FA5}">
                      <a16:colId xmlns:a16="http://schemas.microsoft.com/office/drawing/2014/main" val="20000"/>
                    </a:ext>
                  </a:extLst>
                </a:gridCol>
                <a:gridCol w="977900">
                  <a:extLst>
                    <a:ext uri="{9D8B030D-6E8A-4147-A177-3AD203B41FA5}">
                      <a16:colId xmlns:a16="http://schemas.microsoft.com/office/drawing/2014/main" val="3311643215"/>
                    </a:ext>
                  </a:extLst>
                </a:gridCol>
                <a:gridCol w="1003300">
                  <a:extLst>
                    <a:ext uri="{9D8B030D-6E8A-4147-A177-3AD203B41FA5}">
                      <a16:colId xmlns:a16="http://schemas.microsoft.com/office/drawing/2014/main" val="4207553392"/>
                    </a:ext>
                  </a:extLst>
                </a:gridCol>
                <a:gridCol w="990600">
                  <a:extLst>
                    <a:ext uri="{9D8B030D-6E8A-4147-A177-3AD203B41FA5}">
                      <a16:colId xmlns:a16="http://schemas.microsoft.com/office/drawing/2014/main" val="4021190051"/>
                    </a:ext>
                  </a:extLst>
                </a:gridCol>
                <a:gridCol w="901700">
                  <a:extLst>
                    <a:ext uri="{9D8B030D-6E8A-4147-A177-3AD203B41FA5}">
                      <a16:colId xmlns:a16="http://schemas.microsoft.com/office/drawing/2014/main" val="227937833"/>
                    </a:ext>
                  </a:extLst>
                </a:gridCol>
                <a:gridCol w="1050367">
                  <a:extLst>
                    <a:ext uri="{9D8B030D-6E8A-4147-A177-3AD203B41FA5}">
                      <a16:colId xmlns:a16="http://schemas.microsoft.com/office/drawing/2014/main" val="519561606"/>
                    </a:ext>
                  </a:extLst>
                </a:gridCol>
              </a:tblGrid>
              <a:tr h="628027">
                <a:tc>
                  <a:txBody>
                    <a:bodyPr/>
                    <a:lstStyle/>
                    <a:p>
                      <a:pPr algn="ctr" fontAlgn="b"/>
                      <a:r>
                        <a:rPr lang="tr-TR" sz="1600" b="1" i="0" u="none" strike="noStrike" dirty="0">
                          <a:solidFill>
                            <a:schemeClr val="bg1"/>
                          </a:solidFill>
                          <a:latin typeface="+mn-lt"/>
                          <a:cs typeface="Arial" pitchFamily="34" charset="0"/>
                        </a:rPr>
                        <a:t>ULAŞIM TÜRÜ</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2019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2020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2021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2022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a:r>
                        <a:rPr lang="tr-TR" sz="1600" b="1" dirty="0">
                          <a:solidFill>
                            <a:schemeClr val="bg1"/>
                          </a:solidFill>
                          <a:latin typeface="+mn-lt"/>
                        </a:rPr>
                        <a:t>2023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20262">
                <a:tc gridSpan="6">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400" b="1" i="0" u="none" strike="noStrike" baseline="0" dirty="0">
                          <a:solidFill>
                            <a:srgbClr val="14213D"/>
                          </a:solidFill>
                          <a:effectLst/>
                          <a:latin typeface="+mn-lt"/>
                        </a:rPr>
                        <a:t>RAYLI SİSTEM İLE TAŞINAN 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57075538"/>
                  </a:ext>
                </a:extLst>
              </a:tr>
              <a:tr h="291999">
                <a:tc>
                  <a:txBody>
                    <a:bodyPr/>
                    <a:lstStyle/>
                    <a:p>
                      <a:pPr algn="l" fontAlgn="b"/>
                      <a:r>
                        <a:rPr lang="tr-TR" sz="1200" b="1" i="0" u="none" strike="noStrike" dirty="0">
                          <a:solidFill>
                            <a:schemeClr val="tx1"/>
                          </a:solidFill>
                          <a:latin typeface="+mn-lt"/>
                          <a:cs typeface="Arial" pitchFamily="34" charset="0"/>
                        </a:rPr>
                        <a:t>METRO (YER ALTI)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1.257.327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441.300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641.501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1.580.431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1.880.133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921">
                <a:tc>
                  <a:txBody>
                    <a:bodyPr/>
                    <a:lstStyle/>
                    <a:p>
                      <a:pPr algn="l" fontAlgn="b"/>
                      <a:r>
                        <a:rPr lang="tr-TR" sz="1200" b="1" i="0" u="none" strike="noStrike" dirty="0">
                          <a:solidFill>
                            <a:schemeClr val="tx1"/>
                          </a:solidFill>
                          <a:latin typeface="+mn-lt"/>
                          <a:cs typeface="Arial" pitchFamily="34" charset="0"/>
                        </a:rPr>
                        <a:t>HAFİF RAYLI (YER ÜSTÜ)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869.572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248.658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240.251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541.670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499.939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1999">
                <a:tc>
                  <a:txBody>
                    <a:bodyPr/>
                    <a:lstStyle/>
                    <a:p>
                      <a:pPr algn="l" fontAlgn="b"/>
                      <a:r>
                        <a:rPr lang="tr-TR" sz="1200" b="1" i="0" u="none" strike="noStrike" dirty="0">
                          <a:solidFill>
                            <a:schemeClr val="tx1"/>
                          </a:solidFill>
                          <a:latin typeface="+mn-lt"/>
                          <a:cs typeface="Arial" pitchFamily="34" charset="0"/>
                        </a:rPr>
                        <a:t>MARMARAY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550.871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229.408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303.644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804.640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861.525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1999">
                <a:tc>
                  <a:txBody>
                    <a:bodyPr/>
                    <a:lstStyle/>
                    <a:p>
                      <a:pPr algn="l" fontAlgn="b"/>
                      <a:r>
                        <a:rPr lang="tr-TR" sz="1200" b="1" i="0" u="none" strike="noStrike" dirty="0">
                          <a:solidFill>
                            <a:schemeClr val="tx1"/>
                          </a:solidFill>
                          <a:latin typeface="+mn-lt"/>
                          <a:cs typeface="Arial" pitchFamily="34" charset="0"/>
                        </a:rPr>
                        <a:t>TRAMVAY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682.001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316.202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407.627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793.721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804.974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01799421"/>
                  </a:ext>
                </a:extLst>
              </a:tr>
              <a:tr h="291999">
                <a:tc>
                  <a:txBody>
                    <a:bodyPr/>
                    <a:lstStyle/>
                    <a:p>
                      <a:pPr algn="l" fontAlgn="b"/>
                      <a:r>
                        <a:rPr lang="tr-TR" sz="1200" b="1" i="0" u="none" strike="noStrike" dirty="0">
                          <a:solidFill>
                            <a:schemeClr val="tx1"/>
                          </a:solidFill>
                          <a:latin typeface="+mn-lt"/>
                          <a:cs typeface="Arial" pitchFamily="34" charset="0"/>
                        </a:rPr>
                        <a:t>FÜNİKÜLER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32.861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24.079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13.908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64.037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61.152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1999">
                <a:tc>
                  <a:txBody>
                    <a:bodyPr/>
                    <a:lstStyle/>
                    <a:p>
                      <a:pPr algn="l" fontAlgn="b"/>
                      <a:r>
                        <a:rPr lang="tr-TR" sz="1200" b="1" i="0" u="none" strike="noStrike" dirty="0">
                          <a:solidFill>
                            <a:schemeClr val="tx1"/>
                          </a:solidFill>
                          <a:latin typeface="+mn-lt"/>
                          <a:cs typeface="Arial" pitchFamily="34" charset="0"/>
                        </a:rPr>
                        <a:t>TELEFERİK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11.793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3.223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9.063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8.791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1694">
                <a:tc>
                  <a:txBody>
                    <a:bodyPr/>
                    <a:lstStyle/>
                    <a:p>
                      <a:pPr algn="l" fontAlgn="b"/>
                      <a:r>
                        <a:rPr lang="tr-TR" sz="1200" b="1" i="0" u="none" strike="noStrike" dirty="0">
                          <a:solidFill>
                            <a:srgbClr val="FF6600"/>
                          </a:solidFill>
                          <a:latin typeface="+mn-lt"/>
                          <a:cs typeface="Arial" pitchFamily="34" charset="0"/>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mn-lt"/>
                        </a:rPr>
                        <a:t>3.404.425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mn-lt"/>
                        </a:rPr>
                        <a:t>1.262.055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mn-lt"/>
                        </a:rPr>
                        <a:t>1.610.154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3.793.562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kern="1200" dirty="0">
                          <a:solidFill>
                            <a:srgbClr val="FF6600"/>
                          </a:solidFill>
                          <a:effectLst/>
                          <a:latin typeface="+mn-lt"/>
                          <a:ea typeface="+mn-ea"/>
                          <a:cs typeface="+mn-cs"/>
                        </a:rPr>
                        <a:t>4.116.514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2233">
                <a:tc gridSpan="6">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baseline="0" dirty="0">
                          <a:solidFill>
                            <a:srgbClr val="14213D"/>
                          </a:solidFill>
                          <a:effectLst/>
                          <a:latin typeface="+mn-lt"/>
                        </a:rPr>
                        <a:t>LASTİKLİ ARAÇLAR İLE TAŞINAN 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9538567"/>
                  </a:ext>
                </a:extLst>
              </a:tr>
              <a:tr h="291999">
                <a:tc>
                  <a:txBody>
                    <a:bodyPr/>
                    <a:lstStyle/>
                    <a:p>
                      <a:pPr algn="l" fontAlgn="ctr"/>
                      <a:r>
                        <a:rPr lang="tr-TR" sz="1200" b="1" i="0" u="none" strike="noStrike" dirty="0">
                          <a:solidFill>
                            <a:srgbClr val="000000"/>
                          </a:solidFill>
                          <a:effectLst/>
                          <a:latin typeface="+mn-lt"/>
                        </a:rPr>
                        <a:t>İETT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1.149.114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512.118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596.091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1.421.509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1.496.432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1999">
                <a:tc>
                  <a:txBody>
                    <a:bodyPr/>
                    <a:lstStyle/>
                    <a:p>
                      <a:pPr algn="l" fontAlgn="ctr"/>
                      <a:r>
                        <a:rPr lang="tr-TR" sz="1200" b="1" i="0" u="none" strike="noStrike" dirty="0">
                          <a:solidFill>
                            <a:srgbClr val="000000"/>
                          </a:solidFill>
                          <a:effectLst/>
                          <a:latin typeface="+mn-lt"/>
                        </a:rPr>
                        <a:t>METROBÜS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1.059.021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452.861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565.959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1.071.035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1.014.748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1999">
                <a:tc>
                  <a:txBody>
                    <a:bodyPr/>
                    <a:lstStyle/>
                    <a:p>
                      <a:pPr algn="l" fontAlgn="ctr"/>
                      <a:r>
                        <a:rPr lang="tr-TR" sz="1200" b="1" i="0" u="none" strike="noStrike">
                          <a:solidFill>
                            <a:srgbClr val="000000"/>
                          </a:solidFill>
                          <a:effectLst/>
                          <a:latin typeface="+mn-lt"/>
                        </a:rPr>
                        <a:t>ÖZEL HALK OTOBÜSÜ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3.017.293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1.235.093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1.298.157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2.390.110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1.306.414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1903">
                <a:tc>
                  <a:txBody>
                    <a:bodyPr/>
                    <a:lstStyle/>
                    <a:p>
                      <a:pPr algn="l" fontAlgn="ctr"/>
                      <a:r>
                        <a:rPr lang="tr-TR" sz="1200" b="1" i="0" u="none" strike="noStrike">
                          <a:solidFill>
                            <a:srgbClr val="000000"/>
                          </a:solidFill>
                          <a:effectLst/>
                          <a:latin typeface="+mn-lt"/>
                        </a:rPr>
                        <a:t>MİNİBÜS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2.911.163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1.100.260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1.243.294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1.243.294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2.911.163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92179173"/>
                  </a:ext>
                </a:extLst>
              </a:tr>
              <a:tr h="283356">
                <a:tc>
                  <a:txBody>
                    <a:bodyPr/>
                    <a:lstStyle/>
                    <a:p>
                      <a:pPr algn="l" fontAlgn="ctr"/>
                      <a:r>
                        <a:rPr lang="tr-TR" sz="1200" b="1" i="0" u="none" strike="noStrike">
                          <a:solidFill>
                            <a:srgbClr val="000000"/>
                          </a:solidFill>
                          <a:effectLst/>
                          <a:latin typeface="+mn-lt"/>
                        </a:rPr>
                        <a:t>TAKSİ-TAKSİ DOLMUŞ</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1.403.949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1.123.159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4748509"/>
                  </a:ext>
                </a:extLst>
              </a:tr>
              <a:tr h="271903">
                <a:tc>
                  <a:txBody>
                    <a:bodyPr/>
                    <a:lstStyle/>
                    <a:p>
                      <a:pPr algn="l" fontAlgn="ctr"/>
                      <a:r>
                        <a:rPr lang="tr-TR" sz="1200" b="1" i="0" u="none" strike="noStrike" dirty="0">
                          <a:solidFill>
                            <a:srgbClr val="000000"/>
                          </a:solidFill>
                          <a:effectLst/>
                          <a:latin typeface="+mn-lt"/>
                        </a:rPr>
                        <a:t>SERVİS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2.867.502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781.609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883.218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888.218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2.867.502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3831200"/>
                  </a:ext>
                </a:extLst>
              </a:tr>
              <a:tr h="291694">
                <a:tc>
                  <a:txBody>
                    <a:bodyPr/>
                    <a:lstStyle/>
                    <a:p>
                      <a:pPr algn="l" rtl="0" fontAlgn="b"/>
                      <a:r>
                        <a:rPr lang="tr-TR" sz="1200" b="1" i="0" u="none" strike="noStrike" dirty="0">
                          <a:solidFill>
                            <a:srgbClr val="FF6600"/>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12.408.042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5.205.100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6.314.718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8.742.165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kern="1200" dirty="0">
                          <a:solidFill>
                            <a:srgbClr val="FF6600"/>
                          </a:solidFill>
                          <a:effectLst/>
                          <a:latin typeface="+mn-lt"/>
                          <a:ea typeface="+mn-ea"/>
                          <a:cs typeface="+mn-cs"/>
                        </a:rPr>
                        <a:t>11.324.258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24453">
                <a:tc gridSpan="6">
                  <a:txBody>
                    <a:bodyPr/>
                    <a:lstStyle/>
                    <a:p>
                      <a:pPr algn="ctr" rtl="0" fontAlgn="b"/>
                      <a:r>
                        <a:rPr lang="tr-TR" sz="1400" b="1" i="0" u="none" strike="noStrike" dirty="0">
                          <a:solidFill>
                            <a:srgbClr val="14213D"/>
                          </a:solidFill>
                          <a:effectLst/>
                          <a:latin typeface="+mn-lt"/>
                        </a:rPr>
                        <a:t>DENİZ ARAÇLARI </a:t>
                      </a:r>
                      <a:r>
                        <a:rPr lang="tr-TR" sz="1400" b="1" i="0" u="none" strike="noStrike" baseline="0" dirty="0">
                          <a:solidFill>
                            <a:srgbClr val="14213D"/>
                          </a:solidFill>
                          <a:effectLst/>
                          <a:latin typeface="+mn-lt"/>
                        </a:rPr>
                        <a:t>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1862000"/>
                  </a:ext>
                </a:extLst>
              </a:tr>
              <a:tr h="291999">
                <a:tc>
                  <a:txBody>
                    <a:bodyPr/>
                    <a:lstStyle/>
                    <a:p>
                      <a:pPr algn="l" rtl="0" fontAlgn="b"/>
                      <a:r>
                        <a:rPr lang="tr-TR" sz="1200" b="1" i="0" u="none" strike="noStrike" dirty="0">
                          <a:solidFill>
                            <a:srgbClr val="000000"/>
                          </a:solidFill>
                          <a:effectLst/>
                          <a:latin typeface="+mn-lt"/>
                        </a:rPr>
                        <a:t>ŞEHİR HATLARI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200" b="0" i="0" u="none" strike="noStrike" kern="1200" dirty="0">
                          <a:solidFill>
                            <a:srgbClr val="000000"/>
                          </a:solidFill>
                          <a:effectLst/>
                          <a:latin typeface="+mn-lt"/>
                          <a:ea typeface="+mn-ea"/>
                          <a:cs typeface="+mn-cs"/>
                        </a:rPr>
                        <a:t>268.443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53.450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64.138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274.050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297.533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91999">
                <a:tc>
                  <a:txBody>
                    <a:bodyPr/>
                    <a:lstStyle/>
                    <a:p>
                      <a:pPr algn="l" rtl="0" fontAlgn="b"/>
                      <a:r>
                        <a:rPr lang="tr-TR" sz="1200" b="1" i="0" u="none" strike="noStrike" dirty="0">
                          <a:solidFill>
                            <a:srgbClr val="000000"/>
                          </a:solidFill>
                          <a:effectLst/>
                          <a:latin typeface="+mn-lt"/>
                        </a:rPr>
                        <a:t>İDO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200" b="0" i="0" u="none" strike="noStrike" kern="1200" dirty="0">
                          <a:solidFill>
                            <a:srgbClr val="000000"/>
                          </a:solidFill>
                          <a:effectLst/>
                          <a:latin typeface="+mn-lt"/>
                          <a:ea typeface="+mn-ea"/>
                          <a:cs typeface="+mn-cs"/>
                        </a:rPr>
                        <a:t>163.434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3.096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3.261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9.493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15.971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1999">
                <a:tc>
                  <a:txBody>
                    <a:bodyPr/>
                    <a:lstStyle/>
                    <a:p>
                      <a:pPr algn="l" rtl="0" fontAlgn="b"/>
                      <a:r>
                        <a:rPr lang="tr-TR" sz="1200" b="1" i="0" u="none" strike="noStrike" dirty="0">
                          <a:solidFill>
                            <a:srgbClr val="000000"/>
                          </a:solidFill>
                          <a:effectLst/>
                          <a:latin typeface="+mn-lt"/>
                        </a:rPr>
                        <a:t>DENTUR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59.538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29.295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31.552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latin typeface="+mn-lt"/>
                        </a:rPr>
                        <a:t>  97.438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27.418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4839">
                <a:tc>
                  <a:txBody>
                    <a:bodyPr/>
                    <a:lstStyle/>
                    <a:p>
                      <a:pPr algn="l" rtl="0" fontAlgn="b"/>
                      <a:r>
                        <a:rPr lang="tr-TR" sz="1200" b="1" i="0" u="none" strike="noStrike" dirty="0">
                          <a:solidFill>
                            <a:srgbClr val="000000"/>
                          </a:solidFill>
                          <a:effectLst/>
                          <a:latin typeface="+mn-lt"/>
                        </a:rPr>
                        <a:t>TURYOL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43.853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20.665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21.768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latin typeface="+mn-lt"/>
                        </a:rPr>
                        <a:t>78.665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26.696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4839">
                <a:tc>
                  <a:txBody>
                    <a:bodyPr/>
                    <a:lstStyle/>
                    <a:p>
                      <a:pPr algn="l" rtl="0" fontAlgn="b"/>
                      <a:r>
                        <a:rPr lang="tr-TR" sz="1200" b="1" i="0" u="none" strike="noStrike" dirty="0">
                          <a:solidFill>
                            <a:srgbClr val="000000"/>
                          </a:solidFill>
                          <a:effectLst/>
                          <a:latin typeface="+mn-lt"/>
                        </a:rPr>
                        <a:t>ÖZEL TEKNE /MOTOR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376.401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58.795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61.559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latin typeface="+mn-lt"/>
                        </a:rPr>
                        <a:t>238.167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226.865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44220059"/>
                  </a:ext>
                </a:extLst>
              </a:tr>
              <a:tr h="407964">
                <a:tc>
                  <a:txBody>
                    <a:bodyPr/>
                    <a:lstStyle/>
                    <a:p>
                      <a:pPr algn="l" rtl="0" fontAlgn="b"/>
                      <a:r>
                        <a:rPr lang="tr-TR" sz="1200" b="1" i="0" u="none" strike="noStrike" dirty="0">
                          <a:solidFill>
                            <a:srgbClr val="FF6600"/>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Calibri" panose="020F0502020204030204" pitchFamily="34" charset="0"/>
                        </a:rPr>
                        <a:t>911.669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a:solidFill>
                            <a:srgbClr val="FF6600"/>
                          </a:solidFill>
                          <a:effectLst/>
                          <a:latin typeface="Calibri" panose="020F0502020204030204" pitchFamily="34" charset="0"/>
                        </a:rPr>
                        <a:t>165.301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a:solidFill>
                            <a:srgbClr val="FF6600"/>
                          </a:solidFill>
                          <a:effectLst/>
                          <a:latin typeface="Calibri" panose="020F0502020204030204" pitchFamily="34" charset="0"/>
                        </a:rPr>
                        <a:t>182.278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a:solidFill>
                            <a:srgbClr val="FF6600"/>
                          </a:solidFill>
                          <a:effectLst/>
                          <a:latin typeface="Calibri" panose="020F0502020204030204" pitchFamily="34" charset="0"/>
                        </a:rPr>
                        <a:t>600.375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Calibri" panose="020F0502020204030204" pitchFamily="34" charset="0"/>
                        </a:rPr>
                        <a:t>594.483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574297">
                <a:tc>
                  <a:txBody>
                    <a:bodyPr/>
                    <a:lstStyle/>
                    <a:p>
                      <a:pPr algn="l" rtl="0" fontAlgn="b"/>
                      <a:r>
                        <a:rPr lang="tr-TR" sz="1400" b="1" i="0" u="none" strike="noStrike" dirty="0">
                          <a:solidFill>
                            <a:srgbClr val="14213D"/>
                          </a:solidFill>
                          <a:effectLst/>
                          <a:latin typeface="+mn-lt"/>
                        </a:rPr>
                        <a:t>GENEL TOPLAM</a:t>
                      </a:r>
                    </a:p>
                  </a:txBody>
                  <a:tcPr marL="9525" marR="9525" marT="9525" marB="0" anchor="ctr">
                    <a:lnL w="12700"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a:solidFill>
                            <a:srgbClr val="14213D"/>
                          </a:solidFill>
                          <a:effectLst/>
                          <a:latin typeface="Calibri" panose="020F0502020204030204" pitchFamily="34" charset="0"/>
                        </a:rPr>
                        <a:t>16.724.136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a:solidFill>
                            <a:srgbClr val="14213D"/>
                          </a:solidFill>
                          <a:effectLst/>
                          <a:latin typeface="Calibri" panose="020F0502020204030204" pitchFamily="34" charset="0"/>
                        </a:rPr>
                        <a:t>6.632.456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a:solidFill>
                            <a:srgbClr val="14213D"/>
                          </a:solidFill>
                          <a:effectLst/>
                          <a:latin typeface="Calibri" panose="020F0502020204030204" pitchFamily="34" charset="0"/>
                        </a:rPr>
                        <a:t>8.107.150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a:solidFill>
                            <a:srgbClr val="14213D"/>
                          </a:solidFill>
                          <a:effectLst/>
                          <a:latin typeface="Calibri" panose="020F0502020204030204" pitchFamily="34" charset="0"/>
                        </a:rPr>
                        <a:t>13.136.102</a:t>
                      </a:r>
                    </a:p>
                  </a:txBody>
                  <a:tcPr marL="9525" marR="9525" marT="9525" marB="0" anchor="ctr">
                    <a:lnL w="3175"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dirty="0">
                          <a:solidFill>
                            <a:srgbClr val="14213D"/>
                          </a:solidFill>
                          <a:effectLst/>
                          <a:latin typeface="Calibri" panose="020F0502020204030204" pitchFamily="34" charset="0"/>
                        </a:rPr>
                        <a:t>16.035.255</a:t>
                      </a:r>
                    </a:p>
                  </a:txBody>
                  <a:tcPr marL="9525" marR="9525" marT="9525"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17"/>
                  </a:ext>
                </a:extLst>
              </a:tr>
            </a:tbl>
          </a:graphicData>
        </a:graphic>
      </p:graphicFrame>
      <p:sp>
        <p:nvSpPr>
          <p:cNvPr id="6" name="Dikdörtgen 5"/>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TOPLU TAŞIMA İLE  GÜNLÜK TAŞINAN </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YOLCU SAYISI </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62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348443294"/>
              </p:ext>
            </p:extLst>
          </p:nvPr>
        </p:nvGraphicFramePr>
        <p:xfrm>
          <a:off x="146816" y="867723"/>
          <a:ext cx="6548716" cy="2061008"/>
        </p:xfrm>
        <a:graphic>
          <a:graphicData uri="http://schemas.openxmlformats.org/drawingml/2006/table">
            <a:tbl>
              <a:tblPr>
                <a:effectLst>
                  <a:outerShdw blurRad="50800" dist="38100" dir="5400000" algn="t" rotWithShape="0">
                    <a:prstClr val="black">
                      <a:alpha val="40000"/>
                    </a:prstClr>
                  </a:outerShdw>
                </a:effectLst>
              </a:tblPr>
              <a:tblGrid>
                <a:gridCol w="2280002">
                  <a:extLst>
                    <a:ext uri="{9D8B030D-6E8A-4147-A177-3AD203B41FA5}">
                      <a16:colId xmlns:a16="http://schemas.microsoft.com/office/drawing/2014/main" val="20000"/>
                    </a:ext>
                  </a:extLst>
                </a:gridCol>
                <a:gridCol w="2282429">
                  <a:extLst>
                    <a:ext uri="{9D8B030D-6E8A-4147-A177-3AD203B41FA5}">
                      <a16:colId xmlns:a16="http://schemas.microsoft.com/office/drawing/2014/main" val="20001"/>
                    </a:ext>
                  </a:extLst>
                </a:gridCol>
                <a:gridCol w="1986285">
                  <a:extLst>
                    <a:ext uri="{9D8B030D-6E8A-4147-A177-3AD203B41FA5}">
                      <a16:colId xmlns:a16="http://schemas.microsoft.com/office/drawing/2014/main" val="20002"/>
                    </a:ext>
                  </a:extLst>
                </a:gridCol>
              </a:tblGrid>
              <a:tr h="5575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TRAFİĞE KAYITLI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MOTORLU ARAÇ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BİR ÖNCEKİ YILA GÖRE ARTIŞ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71730">
                <a:tc>
                  <a:txBody>
                    <a:bodyPr/>
                    <a:lstStyle/>
                    <a:p>
                      <a:pPr marL="0" algn="ctr" defTabSz="914400" rtl="0" eaLnBrk="1" latinLnBrk="0" hangingPunct="1">
                        <a:spcAft>
                          <a:spcPts val="0"/>
                        </a:spcAf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2020 </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4.388.118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730">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2021 </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4.644.743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256.625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92767">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2022</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dirty="0">
                          <a:latin typeface="+mn-lt"/>
                        </a:rPr>
                        <a:t>4.940.010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dirty="0"/>
                        <a:t> 295.267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67186">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2023</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dirty="0">
                          <a:latin typeface="+mn-lt"/>
                        </a:rPr>
                        <a:t>5.406.820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dirty="0"/>
                        <a:t>466.810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21463063"/>
                  </a:ext>
                </a:extLst>
              </a:tr>
            </a:tbl>
          </a:graphicData>
        </a:graphic>
      </p:graphicFrame>
      <p:graphicFrame>
        <p:nvGraphicFramePr>
          <p:cNvPr id="4" name="6 Tablo"/>
          <p:cNvGraphicFramePr>
            <a:graphicFrameLocks noGrp="1"/>
          </p:cNvGraphicFramePr>
          <p:nvPr>
            <p:extLst>
              <p:ext uri="{D42A27DB-BD31-4B8C-83A1-F6EECF244321}">
                <p14:modId xmlns:p14="http://schemas.microsoft.com/office/powerpoint/2010/main" val="1055071391"/>
              </p:ext>
            </p:extLst>
          </p:nvPr>
        </p:nvGraphicFramePr>
        <p:xfrm>
          <a:off x="160619" y="3032950"/>
          <a:ext cx="6597990" cy="3195571"/>
        </p:xfrm>
        <a:graphic>
          <a:graphicData uri="http://schemas.openxmlformats.org/drawingml/2006/table">
            <a:tbl>
              <a:tblPr>
                <a:effectLst>
                  <a:outerShdw blurRad="50800" dist="38100" dir="5400000" algn="t" rotWithShape="0">
                    <a:prstClr val="black">
                      <a:alpha val="40000"/>
                    </a:prstClr>
                  </a:outerShdw>
                </a:effectLst>
              </a:tblPr>
              <a:tblGrid>
                <a:gridCol w="2389195">
                  <a:extLst>
                    <a:ext uri="{9D8B030D-6E8A-4147-A177-3AD203B41FA5}">
                      <a16:colId xmlns:a16="http://schemas.microsoft.com/office/drawing/2014/main" val="20000"/>
                    </a:ext>
                  </a:extLst>
                </a:gridCol>
                <a:gridCol w="1074273">
                  <a:extLst>
                    <a:ext uri="{9D8B030D-6E8A-4147-A177-3AD203B41FA5}">
                      <a16:colId xmlns:a16="http://schemas.microsoft.com/office/drawing/2014/main" val="20002"/>
                    </a:ext>
                  </a:extLst>
                </a:gridCol>
                <a:gridCol w="1059557">
                  <a:extLst>
                    <a:ext uri="{9D8B030D-6E8A-4147-A177-3AD203B41FA5}">
                      <a16:colId xmlns:a16="http://schemas.microsoft.com/office/drawing/2014/main" val="20003"/>
                    </a:ext>
                  </a:extLst>
                </a:gridCol>
                <a:gridCol w="1088989">
                  <a:extLst>
                    <a:ext uri="{9D8B030D-6E8A-4147-A177-3AD203B41FA5}">
                      <a16:colId xmlns:a16="http://schemas.microsoft.com/office/drawing/2014/main" val="20004"/>
                    </a:ext>
                  </a:extLst>
                </a:gridCol>
                <a:gridCol w="985976">
                  <a:extLst>
                    <a:ext uri="{9D8B030D-6E8A-4147-A177-3AD203B41FA5}">
                      <a16:colId xmlns:a16="http://schemas.microsoft.com/office/drawing/2014/main" val="1466206693"/>
                    </a:ext>
                  </a:extLst>
                </a:gridCol>
              </a:tblGrid>
              <a:tr h="504563">
                <a:tc>
                  <a:txBody>
                    <a:bodyPr/>
                    <a:lstStyle/>
                    <a:p>
                      <a:pPr algn="ctr" fontAlgn="b"/>
                      <a:r>
                        <a:rPr lang="tr-TR" sz="1400" b="1" i="0" u="none" strike="noStrike" dirty="0">
                          <a:solidFill>
                            <a:schemeClr val="bg1"/>
                          </a:solidFill>
                          <a:latin typeface="Calibri" panose="020F0502020204030204" pitchFamily="34" charset="0"/>
                          <a:cs typeface="Arial" pitchFamily="34" charset="0"/>
                        </a:rPr>
                        <a:t>TOPLU</a:t>
                      </a:r>
                      <a:r>
                        <a:rPr lang="tr-TR" sz="1400" b="1" i="0" u="none" strike="noStrike" baseline="0" dirty="0">
                          <a:solidFill>
                            <a:schemeClr val="bg1"/>
                          </a:solidFill>
                          <a:latin typeface="Calibri" panose="020F0502020204030204" pitchFamily="34" charset="0"/>
                          <a:cs typeface="Arial" pitchFamily="34" charset="0"/>
                        </a:rPr>
                        <a:t> TAŞIMA ARAÇLARI</a:t>
                      </a:r>
                      <a:r>
                        <a:rPr lang="tr-TR" sz="1400" b="1" i="0" u="none" strike="noStrike" dirty="0">
                          <a:solidFill>
                            <a:schemeClr val="bg1"/>
                          </a:solidFill>
                          <a:latin typeface="Calibri" panose="020F0502020204030204" pitchFamily="34" charset="0"/>
                          <a:cs typeface="Arial" pitchFamily="34" charset="0"/>
                        </a:rPr>
                        <a:t>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2020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2021</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2022</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17.395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18.395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18.395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19.546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TAKSİ/DOLMUŞ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MİNİBÜS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4.268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SERVİS ARACI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ÖZEL HALK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3.101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3.084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3.084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3.016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376">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İETT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2.685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2.660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2.618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2.700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376">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METROBÜS</a:t>
                      </a:r>
                      <a:r>
                        <a:rPr lang="tr-TR" sz="1400" b="1" i="0" u="none" strike="noStrike" kern="1200" baseline="0" dirty="0">
                          <a:solidFill>
                            <a:srgbClr val="14213D"/>
                          </a:solidFill>
                          <a:latin typeface="Calibri" panose="020F0502020204030204" pitchFamily="34" charset="0"/>
                          <a:ea typeface="+mn-ea"/>
                          <a:cs typeface="Arial" pitchFamily="34" charset="0"/>
                        </a:rPr>
                        <a:t> </a:t>
                      </a:r>
                      <a:r>
                        <a:rPr lang="tr-TR" sz="1400" b="1" i="0" u="none" strike="noStrike" kern="1200" dirty="0">
                          <a:solidFill>
                            <a:srgbClr val="14213D"/>
                          </a:solidFill>
                          <a:latin typeface="Calibri" panose="020F0502020204030204" pitchFamily="34" charset="0"/>
                          <a:ea typeface="+mn-ea"/>
                          <a:cs typeface="Arial" pitchFamily="34" charset="0"/>
                        </a:rPr>
                        <a:t>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724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702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TOPLAM</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88.441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96.843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96.853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b"/>
                      <a:r>
                        <a:rPr lang="tr-TR" sz="1400" b="1" i="0" u="none" strike="noStrike" dirty="0">
                          <a:solidFill>
                            <a:srgbClr val="000000"/>
                          </a:solidFill>
                          <a:effectLst/>
                          <a:latin typeface="+mn-lt"/>
                        </a:rPr>
                        <a:t>96.394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9"/>
                  </a:ext>
                </a:extLst>
              </a:tr>
            </a:tbl>
          </a:graphicData>
        </a:graphic>
      </p:graphicFrame>
      <p:sp>
        <p:nvSpPr>
          <p:cNvPr id="7" name="Dikdörtgen 6"/>
          <p:cNvSpPr/>
          <p:nvPr/>
        </p:nvSpPr>
        <p:spPr>
          <a:xfrm>
            <a:off x="63473" y="42120"/>
            <a:ext cx="6830143" cy="677108"/>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KARAYOLU ULAŞIMI</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MOTORLU ARAÇ ve TOPLU TAŞIMA ARAÇLARI SAYISI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6 Tablo"/>
          <p:cNvGraphicFramePr>
            <a:graphicFrameLocks noGrp="1"/>
          </p:cNvGraphicFramePr>
          <p:nvPr>
            <p:extLst>
              <p:ext uri="{D42A27DB-BD31-4B8C-83A1-F6EECF244321}">
                <p14:modId xmlns:p14="http://schemas.microsoft.com/office/powerpoint/2010/main" val="68780724"/>
              </p:ext>
            </p:extLst>
          </p:nvPr>
        </p:nvGraphicFramePr>
        <p:xfrm>
          <a:off x="112644" y="6360607"/>
          <a:ext cx="6632715" cy="3021929"/>
        </p:xfrm>
        <a:graphic>
          <a:graphicData uri="http://schemas.openxmlformats.org/drawingml/2006/table">
            <a:tbl>
              <a:tblPr firstRow="1" bandRow="1">
                <a:tableStyleId>{5C22544A-7EE6-4342-B048-85BDC9FD1C3A}</a:tableStyleId>
              </a:tblPr>
              <a:tblGrid>
                <a:gridCol w="2352073">
                  <a:extLst>
                    <a:ext uri="{9D8B030D-6E8A-4147-A177-3AD203B41FA5}">
                      <a16:colId xmlns:a16="http://schemas.microsoft.com/office/drawing/2014/main" val="20000"/>
                    </a:ext>
                  </a:extLst>
                </a:gridCol>
                <a:gridCol w="1007353">
                  <a:extLst>
                    <a:ext uri="{9D8B030D-6E8A-4147-A177-3AD203B41FA5}">
                      <a16:colId xmlns:a16="http://schemas.microsoft.com/office/drawing/2014/main" val="20002"/>
                    </a:ext>
                  </a:extLst>
                </a:gridCol>
                <a:gridCol w="1051526">
                  <a:extLst>
                    <a:ext uri="{9D8B030D-6E8A-4147-A177-3AD203B41FA5}">
                      <a16:colId xmlns:a16="http://schemas.microsoft.com/office/drawing/2014/main" val="20003"/>
                    </a:ext>
                  </a:extLst>
                </a:gridCol>
                <a:gridCol w="1068531">
                  <a:extLst>
                    <a:ext uri="{9D8B030D-6E8A-4147-A177-3AD203B41FA5}">
                      <a16:colId xmlns:a16="http://schemas.microsoft.com/office/drawing/2014/main" val="20004"/>
                    </a:ext>
                  </a:extLst>
                </a:gridCol>
                <a:gridCol w="1153232">
                  <a:extLst>
                    <a:ext uri="{9D8B030D-6E8A-4147-A177-3AD203B41FA5}">
                      <a16:colId xmlns:a16="http://schemas.microsoft.com/office/drawing/2014/main" val="1310826673"/>
                    </a:ext>
                  </a:extLst>
                </a:gridCol>
              </a:tblGrid>
              <a:tr h="399370">
                <a:tc gridSpan="5">
                  <a:txBody>
                    <a:bodyPr/>
                    <a:lstStyle/>
                    <a:p>
                      <a:pPr algn="ctr"/>
                      <a:r>
                        <a:rPr lang="tr-TR" sz="1600" b="1" dirty="0">
                          <a:solidFill>
                            <a:schemeClr val="bg1"/>
                          </a:solidFill>
                          <a:latin typeface="Calibri" panose="020F0502020204030204" pitchFamily="34" charset="0"/>
                          <a:cs typeface="Arial" pitchFamily="34" charset="0"/>
                        </a:rPr>
                        <a:t>KÖPRÜLERDEN YILLIK GEÇEN ARAÇ</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algn="ctr"/>
                      <a:endParaRPr lang="tr-TR" dirty="0">
                        <a:solidFill>
                          <a:srgbClr val="FF0000"/>
                        </a:solidFill>
                      </a:endParaRPr>
                    </a:p>
                  </a:txBody>
                  <a:tcP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solidFill>
                      <a:schemeClr val="bg1">
                        <a:lumMod val="20000"/>
                        <a:lumOff val="80000"/>
                      </a:schemeClr>
                    </a:solidFill>
                  </a:tcPr>
                </a:tc>
                <a:tc hMerge="1">
                  <a:txBody>
                    <a:bodyPr/>
                    <a:lstStyle/>
                    <a:p>
                      <a:pPr algn="ctr"/>
                      <a:endParaRPr lang="tr-TR" sz="1800" b="1" dirty="0">
                        <a:solidFill>
                          <a:srgbClr val="000099"/>
                        </a:solidFill>
                        <a:latin typeface="Arial" pitchFamily="34" charset="0"/>
                        <a:cs typeface="Arial" pitchFamily="34" charset="0"/>
                      </a:endParaRPr>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2"/>
                    </a:solidFill>
                  </a:tcPr>
                </a:tc>
                <a:tc hMerge="1">
                  <a:txBody>
                    <a:bodyPr/>
                    <a:lstStyle/>
                    <a:p>
                      <a:pPr algn="ctr"/>
                      <a:endParaRPr lang="tr-TR" sz="1800" b="1" dirty="0">
                        <a:solidFill>
                          <a:srgbClr val="FF0000"/>
                        </a:solidFill>
                        <a:latin typeface="Bookman Old Style" pitchFamily="18" charset="0"/>
                        <a:cs typeface="Arial" pitchFamily="34"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399370">
                <a:tc>
                  <a:txBody>
                    <a:bodyPr/>
                    <a:lstStyle/>
                    <a:p>
                      <a:pPr marL="0" marR="0" lvl="0" indent="0" algn="l" defTabSz="914400" rtl="0" fontAlgn="base" latinLnBrk="0">
                        <a:lnSpc>
                          <a:spcPct val="100000"/>
                        </a:lnSpc>
                        <a:spcBef>
                          <a:spcPct val="0"/>
                        </a:spcBef>
                        <a:spcAft>
                          <a:spcPct val="0"/>
                        </a:spcAft>
                        <a:buClrTx/>
                        <a:buSzTx/>
                        <a:buFontTx/>
                        <a:buNone/>
                        <a:tabLst/>
                      </a:pPr>
                      <a:endParaRPr kumimoji="0" lang="tr-TR" sz="1400" b="1" i="0" u="none" strike="noStrike" kern="1200" cap="none" normalizeH="0" baseline="0" dirty="0">
                        <a:ln>
                          <a:noFill/>
                        </a:ln>
                        <a:solidFill>
                          <a:srgbClr val="2F4858"/>
                        </a:solidFill>
                        <a:effectLst/>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a:solidFill>
                            <a:srgbClr val="0D2035"/>
                          </a:solidFill>
                          <a:latin typeface="Calibri" panose="020F0502020204030204" pitchFamily="34" charset="0"/>
                          <a:ea typeface="+mn-ea"/>
                          <a:cs typeface="Arial" pitchFamily="34" charset="0"/>
                        </a:rPr>
                        <a:t>2020</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a:solidFill>
                            <a:srgbClr val="0D2035"/>
                          </a:solidFill>
                          <a:latin typeface="Calibri" panose="020F0502020204030204" pitchFamily="34" charset="0"/>
                          <a:ea typeface="+mn-ea"/>
                          <a:cs typeface="Arial" pitchFamily="34" charset="0"/>
                        </a:rPr>
                        <a:t>2021</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a:solidFill>
                            <a:srgbClr val="0D2035"/>
                          </a:solidFill>
                          <a:latin typeface="Calibri" panose="020F0502020204030204" pitchFamily="34" charset="0"/>
                          <a:ea typeface="+mn-ea"/>
                          <a:cs typeface="Arial" pitchFamily="34" charset="0"/>
                        </a:rPr>
                        <a:t>2022</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a:solidFill>
                            <a:srgbClr val="0D2035"/>
                          </a:solidFill>
                          <a:latin typeface="+mn-lt"/>
                          <a:ea typeface="+mn-ea"/>
                          <a:cs typeface="Arial" pitchFamily="34" charset="0"/>
                        </a:rPr>
                        <a:t>2023</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0001"/>
                  </a:ext>
                </a:extLst>
              </a:tr>
              <a:tr h="449500">
                <a:tc>
                  <a:txBody>
                    <a:bodyPr/>
                    <a:lstStyle/>
                    <a:p>
                      <a:r>
                        <a:rPr lang="tr-TR" sz="1200" b="1" dirty="0">
                          <a:solidFill>
                            <a:schemeClr val="accent1">
                              <a:lumMod val="50000"/>
                            </a:schemeClr>
                          </a:solidFill>
                          <a:latin typeface="Calibri" panose="020F0502020204030204" pitchFamily="34" charset="0"/>
                          <a:cs typeface="Arial" pitchFamily="34" charset="0"/>
                        </a:rPr>
                        <a:t>15 TEMMUZ ŞEHİTLER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chemeClr val="accent1">
                              <a:lumMod val="50000"/>
                            </a:schemeClr>
                          </a:solidFill>
                          <a:latin typeface="Calibri" panose="020F0502020204030204" pitchFamily="34" charset="0"/>
                          <a:ea typeface="+mn-ea"/>
                          <a:cs typeface="+mn-cs"/>
                        </a:rPr>
                        <a:t>45.299.792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chemeClr val="accent1">
                              <a:lumMod val="50000"/>
                            </a:schemeClr>
                          </a:solidFill>
                          <a:latin typeface="Calibri" panose="020F0502020204030204" pitchFamily="34" charset="0"/>
                          <a:ea typeface="+mn-ea"/>
                          <a:cs typeface="+mn-cs"/>
                        </a:rPr>
                        <a:t>43.216.332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a:solidFill>
                            <a:schemeClr val="accent1">
                              <a:lumMod val="50000"/>
                            </a:schemeClr>
                          </a:solidFill>
                          <a:effectLst/>
                          <a:latin typeface="+mn-lt"/>
                        </a:rPr>
                        <a:t>63.685.070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kern="1200" dirty="0">
                          <a:solidFill>
                            <a:schemeClr val="accent1">
                              <a:lumMod val="50000"/>
                            </a:schemeClr>
                          </a:solidFill>
                          <a:effectLst/>
                          <a:latin typeface="+mn-lt"/>
                          <a:ea typeface="+mn-ea"/>
                          <a:cs typeface="+mn-cs"/>
                        </a:rPr>
                        <a:t>63.648.317</a:t>
                      </a:r>
                    </a:p>
                  </a:txBody>
                  <a:tcPr marL="6594" marR="6594" marT="6594"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449500">
                <a:tc>
                  <a:txBody>
                    <a:bodyPr/>
                    <a:lstStyle/>
                    <a:p>
                      <a:r>
                        <a:rPr lang="tr-TR" sz="1200" b="1" dirty="0">
                          <a:solidFill>
                            <a:schemeClr val="accent1">
                              <a:lumMod val="50000"/>
                            </a:schemeClr>
                          </a:solidFill>
                          <a:latin typeface="Calibri" panose="020F0502020204030204" pitchFamily="34" charset="0"/>
                          <a:cs typeface="Arial" pitchFamily="34" charset="0"/>
                        </a:rPr>
                        <a:t>FATİH</a:t>
                      </a:r>
                      <a:r>
                        <a:rPr lang="tr-TR" sz="1200" b="1" baseline="0" dirty="0">
                          <a:solidFill>
                            <a:schemeClr val="accent1">
                              <a:lumMod val="50000"/>
                            </a:schemeClr>
                          </a:solidFill>
                          <a:latin typeface="Calibri" panose="020F0502020204030204" pitchFamily="34" charset="0"/>
                          <a:cs typeface="Arial" pitchFamily="34" charset="0"/>
                        </a:rPr>
                        <a:t> SULTAN MEHMET</a:t>
                      </a:r>
                      <a:r>
                        <a:rPr lang="tr-TR" sz="1200" b="1" dirty="0">
                          <a:solidFill>
                            <a:schemeClr val="accent1">
                              <a:lumMod val="50000"/>
                            </a:schemeClr>
                          </a:solidFill>
                          <a:latin typeface="Calibri" panose="020F0502020204030204" pitchFamily="34" charset="0"/>
                          <a:cs typeface="Arial" pitchFamily="34" charset="0"/>
                        </a:rPr>
                        <a:t>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chemeClr val="accent1">
                              <a:lumMod val="50000"/>
                            </a:schemeClr>
                          </a:solidFill>
                          <a:latin typeface="Calibri" panose="020F0502020204030204" pitchFamily="34" charset="0"/>
                          <a:ea typeface="+mn-ea"/>
                          <a:cs typeface="+mn-cs"/>
                        </a:rPr>
                        <a:t>45.595.744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chemeClr val="accent1">
                              <a:lumMod val="50000"/>
                            </a:schemeClr>
                          </a:solidFill>
                          <a:latin typeface="Calibri" panose="020F0502020204030204" pitchFamily="34" charset="0"/>
                          <a:ea typeface="+mn-ea"/>
                          <a:cs typeface="+mn-cs"/>
                        </a:rPr>
                        <a:t>42.927.710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a:solidFill>
                            <a:schemeClr val="accent1">
                              <a:lumMod val="50000"/>
                            </a:schemeClr>
                          </a:solidFill>
                          <a:effectLst/>
                          <a:latin typeface="+mn-lt"/>
                        </a:rPr>
                        <a:t>77.046.757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kern="1200" dirty="0">
                          <a:solidFill>
                            <a:schemeClr val="accent1">
                              <a:lumMod val="50000"/>
                            </a:schemeClr>
                          </a:solidFill>
                          <a:effectLst/>
                          <a:latin typeface="+mn-lt"/>
                          <a:ea typeface="+mn-ea"/>
                          <a:cs typeface="+mn-cs"/>
                        </a:rPr>
                        <a:t>87.959.836</a:t>
                      </a:r>
                    </a:p>
                  </a:txBody>
                  <a:tcPr marL="6594" marR="6594" marT="6594"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449500">
                <a:tc>
                  <a:txBody>
                    <a:bodyPr/>
                    <a:lstStyle/>
                    <a:p>
                      <a:r>
                        <a:rPr lang="tr-TR" sz="1200" b="1" dirty="0" smtClean="0">
                          <a:solidFill>
                            <a:schemeClr val="accent1">
                              <a:lumMod val="50000"/>
                            </a:schemeClr>
                          </a:solidFill>
                          <a:latin typeface="Calibri" panose="020F0502020204030204" pitchFamily="34" charset="0"/>
                          <a:cs typeface="Arial" pitchFamily="34" charset="0"/>
                        </a:rPr>
                        <a:t>YAVUZ</a:t>
                      </a:r>
                      <a:r>
                        <a:rPr lang="tr-TR" sz="1200" b="1" baseline="0" dirty="0" smtClean="0">
                          <a:solidFill>
                            <a:schemeClr val="accent1">
                              <a:lumMod val="50000"/>
                            </a:schemeClr>
                          </a:solidFill>
                          <a:latin typeface="Calibri" panose="020F0502020204030204" pitchFamily="34" charset="0"/>
                          <a:cs typeface="Arial" pitchFamily="34" charset="0"/>
                        </a:rPr>
                        <a:t> SULTAN SELİM KÖPRÜSÜ*</a:t>
                      </a:r>
                      <a:endParaRPr lang="tr-TR" sz="1200" b="1" dirty="0">
                        <a:solidFill>
                          <a:schemeClr val="accent1">
                            <a:lumMod val="50000"/>
                          </a:schemeClr>
                        </a:solidFill>
                        <a:latin typeface="Calibri" panose="020F0502020204030204" pitchFamily="34" charset="0"/>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smtClean="0">
                          <a:solidFill>
                            <a:schemeClr val="accent1">
                              <a:lumMod val="50000"/>
                            </a:schemeClr>
                          </a:solidFill>
                          <a:latin typeface="Calibri" panose="020F0502020204030204" pitchFamily="34" charset="0"/>
                          <a:ea typeface="+mn-ea"/>
                          <a:cs typeface="+mn-cs"/>
                        </a:rPr>
                        <a:t>-</a:t>
                      </a:r>
                      <a:endParaRPr lang="tr-TR" sz="1200" b="1" i="0" u="none" strike="noStrike" kern="1200" dirty="0">
                        <a:solidFill>
                          <a:schemeClr val="accent1">
                            <a:lumMod val="50000"/>
                          </a:schemeClr>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smtClean="0">
                          <a:solidFill>
                            <a:schemeClr val="accent1">
                              <a:lumMod val="50000"/>
                            </a:schemeClr>
                          </a:solidFill>
                          <a:latin typeface="Calibri" panose="020F0502020204030204" pitchFamily="34" charset="0"/>
                          <a:ea typeface="+mn-ea"/>
                          <a:cs typeface="+mn-cs"/>
                        </a:rPr>
                        <a:t>-</a:t>
                      </a:r>
                      <a:endParaRPr lang="tr-TR" sz="1200" b="1" i="0" u="none" strike="noStrike" kern="1200" dirty="0">
                        <a:solidFill>
                          <a:schemeClr val="accent1">
                            <a:lumMod val="50000"/>
                          </a:schemeClr>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smtClean="0">
                          <a:solidFill>
                            <a:schemeClr val="accent1">
                              <a:lumMod val="50000"/>
                            </a:schemeClr>
                          </a:solidFill>
                          <a:effectLst/>
                          <a:latin typeface="+mn-lt"/>
                        </a:rPr>
                        <a:t>-</a:t>
                      </a:r>
                      <a:endParaRPr lang="tr-TR" sz="1200" b="1" i="0" u="none" strike="noStrike" dirty="0">
                        <a:solidFill>
                          <a:schemeClr val="accent1">
                            <a:lumMod val="50000"/>
                          </a:schemeClr>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kern="1200" dirty="0" smtClean="0">
                          <a:solidFill>
                            <a:schemeClr val="accent1">
                              <a:lumMod val="50000"/>
                            </a:schemeClr>
                          </a:solidFill>
                          <a:effectLst/>
                          <a:latin typeface="+mn-lt"/>
                          <a:ea typeface="+mn-ea"/>
                          <a:cs typeface="+mn-cs"/>
                        </a:rPr>
                        <a:t>-</a:t>
                      </a:r>
                      <a:endParaRPr lang="tr-TR" sz="1200" b="1" i="0" u="none" strike="noStrike" kern="1200" dirty="0">
                        <a:solidFill>
                          <a:schemeClr val="accent1">
                            <a:lumMod val="50000"/>
                          </a:schemeClr>
                        </a:solidFill>
                        <a:effectLst/>
                        <a:latin typeface="+mn-lt"/>
                        <a:ea typeface="+mn-ea"/>
                        <a:cs typeface="+mn-cs"/>
                      </a:endParaRPr>
                    </a:p>
                  </a:txBody>
                  <a:tcPr marL="6594" marR="6594" marT="6594"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41892666"/>
                  </a:ext>
                </a:extLst>
              </a:tr>
              <a:tr h="425189">
                <a:tc>
                  <a:txBody>
                    <a:bodyPr/>
                    <a:lstStyle/>
                    <a:p>
                      <a:r>
                        <a:rPr lang="tr-TR" sz="1200" b="1" dirty="0">
                          <a:solidFill>
                            <a:schemeClr val="accent1">
                              <a:lumMod val="50000"/>
                            </a:schemeClr>
                          </a:solidFill>
                          <a:latin typeface="Calibri" panose="020F0502020204030204" pitchFamily="34" charset="0"/>
                          <a:cs typeface="Arial" pitchFamily="34" charset="0"/>
                        </a:rPr>
                        <a:t>AVRASYA  TÜNELİ</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chemeClr val="accent1">
                              <a:lumMod val="50000"/>
                            </a:schemeClr>
                          </a:solidFill>
                          <a:latin typeface="Calibri" panose="020F0502020204030204" pitchFamily="34" charset="0"/>
                          <a:ea typeface="+mn-ea"/>
                          <a:cs typeface="+mn-cs"/>
                        </a:rPr>
                        <a:t>12.800.000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chemeClr val="accent1">
                              <a:lumMod val="50000"/>
                            </a:schemeClr>
                          </a:solidFill>
                          <a:latin typeface="Calibri" panose="020F0502020204030204" pitchFamily="34" charset="0"/>
                          <a:ea typeface="+mn-ea"/>
                          <a:cs typeface="+mn-cs"/>
                        </a:rPr>
                        <a:t>15.295.070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chemeClr val="accent1">
                              <a:lumMod val="50000"/>
                            </a:schemeClr>
                          </a:solidFill>
                          <a:latin typeface="Calibri" panose="020F0502020204030204" pitchFamily="34" charset="0"/>
                          <a:ea typeface="+mn-ea"/>
                          <a:cs typeface="+mn-cs"/>
                        </a:rPr>
                        <a:t>18.932.751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chemeClr val="accent1">
                              <a:lumMod val="50000"/>
                            </a:schemeClr>
                          </a:solidFill>
                          <a:latin typeface="+mn-lt"/>
                          <a:ea typeface="+mn-ea"/>
                          <a:cs typeface="+mn-cs"/>
                        </a:rPr>
                        <a:t> 25.062.279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553691373"/>
                  </a:ext>
                </a:extLst>
              </a:tr>
              <a:tr h="449500">
                <a:tc>
                  <a:txBody>
                    <a:bodyPr/>
                    <a:lstStyle/>
                    <a:p>
                      <a:r>
                        <a:rPr lang="tr-TR" sz="1400" b="1" dirty="0">
                          <a:solidFill>
                            <a:srgbClr val="0D2035"/>
                          </a:solidFill>
                          <a:latin typeface="Calibri" panose="020F0502020204030204" pitchFamily="34" charset="0"/>
                          <a:cs typeface="Arial" pitchFamily="34" charset="0"/>
                        </a:rPr>
                        <a:t>TOPLAM</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rtl="0" fontAlgn="ctr"/>
                      <a:r>
                        <a:rPr lang="tr-TR" sz="1400" b="1" i="0" u="none" strike="noStrike" dirty="0">
                          <a:solidFill>
                            <a:srgbClr val="0D2035"/>
                          </a:solidFill>
                          <a:effectLst/>
                          <a:latin typeface="Calibri" panose="020F0502020204030204" pitchFamily="34" charset="0"/>
                        </a:rPr>
                        <a:t>103.695.536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rtl="0" fontAlgn="ctr"/>
                      <a:r>
                        <a:rPr lang="tr-TR" sz="1400" b="1" i="0" u="none" strike="noStrike" dirty="0">
                          <a:solidFill>
                            <a:srgbClr val="0D2035"/>
                          </a:solidFill>
                          <a:effectLst/>
                          <a:latin typeface="Calibri" panose="020F0502020204030204" pitchFamily="34" charset="0"/>
                        </a:rPr>
                        <a:t>101.439.112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rtl="0" fontAlgn="ctr"/>
                      <a:r>
                        <a:rPr lang="tr-TR" sz="1400" b="1" i="0" u="none" strike="noStrike" dirty="0">
                          <a:solidFill>
                            <a:srgbClr val="0D2035"/>
                          </a:solidFill>
                          <a:effectLst/>
                          <a:latin typeface="Calibri" panose="020F0502020204030204" pitchFamily="34" charset="0"/>
                        </a:rPr>
                        <a:t>159.664.578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rtl="0" fontAlgn="ctr"/>
                      <a:r>
                        <a:rPr lang="tr-TR" sz="1400" b="1" i="0" u="none" strike="noStrike" dirty="0">
                          <a:solidFill>
                            <a:srgbClr val="0D2035"/>
                          </a:solidFill>
                          <a:effectLst/>
                          <a:latin typeface="Calibri" panose="020F0502020204030204" pitchFamily="34" charset="0"/>
                        </a:rPr>
                        <a:t>176.670.432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45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HAVAYOLU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5 Tablo"/>
          <p:cNvGraphicFramePr>
            <a:graphicFrameLocks noGrp="1"/>
          </p:cNvGraphicFramePr>
          <p:nvPr>
            <p:extLst>
              <p:ext uri="{D42A27DB-BD31-4B8C-83A1-F6EECF244321}">
                <p14:modId xmlns:p14="http://schemas.microsoft.com/office/powerpoint/2010/main" val="460943298"/>
              </p:ext>
            </p:extLst>
          </p:nvPr>
        </p:nvGraphicFramePr>
        <p:xfrm>
          <a:off x="167308" y="6527060"/>
          <a:ext cx="6591300" cy="2696452"/>
        </p:xfrm>
        <a:graphic>
          <a:graphicData uri="http://schemas.openxmlformats.org/drawingml/2006/table">
            <a:tbl>
              <a:tblPr/>
              <a:tblGrid>
                <a:gridCol w="1911275">
                  <a:extLst>
                    <a:ext uri="{9D8B030D-6E8A-4147-A177-3AD203B41FA5}">
                      <a16:colId xmlns:a16="http://schemas.microsoft.com/office/drawing/2014/main" val="20000"/>
                    </a:ext>
                  </a:extLst>
                </a:gridCol>
                <a:gridCol w="1091238">
                  <a:extLst>
                    <a:ext uri="{9D8B030D-6E8A-4147-A177-3AD203B41FA5}">
                      <a16:colId xmlns:a16="http://schemas.microsoft.com/office/drawing/2014/main" val="20002"/>
                    </a:ext>
                  </a:extLst>
                </a:gridCol>
                <a:gridCol w="1058795">
                  <a:extLst>
                    <a:ext uri="{9D8B030D-6E8A-4147-A177-3AD203B41FA5}">
                      <a16:colId xmlns:a16="http://schemas.microsoft.com/office/drawing/2014/main" val="20003"/>
                    </a:ext>
                  </a:extLst>
                </a:gridCol>
                <a:gridCol w="1264996">
                  <a:extLst>
                    <a:ext uri="{9D8B030D-6E8A-4147-A177-3AD203B41FA5}">
                      <a16:colId xmlns:a16="http://schemas.microsoft.com/office/drawing/2014/main" val="20004"/>
                    </a:ext>
                  </a:extLst>
                </a:gridCol>
                <a:gridCol w="1264996">
                  <a:extLst>
                    <a:ext uri="{9D8B030D-6E8A-4147-A177-3AD203B41FA5}">
                      <a16:colId xmlns:a16="http://schemas.microsoft.com/office/drawing/2014/main" val="2167735965"/>
                    </a:ext>
                  </a:extLst>
                </a:gridCol>
              </a:tblGrid>
              <a:tr h="674113">
                <a:tc>
                  <a:txBody>
                    <a:bodyPr/>
                    <a:lstStyle/>
                    <a:p>
                      <a:pPr algn="ctr" fontAlgn="b"/>
                      <a:endParaRPr lang="tr-TR" sz="1800" b="1" i="0" u="none" strike="noStrike" dirty="0">
                        <a:solidFill>
                          <a:schemeClr val="tx1"/>
                        </a:solidFill>
                        <a:latin typeface="Calibri" panose="020F0502020204030204" pitchFamily="34" charset="0"/>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a:solidFill>
                            <a:schemeClr val="tx1"/>
                          </a:solidFill>
                          <a:latin typeface="Calibri" panose="020F0502020204030204" pitchFamily="34" charset="0"/>
                          <a:ea typeface="+mn-ea"/>
                          <a:cs typeface="Arial" pitchFamily="34" charset="0"/>
                        </a:rPr>
                        <a:t>2020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a:solidFill>
                            <a:schemeClr val="tx1"/>
                          </a:solidFill>
                          <a:latin typeface="Calibri" panose="020F0502020204030204" pitchFamily="34" charset="0"/>
                          <a:ea typeface="+mn-ea"/>
                          <a:cs typeface="Arial" pitchFamily="34" charset="0"/>
                        </a:rPr>
                        <a:t>2021</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a:solidFill>
                            <a:schemeClr val="tx1"/>
                          </a:solidFill>
                          <a:latin typeface="Calibri" panose="020F0502020204030204" pitchFamily="34" charset="0"/>
                          <a:ea typeface="+mn-ea"/>
                          <a:cs typeface="Arial" pitchFamily="34" charset="0"/>
                        </a:rPr>
                        <a:t>2022</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a:solidFill>
                            <a:schemeClr val="tx1"/>
                          </a:solidFill>
                          <a:latin typeface="Calibri" panose="020F0502020204030204" pitchFamily="34" charset="0"/>
                          <a:ea typeface="+mn-ea"/>
                          <a:cs typeface="Arial" pitchFamily="34" charset="0"/>
                        </a:rPr>
                        <a:t>2023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extLst>
                  <a:ext uri="{0D108BD9-81ED-4DB2-BD59-A6C34878D82A}">
                    <a16:rowId xmlns:a16="http://schemas.microsoft.com/office/drawing/2014/main" val="10000"/>
                  </a:ext>
                </a:extLst>
              </a:tr>
              <a:tr h="674113">
                <a:tc>
                  <a:txBody>
                    <a:bodyPr/>
                    <a:lstStyle/>
                    <a:p>
                      <a:pPr algn="l" fontAlgn="b"/>
                      <a:r>
                        <a:rPr lang="tr-TR" sz="1200" b="1" i="0" u="none" strike="noStrike" dirty="0">
                          <a:solidFill>
                            <a:schemeClr val="tx1"/>
                          </a:solidFill>
                          <a:latin typeface="Calibri" panose="020F0502020204030204" pitchFamily="34" charset="0"/>
                          <a:cs typeface="Arial" pitchFamily="34" charset="0"/>
                        </a:rPr>
                        <a:t>İÇHATLAR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17.541.977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24.216.712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0" i="0" u="none" strike="noStrike" dirty="0">
                          <a:solidFill>
                            <a:schemeClr val="tx1"/>
                          </a:solidFill>
                          <a:effectLst/>
                          <a:latin typeface="Calibri" panose="020F0502020204030204" pitchFamily="34" charset="0"/>
                        </a:rPr>
                        <a:t>27.982.824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r" fontAlgn="b"/>
                      <a:r>
                        <a:rPr lang="tr-TR" sz="1400" b="0" i="0" u="none" strike="noStrike" kern="1200" dirty="0">
                          <a:solidFill>
                            <a:schemeClr val="tx1"/>
                          </a:solidFill>
                          <a:effectLst/>
                          <a:latin typeface="Calibri" panose="020F0502020204030204" pitchFamily="34" charset="0"/>
                          <a:ea typeface="+mn-ea"/>
                          <a:cs typeface="+mn-cs"/>
                        </a:rPr>
                        <a:t>32.443.714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1"/>
                  </a:ext>
                </a:extLst>
              </a:tr>
              <a:tr h="674113">
                <a:tc>
                  <a:txBody>
                    <a:bodyPr/>
                    <a:lstStyle/>
                    <a:p>
                      <a:pPr algn="l" fontAlgn="b"/>
                      <a:r>
                        <a:rPr lang="tr-TR" sz="1200" b="1" i="0" u="none" strike="noStrike" dirty="0">
                          <a:solidFill>
                            <a:schemeClr val="tx1"/>
                          </a:solidFill>
                          <a:latin typeface="Calibri" panose="020F0502020204030204" pitchFamily="34" charset="0"/>
                          <a:cs typeface="Arial" pitchFamily="34" charset="0"/>
                        </a:rPr>
                        <a:t>DIŞ 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16.750.022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27.802.611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0" i="0" u="none" strike="noStrike" dirty="0">
                          <a:solidFill>
                            <a:schemeClr val="tx1"/>
                          </a:solidFill>
                          <a:effectLst/>
                          <a:latin typeface="Calibri" panose="020F0502020204030204" pitchFamily="34" charset="0"/>
                        </a:rPr>
                        <a:t>50.325.277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r" fontAlgn="b"/>
                      <a:r>
                        <a:rPr lang="tr-TR" sz="1400" b="0" i="0" u="none" strike="noStrike" kern="1200" dirty="0">
                          <a:solidFill>
                            <a:schemeClr val="tx1"/>
                          </a:solidFill>
                          <a:effectLst/>
                          <a:latin typeface="Calibri" panose="020F0502020204030204" pitchFamily="34" charset="0"/>
                          <a:ea typeface="+mn-ea"/>
                          <a:cs typeface="+mn-cs"/>
                        </a:rPr>
                        <a:t>60.271.968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2"/>
                  </a:ext>
                </a:extLst>
              </a:tr>
              <a:tr h="674113">
                <a:tc>
                  <a:txBody>
                    <a:bodyPr/>
                    <a:lstStyle/>
                    <a:p>
                      <a:pPr algn="just" fontAlgn="b"/>
                      <a:r>
                        <a:rPr lang="tr-TR" sz="1200" b="1" i="0" u="none" strike="noStrike" dirty="0">
                          <a:solidFill>
                            <a:schemeClr val="tx1"/>
                          </a:solidFill>
                          <a:latin typeface="Calibri" panose="020F0502020204030204" pitchFamily="34" charset="0"/>
                          <a:cs typeface="Arial" pitchFamily="34" charset="0"/>
                        </a:rPr>
                        <a:t>TOPLAM YOLCU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alpha val="60000"/>
                      </a:srgbClr>
                    </a:solidFill>
                  </a:tcPr>
                </a:tc>
                <a:tc>
                  <a:txBody>
                    <a:bodyPr/>
                    <a:lstStyle/>
                    <a:p>
                      <a:pPr algn="ctr" fontAlgn="b"/>
                      <a:r>
                        <a:rPr lang="tr-TR" sz="1400" b="1" i="0" u="none" strike="noStrike" kern="1200" dirty="0">
                          <a:solidFill>
                            <a:schemeClr val="tx1"/>
                          </a:solidFill>
                          <a:latin typeface="Calibri" panose="020F0502020204030204" pitchFamily="34" charset="0"/>
                          <a:ea typeface="+mn-ea"/>
                          <a:cs typeface="+mn-cs"/>
                        </a:rPr>
                        <a:t>34.291.991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alpha val="60000"/>
                      </a:srgbClr>
                    </a:solidFill>
                  </a:tcPr>
                </a:tc>
                <a:tc>
                  <a:txBody>
                    <a:bodyPr/>
                    <a:lstStyle/>
                    <a:p>
                      <a:pPr algn="ctr" fontAlgn="b"/>
                      <a:r>
                        <a:rPr lang="tr-TR" sz="1400" b="1" i="0" u="none" strike="noStrike" kern="1200" dirty="0">
                          <a:solidFill>
                            <a:schemeClr val="tx1"/>
                          </a:solidFill>
                          <a:latin typeface="Calibri" panose="020F0502020204030204" pitchFamily="34" charset="0"/>
                          <a:ea typeface="+mn-ea"/>
                          <a:cs typeface="+mn-cs"/>
                        </a:rPr>
                        <a:t>52.019.323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alpha val="60000"/>
                      </a:srgbClr>
                    </a:solidFill>
                  </a:tcPr>
                </a:tc>
                <a:tc>
                  <a:txBody>
                    <a:bodyPr/>
                    <a:lstStyle/>
                    <a:p>
                      <a:pPr algn="ctr" fontAlgn="b"/>
                      <a:r>
                        <a:rPr lang="tr-TR" sz="1400" b="1" i="0" u="none" strike="noStrike" dirty="0">
                          <a:solidFill>
                            <a:schemeClr val="tx1"/>
                          </a:solidFill>
                          <a:effectLst/>
                          <a:latin typeface="Calibri" panose="020F0502020204030204" pitchFamily="34" charset="0"/>
                        </a:rPr>
                        <a:t>78.308.101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alpha val="60000"/>
                      </a:srgbClr>
                    </a:solidFill>
                  </a:tcPr>
                </a:tc>
                <a:tc>
                  <a:txBody>
                    <a:bodyPr/>
                    <a:lstStyle/>
                    <a:p>
                      <a:pPr algn="r" fontAlgn="b"/>
                      <a:r>
                        <a:rPr lang="tr-TR" sz="1400" b="1" i="0" u="none" strike="noStrike" kern="1200" dirty="0">
                          <a:solidFill>
                            <a:schemeClr val="tx1"/>
                          </a:solidFill>
                          <a:effectLst/>
                          <a:latin typeface="Calibri" panose="020F0502020204030204" pitchFamily="34" charset="0"/>
                          <a:ea typeface="+mn-ea"/>
                          <a:cs typeface="+mn-cs"/>
                        </a:rPr>
                        <a:t>92.715.682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alpha val="60000"/>
                      </a:srgbClr>
                    </a:solidFill>
                  </a:tcPr>
                </a:tc>
                <a:extLst>
                  <a:ext uri="{0D108BD9-81ED-4DB2-BD59-A6C34878D82A}">
                    <a16:rowId xmlns:a16="http://schemas.microsoft.com/office/drawing/2014/main" val="1000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934138955"/>
              </p:ext>
            </p:extLst>
          </p:nvPr>
        </p:nvGraphicFramePr>
        <p:xfrm>
          <a:off x="118035" y="1041991"/>
          <a:ext cx="6600264" cy="5279296"/>
        </p:xfrm>
        <a:graphic>
          <a:graphicData uri="http://schemas.openxmlformats.org/drawingml/2006/table">
            <a:tbl>
              <a:tblPr/>
              <a:tblGrid>
                <a:gridCol w="1843491">
                  <a:extLst>
                    <a:ext uri="{9D8B030D-6E8A-4147-A177-3AD203B41FA5}">
                      <a16:colId xmlns:a16="http://schemas.microsoft.com/office/drawing/2014/main" val="1031707862"/>
                    </a:ext>
                  </a:extLst>
                </a:gridCol>
                <a:gridCol w="1595424">
                  <a:extLst>
                    <a:ext uri="{9D8B030D-6E8A-4147-A177-3AD203B41FA5}">
                      <a16:colId xmlns:a16="http://schemas.microsoft.com/office/drawing/2014/main" val="2977241270"/>
                    </a:ext>
                  </a:extLst>
                </a:gridCol>
                <a:gridCol w="1592907">
                  <a:extLst>
                    <a:ext uri="{9D8B030D-6E8A-4147-A177-3AD203B41FA5}">
                      <a16:colId xmlns:a16="http://schemas.microsoft.com/office/drawing/2014/main" val="1648629064"/>
                    </a:ext>
                  </a:extLst>
                </a:gridCol>
                <a:gridCol w="1568442">
                  <a:extLst>
                    <a:ext uri="{9D8B030D-6E8A-4147-A177-3AD203B41FA5}">
                      <a16:colId xmlns:a16="http://schemas.microsoft.com/office/drawing/2014/main" val="1071990530"/>
                    </a:ext>
                  </a:extLst>
                </a:gridCol>
              </a:tblGrid>
              <a:tr h="76576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anose="020F0502020204030204" pitchFamily="34" charset="0"/>
                        </a:rPr>
                        <a:t>İSTANBUL HAVALİMANI YOLCU TRAFİĞİ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rPr>
                        <a:t>(2023 YILI)</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alpha val="65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4301965"/>
                  </a:ext>
                </a:extLst>
              </a:tr>
              <a:tr h="411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408144192"/>
                  </a:ext>
                </a:extLst>
              </a:tr>
              <a:tr h="411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r>
                        <a:rPr lang="tr-TR" sz="1350" b="0" i="0" u="none" strike="noStrike" kern="1200" dirty="0">
                          <a:solidFill>
                            <a:srgbClr val="000000"/>
                          </a:solidFill>
                          <a:effectLst/>
                          <a:latin typeface="Calibri" panose="020F0502020204030204" pitchFamily="34" charset="0"/>
                          <a:ea typeface="+mn-ea"/>
                          <a:cs typeface="+mn-cs"/>
                        </a:rPr>
                        <a:t>9.026.922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r>
                        <a:rPr lang="tr-TR" sz="1350" b="0" i="0" u="none" strike="noStrike" kern="1200">
                          <a:solidFill>
                            <a:srgbClr val="000000"/>
                          </a:solidFill>
                          <a:effectLst/>
                          <a:latin typeface="Calibri" panose="020F0502020204030204" pitchFamily="34" charset="0"/>
                          <a:ea typeface="+mn-ea"/>
                          <a:cs typeface="+mn-cs"/>
                        </a:rPr>
                        <a:t>6.942.460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r>
                        <a:rPr lang="tr-TR" sz="1350" b="1" i="0" u="none" strike="noStrike" kern="1200" dirty="0">
                          <a:solidFill>
                            <a:srgbClr val="000000"/>
                          </a:solidFill>
                          <a:effectLst/>
                          <a:latin typeface="Calibri" panose="020F0502020204030204" pitchFamily="34" charset="0"/>
                          <a:ea typeface="+mn-ea"/>
                          <a:cs typeface="+mn-cs"/>
                        </a:rPr>
                        <a:t>15.969.382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1985638607"/>
                  </a:ext>
                </a:extLst>
              </a:tr>
              <a:tr h="411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r>
                        <a:rPr lang="tr-TR" sz="1350" b="0" i="0" u="none" strike="noStrike" kern="1200" dirty="0">
                          <a:solidFill>
                            <a:srgbClr val="000000"/>
                          </a:solidFill>
                          <a:effectLst/>
                          <a:latin typeface="Calibri" panose="020F0502020204030204" pitchFamily="34" charset="0"/>
                          <a:ea typeface="+mn-ea"/>
                          <a:cs typeface="+mn-cs"/>
                        </a:rPr>
                        <a:t>28.840.131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r>
                        <a:rPr lang="tr-TR" sz="1350" b="0" i="0" u="none" strike="noStrike" kern="1200" dirty="0">
                          <a:solidFill>
                            <a:srgbClr val="000000"/>
                          </a:solidFill>
                          <a:effectLst/>
                          <a:latin typeface="Calibri" panose="020F0502020204030204" pitchFamily="34" charset="0"/>
                          <a:ea typeface="+mn-ea"/>
                          <a:cs typeface="+mn-cs"/>
                        </a:rPr>
                        <a:t>14.299.913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r>
                        <a:rPr lang="tr-TR" sz="1350" b="1" i="0" u="none" strike="noStrike" kern="1200" dirty="0">
                          <a:solidFill>
                            <a:srgbClr val="000000"/>
                          </a:solidFill>
                          <a:effectLst/>
                          <a:latin typeface="Calibri" panose="020F0502020204030204" pitchFamily="34" charset="0"/>
                          <a:ea typeface="+mn-ea"/>
                          <a:cs typeface="+mn-cs"/>
                        </a:rPr>
                        <a:t>43.140.044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4063394125"/>
                  </a:ext>
                </a:extLst>
              </a:tr>
              <a:tr h="411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tc>
                  <a:txBody>
                    <a:bodyPr/>
                    <a:lstStyle/>
                    <a:p>
                      <a:pPr algn="ctr" fontAlgn="ctr"/>
                      <a:r>
                        <a:rPr lang="tr-TR" sz="1400" b="1" i="0" u="none" strike="noStrike" kern="1200" dirty="0">
                          <a:solidFill>
                            <a:srgbClr val="000000"/>
                          </a:solidFill>
                          <a:effectLst/>
                          <a:latin typeface="Calibri" panose="020F0502020204030204" pitchFamily="34" charset="0"/>
                          <a:ea typeface="+mn-ea"/>
                          <a:cs typeface="+mn-cs"/>
                        </a:rPr>
                        <a:t>37.867.053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tc>
                  <a:txBody>
                    <a:bodyPr/>
                    <a:lstStyle/>
                    <a:p>
                      <a:pPr algn="ctr" fontAlgn="ctr"/>
                      <a:r>
                        <a:rPr lang="tr-TR" sz="1400" b="1" i="0" u="none" strike="noStrike" kern="1200" dirty="0">
                          <a:solidFill>
                            <a:srgbClr val="000000"/>
                          </a:solidFill>
                          <a:effectLst/>
                          <a:latin typeface="Calibri" panose="020F0502020204030204" pitchFamily="34" charset="0"/>
                          <a:ea typeface="+mn-ea"/>
                          <a:cs typeface="+mn-cs"/>
                        </a:rPr>
                        <a:t>21.242.373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tc>
                  <a:txBody>
                    <a:bodyPr/>
                    <a:lstStyle/>
                    <a:p>
                      <a:pPr algn="ctr" fontAlgn="ctr"/>
                      <a:r>
                        <a:rPr lang="tr-TR" sz="1400" b="1" i="0" u="none" strike="noStrike" kern="1200" dirty="0">
                          <a:solidFill>
                            <a:srgbClr val="000000"/>
                          </a:solidFill>
                          <a:effectLst/>
                          <a:latin typeface="Calibri" panose="020F0502020204030204" pitchFamily="34" charset="0"/>
                          <a:ea typeface="+mn-ea"/>
                          <a:cs typeface="+mn-cs"/>
                        </a:rPr>
                        <a:t>59.109.426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extLst>
                  <a:ext uri="{0D108BD9-81ED-4DB2-BD59-A6C34878D82A}">
                    <a16:rowId xmlns:a16="http://schemas.microsoft.com/office/drawing/2014/main" val="2171061991"/>
                  </a:ext>
                </a:extLst>
              </a:tr>
              <a:tr h="28716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chemeClr val="bg1"/>
                        </a:solidFill>
                        <a:effectLst/>
                        <a:latin typeface="Calibri" panose="020F0502020204030204" pitchFamily="34" charset="0"/>
                      </a:endParaRPr>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hMerge="1">
                  <a:txBody>
                    <a:bodyPr/>
                    <a:lstStyle/>
                    <a:p>
                      <a:endParaRPr lang="tr-TR"/>
                    </a:p>
                  </a:txBody>
                  <a:tcPr/>
                </a:tc>
                <a:tc hMerge="1">
                  <a:txBody>
                    <a:bodyPr/>
                    <a:lstStyle/>
                    <a:p>
                      <a:endParaRPr lang="tr-TR" dirty="0"/>
                    </a:p>
                  </a:txBody>
                  <a:tcPr/>
                </a:tc>
                <a:tc hMerge="1">
                  <a:txBody>
                    <a:bodyPr/>
                    <a:lstStyle/>
                    <a:p>
                      <a:endParaRPr lang="tr-TR"/>
                    </a:p>
                  </a:txBody>
                  <a:tcPr/>
                </a:tc>
                <a:extLst>
                  <a:ext uri="{0D108BD9-81ED-4DB2-BD59-A6C34878D82A}">
                    <a16:rowId xmlns:a16="http://schemas.microsoft.com/office/drawing/2014/main" val="2180374392"/>
                  </a:ext>
                </a:extLst>
              </a:tr>
              <a:tr h="76576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anose="020F0502020204030204" pitchFamily="34" charset="0"/>
                        </a:rPr>
                        <a:t>SABİHA GÖKÇEN HAVALİMANI YOLCU TRAFİĞİ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rPr>
                        <a:t>(2023 YILI)</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alpha val="65000"/>
                      </a:srgb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804577280"/>
                  </a:ext>
                </a:extLst>
              </a:tr>
              <a:tr h="411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2477473078"/>
                  </a:ext>
                </a:extLst>
              </a:tr>
              <a:tr h="411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350" b="0" i="0" u="none" strike="noStrike" dirty="0">
                          <a:solidFill>
                            <a:srgbClr val="000000"/>
                          </a:solidFill>
                          <a:effectLst/>
                          <a:latin typeface="Calibri" panose="020F0502020204030204" pitchFamily="34" charset="0"/>
                        </a:rPr>
                        <a:t>8.927.363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350" b="0" i="0" u="none" strike="noStrike">
                          <a:solidFill>
                            <a:srgbClr val="000000"/>
                          </a:solidFill>
                          <a:effectLst/>
                          <a:latin typeface="Calibri" panose="020F0502020204030204" pitchFamily="34" charset="0"/>
                        </a:rPr>
                        <a:t>7.546.969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1" i="0" u="none" strike="noStrike" dirty="0">
                          <a:solidFill>
                            <a:srgbClr val="000000"/>
                          </a:solidFill>
                          <a:effectLst/>
                          <a:latin typeface="Calibri" panose="020F0502020204030204" pitchFamily="34" charset="0"/>
                        </a:rPr>
                        <a:t>16.474.332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3441420364"/>
                  </a:ext>
                </a:extLst>
              </a:tr>
              <a:tr h="506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350" b="0" i="0" u="none" strike="noStrike" dirty="0">
                          <a:solidFill>
                            <a:srgbClr val="000000"/>
                          </a:solidFill>
                          <a:effectLst/>
                          <a:latin typeface="Calibri" panose="020F0502020204030204" pitchFamily="34" charset="0"/>
                        </a:rPr>
                        <a:t>9.672.178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350" b="0" i="0" u="none" strike="noStrike">
                          <a:solidFill>
                            <a:srgbClr val="000000"/>
                          </a:solidFill>
                          <a:effectLst/>
                          <a:latin typeface="Calibri" panose="020F0502020204030204" pitchFamily="34" charset="0"/>
                        </a:rPr>
                        <a:t>7.459.746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1" i="0" u="none" strike="noStrike" dirty="0">
                          <a:solidFill>
                            <a:srgbClr val="000000"/>
                          </a:solidFill>
                          <a:effectLst/>
                          <a:latin typeface="Calibri" panose="020F0502020204030204" pitchFamily="34" charset="0"/>
                        </a:rPr>
                        <a:t>17.131.924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325804286"/>
                  </a:ext>
                </a:extLst>
              </a:tr>
              <a:tr h="486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tc>
                  <a:txBody>
                    <a:bodyPr/>
                    <a:lstStyle/>
                    <a:p>
                      <a:pPr algn="ctr" rtl="0" fontAlgn="ctr"/>
                      <a:r>
                        <a:rPr lang="tr-TR" sz="1400" b="1" i="0" u="none" strike="noStrike" dirty="0">
                          <a:solidFill>
                            <a:srgbClr val="000000"/>
                          </a:solidFill>
                          <a:effectLst/>
                          <a:latin typeface="Calibri" panose="020F0502020204030204" pitchFamily="34" charset="0"/>
                        </a:rPr>
                        <a:t>18.599.541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tc>
                  <a:txBody>
                    <a:bodyPr/>
                    <a:lstStyle/>
                    <a:p>
                      <a:pPr algn="ctr" rtl="0" fontAlgn="ctr"/>
                      <a:r>
                        <a:rPr lang="tr-TR" sz="1400" b="1" i="0" u="none" strike="noStrike" dirty="0">
                          <a:solidFill>
                            <a:srgbClr val="000000"/>
                          </a:solidFill>
                          <a:effectLst/>
                          <a:latin typeface="Calibri" panose="020F0502020204030204" pitchFamily="34" charset="0"/>
                        </a:rPr>
                        <a:t>15.006.715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tc>
                  <a:txBody>
                    <a:bodyPr/>
                    <a:lstStyle/>
                    <a:p>
                      <a:pPr algn="ctr" rtl="0" fontAlgn="ctr"/>
                      <a:r>
                        <a:rPr lang="tr-TR" sz="1400" b="1" i="0" u="none" strike="noStrike" dirty="0">
                          <a:solidFill>
                            <a:srgbClr val="000000"/>
                          </a:solidFill>
                          <a:effectLst/>
                          <a:latin typeface="Calibri" panose="020F0502020204030204" pitchFamily="34" charset="0"/>
                        </a:rPr>
                        <a:t>33.606.256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alpha val="65000"/>
                      </a:srgbClr>
                    </a:solidFill>
                  </a:tcPr>
                </a:tc>
                <a:extLst>
                  <a:ext uri="{0D108BD9-81ED-4DB2-BD59-A6C34878D82A}">
                    <a16:rowId xmlns:a16="http://schemas.microsoft.com/office/drawing/2014/main" val="2474760098"/>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0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DENİZYOLU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2 Tablo"/>
          <p:cNvGraphicFramePr>
            <a:graphicFrameLocks noGrp="1"/>
          </p:cNvGraphicFramePr>
          <p:nvPr>
            <p:extLst>
              <p:ext uri="{D42A27DB-BD31-4B8C-83A1-F6EECF244321}">
                <p14:modId xmlns:p14="http://schemas.microsoft.com/office/powerpoint/2010/main" val="2174521074"/>
              </p:ext>
            </p:extLst>
          </p:nvPr>
        </p:nvGraphicFramePr>
        <p:xfrm>
          <a:off x="149120" y="1240961"/>
          <a:ext cx="6576358" cy="4775528"/>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4512526">
                  <a:extLst>
                    <a:ext uri="{9D8B030D-6E8A-4147-A177-3AD203B41FA5}">
                      <a16:colId xmlns:a16="http://schemas.microsoft.com/office/drawing/2014/main" val="20000"/>
                    </a:ext>
                  </a:extLst>
                </a:gridCol>
                <a:gridCol w="2063832">
                  <a:extLst>
                    <a:ext uri="{9D8B030D-6E8A-4147-A177-3AD203B41FA5}">
                      <a16:colId xmlns:a16="http://schemas.microsoft.com/office/drawing/2014/main" val="20001"/>
                    </a:ext>
                  </a:extLst>
                </a:gridCol>
              </a:tblGrid>
              <a:tr h="661387">
                <a:tc>
                  <a:txBody>
                    <a:bodyPr/>
                    <a:lstStyle/>
                    <a:p>
                      <a:pPr algn="ctr"/>
                      <a:r>
                        <a:rPr lang="tr-TR" sz="2000" b="1" dirty="0">
                          <a:solidFill>
                            <a:schemeClr val="bg1"/>
                          </a:solidFill>
                          <a:latin typeface="Calibri" panose="020F0502020204030204" pitchFamily="34" charset="0"/>
                          <a:cs typeface="Arial" pitchFamily="34" charset="0"/>
                        </a:rPr>
                        <a:t>TÜR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2000" b="1" dirty="0">
                          <a:solidFill>
                            <a:schemeClr val="bg1"/>
                          </a:solidFill>
                          <a:latin typeface="Calibri" panose="020F0502020204030204" pitchFamily="34" charset="0"/>
                          <a:cs typeface="Arial" pitchFamily="34" charset="0"/>
                        </a:rPr>
                        <a:t>SAYI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600897">
                <a:tc>
                  <a:txBody>
                    <a:bodyPr/>
                    <a:lstStyle/>
                    <a:p>
                      <a:r>
                        <a:rPr lang="tr-TR" sz="1400" b="1" dirty="0">
                          <a:solidFill>
                            <a:schemeClr val="bg1"/>
                          </a:solidFill>
                          <a:latin typeface="Calibri" panose="020F0502020204030204" pitchFamily="34" charset="0"/>
                          <a:cs typeface="Arial" pitchFamily="34" charset="0"/>
                        </a:rPr>
                        <a:t>GEMİ  SAYISI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a:solidFill>
                            <a:schemeClr val="bg1"/>
                          </a:solidFill>
                          <a:latin typeface="Calibri" panose="020F0502020204030204" pitchFamily="34" charset="0"/>
                          <a:ea typeface="+mn-ea"/>
                          <a:cs typeface="Arial" pitchFamily="34" charset="0"/>
                        </a:rPr>
                        <a:t>38 (İDO 3, ŞH 35)</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1"/>
                  </a:ext>
                </a:extLst>
              </a:tr>
              <a:tr h="600897">
                <a:tc>
                  <a:txBody>
                    <a:bodyPr/>
                    <a:lstStyle/>
                    <a:p>
                      <a:r>
                        <a:rPr lang="tr-TR" sz="1400" b="1" dirty="0">
                          <a:solidFill>
                            <a:schemeClr val="bg1"/>
                          </a:solidFill>
                          <a:latin typeface="Calibri" panose="020F0502020204030204" pitchFamily="34" charset="0"/>
                          <a:cs typeface="Arial" pitchFamily="34" charset="0"/>
                        </a:rPr>
                        <a:t>İSKELE</a:t>
                      </a:r>
                      <a:r>
                        <a:rPr lang="tr-TR" sz="1400" b="1" baseline="0" dirty="0">
                          <a:solidFill>
                            <a:schemeClr val="bg1"/>
                          </a:solidFill>
                          <a:latin typeface="Calibri" panose="020F0502020204030204" pitchFamily="34" charset="0"/>
                          <a:cs typeface="Arial" pitchFamily="34" charset="0"/>
                        </a:rPr>
                        <a:t>  SAYISI</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a:solidFill>
                            <a:schemeClr val="bg1"/>
                          </a:solidFill>
                          <a:latin typeface="Calibri" panose="020F0502020204030204" pitchFamily="34" charset="0"/>
                          <a:ea typeface="+mn-ea"/>
                          <a:cs typeface="Arial" pitchFamily="34" charset="0"/>
                        </a:rPr>
                        <a:t>49 (İDO 2, ŞH 47)</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2"/>
                  </a:ext>
                </a:extLst>
              </a:tr>
              <a:tr h="600897">
                <a:tc>
                  <a:txBody>
                    <a:bodyPr/>
                    <a:lstStyle/>
                    <a:p>
                      <a:r>
                        <a:rPr lang="tr-TR" sz="1400" b="1" dirty="0">
                          <a:solidFill>
                            <a:schemeClr val="bg1"/>
                          </a:solidFill>
                          <a:latin typeface="Calibri" panose="020F0502020204030204" pitchFamily="34" charset="0"/>
                          <a:cs typeface="Arial" pitchFamily="34" charset="0"/>
                        </a:rPr>
                        <a:t>HAT SAYISI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a:solidFill>
                            <a:schemeClr val="bg1"/>
                          </a:solidFill>
                          <a:latin typeface="Calibri" panose="020F0502020204030204" pitchFamily="34" charset="0"/>
                          <a:ea typeface="+mn-ea"/>
                          <a:cs typeface="Arial" pitchFamily="34" charset="0"/>
                        </a:rPr>
                        <a:t>35 (İDO 1, ŞH 34)</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3"/>
                  </a:ext>
                </a:extLst>
              </a:tr>
              <a:tr h="508759">
                <a:tc>
                  <a:txBody>
                    <a:bodyPr/>
                    <a:lstStyle/>
                    <a:p>
                      <a:r>
                        <a:rPr lang="tr-TR" sz="1400" b="1" dirty="0">
                          <a:solidFill>
                            <a:schemeClr val="bg1"/>
                          </a:solidFill>
                          <a:latin typeface="Calibri" panose="020F0502020204030204" pitchFamily="34" charset="0"/>
                          <a:cs typeface="Arial" pitchFamily="34" charset="0"/>
                        </a:rPr>
                        <a:t>İDO TAŞINAN TOPLAM ARAÇ (2023)</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a:solidFill>
                            <a:schemeClr val="bg1"/>
                          </a:solidFill>
                          <a:latin typeface="Calibri" panose="020F0502020204030204" pitchFamily="34" charset="0"/>
                          <a:ea typeface="+mn-ea"/>
                          <a:cs typeface="Arial" pitchFamily="34" charset="0"/>
                        </a:rPr>
                        <a:t>817.502</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4"/>
                  </a:ext>
                </a:extLst>
              </a:tr>
              <a:tr h="600897">
                <a:tc>
                  <a:txBody>
                    <a:bodyPr/>
                    <a:lstStyle/>
                    <a:p>
                      <a:r>
                        <a:rPr lang="tr-TR" sz="1400" b="1" dirty="0">
                          <a:solidFill>
                            <a:schemeClr val="bg1"/>
                          </a:solidFill>
                          <a:latin typeface="Calibri" panose="020F0502020204030204" pitchFamily="34" charset="0"/>
                          <a:cs typeface="Arial" pitchFamily="34" charset="0"/>
                        </a:rPr>
                        <a:t>İDO+ŞH  (YOLCU)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a:solidFill>
                            <a:schemeClr val="bg1"/>
                          </a:solidFill>
                          <a:latin typeface="Calibri" panose="020F0502020204030204" pitchFamily="34" charset="0"/>
                          <a:ea typeface="+mn-ea"/>
                          <a:cs typeface="Arial" pitchFamily="34" charset="0"/>
                        </a:rPr>
                        <a:t>313.504 (Günlük)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5"/>
                  </a:ext>
                </a:extLst>
              </a:tr>
              <a:tr h="600897">
                <a:tc>
                  <a:txBody>
                    <a:bodyPr/>
                    <a:lstStyle/>
                    <a:p>
                      <a:r>
                        <a:rPr lang="tr-TR" sz="1400" b="1" dirty="0">
                          <a:solidFill>
                            <a:schemeClr val="bg1"/>
                          </a:solidFill>
                          <a:latin typeface="Calibri" panose="020F0502020204030204" pitchFamily="34" charset="0"/>
                          <a:cs typeface="Arial" pitchFamily="34" charset="0"/>
                        </a:rPr>
                        <a:t>DENTUR+TURYOL+ÖZEL TEKNE MOTOR</a:t>
                      </a:r>
                      <a:r>
                        <a:rPr lang="tr-TR" sz="1400" b="1" baseline="0" dirty="0">
                          <a:solidFill>
                            <a:schemeClr val="bg1"/>
                          </a:solidFill>
                          <a:latin typeface="Calibri" panose="020F0502020204030204" pitchFamily="34" charset="0"/>
                          <a:cs typeface="Arial" pitchFamily="34" charset="0"/>
                        </a:rPr>
                        <a:t> </a:t>
                      </a:r>
                      <a:r>
                        <a:rPr lang="tr-TR" sz="1400" b="1" dirty="0">
                          <a:solidFill>
                            <a:schemeClr val="bg1"/>
                          </a:solidFill>
                          <a:latin typeface="Calibri" panose="020F0502020204030204" pitchFamily="34" charset="0"/>
                          <a:cs typeface="Arial" pitchFamily="34" charset="0"/>
                        </a:rPr>
                        <a:t>(YOLCU)</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0" dirty="0">
                          <a:solidFill>
                            <a:schemeClr val="bg1"/>
                          </a:solidFill>
                          <a:latin typeface="Calibri" panose="020F0502020204030204" pitchFamily="34" charset="0"/>
                          <a:cs typeface="Arial" pitchFamily="34" charset="0"/>
                        </a:rPr>
                        <a:t>280.979 (Günlük)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6"/>
                  </a:ext>
                </a:extLst>
              </a:tr>
              <a:tr h="600897">
                <a:tc>
                  <a:txBody>
                    <a:bodyPr/>
                    <a:lstStyle/>
                    <a:p>
                      <a:r>
                        <a:rPr lang="tr-TR" sz="1400" b="1" dirty="0">
                          <a:solidFill>
                            <a:schemeClr val="bg1"/>
                          </a:solidFill>
                          <a:latin typeface="Calibri" panose="020F0502020204030204" pitchFamily="34" charset="0"/>
                          <a:cs typeface="Arial" pitchFamily="34" charset="0"/>
                        </a:rPr>
                        <a:t>GÜNLÜK TAŞINAN TOPLAM YOLCU</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fontAlgn="b"/>
                      <a:r>
                        <a:rPr lang="tr-TR" sz="1400" b="1" kern="1200" dirty="0">
                          <a:solidFill>
                            <a:schemeClr val="bg1"/>
                          </a:solidFill>
                          <a:latin typeface="Calibri" panose="020F0502020204030204" pitchFamily="34" charset="0"/>
                          <a:ea typeface="+mn-ea"/>
                          <a:cs typeface="Arial" pitchFamily="34" charset="0"/>
                        </a:rPr>
                        <a:t>594.483 (Günlük)</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7"/>
                  </a:ext>
                </a:extLst>
              </a:tr>
            </a:tbl>
          </a:graphicData>
        </a:graphic>
      </p:graphicFrame>
      <p:graphicFrame>
        <p:nvGraphicFramePr>
          <p:cNvPr id="5" name="2 Tablo"/>
          <p:cNvGraphicFramePr>
            <a:graphicFrameLocks noGrp="1"/>
          </p:cNvGraphicFramePr>
          <p:nvPr>
            <p:extLst>
              <p:ext uri="{D42A27DB-BD31-4B8C-83A1-F6EECF244321}">
                <p14:modId xmlns:p14="http://schemas.microsoft.com/office/powerpoint/2010/main" val="278724205"/>
              </p:ext>
            </p:extLst>
          </p:nvPr>
        </p:nvGraphicFramePr>
        <p:xfrm>
          <a:off x="154640" y="6421063"/>
          <a:ext cx="6576359" cy="2802451"/>
        </p:xfrm>
        <a:graphic>
          <a:graphicData uri="http://schemas.openxmlformats.org/drawingml/2006/table">
            <a:tbl>
              <a:tblPr>
                <a:effectLst>
                  <a:outerShdw blurRad="50800" dist="38100" dir="5400000" algn="t" rotWithShape="0">
                    <a:prstClr val="black">
                      <a:alpha val="40000"/>
                    </a:prstClr>
                  </a:outerShdw>
                </a:effectLst>
              </a:tblPr>
              <a:tblGrid>
                <a:gridCol w="3198160">
                  <a:extLst>
                    <a:ext uri="{9D8B030D-6E8A-4147-A177-3AD203B41FA5}">
                      <a16:colId xmlns:a16="http://schemas.microsoft.com/office/drawing/2014/main" val="20000"/>
                    </a:ext>
                  </a:extLst>
                </a:gridCol>
                <a:gridCol w="774700">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41399">
                  <a:extLst>
                    <a:ext uri="{9D8B030D-6E8A-4147-A177-3AD203B41FA5}">
                      <a16:colId xmlns:a16="http://schemas.microsoft.com/office/drawing/2014/main" val="3817509534"/>
                    </a:ext>
                  </a:extLst>
                </a:gridCol>
              </a:tblGrid>
              <a:tr h="1050919">
                <a:tc>
                  <a:txBody>
                    <a:bodyPr/>
                    <a:lstStyle/>
                    <a:p>
                      <a:pPr algn="ctr" fontAlgn="b"/>
                      <a:r>
                        <a:rPr lang="tr-TR" sz="1400" b="1" i="0" u="none" strike="noStrike" dirty="0">
                          <a:solidFill>
                            <a:schemeClr val="bg1"/>
                          </a:solidFill>
                          <a:latin typeface="Calibri" panose="020F0502020204030204" pitchFamily="34" charset="0"/>
                          <a:cs typeface="Arial" pitchFamily="34" charset="0"/>
                        </a:rPr>
                        <a:t>TRANSİT</a:t>
                      </a:r>
                      <a:r>
                        <a:rPr lang="tr-TR" sz="1400" b="1" i="0" u="none" strike="noStrike" baseline="0" dirty="0">
                          <a:solidFill>
                            <a:schemeClr val="bg1"/>
                          </a:solidFill>
                          <a:latin typeface="Calibri" panose="020F0502020204030204" pitchFamily="34" charset="0"/>
                          <a:cs typeface="Arial" pitchFamily="34" charset="0"/>
                        </a:rPr>
                        <a:t> BOĞAZ GEMİ TRAFİĞİ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2020</a:t>
                      </a:r>
                      <a:endParaRPr lang="tr-TR" sz="1400" b="1" i="0" u="none" strike="noStrike" baseline="0"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2021</a:t>
                      </a:r>
                      <a:endParaRPr lang="tr-TR" sz="1400" b="1" i="0" u="none" strike="noStrike" baseline="0"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r>
                        <a:rPr lang="tr-TR" sz="1400" b="1" i="0" u="none" strike="noStrike" kern="1200" dirty="0">
                          <a:solidFill>
                            <a:schemeClr val="bg1"/>
                          </a:solidFill>
                          <a:latin typeface="Calibri" panose="020F0502020204030204" pitchFamily="34" charset="0"/>
                          <a:ea typeface="+mn-ea"/>
                          <a:cs typeface="Arial" pitchFamily="34" charset="0"/>
                        </a:rPr>
                        <a:t>2022</a:t>
                      </a:r>
                      <a:r>
                        <a:rPr lang="tr-TR" sz="1400" b="1" i="0" u="none" strike="noStrike" kern="1200" baseline="0" dirty="0">
                          <a:solidFill>
                            <a:schemeClr val="bg1"/>
                          </a:solidFill>
                          <a:latin typeface="Calibri" panose="020F0502020204030204" pitchFamily="34" charset="0"/>
                          <a:ea typeface="+mn-ea"/>
                          <a:cs typeface="Arial" pitchFamily="34" charset="0"/>
                        </a:rPr>
                        <a:t> </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r>
                        <a:rPr lang="tr-TR" sz="1400" b="1" i="0" u="none" strike="noStrike" kern="1200" dirty="0">
                          <a:solidFill>
                            <a:schemeClr val="bg1"/>
                          </a:solidFill>
                          <a:latin typeface="Calibri" panose="020F0502020204030204" pitchFamily="34" charset="0"/>
                          <a:ea typeface="+mn-ea"/>
                          <a:cs typeface="Arial" pitchFamily="34" charset="0"/>
                        </a:rPr>
                        <a:t>2023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875766">
                <a:tc>
                  <a:txBody>
                    <a:bodyPr/>
                    <a:lstStyle/>
                    <a:p>
                      <a:pPr algn="just" fontAlgn="b"/>
                      <a:r>
                        <a:rPr lang="tr-TR" sz="1400" b="1" i="0" u="none" strike="noStrike" dirty="0">
                          <a:solidFill>
                            <a:schemeClr val="bg1"/>
                          </a:solidFill>
                          <a:latin typeface="Calibri" panose="020F0502020204030204" pitchFamily="34" charset="0"/>
                          <a:cs typeface="Arial" pitchFamily="34" charset="0"/>
                        </a:rPr>
                        <a:t>BOĞAZDAN GEÇEN TANKER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a:solidFill>
                            <a:schemeClr val="bg1"/>
                          </a:solidFill>
                          <a:latin typeface="Calibri" panose="020F0502020204030204" pitchFamily="34" charset="0"/>
                          <a:ea typeface="+mn-ea"/>
                          <a:cs typeface="Arial" pitchFamily="34" charset="0"/>
                        </a:rPr>
                        <a:t>8.435</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a:solidFill>
                            <a:schemeClr val="bg1"/>
                          </a:solidFill>
                          <a:latin typeface="Calibri" panose="020F0502020204030204" pitchFamily="34" charset="0"/>
                          <a:ea typeface="+mn-ea"/>
                          <a:cs typeface="Arial" pitchFamily="34" charset="0"/>
                        </a:rPr>
                        <a:t>8.248</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1" i="0" u="none" strike="noStrike" kern="1200" dirty="0">
                          <a:solidFill>
                            <a:schemeClr val="bg1"/>
                          </a:solidFill>
                          <a:latin typeface="Calibri" panose="020F0502020204030204" pitchFamily="34" charset="0"/>
                          <a:ea typeface="+mn-ea"/>
                          <a:cs typeface="Arial" pitchFamily="34" charset="0"/>
                        </a:rPr>
                        <a:t>8.653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spcAft>
                          <a:spcPts val="0"/>
                        </a:spcAft>
                      </a:pPr>
                      <a:r>
                        <a:rPr lang="tr-TR" sz="1400" b="1" i="0" u="none" strike="noStrike" kern="1200" dirty="0">
                          <a:solidFill>
                            <a:schemeClr val="bg1"/>
                          </a:solidFill>
                          <a:latin typeface="Calibri" panose="020F0502020204030204" pitchFamily="34" charset="0"/>
                          <a:ea typeface="+mn-ea"/>
                          <a:cs typeface="Arial" pitchFamily="34" charset="0"/>
                        </a:rPr>
                        <a:t>9.287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2"/>
                  </a:ext>
                </a:extLst>
              </a:tr>
              <a:tr h="875766">
                <a:tc>
                  <a:txBody>
                    <a:bodyPr/>
                    <a:lstStyle/>
                    <a:p>
                      <a:pPr algn="just" fontAlgn="b"/>
                      <a:r>
                        <a:rPr lang="tr-TR" sz="1400" b="1" i="0" u="none" strike="noStrike" dirty="0">
                          <a:solidFill>
                            <a:schemeClr val="bg1"/>
                          </a:solidFill>
                          <a:latin typeface="Calibri" panose="020F0502020204030204" pitchFamily="34" charset="0"/>
                          <a:cs typeface="Arial" pitchFamily="34" charset="0"/>
                        </a:rPr>
                        <a:t>BOĞAZDAN GEÇEN TOPLAM GEMİ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a:solidFill>
                            <a:schemeClr val="bg1"/>
                          </a:solidFill>
                          <a:latin typeface="Calibri" panose="020F0502020204030204" pitchFamily="34" charset="0"/>
                          <a:ea typeface="+mn-ea"/>
                          <a:cs typeface="Arial" pitchFamily="34" charset="0"/>
                        </a:rPr>
                        <a:t>38.404</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a:solidFill>
                            <a:schemeClr val="bg1"/>
                          </a:solidFill>
                          <a:latin typeface="Calibri" panose="020F0502020204030204" pitchFamily="34" charset="0"/>
                          <a:ea typeface="+mn-ea"/>
                          <a:cs typeface="Arial" pitchFamily="34" charset="0"/>
                        </a:rPr>
                        <a:t>38.551</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1" i="0" u="none" strike="noStrike" kern="1200" dirty="0">
                          <a:solidFill>
                            <a:schemeClr val="bg1"/>
                          </a:solidFill>
                          <a:latin typeface="Calibri" panose="020F0502020204030204" pitchFamily="34" charset="0"/>
                          <a:ea typeface="+mn-ea"/>
                          <a:cs typeface="Arial" pitchFamily="34" charset="0"/>
                        </a:rPr>
                        <a:t>35.146</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39.012</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4"/>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308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3749251964"/>
              </p:ext>
            </p:extLst>
          </p:nvPr>
        </p:nvGraphicFramePr>
        <p:xfrm>
          <a:off x="4800" y="4562299"/>
          <a:ext cx="6777000" cy="445163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69887">
                  <a:extLst>
                    <a:ext uri="{9D8B030D-6E8A-4147-A177-3AD203B41FA5}">
                      <a16:colId xmlns:a16="http://schemas.microsoft.com/office/drawing/2014/main" val="2725623072"/>
                    </a:ext>
                  </a:extLst>
                </a:gridCol>
                <a:gridCol w="1202371">
                  <a:extLst>
                    <a:ext uri="{9D8B030D-6E8A-4147-A177-3AD203B41FA5}">
                      <a16:colId xmlns:a16="http://schemas.microsoft.com/office/drawing/2014/main" val="3279183454"/>
                    </a:ext>
                  </a:extLst>
                </a:gridCol>
                <a:gridCol w="1202371">
                  <a:extLst>
                    <a:ext uri="{9D8B030D-6E8A-4147-A177-3AD203B41FA5}">
                      <a16:colId xmlns:a16="http://schemas.microsoft.com/office/drawing/2014/main" val="94105177"/>
                    </a:ext>
                  </a:extLst>
                </a:gridCol>
                <a:gridCol w="1202371">
                  <a:extLst>
                    <a:ext uri="{9D8B030D-6E8A-4147-A177-3AD203B41FA5}">
                      <a16:colId xmlns:a16="http://schemas.microsoft.com/office/drawing/2014/main" val="3861841649"/>
                    </a:ext>
                  </a:extLst>
                </a:gridCol>
              </a:tblGrid>
              <a:tr h="422840">
                <a:tc rowSpan="2">
                  <a:txBody>
                    <a:bodyPr/>
                    <a:lstStyle/>
                    <a:p>
                      <a:pPr marR="8255" algn="ctr">
                        <a:spcAft>
                          <a:spcPts val="0"/>
                        </a:spcAft>
                      </a:pPr>
                      <a:r>
                        <a:rPr lang="tr-TR" sz="1400" b="1" dirty="0">
                          <a:solidFill>
                            <a:schemeClr val="bg1"/>
                          </a:solidFill>
                          <a:effectLst/>
                          <a:latin typeface="+mn-lt"/>
                        </a:rPr>
                        <a:t>İmalat Türü ve Durumu</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gridSpan="3">
                  <a:txBody>
                    <a:bodyPr/>
                    <a:lstStyle/>
                    <a:p>
                      <a:pPr algn="ctr"/>
                      <a:r>
                        <a:rPr lang="tr-TR" sz="1400" b="1" dirty="0">
                          <a:solidFill>
                            <a:schemeClr val="bg1"/>
                          </a:solidFill>
                          <a:latin typeface="+mn-lt"/>
                        </a:rPr>
                        <a:t>Uzunluk</a:t>
                      </a:r>
                      <a:r>
                        <a:rPr lang="tr-TR" sz="1400" b="1" baseline="0" dirty="0">
                          <a:solidFill>
                            <a:schemeClr val="bg1"/>
                          </a:solidFill>
                          <a:latin typeface="+mn-lt"/>
                        </a:rPr>
                        <a:t> (Km)</a:t>
                      </a:r>
                      <a:endParaRPr lang="tr-TR" sz="1400" b="1" dirty="0">
                        <a:solidFill>
                          <a:schemeClr val="bg1"/>
                        </a:solidFill>
                        <a:latin typeface="+mn-lt"/>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838268">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chemeClr val="bg1"/>
                          </a:solidFill>
                          <a:effectLst/>
                          <a:latin typeface="+mn-lt"/>
                        </a:rPr>
                        <a:t>İBB</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a:solidFill>
                            <a:schemeClr val="bg1"/>
                          </a:solidFill>
                          <a:effectLst/>
                          <a:latin typeface="+mn-lt"/>
                        </a:rPr>
                        <a:t>Ulaştırma ve Altyapı</a:t>
                      </a:r>
                      <a:r>
                        <a:rPr lang="tr-TR" sz="1400" b="1" baseline="0" dirty="0">
                          <a:solidFill>
                            <a:schemeClr val="bg1"/>
                          </a:solidFill>
                          <a:effectLst/>
                          <a:latin typeface="+mn-lt"/>
                        </a:rPr>
                        <a:t> </a:t>
                      </a:r>
                      <a:r>
                        <a:rPr lang="tr-TR" sz="1400" b="1" dirty="0">
                          <a:solidFill>
                            <a:schemeClr val="bg1"/>
                          </a:solidFill>
                          <a:effectLst/>
                          <a:latin typeface="+mn-lt"/>
                        </a:rPr>
                        <a:t>Bakanlığı</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a:solidFill>
                            <a:schemeClr val="bg1"/>
                          </a:solidFill>
                          <a:effectLst/>
                          <a:latin typeface="+mn-lt"/>
                        </a:rPr>
                        <a:t>Toplam</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2332067465"/>
                  </a:ext>
                </a:extLst>
              </a:tr>
              <a:tr h="384402">
                <a:tc>
                  <a:txBody>
                    <a:bodyPr/>
                    <a:lstStyle/>
                    <a:p>
                      <a:pPr marR="8255" algn="ctr">
                        <a:spcAft>
                          <a:spcPts val="0"/>
                        </a:spcAft>
                      </a:pPr>
                      <a:r>
                        <a:rPr lang="tr-TR" sz="1600" b="1" dirty="0">
                          <a:solidFill>
                            <a:srgbClr val="14213D"/>
                          </a:solidFill>
                          <a:effectLst/>
                          <a:latin typeface="+mn-lt"/>
                        </a:rPr>
                        <a:t>Mevcut Raylı Sistemler</a:t>
                      </a:r>
                      <a:endParaRPr lang="tr-TR" sz="16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a:solidFill>
                            <a:schemeClr val="tx1"/>
                          </a:solidFill>
                          <a:effectLst/>
                          <a:latin typeface="+mn-lt"/>
                          <a:ea typeface="Times New Roman" panose="02020603050405020304" pitchFamily="18" charset="0"/>
                          <a:cs typeface="Times New Roman" panose="02020603050405020304" pitchFamily="18" charset="0"/>
                        </a:rPr>
                        <a:t>211,9</a:t>
                      </a: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chemeClr val="tx1"/>
                          </a:solidFill>
                          <a:effectLst/>
                          <a:latin typeface="+mn-lt"/>
                        </a:rPr>
                        <a:t>142,1</a:t>
                      </a:r>
                      <a:endParaRPr lang="tr-TR" sz="1600" b="1" dirty="0">
                        <a:solidFill>
                          <a:schemeClr val="tx1"/>
                        </a:solidFill>
                        <a:effectLst/>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chemeClr val="tx1"/>
                          </a:solidFill>
                          <a:effectLst/>
                          <a:latin typeface="+mn-lt"/>
                        </a:rPr>
                        <a:t>354</a:t>
                      </a:r>
                      <a:endParaRPr lang="tr-TR" sz="1600" b="1" dirty="0">
                        <a:solidFill>
                          <a:schemeClr val="tx1"/>
                        </a:solidFill>
                        <a:effectLst/>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906117603"/>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effectLst/>
                          <a:latin typeface="Calibri" panose="020F0502020204030204" pitchFamily="34" charset="0"/>
                          <a:ea typeface="+mn-ea"/>
                          <a:cs typeface="+mn-cs"/>
                        </a:rPr>
                        <a:t>132,69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mn-ea"/>
                          <a:cs typeface="+mn-cs"/>
                        </a:rPr>
                        <a:t>43,7</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176,39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r h="345961">
                <a:tc>
                  <a:txBody>
                    <a:bodyPr/>
                    <a:lstStyle/>
                    <a:p>
                      <a:pPr marR="8255" algn="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Hafif Raylı (Yer Üstü)</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26,8</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26,8</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11853"/>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mn-ea"/>
                          <a:cs typeface="+mn-cs"/>
                        </a:rPr>
                        <a:t>48,9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48,9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596514"/>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Füniküler</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2,79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2,79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037138"/>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Teleferik</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0,72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0,72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1932567"/>
                  </a:ext>
                </a:extLst>
              </a:tr>
              <a:tr h="345961">
                <a:tc>
                  <a:txBody>
                    <a:bodyPr/>
                    <a:lstStyle/>
                    <a:p>
                      <a:pPr marR="8255" algn="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Banliyö (</a:t>
                      </a: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Marmaray/Tren)</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98,4</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98,4</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6472837"/>
                  </a:ext>
                </a:extLst>
              </a:tr>
              <a:tr h="384402">
                <a:tc>
                  <a:txBody>
                    <a:bodyPr/>
                    <a:lstStyle/>
                    <a:p>
                      <a:pPr marR="8255" algn="ctr">
                        <a:spcAft>
                          <a:spcPts val="0"/>
                        </a:spcAft>
                      </a:pPr>
                      <a:r>
                        <a:rPr lang="tr-TR" sz="1600" b="1" dirty="0">
                          <a:solidFill>
                            <a:srgbClr val="14213D"/>
                          </a:solidFill>
                          <a:effectLst/>
                          <a:latin typeface="Calibri" panose="020F0502020204030204" pitchFamily="34" charset="0"/>
                        </a:rPr>
                        <a:t>İnşaatı</a:t>
                      </a:r>
                      <a:r>
                        <a:rPr lang="tr-TR" sz="1600" b="1" baseline="0" dirty="0">
                          <a:solidFill>
                            <a:srgbClr val="14213D"/>
                          </a:solidFill>
                          <a:effectLst/>
                          <a:latin typeface="Calibri" panose="020F0502020204030204" pitchFamily="34" charset="0"/>
                        </a:rPr>
                        <a:t> Devam Eden </a:t>
                      </a:r>
                      <a:r>
                        <a:rPr lang="tr-TR" sz="1600" b="1" dirty="0">
                          <a:solidFill>
                            <a:srgbClr val="14213D"/>
                          </a:solidFill>
                          <a:effectLst/>
                          <a:latin typeface="Calibri" panose="020F0502020204030204" pitchFamily="34" charset="0"/>
                        </a:rPr>
                        <a:t>Raylı Sistemler</a:t>
                      </a:r>
                      <a:endPar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a:solidFill>
                            <a:srgbClr val="14213D"/>
                          </a:solidFill>
                          <a:effectLst/>
                          <a:latin typeface="Calibri" panose="020F0502020204030204" pitchFamily="34" charset="0"/>
                        </a:rPr>
                        <a:t>80,5</a:t>
                      </a:r>
                      <a:endPar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smtClean="0">
                          <a:solidFill>
                            <a:srgbClr val="14213D"/>
                          </a:solidFill>
                          <a:effectLst/>
                          <a:latin typeface="Calibri" panose="020F0502020204030204" pitchFamily="34" charset="0"/>
                          <a:ea typeface="+mn-ea"/>
                          <a:cs typeface="+mn-cs"/>
                        </a:rPr>
                        <a:t>43,9</a:t>
                      </a:r>
                      <a:endParaRPr lang="tr-TR" sz="1600" b="1" kern="1200" dirty="0">
                        <a:solidFill>
                          <a:srgbClr val="14213D"/>
                        </a:solidFill>
                        <a:effectLst/>
                        <a:latin typeface="Calibri" panose="020F0502020204030204" pitchFamily="34" charset="0"/>
                        <a:ea typeface="+mn-ea"/>
                        <a:cs typeface="+mn-cs"/>
                      </a:endParaRP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smtClean="0">
                          <a:solidFill>
                            <a:srgbClr val="14213D"/>
                          </a:solidFill>
                          <a:effectLst/>
                          <a:latin typeface="Calibri" panose="020F0502020204030204" pitchFamily="34" charset="0"/>
                          <a:ea typeface="+mn-ea"/>
                          <a:cs typeface="+mn-cs"/>
                        </a:rPr>
                        <a:t>124,4</a:t>
                      </a:r>
                      <a:endParaRPr lang="tr-TR" sz="1600" b="1" kern="1200" dirty="0">
                        <a:solidFill>
                          <a:srgbClr val="14213D"/>
                        </a:solidFill>
                        <a:effectLst/>
                        <a:latin typeface="Calibri" panose="020F0502020204030204" pitchFamily="34" charset="0"/>
                        <a:ea typeface="+mn-ea"/>
                        <a:cs typeface="+mn-cs"/>
                      </a:endParaRP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541833563"/>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mn-ea"/>
                          <a:cs typeface="+mn-cs"/>
                        </a:rPr>
                        <a:t>80,5</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43,9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124,4</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3690784"/>
                  </a:ext>
                </a:extLst>
              </a:tr>
            </a:tbl>
          </a:graphicData>
        </a:graphic>
      </p:graphicFrame>
      <p:graphicFrame>
        <p:nvGraphicFramePr>
          <p:cNvPr id="6"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1607696515"/>
              </p:ext>
            </p:extLst>
          </p:nvPr>
        </p:nvGraphicFramePr>
        <p:xfrm>
          <a:off x="0" y="1609928"/>
          <a:ext cx="6743700" cy="265976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311">
                  <a:extLst>
                    <a:ext uri="{9D8B030D-6E8A-4147-A177-3AD203B41FA5}">
                      <a16:colId xmlns:a16="http://schemas.microsoft.com/office/drawing/2014/main" val="2725623072"/>
                    </a:ext>
                  </a:extLst>
                </a:gridCol>
                <a:gridCol w="1196463">
                  <a:extLst>
                    <a:ext uri="{9D8B030D-6E8A-4147-A177-3AD203B41FA5}">
                      <a16:colId xmlns:a16="http://schemas.microsoft.com/office/drawing/2014/main" val="3279183454"/>
                    </a:ext>
                  </a:extLst>
                </a:gridCol>
                <a:gridCol w="1196463">
                  <a:extLst>
                    <a:ext uri="{9D8B030D-6E8A-4147-A177-3AD203B41FA5}">
                      <a16:colId xmlns:a16="http://schemas.microsoft.com/office/drawing/2014/main" val="94105177"/>
                    </a:ext>
                  </a:extLst>
                </a:gridCol>
                <a:gridCol w="1196463">
                  <a:extLst>
                    <a:ext uri="{9D8B030D-6E8A-4147-A177-3AD203B41FA5}">
                      <a16:colId xmlns:a16="http://schemas.microsoft.com/office/drawing/2014/main" val="3861841649"/>
                    </a:ext>
                  </a:extLst>
                </a:gridCol>
              </a:tblGrid>
              <a:tr h="528964">
                <a:tc gridSpan="4">
                  <a:txBody>
                    <a:bodyPr/>
                    <a:lstStyle/>
                    <a:p>
                      <a:pPr marR="8255" algn="ctr">
                        <a:spcAft>
                          <a:spcPts val="0"/>
                        </a:spcAft>
                      </a:pPr>
                      <a:r>
                        <a:rPr lang="tr-TR" sz="2400" dirty="0">
                          <a:solidFill>
                            <a:schemeClr val="bg1"/>
                          </a:solidFill>
                          <a:effectLst/>
                          <a:latin typeface="+mn-lt"/>
                          <a:ea typeface="Times New Roman" panose="02020603050405020304" pitchFamily="18" charset="0"/>
                          <a:cs typeface="Times New Roman" panose="02020603050405020304" pitchFamily="18" charset="0"/>
                        </a:rPr>
                        <a:t>RAYLI</a:t>
                      </a:r>
                      <a:r>
                        <a:rPr lang="tr-TR" sz="2400" baseline="0" dirty="0">
                          <a:solidFill>
                            <a:schemeClr val="bg1"/>
                          </a:solidFill>
                          <a:effectLst/>
                          <a:latin typeface="+mn-lt"/>
                          <a:ea typeface="Times New Roman" panose="02020603050405020304" pitchFamily="18" charset="0"/>
                          <a:cs typeface="Times New Roman" panose="02020603050405020304" pitchFamily="18" charset="0"/>
                        </a:rPr>
                        <a:t> SİSTEM FAALİYETLERİ ÖZET TABLOSU</a:t>
                      </a:r>
                      <a:endParaRPr lang="tr-TR" sz="2400"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mpd="sng">
                      <a:noFill/>
                    </a:lnL>
                    <a:lnR w="12700" cmpd="sng">
                      <a:noFill/>
                    </a:lnR>
                    <a:lnT w="38100" cmpd="sng">
                      <a:noFill/>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pPr algn="ctr"/>
                      <a:endParaRPr lang="tr-TR" dirty="0"/>
                    </a:p>
                  </a:txBody>
                  <a:tcPr marL="55721" marR="55721"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8340344"/>
                  </a:ext>
                </a:extLst>
              </a:tr>
              <a:tr h="528964">
                <a:tc rowSpan="2">
                  <a:txBody>
                    <a:bodyPr/>
                    <a:lstStyle/>
                    <a:p>
                      <a:pPr marR="8255" algn="ctr">
                        <a:spcAft>
                          <a:spcPts val="0"/>
                        </a:spcAft>
                      </a:pPr>
                      <a:r>
                        <a:rPr lang="tr-TR" sz="1400" b="1" dirty="0">
                          <a:solidFill>
                            <a:srgbClr val="202C39"/>
                          </a:solidFill>
                          <a:effectLst/>
                          <a:latin typeface="+mn-lt"/>
                        </a:rPr>
                        <a:t>Raylı</a:t>
                      </a:r>
                      <a:r>
                        <a:rPr lang="tr-TR" sz="1400" b="1" baseline="0" dirty="0">
                          <a:solidFill>
                            <a:srgbClr val="202C39"/>
                          </a:solidFill>
                          <a:effectLst/>
                          <a:latin typeface="+mn-lt"/>
                        </a:rPr>
                        <a:t> Sistemlerin </a:t>
                      </a:r>
                      <a:r>
                        <a:rPr lang="tr-TR" sz="1400" b="1" dirty="0">
                          <a:solidFill>
                            <a:srgbClr val="202C39"/>
                          </a:solidFill>
                          <a:effectLst/>
                          <a:latin typeface="+mn-lt"/>
                        </a:rPr>
                        <a:t>Durumu</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gridSpan="3">
                  <a:txBody>
                    <a:bodyPr/>
                    <a:lstStyle/>
                    <a:p>
                      <a:pPr algn="ctr"/>
                      <a:r>
                        <a:rPr lang="tr-TR" sz="1400" b="1" dirty="0">
                          <a:solidFill>
                            <a:srgbClr val="202C39"/>
                          </a:solidFill>
                          <a:latin typeface="+mn-lt"/>
                        </a:rPr>
                        <a:t>Uzunluk</a:t>
                      </a:r>
                      <a:r>
                        <a:rPr lang="tr-TR" sz="1400" b="1" baseline="0" dirty="0">
                          <a:solidFill>
                            <a:srgbClr val="202C39"/>
                          </a:solidFill>
                          <a:latin typeface="+mn-lt"/>
                        </a:rPr>
                        <a:t> (Km)</a:t>
                      </a:r>
                      <a:endParaRPr lang="tr-TR" sz="1400" b="1" dirty="0">
                        <a:solidFill>
                          <a:srgbClr val="202C39"/>
                        </a:solidFill>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528964">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rgbClr val="202C39"/>
                          </a:solidFill>
                          <a:effectLst/>
                          <a:latin typeface="+mn-lt"/>
                        </a:rPr>
                        <a:t>İBB</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a:solidFill>
                            <a:srgbClr val="202C39"/>
                          </a:solidFill>
                          <a:effectLst/>
                          <a:latin typeface="+mn-lt"/>
                        </a:rPr>
                        <a:t>Ulaştırma ve Altyapı Bakanlığı</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a:solidFill>
                            <a:srgbClr val="202C39"/>
                          </a:solidFill>
                          <a:effectLst/>
                          <a:latin typeface="+mn-lt"/>
                        </a:rPr>
                        <a:t>Toplam</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2332067465"/>
                  </a:ext>
                </a:extLst>
              </a:tr>
              <a:tr h="480877">
                <a:tc>
                  <a:txBody>
                    <a:bodyPr/>
                    <a:lstStyle/>
                    <a:p>
                      <a:pPr marR="8255">
                        <a:spcAft>
                          <a:spcPts val="0"/>
                        </a:spcAft>
                      </a:pPr>
                      <a:r>
                        <a:rPr lang="tr-TR" sz="1400" b="1" dirty="0">
                          <a:solidFill>
                            <a:srgbClr val="14213D"/>
                          </a:solidFill>
                          <a:effectLst/>
                          <a:latin typeface="+mn-lt"/>
                        </a:rPr>
                        <a:t>Mevcut Raylı 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211,9</a:t>
                      </a: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142,1</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354</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6117603"/>
                  </a:ext>
                </a:extLst>
              </a:tr>
              <a:tr h="480877">
                <a:tc>
                  <a:txBody>
                    <a:bodyPr/>
                    <a:lstStyle/>
                    <a:p>
                      <a:pPr marR="8255">
                        <a:spcAft>
                          <a:spcPts val="0"/>
                        </a:spcAft>
                      </a:pPr>
                      <a:r>
                        <a:rPr lang="tr-TR" sz="1400" b="1" dirty="0">
                          <a:solidFill>
                            <a:srgbClr val="14213D"/>
                          </a:solidFill>
                          <a:effectLst/>
                          <a:latin typeface="+mn-lt"/>
                        </a:rPr>
                        <a:t>İnşaatı Devam Eden Raylı 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80,5</a:t>
                      </a: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43,9</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124,4</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bl>
          </a:graphicData>
        </a:graphic>
      </p:graphicFrame>
      <p:sp>
        <p:nvSpPr>
          <p:cNvPr id="5" name="Dikdörtgen 4"/>
          <p:cNvSpPr/>
          <p:nvPr/>
        </p:nvSpPr>
        <p:spPr>
          <a:xfrm>
            <a:off x="0" y="1049326"/>
            <a:ext cx="6858000" cy="369332"/>
          </a:xfrm>
          <a:prstGeom prst="rect">
            <a:avLst/>
          </a:prstGeom>
        </p:spPr>
        <p:txBody>
          <a:bodyPr wrap="square">
            <a:spAutoFit/>
          </a:bodyPr>
          <a:lstStyle/>
          <a:p>
            <a:pPr marL="0" marR="0" lvl="0" indent="0" algn="ctr" defTabSz="914361" rtl="0" eaLnBrk="1" fontAlgn="b"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9E652E"/>
                </a:solidFill>
                <a:effectLst/>
                <a:uLnTx/>
                <a:uFillTx/>
                <a:latin typeface="Calibri" panose="020F0502020204030204" pitchFamily="34" charset="0"/>
                <a:ea typeface="+mn-ea"/>
                <a:cs typeface="Arial" pitchFamily="34" charset="0"/>
              </a:rPr>
              <a:t>MEVCUT ve İNŞAATI  DEVAM EDEN RAYLI SİSTEMLER</a:t>
            </a:r>
          </a:p>
        </p:txBody>
      </p:sp>
      <p:sp>
        <p:nvSpPr>
          <p:cNvPr id="8" name="Dikdörtgen 7"/>
          <p:cNvSpPr/>
          <p:nvPr/>
        </p:nvSpPr>
        <p:spPr>
          <a:xfrm>
            <a:off x="151189" y="49378"/>
            <a:ext cx="34326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RAYLI SİSTEMLER</a:t>
            </a:r>
            <a:endParaRPr kumimoji="0" lang="tr-TR"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49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nvPr>
        </p:nvGraphicFramePr>
        <p:xfrm>
          <a:off x="106016" y="821634"/>
          <a:ext cx="6639341" cy="8216348"/>
        </p:xfrm>
        <a:graphic>
          <a:graphicData uri="http://schemas.openxmlformats.org/drawingml/2006/table">
            <a:tbl>
              <a:tblPr>
                <a:effectLst>
                  <a:outerShdw blurRad="50800" dist="38100" dir="5400000" algn="t" rotWithShape="0">
                    <a:prstClr val="black">
                      <a:alpha val="40000"/>
                    </a:prstClr>
                  </a:outerShdw>
                </a:effectLst>
              </a:tblPr>
              <a:tblGrid>
                <a:gridCol w="2163961">
                  <a:extLst>
                    <a:ext uri="{9D8B030D-6E8A-4147-A177-3AD203B41FA5}">
                      <a16:colId xmlns:a16="http://schemas.microsoft.com/office/drawing/2014/main" val="20000"/>
                    </a:ext>
                  </a:extLst>
                </a:gridCol>
                <a:gridCol w="895076">
                  <a:extLst>
                    <a:ext uri="{9D8B030D-6E8A-4147-A177-3AD203B41FA5}">
                      <a16:colId xmlns:a16="http://schemas.microsoft.com/office/drawing/2014/main" val="20002"/>
                    </a:ext>
                  </a:extLst>
                </a:gridCol>
                <a:gridCol w="895076">
                  <a:extLst>
                    <a:ext uri="{9D8B030D-6E8A-4147-A177-3AD203B41FA5}">
                      <a16:colId xmlns:a16="http://schemas.microsoft.com/office/drawing/2014/main" val="20003"/>
                    </a:ext>
                  </a:extLst>
                </a:gridCol>
                <a:gridCol w="895076">
                  <a:extLst>
                    <a:ext uri="{9D8B030D-6E8A-4147-A177-3AD203B41FA5}">
                      <a16:colId xmlns:a16="http://schemas.microsoft.com/office/drawing/2014/main" val="20004"/>
                    </a:ext>
                  </a:extLst>
                </a:gridCol>
                <a:gridCol w="895076">
                  <a:extLst>
                    <a:ext uri="{9D8B030D-6E8A-4147-A177-3AD203B41FA5}">
                      <a16:colId xmlns:a16="http://schemas.microsoft.com/office/drawing/2014/main" val="4028208638"/>
                    </a:ext>
                  </a:extLst>
                </a:gridCol>
                <a:gridCol w="895076">
                  <a:extLst>
                    <a:ext uri="{9D8B030D-6E8A-4147-A177-3AD203B41FA5}">
                      <a16:colId xmlns:a16="http://schemas.microsoft.com/office/drawing/2014/main" val="20005"/>
                    </a:ext>
                  </a:extLst>
                </a:gridCol>
              </a:tblGrid>
              <a:tr h="623328">
                <a:tc>
                  <a:txBody>
                    <a:bodyPr/>
                    <a:lstStyle/>
                    <a:p>
                      <a:pPr algn="ctr" fontAlgn="b"/>
                      <a:r>
                        <a:rPr lang="tr-TR" sz="1600" b="1" u="none" strike="noStrike" dirty="0">
                          <a:solidFill>
                            <a:schemeClr val="bg1"/>
                          </a:solidFill>
                        </a:rPr>
                        <a:t>SAĞLIK*</a:t>
                      </a:r>
                      <a:endParaRPr lang="tr-TR" sz="1600" b="1" i="0" u="none" strike="noStrike" dirty="0">
                        <a:solidFill>
                          <a:schemeClr val="bg1"/>
                        </a:solidFill>
                        <a:latin typeface="Calibri" panose="020F0502020204030204" pitchFamily="34" charset="0"/>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2019</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2020</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2021</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2022</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latin typeface="+mn-lt"/>
                          <a:ea typeface="+mn-ea"/>
                          <a:cs typeface="+mn-cs"/>
                        </a:rPr>
                        <a:t>2023</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71773">
                <a:tc>
                  <a:txBody>
                    <a:bodyPr/>
                    <a:lstStyle/>
                    <a:p>
                      <a:pPr algn="just" fontAlgn="b"/>
                      <a:r>
                        <a:rPr lang="tr-TR" sz="1100" b="1" u="none" strike="noStrike" dirty="0">
                          <a:latin typeface="+mn-lt"/>
                        </a:rPr>
                        <a:t>HASTANE</a:t>
                      </a:r>
                      <a:r>
                        <a:rPr lang="tr-TR" sz="1100" b="1" u="none" strike="noStrike" baseline="0" dirty="0">
                          <a:latin typeface="+mn-lt"/>
                        </a:rPr>
                        <a:t> SAYISI</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100" u="none" strike="noStrike" kern="1200" dirty="0">
                          <a:latin typeface="+mn-lt"/>
                        </a:rPr>
                        <a:t>235</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237</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239</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238</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234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773">
                <a:tc>
                  <a:txBody>
                    <a:bodyPr/>
                    <a:lstStyle/>
                    <a:p>
                      <a:pPr algn="just" rtl="0" fontAlgn="ctr"/>
                      <a:r>
                        <a:rPr lang="tr-TR" sz="1100" b="1" u="none" strike="noStrike" kern="1200" dirty="0">
                          <a:latin typeface="+mn-lt"/>
                        </a:rPr>
                        <a:t>HASTA YATAK SAYISI</a:t>
                      </a:r>
                      <a:endParaRPr lang="tr-TR" sz="1100" b="1" i="0" u="none" strike="noStrike"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100" u="none" strike="noStrike" kern="1200" dirty="0">
                          <a:latin typeface="+mn-lt"/>
                        </a:rPr>
                        <a:t>40.719</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46.443</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47.012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48.113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47.015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7266">
                <a:tc>
                  <a:txBody>
                    <a:bodyPr/>
                    <a:lstStyle/>
                    <a:p>
                      <a:pPr algn="just" fontAlgn="b"/>
                      <a:r>
                        <a:rPr lang="tr-TR" sz="1100" b="1" u="none" strike="noStrike" dirty="0">
                          <a:latin typeface="+mn-lt"/>
                        </a:rPr>
                        <a:t>HEKİM SAYISI</a:t>
                      </a:r>
                    </a:p>
                    <a:p>
                      <a:pPr algn="just" fontAlgn="b"/>
                      <a:r>
                        <a:rPr lang="tr-TR" sz="1100" b="1" u="none" strike="noStrike" dirty="0">
                          <a:latin typeface="+mn-lt"/>
                        </a:rPr>
                        <a:t> </a:t>
                      </a:r>
                      <a:r>
                        <a:rPr lang="tr-TR" sz="1100" b="1" u="none" strike="noStrike" baseline="0" dirty="0">
                          <a:latin typeface="+mn-lt"/>
                        </a:rPr>
                        <a:t>(Asistan, Diş Hekimi dâhil.)</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100" u="none" strike="noStrike" kern="1200" dirty="0">
                          <a:latin typeface="+mn-lt"/>
                        </a:rPr>
                        <a:t>41.712</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43.871</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43.472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54.626</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56.532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773">
                <a:tc>
                  <a:txBody>
                    <a:bodyPr/>
                    <a:lstStyle/>
                    <a:p>
                      <a:pPr algn="just" fontAlgn="b"/>
                      <a:r>
                        <a:rPr lang="tr-TR" sz="1100" b="1" u="none" strike="noStrike" dirty="0">
                          <a:latin typeface="+mn-lt"/>
                        </a:rPr>
                        <a:t>YATARAK TEDAVİ GÖREN </a:t>
                      </a:r>
                      <a:r>
                        <a:rPr lang="tr-TR" sz="1100" b="1" u="none" strike="noStrike" dirty="0">
                          <a:solidFill>
                            <a:schemeClr val="tx1"/>
                          </a:solidFill>
                          <a:latin typeface="+mn-lt"/>
                        </a:rPr>
                        <a:t>HASTA* </a:t>
                      </a:r>
                      <a:endParaRPr lang="tr-TR" sz="1100" b="1" i="0" u="none" strike="noStrike" dirty="0">
                        <a:solidFill>
                          <a:schemeClr val="tx1"/>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100" u="none" strike="noStrike" kern="1200" dirty="0">
                          <a:latin typeface="+mn-lt"/>
                        </a:rPr>
                        <a:t>2.154.123</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1.829.518</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2.105.409</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2.307.823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effectLst/>
                          <a:latin typeface="+mn-lt"/>
                        </a:rPr>
                        <a:t>1.106.400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7266">
                <a:tc gridSpan="6">
                  <a:txBody>
                    <a:bodyPr/>
                    <a:lstStyle/>
                    <a:p>
                      <a:pPr marL="0" algn="l" defTabSz="685800" rtl="0" eaLnBrk="1" fontAlgn="b" latinLnBrk="0" hangingPunct="1"/>
                      <a:r>
                        <a:rPr lang="tr-TR" sz="1100" kern="1200" dirty="0">
                          <a:solidFill>
                            <a:schemeClr val="tx1"/>
                          </a:solidFill>
                          <a:latin typeface="+mn-lt"/>
                          <a:ea typeface="+mn-ea"/>
                          <a:cs typeface="+mn-cs"/>
                        </a:rPr>
                        <a:t>*Birinci basamak sağlık kuruluşlarından (Aile Hekimliğinden) ikinci basamak sağlık kuruluşlarına (Hastanelere) (doğrudan veya sevk yoluyla gelen) hasta sevkine dair istatistiki bilgi bulunmamaktadır.</a:t>
                      </a: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hMerge="1">
                  <a:txBody>
                    <a:bodyPr/>
                    <a:lstStyle/>
                    <a:p>
                      <a:pPr marL="0" algn="ctr" defTabSz="914400" rtl="0" eaLnBrk="1" fontAlgn="ctr" latinLnBrk="0" hangingPunct="1"/>
                      <a:endParaRPr lang="tr-TR" sz="1100" b="1"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a:endParaRPr lang="tr-TR" sz="1100" b="1" dirty="0">
                        <a:latin typeface="Calibri" panose="020F0502020204030204"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a:endParaRPr lang="tr-TR" sz="1100" b="1" dirty="0">
                        <a:latin typeface="Calibri" panose="020F0502020204030204"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hMerge="1">
                  <a:txBody>
                    <a:bodyPr/>
                    <a:lstStyle/>
                    <a:p>
                      <a:pPr algn="ctr"/>
                      <a:endParaRPr lang="tr-TR" sz="1100" dirty="0"/>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391471716"/>
                  </a:ext>
                </a:extLst>
              </a:tr>
              <a:tr h="437824">
                <a:tc>
                  <a:txBody>
                    <a:bodyPr/>
                    <a:lstStyle/>
                    <a:p>
                      <a:pPr algn="just" fontAlgn="b"/>
                      <a:r>
                        <a:rPr lang="tr-TR" sz="1100" b="1" u="none" strike="noStrike" dirty="0">
                          <a:latin typeface="+mn-lt"/>
                        </a:rPr>
                        <a:t>TOPLAM AMELİYAT </a:t>
                      </a:r>
                      <a:endParaRPr lang="tr-TR" sz="1100" b="1" i="0" u="none" strike="noStrike"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100" u="none" strike="noStrike" kern="1200" dirty="0">
                          <a:latin typeface="+mn-lt"/>
                        </a:rPr>
                        <a:t>2.309.599</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1.631.120</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2.016.381</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2.197.544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effectLst/>
                          <a:latin typeface="+mn-lt"/>
                        </a:rPr>
                        <a:t>2.441.623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7266">
                <a:tc>
                  <a:txBody>
                    <a:bodyPr/>
                    <a:lstStyle/>
                    <a:p>
                      <a:pPr algn="l" fontAlgn="b"/>
                      <a:r>
                        <a:rPr lang="tr-TR" sz="1100" b="1" u="none" strike="noStrike" dirty="0">
                          <a:latin typeface="+mn-lt"/>
                        </a:rPr>
                        <a:t> BEBEK ÖLÜM HIZI (1000'DE)  (0-1 YAŞ) </a:t>
                      </a:r>
                      <a:r>
                        <a:rPr lang="tr-TR" sz="1100" b="1" u="none" strike="noStrike" dirty="0">
                          <a:solidFill>
                            <a:srgbClr val="FF0000"/>
                          </a:solidFill>
                          <a:latin typeface="+mn-lt"/>
                        </a:rPr>
                        <a:t>(İSTANBUL) (TÜİK</a:t>
                      </a:r>
                      <a:r>
                        <a:rPr lang="tr-TR" sz="1100" b="1" u="none" strike="noStrike" baseline="0" dirty="0">
                          <a:solidFill>
                            <a:srgbClr val="FF0000"/>
                          </a:solidFill>
                          <a:latin typeface="+mn-lt"/>
                        </a:rPr>
                        <a:t>)</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100" b="1" i="0" u="none" strike="noStrike" kern="1200" noProof="0" dirty="0">
                          <a:solidFill>
                            <a:schemeClr val="tx1"/>
                          </a:solidFill>
                          <a:latin typeface="+mn-lt"/>
                          <a:ea typeface="+mn-ea"/>
                          <a:cs typeface="Arial" pitchFamily="34" charset="0"/>
                        </a:rPr>
                        <a:t>7.4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6.7</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6.9</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6,9</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mn-lt"/>
                          <a:ea typeface="+mn-ea"/>
                          <a:cs typeface="+mn-cs"/>
                        </a:rPr>
                        <a:t>Henüz Yayımlanmamıştır.</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751336534"/>
                  </a:ext>
                </a:extLst>
              </a:tr>
              <a:tr h="507266">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tr-TR" sz="1100" b="1" u="none" strike="noStrike" dirty="0">
                          <a:latin typeface="+mn-lt"/>
                        </a:rPr>
                        <a:t> BEBEK ÖLÜM HIZI (1000'DE)  (0-1 YAŞ)</a:t>
                      </a:r>
                      <a:r>
                        <a:rPr lang="tr-TR" sz="1100" b="1" u="none" strike="noStrike" baseline="0" dirty="0">
                          <a:latin typeface="+mn-lt"/>
                        </a:rPr>
                        <a:t> </a:t>
                      </a:r>
                      <a:r>
                        <a:rPr lang="tr-TR" sz="1100" b="1" u="none" strike="noStrike" dirty="0">
                          <a:solidFill>
                            <a:srgbClr val="FF0000"/>
                          </a:solidFill>
                          <a:latin typeface="+mn-lt"/>
                        </a:rPr>
                        <a:t>( TÜRKİYE) (TÜİK)</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100" b="1" i="0" u="none" strike="noStrike" kern="1200" noProof="0" dirty="0">
                          <a:solidFill>
                            <a:schemeClr val="tx1"/>
                          </a:solidFill>
                          <a:latin typeface="+mn-lt"/>
                          <a:ea typeface="+mn-ea"/>
                          <a:cs typeface="Arial" pitchFamily="34" charset="0"/>
                        </a:rPr>
                        <a:t>9.3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8.7</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9.3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9,2</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mn-lt"/>
                          <a:ea typeface="+mn-ea"/>
                          <a:cs typeface="+mn-cs"/>
                        </a:rPr>
                        <a:t>Henüz Yayımlanmamıştır.</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922660963"/>
                  </a:ext>
                </a:extLst>
              </a:tr>
              <a:tr h="761199">
                <a:tc>
                  <a:txBody>
                    <a:bodyPr/>
                    <a:lstStyle/>
                    <a:p>
                      <a:pPr algn="l" fontAlgn="b"/>
                      <a:r>
                        <a:rPr lang="tr-TR" sz="1100" b="1" u="none" strike="noStrike" dirty="0">
                          <a:latin typeface="+mn-lt"/>
                        </a:rPr>
                        <a:t>ÖLEN BEBEK  / BEBEK ÖLÜM HIZI (1000'DE) </a:t>
                      </a:r>
                      <a:r>
                        <a:rPr lang="tr-TR" sz="1100" b="1" u="none" strike="noStrike" baseline="0" dirty="0">
                          <a:latin typeface="+mn-lt"/>
                        </a:rPr>
                        <a:t> </a:t>
                      </a:r>
                      <a:r>
                        <a:rPr lang="tr-TR" sz="1100" b="1" u="none" strike="noStrike" dirty="0">
                          <a:solidFill>
                            <a:srgbClr val="FF0000"/>
                          </a:solidFill>
                          <a:latin typeface="+mn-lt"/>
                        </a:rPr>
                        <a:t>(İSTANBUL) (SAĞLIK</a:t>
                      </a:r>
                      <a:r>
                        <a:rPr lang="tr-TR" sz="1100" b="1" u="none" strike="noStrike" baseline="0" dirty="0">
                          <a:solidFill>
                            <a:srgbClr val="FF0000"/>
                          </a:solidFill>
                          <a:latin typeface="+mn-lt"/>
                        </a:rPr>
                        <a:t> BAKANLIĞI)</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100" u="none" strike="noStrike" kern="1200" noProof="0" dirty="0">
                          <a:latin typeface="+mn-lt"/>
                        </a:rPr>
                        <a:t>28 hafta ve üzeri</a:t>
                      </a:r>
                      <a:br>
                        <a:rPr lang="tr-TR" sz="1100" u="none" strike="noStrike" kern="1200" noProof="0" dirty="0">
                          <a:latin typeface="+mn-lt"/>
                        </a:rPr>
                      </a:br>
                      <a:r>
                        <a:rPr lang="tr-TR" sz="1100" u="none" strike="noStrike" kern="1200" noProof="0" dirty="0">
                          <a:latin typeface="+mn-lt"/>
                        </a:rPr>
                        <a:t>1.039 / binde 5</a:t>
                      </a:r>
                      <a:endParaRPr lang="tr-TR" sz="1100" b="1" i="0" u="none" strike="noStrike" kern="1200" noProof="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28 hafta ve üzeri  </a:t>
                      </a:r>
                    </a:p>
                    <a:p>
                      <a:pPr algn="ctr"/>
                      <a:r>
                        <a:rPr lang="tr-TR" sz="1100" dirty="0">
                          <a:latin typeface="+mn-lt"/>
                        </a:rPr>
                        <a:t>874/</a:t>
                      </a:r>
                      <a:r>
                        <a:rPr lang="tr-TR" sz="1100" baseline="0" dirty="0">
                          <a:latin typeface="+mn-lt"/>
                        </a:rPr>
                        <a:t> </a:t>
                      </a:r>
                      <a:r>
                        <a:rPr lang="tr-TR" sz="1100" dirty="0">
                          <a:latin typeface="+mn-lt"/>
                        </a:rPr>
                        <a:t>binde 4,6</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28 hafta ve üzeri  </a:t>
                      </a:r>
                    </a:p>
                    <a:p>
                      <a:pPr algn="ctr"/>
                      <a:r>
                        <a:rPr lang="tr-TR" sz="1100" baseline="0" dirty="0">
                          <a:latin typeface="+mn-lt"/>
                        </a:rPr>
                        <a:t>802/ </a:t>
                      </a:r>
                      <a:r>
                        <a:rPr lang="tr-TR" sz="1100" dirty="0">
                          <a:latin typeface="+mn-lt"/>
                        </a:rPr>
                        <a:t>binde 4,5</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28 hafta ve üzeri  </a:t>
                      </a:r>
                    </a:p>
                    <a:p>
                      <a:pPr algn="ctr"/>
                      <a:r>
                        <a:rPr lang="tr-TR" sz="1100" baseline="0" dirty="0">
                          <a:latin typeface="+mn-lt"/>
                        </a:rPr>
                        <a:t>801/ </a:t>
                      </a:r>
                      <a:r>
                        <a:rPr lang="tr-TR" sz="1100" dirty="0">
                          <a:latin typeface="+mn-lt"/>
                        </a:rPr>
                        <a:t>binde 4,7</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28 hafta ve üzeri  </a:t>
                      </a:r>
                    </a:p>
                    <a:p>
                      <a:pPr algn="ctr"/>
                      <a:r>
                        <a:rPr lang="tr-TR" sz="1100" baseline="0" dirty="0">
                          <a:latin typeface="+mn-lt"/>
                        </a:rPr>
                        <a:t>646/ </a:t>
                      </a:r>
                      <a:r>
                        <a:rPr lang="tr-TR" sz="1100" dirty="0">
                          <a:latin typeface="+mn-lt"/>
                        </a:rPr>
                        <a:t>binde 3,8</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10601">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tr-TR" sz="1100" b="1" u="none" strike="noStrike" dirty="0">
                          <a:latin typeface="+mn-lt"/>
                        </a:rPr>
                        <a:t>ÖLEN ANNE SAYISI / ANNE ÖLÜM ORANI (100.000’DE)</a:t>
                      </a:r>
                      <a:r>
                        <a:rPr lang="tr-TR" sz="1100" b="1" u="none" strike="noStrike" baseline="30000" dirty="0">
                          <a:latin typeface="+mn-lt"/>
                        </a:rPr>
                        <a:t> </a:t>
                      </a:r>
                      <a:r>
                        <a:rPr lang="tr-TR" sz="1100" b="1" u="none" strike="noStrike" dirty="0">
                          <a:solidFill>
                            <a:srgbClr val="FF0000"/>
                          </a:solidFill>
                          <a:latin typeface="+mn-lt"/>
                        </a:rPr>
                        <a:t>(İSTANBUL) (SAĞLIK</a:t>
                      </a:r>
                      <a:r>
                        <a:rPr lang="tr-TR" sz="1100" b="1" u="none" strike="noStrike" baseline="0" dirty="0">
                          <a:solidFill>
                            <a:srgbClr val="FF0000"/>
                          </a:solidFill>
                          <a:latin typeface="+mn-lt"/>
                        </a:rPr>
                        <a:t> BAKANLIĞI)</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100" u="none" strike="noStrike" kern="1200" dirty="0">
                          <a:latin typeface="+mn-lt"/>
                        </a:rPr>
                        <a:t>23 /yüz binde 11,1</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22 / yüz binde 11,5</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20 / yüz binde 11,1</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0" dirty="0">
                          <a:latin typeface="+mn-lt"/>
                        </a:rPr>
                        <a:t>16 / yüz binde 9,4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0" dirty="0">
                          <a:latin typeface="+mn-lt"/>
                        </a:rPr>
                        <a:t>19 /  yüz binde 11,2</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4087">
                <a:tc>
                  <a:txBody>
                    <a:bodyPr/>
                    <a:lstStyle/>
                    <a:p>
                      <a:pPr algn="l" fontAlgn="b"/>
                      <a:r>
                        <a:rPr lang="tr-TR" sz="1100" b="1" u="none" strike="noStrike" dirty="0">
                          <a:latin typeface="+mn-lt"/>
                        </a:rPr>
                        <a:t>NORMAL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100" u="none" strike="noStrike" kern="1200" dirty="0">
                          <a:latin typeface="+mn-lt"/>
                        </a:rPr>
                        <a:t>96.364</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86.512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80.895</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73.869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mn-lt"/>
                        </a:rPr>
                        <a:t>64.587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5760">
                <a:tc>
                  <a:txBody>
                    <a:bodyPr/>
                    <a:lstStyle/>
                    <a:p>
                      <a:pPr algn="l" fontAlgn="b"/>
                      <a:r>
                        <a:rPr lang="tr-TR" sz="1100" b="1" u="none" strike="noStrike" dirty="0">
                          <a:latin typeface="+mn-lt"/>
                        </a:rPr>
                        <a:t>SEZARYEN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100" u="none" strike="noStrike" kern="1200" dirty="0">
                          <a:latin typeface="+mn-lt"/>
                        </a:rPr>
                        <a:t>135.478</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129.847</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0" dirty="0">
                          <a:latin typeface="+mn-lt"/>
                        </a:rPr>
                        <a:t>124.622</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124.621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100" b="0" i="0" u="none" strike="noStrike" dirty="0">
                          <a:effectLst/>
                          <a:latin typeface="+mn-lt"/>
                        </a:rPr>
                        <a:t>116.618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973">
                <a:tc>
                  <a:txBody>
                    <a:bodyPr/>
                    <a:lstStyle/>
                    <a:p>
                      <a:pPr algn="l" fontAlgn="b"/>
                      <a:r>
                        <a:rPr lang="tr-TR" sz="1100" b="1" u="none" strike="noStrike" dirty="0">
                          <a:latin typeface="+mn-lt"/>
                        </a:rPr>
                        <a:t>SEZARYEN DIŞI MÜDAHALELİ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100" u="none" strike="noStrike" kern="1200" dirty="0">
                          <a:latin typeface="+mn-lt"/>
                        </a:rPr>
                        <a:t>966</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772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802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867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855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57154">
                <a:tc>
                  <a:txBody>
                    <a:bodyPr/>
                    <a:lstStyle/>
                    <a:p>
                      <a:pPr algn="l" fontAlgn="b"/>
                      <a:r>
                        <a:rPr lang="tr-TR" sz="1100" b="1" u="none" strike="noStrike" dirty="0">
                          <a:latin typeface="+mn-lt"/>
                        </a:rPr>
                        <a:t>HASTANEDE TOPLAM DOĞUM SAYISI</a:t>
                      </a:r>
                    </a:p>
                    <a:p>
                      <a:pPr algn="l" fontAlgn="b"/>
                      <a:r>
                        <a:rPr lang="tr-TR" sz="1100" b="1" i="0" u="none" strike="noStrike" dirty="0">
                          <a:solidFill>
                            <a:srgbClr val="000000"/>
                          </a:solidFill>
                          <a:latin typeface="+mn-lt"/>
                          <a:cs typeface="Arial" pitchFamily="34" charset="0"/>
                        </a:rPr>
                        <a:t>(Tıp Merkezlerinde yapılan doğumlar dahil)</a:t>
                      </a: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100" u="none" strike="noStrike" kern="1200" dirty="0">
                          <a:latin typeface="+mn-lt"/>
                        </a:rPr>
                        <a:t>232.828</a:t>
                      </a:r>
                      <a:endParaRPr lang="tr-TR" sz="11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217.131</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206.319</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199.357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182.060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07266">
                <a:tc>
                  <a:txBody>
                    <a:bodyPr/>
                    <a:lstStyle/>
                    <a:p>
                      <a:pPr algn="l" fontAlgn="b"/>
                      <a:r>
                        <a:rPr lang="tr-TR" sz="1100" b="1" u="none" strike="noStrike" dirty="0">
                          <a:latin typeface="+mn-lt"/>
                        </a:rPr>
                        <a:t>TESPİT EDİLEN BULAŞICI HASTALIK SAYISI**</a:t>
                      </a:r>
                      <a:endParaRPr lang="tr-TR" sz="11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100" u="none" strike="noStrike" kern="1200" dirty="0">
                          <a:latin typeface="+mn-lt"/>
                        </a:rPr>
                        <a:t>19.498</a:t>
                      </a:r>
                      <a:endParaRPr lang="tr-TR" sz="1100" b="1" i="0" u="none" strike="noStrike" kern="1200" dirty="0">
                        <a:solidFill>
                          <a:srgbClr val="C00000"/>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solidFill>
                            <a:schemeClr val="tx1"/>
                          </a:solidFill>
                          <a:latin typeface="+mn-lt"/>
                        </a:rPr>
                        <a:t>29.105</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solidFill>
                            <a:schemeClr val="tx1"/>
                          </a:solidFill>
                          <a:latin typeface="+mn-lt"/>
                        </a:rPr>
                        <a:t>16.035</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solidFill>
                            <a:schemeClr val="tx1"/>
                          </a:solidFill>
                          <a:latin typeface="+mn-lt"/>
                        </a:rPr>
                        <a:t>30.900</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39.906</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71773">
                <a:tc>
                  <a:txBody>
                    <a:bodyPr/>
                    <a:lstStyle/>
                    <a:p>
                      <a:pPr algn="l" fontAlgn="b"/>
                      <a:r>
                        <a:rPr lang="tr-TR" sz="1100" b="1" u="none" strike="noStrike" dirty="0">
                          <a:latin typeface="+mn-lt"/>
                        </a:rPr>
                        <a:t>YAPILAN AŞILAMA SAYISI***</a:t>
                      </a:r>
                      <a:endParaRPr lang="tr-TR" sz="11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3.316.771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3.263.281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5.218.453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5.021.143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4.818.137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5 Metin kutusu"/>
          <p:cNvSpPr txBox="1"/>
          <p:nvPr/>
        </p:nvSpPr>
        <p:spPr>
          <a:xfrm>
            <a:off x="106016" y="9124688"/>
            <a:ext cx="6778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Sağlık Bakanlığı, Özel ve Üniversite Hastanelerinin sayıları toplamıdır.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Bulaşıcı hastalıklar sayısına  COVİD-19’lu Hasta sayısı dahil edilmemiştir.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Covid-19 ile ilgili Aşılama sayıları hariçtir.</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37</a:t>
            </a:fld>
            <a:r>
              <a:rPr lang="tr-TR" dirty="0"/>
              <a:t> / </a:t>
            </a:r>
            <a:r>
              <a:rPr lang="tr-TR" dirty="0" smtClean="0"/>
              <a:t>204</a:t>
            </a:r>
            <a:endParaRPr lang="tr-TR" dirty="0"/>
          </a:p>
        </p:txBody>
      </p:sp>
    </p:spTree>
    <p:extLst>
      <p:ext uri="{BB962C8B-B14F-4D97-AF65-F5344CB8AC3E}">
        <p14:creationId xmlns:p14="http://schemas.microsoft.com/office/powerpoint/2010/main" val="2660616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3868426793"/>
              </p:ext>
            </p:extLst>
          </p:nvPr>
        </p:nvGraphicFramePr>
        <p:xfrm>
          <a:off x="198780" y="980245"/>
          <a:ext cx="6559828" cy="2478570"/>
        </p:xfrm>
        <a:graphic>
          <a:graphicData uri="http://schemas.openxmlformats.org/drawingml/2006/table">
            <a:tbl>
              <a:tblPr>
                <a:effectLst>
                  <a:outerShdw blurRad="50800" dist="38100" dir="5400000" algn="t" rotWithShape="0">
                    <a:prstClr val="black">
                      <a:alpha val="40000"/>
                    </a:prstClr>
                  </a:outerShdw>
                </a:effectLst>
              </a:tblPr>
              <a:tblGrid>
                <a:gridCol w="3184513">
                  <a:extLst>
                    <a:ext uri="{9D8B030D-6E8A-4147-A177-3AD203B41FA5}">
                      <a16:colId xmlns:a16="http://schemas.microsoft.com/office/drawing/2014/main" val="20000"/>
                    </a:ext>
                  </a:extLst>
                </a:gridCol>
                <a:gridCol w="1125105">
                  <a:extLst>
                    <a:ext uri="{9D8B030D-6E8A-4147-A177-3AD203B41FA5}">
                      <a16:colId xmlns:a16="http://schemas.microsoft.com/office/drawing/2014/main" val="20001"/>
                    </a:ext>
                  </a:extLst>
                </a:gridCol>
                <a:gridCol w="1125105">
                  <a:extLst>
                    <a:ext uri="{9D8B030D-6E8A-4147-A177-3AD203B41FA5}">
                      <a16:colId xmlns:a16="http://schemas.microsoft.com/office/drawing/2014/main" val="20002"/>
                    </a:ext>
                  </a:extLst>
                </a:gridCol>
                <a:gridCol w="1125105">
                  <a:extLst>
                    <a:ext uri="{9D8B030D-6E8A-4147-A177-3AD203B41FA5}">
                      <a16:colId xmlns:a16="http://schemas.microsoft.com/office/drawing/2014/main" val="20003"/>
                    </a:ext>
                  </a:extLst>
                </a:gridCol>
              </a:tblGrid>
              <a:tr h="57144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SAĞLIK İLE İLGİLİ GENEL GÖSTERGELER (2023)</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37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dirty="0">
                        <a:ln>
                          <a:noFill/>
                        </a:ln>
                        <a:solidFill>
                          <a:srgbClr val="FF3300"/>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İSTANBUL</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TÜRKİYE</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İST. PAYI %</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08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HASTANE SAYISI </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mn-lt"/>
                        </a:rPr>
                        <a:t>234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mn-lt"/>
                        </a:rPr>
                        <a:t>1.556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kumimoji="0" lang="tr-TR" sz="1200" b="0" u="none" strike="noStrike" kern="1200" cap="none" normalizeH="0" baseline="0" dirty="0">
                          <a:ln>
                            <a:noFill/>
                          </a:ln>
                          <a:solidFill>
                            <a:schemeClr val="tx1"/>
                          </a:solidFill>
                          <a:effectLst/>
                          <a:latin typeface="+mn-lt"/>
                          <a:ea typeface="+mn-ea"/>
                          <a:cs typeface="+mn-cs"/>
                        </a:rPr>
                        <a:t>14,72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8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HASTA YATAK SAYISI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47.015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mn-lt"/>
                        </a:rPr>
                        <a:t>270.569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kumimoji="0" lang="tr-TR" sz="1200" b="0" u="none" strike="noStrike" kern="1200" cap="none" normalizeH="0" baseline="0" dirty="0">
                          <a:ln>
                            <a:noFill/>
                          </a:ln>
                          <a:solidFill>
                            <a:schemeClr val="tx1"/>
                          </a:solidFill>
                          <a:effectLst/>
                          <a:latin typeface="+mn-lt"/>
                          <a:ea typeface="+mn-ea"/>
                          <a:cs typeface="+mn-cs"/>
                        </a:rPr>
                        <a:t>17,37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68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HEKİM SAYISI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(Diş Hekimi ve Asistan Hekim dahil)</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56.532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250.429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kumimoji="0" lang="tr-TR" sz="1200" b="0" u="none" strike="noStrike" kern="1200" cap="none" normalizeH="0" baseline="0" dirty="0">
                          <a:ln>
                            <a:noFill/>
                          </a:ln>
                          <a:solidFill>
                            <a:schemeClr val="tx1"/>
                          </a:solidFill>
                          <a:effectLst/>
                          <a:latin typeface="+mn-lt"/>
                          <a:ea typeface="+mn-ea"/>
                          <a:cs typeface="+mn-cs"/>
                        </a:rPr>
                        <a:t>22,57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3"/>
          <p:cNvGraphicFramePr>
            <a:graphicFrameLocks noGrp="1"/>
          </p:cNvGraphicFramePr>
          <p:nvPr>
            <p:extLst>
              <p:ext uri="{D42A27DB-BD31-4B8C-83A1-F6EECF244321}">
                <p14:modId xmlns:p14="http://schemas.microsoft.com/office/powerpoint/2010/main" val="2716394372"/>
              </p:ext>
            </p:extLst>
          </p:nvPr>
        </p:nvGraphicFramePr>
        <p:xfrm>
          <a:off x="198782" y="3575821"/>
          <a:ext cx="6559826" cy="3620108"/>
        </p:xfrm>
        <a:graphic>
          <a:graphicData uri="http://schemas.openxmlformats.org/drawingml/2006/table">
            <a:tbl>
              <a:tblPr>
                <a:effectLst/>
              </a:tblPr>
              <a:tblGrid>
                <a:gridCol w="3853598">
                  <a:extLst>
                    <a:ext uri="{9D8B030D-6E8A-4147-A177-3AD203B41FA5}">
                      <a16:colId xmlns:a16="http://schemas.microsoft.com/office/drawing/2014/main" val="20000"/>
                    </a:ext>
                  </a:extLst>
                </a:gridCol>
                <a:gridCol w="1374935">
                  <a:extLst>
                    <a:ext uri="{9D8B030D-6E8A-4147-A177-3AD203B41FA5}">
                      <a16:colId xmlns:a16="http://schemas.microsoft.com/office/drawing/2014/main" val="20001"/>
                    </a:ext>
                  </a:extLst>
                </a:gridCol>
                <a:gridCol w="1331293">
                  <a:extLst>
                    <a:ext uri="{9D8B030D-6E8A-4147-A177-3AD203B41FA5}">
                      <a16:colId xmlns:a16="http://schemas.microsoft.com/office/drawing/2014/main" val="20002"/>
                    </a:ext>
                  </a:extLst>
                </a:gridCol>
              </a:tblGrid>
              <a:tr h="63511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u="none" strike="noStrike" kern="1200" cap="none" normalizeH="0" baseline="0" dirty="0">
                          <a:ln>
                            <a:noFill/>
                          </a:ln>
                          <a:solidFill>
                            <a:schemeClr val="bg1"/>
                          </a:solidFill>
                          <a:effectLst/>
                        </a:rPr>
                        <a:t>SAĞLIK HİZMETLERİNİN KİŞİ BAŞINA DAĞILIMI (2023)</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28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İSTANBUL</a:t>
                      </a: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TÜRKİYE</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53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mn-lt"/>
                          <a:ea typeface="+mn-ea"/>
                          <a:cs typeface="Arial" pitchFamily="34" charset="0"/>
                        </a:rPr>
                        <a:t>NÜFUS (TÜİK 2023)</a:t>
                      </a: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u="none" strike="noStrike" kern="1200" cap="none" normalizeH="0" baseline="0" dirty="0">
                          <a:ln>
                            <a:noFill/>
                          </a:ln>
                          <a:solidFill>
                            <a:schemeClr val="tx1"/>
                          </a:solidFill>
                          <a:effectLst/>
                          <a:latin typeface="+mn-lt"/>
                          <a:ea typeface="+mn-ea"/>
                          <a:cs typeface="+mn-cs"/>
                        </a:rPr>
                        <a:t>15.655.924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u="none" strike="noStrike" kern="1200" cap="none" normalizeH="0" baseline="0" dirty="0">
                          <a:ln>
                            <a:noFill/>
                          </a:ln>
                          <a:solidFill>
                            <a:schemeClr val="tx1"/>
                          </a:solidFill>
                          <a:effectLst/>
                          <a:latin typeface="+mn-lt"/>
                          <a:ea typeface="+mn-ea"/>
                          <a:cs typeface="+mn-cs"/>
                        </a:rPr>
                        <a:t>85.372.377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722713447"/>
                  </a:ext>
                </a:extLst>
              </a:tr>
              <a:tr h="453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YATAK BAŞINA DÜŞEN KİŞİ</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333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algn="ctr" fontAlgn="ctr"/>
                      <a:r>
                        <a:rPr lang="tr-TR" sz="1200" b="0" i="0" u="none" strike="noStrike" dirty="0">
                          <a:effectLst/>
                          <a:latin typeface="+mn-lt"/>
                        </a:rPr>
                        <a:t>316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2"/>
                  </a:ext>
                </a:extLst>
              </a:tr>
              <a:tr h="6975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a:ln>
                            <a:noFill/>
                          </a:ln>
                          <a:solidFill>
                            <a:srgbClr val="14213D"/>
                          </a:solidFill>
                          <a:effectLst/>
                          <a:latin typeface="+mn-lt"/>
                        </a:rPr>
                        <a:t>DOKTOR BAŞINA DÜŞEN KİŞİ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a:ln>
                            <a:noFill/>
                          </a:ln>
                          <a:solidFill>
                            <a:srgbClr val="14213D"/>
                          </a:solidFill>
                          <a:effectLst/>
                          <a:latin typeface="+mn-lt"/>
                        </a:rPr>
                        <a:t>(Diş Hekimi hariç)</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337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algn="ctr" fontAlgn="ctr"/>
                      <a:r>
                        <a:rPr lang="tr-TR" sz="1200" b="0" i="0" u="none" strike="noStrike" dirty="0">
                          <a:effectLst/>
                          <a:latin typeface="+mn-lt"/>
                        </a:rPr>
                        <a:t>417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3"/>
                  </a:ext>
                </a:extLst>
              </a:tr>
              <a:tr h="453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389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algn="ctr" fontAlgn="ctr"/>
                      <a:r>
                        <a:rPr lang="tr-TR" sz="1200" b="0" i="0" u="none" strike="noStrike" dirty="0">
                          <a:effectLst/>
                          <a:latin typeface="+mn-lt"/>
                        </a:rPr>
                        <a:t>343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4"/>
                  </a:ext>
                </a:extLst>
              </a:tr>
              <a:tr h="453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EBE+HEMŞİRE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333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algn="ctr" fontAlgn="ctr"/>
                      <a:r>
                        <a:rPr lang="tr-TR" sz="1200" b="0" i="0" u="none" strike="noStrike" dirty="0">
                          <a:effectLst/>
                          <a:latin typeface="+mn-lt"/>
                        </a:rPr>
                        <a:t>277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5" name="6 Tablo"/>
          <p:cNvGraphicFramePr>
            <a:graphicFrameLocks noGrp="1"/>
          </p:cNvGraphicFramePr>
          <p:nvPr>
            <p:extLst>
              <p:ext uri="{D42A27DB-BD31-4B8C-83A1-F6EECF244321}">
                <p14:modId xmlns:p14="http://schemas.microsoft.com/office/powerpoint/2010/main" val="2052247949"/>
              </p:ext>
            </p:extLst>
          </p:nvPr>
        </p:nvGraphicFramePr>
        <p:xfrm>
          <a:off x="172279" y="7381463"/>
          <a:ext cx="6586330" cy="1868555"/>
        </p:xfrm>
        <a:graphic>
          <a:graphicData uri="http://schemas.openxmlformats.org/drawingml/2006/table">
            <a:tbl>
              <a:tblPr>
                <a:effectLst>
                  <a:outerShdw blurRad="50800" dist="38100" dir="5400000" algn="t" rotWithShape="0">
                    <a:prstClr val="black">
                      <a:alpha val="40000"/>
                    </a:prstClr>
                  </a:outerShdw>
                </a:effectLst>
              </a:tblPr>
              <a:tblGrid>
                <a:gridCol w="4765341">
                  <a:extLst>
                    <a:ext uri="{9D8B030D-6E8A-4147-A177-3AD203B41FA5}">
                      <a16:colId xmlns:a16="http://schemas.microsoft.com/office/drawing/2014/main" val="20000"/>
                    </a:ext>
                  </a:extLst>
                </a:gridCol>
                <a:gridCol w="1820989">
                  <a:extLst>
                    <a:ext uri="{9D8B030D-6E8A-4147-A177-3AD203B41FA5}">
                      <a16:colId xmlns:a16="http://schemas.microsoft.com/office/drawing/2014/main" val="20001"/>
                    </a:ext>
                  </a:extLst>
                </a:gridCol>
              </a:tblGrid>
              <a:tr h="48443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u="none" strike="noStrike" cap="none" normalizeH="0" baseline="0" dirty="0">
                          <a:ln>
                            <a:noFill/>
                          </a:ln>
                          <a:solidFill>
                            <a:schemeClr val="bg1"/>
                          </a:solidFill>
                          <a:effectLst/>
                        </a:rPr>
                        <a:t>112 ACİL HİZMETLERİ (2023)</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Arial" pitchFamily="34" charset="0"/>
                      </a:endParaRPr>
                    </a:p>
                  </a:txBody>
                  <a:tcP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chemeClr val="tx1"/>
                          </a:solidFill>
                          <a:effectLst/>
                          <a:latin typeface="+mn-lt"/>
                        </a:rPr>
                        <a:t>112 İSTASYONU</a:t>
                      </a:r>
                      <a:endParaRPr kumimoji="0" lang="tr-TR" sz="1200" b="1" i="0" u="none" strike="noStrike" cap="none" normalizeH="0" baseline="0" dirty="0">
                        <a:ln>
                          <a:noFill/>
                        </a:ln>
                        <a:solidFill>
                          <a:schemeClr val="tx1"/>
                        </a:solidFill>
                        <a:effectLst/>
                        <a:latin typeface="+mn-lt"/>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chemeClr val="tx1"/>
                          </a:solidFill>
                          <a:effectLst/>
                          <a:latin typeface="+mn-lt"/>
                        </a:rPr>
                        <a:t>346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chemeClr val="tx1"/>
                          </a:solidFill>
                          <a:effectLst/>
                          <a:latin typeface="+mn-lt"/>
                        </a:rPr>
                        <a:t>AMBULANS SAYISI*</a:t>
                      </a:r>
                      <a:endParaRPr kumimoji="0" lang="tr-TR" sz="1200" b="1" i="0" u="none" strike="noStrike" cap="none" normalizeH="0" baseline="0" dirty="0">
                        <a:ln>
                          <a:noFill/>
                        </a:ln>
                        <a:solidFill>
                          <a:schemeClr val="tx1"/>
                        </a:solidFill>
                        <a:effectLst/>
                        <a:latin typeface="+mn-lt"/>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chemeClr val="tx1"/>
                          </a:solidFill>
                          <a:effectLst/>
                          <a:latin typeface="+mn-lt"/>
                        </a:rPr>
                        <a:t>526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chemeClr val="tx1"/>
                          </a:solidFill>
                          <a:effectLst/>
                          <a:latin typeface="+mn-lt"/>
                        </a:rPr>
                        <a:t>TAŞINAN VAKA SAYISI</a:t>
                      </a:r>
                      <a:endParaRPr kumimoji="0" lang="tr-TR" sz="1200" b="1" i="0" u="none" strike="noStrike" cap="none" normalizeH="0" baseline="0" dirty="0">
                        <a:ln>
                          <a:noFill/>
                        </a:ln>
                        <a:solidFill>
                          <a:schemeClr val="tx1"/>
                        </a:solidFill>
                        <a:effectLst/>
                        <a:latin typeface="+mn-lt"/>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chemeClr val="tx1"/>
                          </a:solidFill>
                          <a:effectLst/>
                          <a:latin typeface="+mn-lt"/>
                        </a:rPr>
                        <a:t>685.558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chemeClr val="tx1"/>
                          </a:solidFill>
                          <a:effectLst/>
                          <a:latin typeface="+mn-lt"/>
                        </a:rPr>
                        <a:t>İLK 10 DAKİKADA ULAŞILAN VAKA ORANI</a:t>
                      </a:r>
                      <a:endParaRPr kumimoji="0" lang="tr-TR" sz="1200" b="1" i="0" u="none" strike="noStrike" kern="1200" cap="none" normalizeH="0" baseline="0" dirty="0">
                        <a:ln>
                          <a:noFill/>
                        </a:ln>
                        <a:solidFill>
                          <a:schemeClr val="tx1"/>
                        </a:solidFill>
                        <a:effectLst/>
                        <a:latin typeface="+mn-lt"/>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mn-lt"/>
                        </a:rPr>
                        <a:t>76,4%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Metin kutusu 5"/>
          <p:cNvSpPr txBox="1"/>
          <p:nvPr/>
        </p:nvSpPr>
        <p:spPr>
          <a:xfrm>
            <a:off x="117103" y="9396200"/>
            <a:ext cx="633224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*Ambulans Sayısına 2 deniz ve 1 helikopter ambulansı dahil edilmiştir.</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Slayt Numarası Yer Tutucusu 8"/>
          <p:cNvSpPr>
            <a:spLocks noGrp="1"/>
          </p:cNvSpPr>
          <p:nvPr>
            <p:ph type="sldNum" sz="quarter" idx="4"/>
          </p:nvPr>
        </p:nvSpPr>
        <p:spPr/>
        <p:txBody>
          <a:bodyPr/>
          <a:lstStyle/>
          <a:p>
            <a:fld id="{796AAD45-9E9D-4CFF-8CAC-247D62ADDC27}" type="slidenum">
              <a:rPr lang="tr-TR" smtClean="0"/>
              <a:pPr/>
              <a:t>38</a:t>
            </a:fld>
            <a:r>
              <a:rPr lang="tr-TR" dirty="0"/>
              <a:t> / </a:t>
            </a:r>
            <a:r>
              <a:rPr lang="tr-TR" dirty="0" smtClean="0"/>
              <a:t>204</a:t>
            </a:r>
            <a:endParaRPr lang="tr-TR" dirty="0"/>
          </a:p>
        </p:txBody>
      </p:sp>
    </p:spTree>
    <p:extLst>
      <p:ext uri="{BB962C8B-B14F-4D97-AF65-F5344CB8AC3E}">
        <p14:creationId xmlns:p14="http://schemas.microsoft.com/office/powerpoint/2010/main" val="619420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3856034511"/>
              </p:ext>
            </p:extLst>
          </p:nvPr>
        </p:nvGraphicFramePr>
        <p:xfrm>
          <a:off x="99389" y="1176733"/>
          <a:ext cx="6645968" cy="7450431"/>
        </p:xfrm>
        <a:graphic>
          <a:graphicData uri="http://schemas.openxmlformats.org/drawingml/2006/table">
            <a:tbl>
              <a:tblPr>
                <a:effectLst>
                  <a:outerShdw blurRad="50800" dist="38100" dir="5400000" algn="t" rotWithShape="0">
                    <a:prstClr val="black">
                      <a:alpha val="40000"/>
                    </a:prstClr>
                  </a:outerShdw>
                </a:effectLst>
              </a:tblPr>
              <a:tblGrid>
                <a:gridCol w="2007706">
                  <a:extLst>
                    <a:ext uri="{9D8B030D-6E8A-4147-A177-3AD203B41FA5}">
                      <a16:colId xmlns:a16="http://schemas.microsoft.com/office/drawing/2014/main" val="20000"/>
                    </a:ext>
                  </a:extLst>
                </a:gridCol>
                <a:gridCol w="914400">
                  <a:extLst>
                    <a:ext uri="{9D8B030D-6E8A-4147-A177-3AD203B41FA5}">
                      <a16:colId xmlns:a16="http://schemas.microsoft.com/office/drawing/2014/main" val="20008"/>
                    </a:ext>
                  </a:extLst>
                </a:gridCol>
                <a:gridCol w="861391">
                  <a:extLst>
                    <a:ext uri="{9D8B030D-6E8A-4147-A177-3AD203B41FA5}">
                      <a16:colId xmlns:a16="http://schemas.microsoft.com/office/drawing/2014/main" val="20010"/>
                    </a:ext>
                  </a:extLst>
                </a:gridCol>
                <a:gridCol w="954157">
                  <a:extLst>
                    <a:ext uri="{9D8B030D-6E8A-4147-A177-3AD203B41FA5}">
                      <a16:colId xmlns:a16="http://schemas.microsoft.com/office/drawing/2014/main" val="20011"/>
                    </a:ext>
                  </a:extLst>
                </a:gridCol>
                <a:gridCol w="874643">
                  <a:extLst>
                    <a:ext uri="{9D8B030D-6E8A-4147-A177-3AD203B41FA5}">
                      <a16:colId xmlns:a16="http://schemas.microsoft.com/office/drawing/2014/main" val="20012"/>
                    </a:ext>
                  </a:extLst>
                </a:gridCol>
                <a:gridCol w="1033671">
                  <a:extLst>
                    <a:ext uri="{9D8B030D-6E8A-4147-A177-3AD203B41FA5}">
                      <a16:colId xmlns:a16="http://schemas.microsoft.com/office/drawing/2014/main" val="3945947781"/>
                    </a:ext>
                  </a:extLst>
                </a:gridCol>
              </a:tblGrid>
              <a:tr h="79327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2000" b="1" dirty="0">
                          <a:solidFill>
                            <a:schemeClr val="bg1"/>
                          </a:solidFill>
                          <a:latin typeface="+mn-lt"/>
                          <a:cs typeface="Arial" pitchFamily="34" charset="0"/>
                        </a:rPr>
                        <a:t>           YILLARA GÖRE HASTANE SAYILARI</a:t>
                      </a: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9044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latin typeface="+mn-lt"/>
                        </a:rPr>
                        <a:t>BAĞLI </a:t>
                      </a:r>
                      <a:r>
                        <a:rPr kumimoji="0" lang="tr-TR" sz="1600" b="1" u="none" strike="noStrike" cap="none" normalizeH="0" baseline="0" dirty="0" smtClean="0">
                          <a:ln>
                            <a:noFill/>
                          </a:ln>
                          <a:solidFill>
                            <a:srgbClr val="14213D"/>
                          </a:solidFill>
                          <a:effectLst/>
                          <a:latin typeface="+mn-lt"/>
                        </a:rPr>
                        <a:t>OLDUĞU KURUM</a:t>
                      </a:r>
                      <a:endParaRPr kumimoji="0" lang="tr-TR" sz="16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latin typeface="+mn-lt"/>
                        </a:rPr>
                        <a:t>2019 </a:t>
                      </a:r>
                      <a:endParaRPr kumimoji="0" lang="tr-TR" sz="1600" b="1" i="0" u="none" strike="noStrike" kern="1200" cap="none" normalizeH="0" baseline="0" dirty="0">
                        <a:ln>
                          <a:noFill/>
                        </a:ln>
                        <a:solidFill>
                          <a:srgbClr val="14213D"/>
                        </a:solidFill>
                        <a:effectLst/>
                        <a:latin typeface="+mn-lt"/>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latin typeface="+mn-lt"/>
                        </a:rPr>
                        <a:t>2020</a:t>
                      </a:r>
                      <a:endParaRPr kumimoji="0" lang="tr-TR" sz="1600" b="1" i="0" u="none" strike="noStrike" kern="1200" cap="none" normalizeH="0" baseline="0" dirty="0">
                        <a:ln>
                          <a:noFill/>
                        </a:ln>
                        <a:solidFill>
                          <a:srgbClr val="14213D"/>
                        </a:solidFill>
                        <a:effectLst/>
                        <a:latin typeface="+mn-lt"/>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latin typeface="+mn-lt"/>
                        </a:rPr>
                        <a:t>2021</a:t>
                      </a:r>
                      <a:endParaRPr kumimoji="0" lang="tr-TR" sz="1600" b="1" i="0" u="none" strike="noStrike" kern="1200" cap="none" normalizeH="0" baseline="0" dirty="0">
                        <a:ln>
                          <a:noFill/>
                        </a:ln>
                        <a:solidFill>
                          <a:srgbClr val="14213D"/>
                        </a:solidFill>
                        <a:effectLst/>
                        <a:latin typeface="+mn-lt"/>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latin typeface="+mn-lt"/>
                        </a:rPr>
                        <a:t>2022</a:t>
                      </a: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latin typeface="+mn-lt"/>
                        </a:rPr>
                        <a:t>2023 </a:t>
                      </a: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980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SAĞLIK BAKANLIĞI</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400" u="none" strike="noStrike" kern="1200" dirty="0">
                          <a:solidFill>
                            <a:schemeClr val="tx1"/>
                          </a:solidFill>
                          <a:latin typeface="+mn-lt"/>
                        </a:rPr>
                        <a:t>59</a:t>
                      </a:r>
                      <a:endParaRPr lang="tr-TR" sz="1400" b="0" i="0" u="none" strike="noStrike" kern="1200" dirty="0">
                        <a:solidFill>
                          <a:schemeClr val="tx1"/>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60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61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61**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60**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367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ÜNİVERSİTELER</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400" u="none" strike="noStrike" kern="1200" dirty="0">
                          <a:solidFill>
                            <a:schemeClr val="tx1"/>
                          </a:solidFill>
                          <a:latin typeface="+mn-lt"/>
                        </a:rPr>
                        <a:t>16</a:t>
                      </a:r>
                      <a:endParaRPr lang="tr-TR" sz="1400" b="0" i="0" u="none" strike="noStrike" kern="1200" dirty="0">
                        <a:solidFill>
                          <a:schemeClr val="tx1"/>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80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DİĞER KAMU KURUMLARI</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400" u="none" strike="noStrike" kern="1200" dirty="0">
                          <a:solidFill>
                            <a:schemeClr val="tx1"/>
                          </a:solidFill>
                          <a:latin typeface="+mn-lt"/>
                        </a:rPr>
                        <a:t>-</a:t>
                      </a:r>
                      <a:endParaRPr lang="tr-TR" sz="1400" b="0" i="0" u="none" strike="noStrike" kern="1200" dirty="0">
                        <a:solidFill>
                          <a:schemeClr val="tx1"/>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367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ÖZEL HASTANELER</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400" u="none" strike="noStrike" kern="1200" dirty="0">
                          <a:solidFill>
                            <a:schemeClr val="tx1"/>
                          </a:solidFill>
                          <a:latin typeface="+mn-lt"/>
                        </a:rPr>
                        <a:t>160</a:t>
                      </a:r>
                      <a:endParaRPr lang="tr-TR" sz="1400" b="0" i="0" u="none" strike="noStrike" kern="1200" dirty="0">
                        <a:solidFill>
                          <a:schemeClr val="tx1"/>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161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162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161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158</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980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ASKERİ HASTANELER*</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400" u="none" strike="noStrike" kern="1200" dirty="0">
                          <a:solidFill>
                            <a:schemeClr val="tx1"/>
                          </a:solidFill>
                          <a:latin typeface="+mn-lt"/>
                        </a:rPr>
                        <a:t>-</a:t>
                      </a:r>
                      <a:endParaRPr lang="tr-TR" sz="1400" b="0" i="0" u="none" strike="noStrike" kern="1200" dirty="0">
                        <a:solidFill>
                          <a:schemeClr val="tx1"/>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dirty="0">
                          <a:solidFill>
                            <a:schemeClr val="tx1"/>
                          </a:solidFill>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9367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latin typeface="+mn-lt"/>
                        </a:rPr>
                        <a:t>TOPLAM </a:t>
                      </a:r>
                      <a:endParaRPr kumimoji="0" lang="tr-TR" sz="16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600" b="1" u="none" strike="noStrike" kern="1200" dirty="0">
                          <a:solidFill>
                            <a:srgbClr val="14213D"/>
                          </a:solidFill>
                          <a:latin typeface="+mn-lt"/>
                        </a:rPr>
                        <a:t>235</a:t>
                      </a:r>
                      <a:endParaRPr lang="tr-TR" sz="1600" b="1" i="0" u="none" strike="noStrike" kern="1200" dirty="0">
                        <a:solidFill>
                          <a:srgbClr val="14213D"/>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600" b="1" u="none" strike="noStrike" kern="1200" dirty="0">
                          <a:solidFill>
                            <a:srgbClr val="14213D"/>
                          </a:solidFill>
                          <a:latin typeface="+mn-lt"/>
                        </a:rPr>
                        <a:t>237</a:t>
                      </a:r>
                      <a:endParaRPr lang="tr-TR" sz="1600" b="1" i="0" u="none" strike="noStrike" kern="1200" dirty="0">
                        <a:solidFill>
                          <a:srgbClr val="14213D"/>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600" b="1" u="none" strike="noStrike" kern="1200" dirty="0">
                          <a:solidFill>
                            <a:schemeClr val="tx1"/>
                          </a:solidFill>
                          <a:latin typeface="+mn-lt"/>
                        </a:rPr>
                        <a:t>239</a:t>
                      </a:r>
                      <a:endParaRPr lang="tr-TR" sz="1600" b="1" i="0" u="none" strike="noStrike" kern="1200" dirty="0">
                        <a:solidFill>
                          <a:schemeClr val="tx1"/>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600" b="1" u="none" strike="noStrike" kern="1200" dirty="0">
                          <a:solidFill>
                            <a:srgbClr val="14213D"/>
                          </a:solidFill>
                          <a:latin typeface="+mn-lt"/>
                        </a:rPr>
                        <a:t>238</a:t>
                      </a:r>
                      <a:endParaRPr lang="tr-TR" sz="1600" b="1" i="0" u="none" strike="noStrike" kern="1200" dirty="0">
                        <a:solidFill>
                          <a:srgbClr val="14213D"/>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600" b="1" i="0" u="none" strike="noStrike" kern="1200" dirty="0">
                          <a:solidFill>
                            <a:srgbClr val="14213D"/>
                          </a:solidFill>
                          <a:latin typeface="+mn-lt"/>
                          <a:ea typeface="+mn-ea"/>
                          <a:cs typeface="+mn-cs"/>
                        </a:rPr>
                        <a:t>234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9"/>
                  </a:ext>
                </a:extLst>
              </a:tr>
            </a:tbl>
          </a:graphicData>
        </a:graphic>
      </p:graphicFrame>
      <p:sp>
        <p:nvSpPr>
          <p:cNvPr id="4" name="Dikdörtgen 3"/>
          <p:cNvSpPr/>
          <p:nvPr/>
        </p:nvSpPr>
        <p:spPr>
          <a:xfrm>
            <a:off x="67235" y="8876174"/>
            <a:ext cx="6790765"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*Askeri Hastanelerle ilgili istatistik tutulmamaktadır.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7 tanesi </a:t>
            </a: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Diş Hastanesidir.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Sağlık Bakanlığı Hastanelerine  16 Adet Ağız Diş Sağlığı Merkezi dahil edilmemiştir.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'TSİM (Temel Sağlık İstatistikleri Modülün)’den alınan verilerdir.</a:t>
            </a:r>
          </a:p>
        </p:txBody>
      </p:sp>
      <p:sp>
        <p:nvSpPr>
          <p:cNvPr id="6" name="Dikdörtgen 5"/>
          <p:cNvSpPr/>
          <p:nvPr/>
        </p:nvSpPr>
        <p:spPr>
          <a:xfrm>
            <a:off x="0" y="182966"/>
            <a:ext cx="6830143" cy="46166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HASTANE SAYILARI</a:t>
            </a:r>
            <a:endParaRPr kumimoji="0" lang="tr-TR" sz="24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8" name="Slayt Numarası Yer Tutucusu 7"/>
          <p:cNvSpPr>
            <a:spLocks noGrp="1"/>
          </p:cNvSpPr>
          <p:nvPr>
            <p:ph type="sldNum" sz="quarter" idx="4"/>
          </p:nvPr>
        </p:nvSpPr>
        <p:spPr/>
        <p:txBody>
          <a:bodyPr/>
          <a:lstStyle/>
          <a:p>
            <a:fld id="{796AAD45-9E9D-4CFF-8CAC-247D62ADDC27}" type="slidenum">
              <a:rPr lang="tr-TR" smtClean="0"/>
              <a:pPr/>
              <a:t>39</a:t>
            </a:fld>
            <a:r>
              <a:rPr lang="tr-TR" dirty="0"/>
              <a:t> / </a:t>
            </a:r>
            <a:r>
              <a:rPr lang="tr-TR" dirty="0" smtClean="0"/>
              <a:t>204</a:t>
            </a:r>
            <a:endParaRPr lang="tr-TR" dirty="0"/>
          </a:p>
        </p:txBody>
      </p:sp>
    </p:spTree>
    <p:extLst>
      <p:ext uri="{BB962C8B-B14F-4D97-AF65-F5344CB8AC3E}">
        <p14:creationId xmlns:p14="http://schemas.microsoft.com/office/powerpoint/2010/main" val="128522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graphicFrame>
        <p:nvGraphicFramePr>
          <p:cNvPr id="8" name="Tablo 7"/>
          <p:cNvGraphicFramePr>
            <a:graphicFrameLocks noGrp="1"/>
          </p:cNvGraphicFramePr>
          <p:nvPr>
            <p:extLst>
              <p:ext uri="{D42A27DB-BD31-4B8C-83A1-F6EECF244321}">
                <p14:modId xmlns:p14="http://schemas.microsoft.com/office/powerpoint/2010/main" val="968212578"/>
              </p:ext>
            </p:extLst>
          </p:nvPr>
        </p:nvGraphicFramePr>
        <p:xfrm>
          <a:off x="119272" y="3465888"/>
          <a:ext cx="6639337" cy="553233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36544">
                  <a:extLst>
                    <a:ext uri="{9D8B030D-6E8A-4147-A177-3AD203B41FA5}">
                      <a16:colId xmlns:a16="http://schemas.microsoft.com/office/drawing/2014/main" val="2601106219"/>
                    </a:ext>
                  </a:extLst>
                </a:gridCol>
                <a:gridCol w="772789">
                  <a:extLst>
                    <a:ext uri="{9D8B030D-6E8A-4147-A177-3AD203B41FA5}">
                      <a16:colId xmlns:a16="http://schemas.microsoft.com/office/drawing/2014/main" val="1650796824"/>
                    </a:ext>
                  </a:extLst>
                </a:gridCol>
                <a:gridCol w="759466">
                  <a:extLst>
                    <a:ext uri="{9D8B030D-6E8A-4147-A177-3AD203B41FA5}">
                      <a16:colId xmlns:a16="http://schemas.microsoft.com/office/drawing/2014/main" val="1166015246"/>
                    </a:ext>
                  </a:extLst>
                </a:gridCol>
                <a:gridCol w="755630">
                  <a:extLst>
                    <a:ext uri="{9D8B030D-6E8A-4147-A177-3AD203B41FA5}">
                      <a16:colId xmlns:a16="http://schemas.microsoft.com/office/drawing/2014/main" val="1573544411"/>
                    </a:ext>
                  </a:extLst>
                </a:gridCol>
                <a:gridCol w="803272">
                  <a:extLst>
                    <a:ext uri="{9D8B030D-6E8A-4147-A177-3AD203B41FA5}">
                      <a16:colId xmlns:a16="http://schemas.microsoft.com/office/drawing/2014/main" val="2714203926"/>
                    </a:ext>
                  </a:extLst>
                </a:gridCol>
                <a:gridCol w="839409">
                  <a:extLst>
                    <a:ext uri="{9D8B030D-6E8A-4147-A177-3AD203B41FA5}">
                      <a16:colId xmlns:a16="http://schemas.microsoft.com/office/drawing/2014/main" val="3757808530"/>
                    </a:ext>
                  </a:extLst>
                </a:gridCol>
                <a:gridCol w="799437">
                  <a:extLst>
                    <a:ext uri="{9D8B030D-6E8A-4147-A177-3AD203B41FA5}">
                      <a16:colId xmlns:a16="http://schemas.microsoft.com/office/drawing/2014/main" val="815974917"/>
                    </a:ext>
                  </a:extLst>
                </a:gridCol>
                <a:gridCol w="772790">
                  <a:extLst>
                    <a:ext uri="{9D8B030D-6E8A-4147-A177-3AD203B41FA5}">
                      <a16:colId xmlns:a16="http://schemas.microsoft.com/office/drawing/2014/main" val="2191402485"/>
                    </a:ext>
                  </a:extLst>
                </a:gridCol>
              </a:tblGrid>
              <a:tr h="964297">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 NÜFUS**</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2018</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2019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marL="0" algn="ctr" defTabSz="457200" rtl="0" eaLnBrk="1" fontAlgn="b" latinLnBrk="0" hangingPunct="1"/>
                      <a:r>
                        <a:rPr lang="tr-TR" sz="1400" b="1" i="0" u="none" strike="noStrike" kern="1200" dirty="0">
                          <a:solidFill>
                            <a:schemeClr val="bg1"/>
                          </a:solidFill>
                          <a:latin typeface="Segoe UI Semibold" panose="020B0702040204020203" pitchFamily="34" charset="0"/>
                          <a:ea typeface="+mn-ea"/>
                          <a:cs typeface="Segoe UI Semibold" panose="020B0702040204020203" pitchFamily="34" charset="0"/>
                        </a:rPr>
                        <a:t>2020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marL="0" algn="ctr" defTabSz="457200" rtl="0" eaLnBrk="1" fontAlgn="b" latinLnBrk="0" hangingPunct="1"/>
                      <a:r>
                        <a:rPr lang="tr-TR" sz="1400" b="1" i="0" u="none" strike="noStrike" kern="1200" dirty="0">
                          <a:solidFill>
                            <a:schemeClr val="bg1"/>
                          </a:solidFill>
                          <a:latin typeface="Segoe UI Semibold" panose="020B0702040204020203" pitchFamily="34" charset="0"/>
                          <a:ea typeface="+mn-ea"/>
                          <a:cs typeface="Segoe UI Semibold" panose="020B0702040204020203" pitchFamily="34" charset="0"/>
                        </a:rPr>
                        <a:t>2021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r>
                        <a:rPr lang="tr-TR" dirty="0"/>
                        <a:t>   2022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r>
                        <a:rPr lang="tr-TR" dirty="0"/>
                        <a:t>   2023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extLst>
                  <a:ext uri="{0D108BD9-81ED-4DB2-BD59-A6C34878D82A}">
                    <a16:rowId xmlns:a16="http://schemas.microsoft.com/office/drawing/2014/main" val="2491790493"/>
                  </a:ext>
                </a:extLst>
              </a:tr>
              <a:tr h="717455">
                <a:tc>
                  <a:txBody>
                    <a:bodyPr/>
                    <a:lstStyle/>
                    <a:p>
                      <a:pPr algn="l" fontAlgn="b"/>
                      <a:r>
                        <a:rPr lang="tr-TR" sz="1100" b="1" i="0" u="none" strike="noStrike" dirty="0">
                          <a:solidFill>
                            <a:srgbClr val="14213D"/>
                          </a:solidFill>
                          <a:latin typeface="+mn-lt"/>
                          <a:cs typeface="Segoe UI Semibold" panose="020B0702040204020203" pitchFamily="34" charset="0"/>
                        </a:rPr>
                        <a:t>TOPLAM</a:t>
                      </a:r>
                      <a:r>
                        <a:rPr lang="tr-TR" sz="1100" b="1" i="0" u="none" strike="noStrike" baseline="0" dirty="0">
                          <a:solidFill>
                            <a:srgbClr val="14213D"/>
                          </a:solidFill>
                          <a:latin typeface="+mn-lt"/>
                          <a:cs typeface="Segoe UI Semibold" panose="020B0702040204020203" pitchFamily="34" charset="0"/>
                        </a:rPr>
                        <a:t> </a:t>
                      </a:r>
                      <a:r>
                        <a:rPr lang="tr-TR" sz="1100" b="1" i="0" u="none" strike="noStrike" dirty="0">
                          <a:solidFill>
                            <a:srgbClr val="14213D"/>
                          </a:solidFill>
                          <a:latin typeface="+mn-lt"/>
                          <a:cs typeface="Segoe UI Semibold" panose="020B0702040204020203" pitchFamily="34" charset="0"/>
                        </a:rPr>
                        <a:t> NÜFUS</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10.018.735</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tx1"/>
                          </a:solidFill>
                          <a:latin typeface="+mn-lt"/>
                          <a:ea typeface="+mn-ea"/>
                          <a:cs typeface="Segoe UI Semibold" panose="020B0702040204020203" pitchFamily="34" charset="0"/>
                        </a:rPr>
                        <a:t>15.067.724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15.519.267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15.462.452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15.840.900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15.907.951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15.655.924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590822">
                <a:tc>
                  <a:txBody>
                    <a:bodyPr/>
                    <a:lstStyle/>
                    <a:p>
                      <a:pPr algn="l" fontAlgn="b"/>
                      <a:r>
                        <a:rPr lang="tr-TR" sz="1100" b="1" i="0" u="none" strike="noStrike" dirty="0">
                          <a:solidFill>
                            <a:srgbClr val="14213D"/>
                          </a:solidFill>
                          <a:latin typeface="+mn-lt"/>
                          <a:cs typeface="Segoe UI Semibold" panose="020B0702040204020203" pitchFamily="34" charset="0"/>
                        </a:rPr>
                        <a:t>ŞEHİR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9.085.599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a:solidFill>
                            <a:schemeClr val="tx1"/>
                          </a:solidFill>
                          <a:latin typeface="+mn-lt"/>
                          <a:cs typeface="Segoe UI Semibold" panose="020B0702040204020203" pitchFamily="34" charset="0"/>
                        </a:rPr>
                        <a:t>15.067.724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15.519.267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tx1"/>
                          </a:solidFill>
                          <a:effectLst/>
                          <a:latin typeface="+mn-lt"/>
                          <a:ea typeface="+mn-ea"/>
                          <a:cs typeface="+mn-cs"/>
                        </a:rPr>
                        <a:t>15.462.452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tx1"/>
                          </a:solidFill>
                          <a:effectLst/>
                          <a:latin typeface="+mn-lt"/>
                          <a:ea typeface="+mn-ea"/>
                          <a:cs typeface="+mn-cs"/>
                        </a:rPr>
                        <a:t>15.840.900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15.907.951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15.655.924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590822">
                <a:tc>
                  <a:txBody>
                    <a:bodyPr/>
                    <a:lstStyle/>
                    <a:p>
                      <a:pPr algn="l" fontAlgn="b"/>
                      <a:r>
                        <a:rPr lang="tr-TR" sz="1100" b="1" i="0" u="none" strike="noStrike" dirty="0">
                          <a:solidFill>
                            <a:srgbClr val="14213D"/>
                          </a:solidFill>
                          <a:latin typeface="+mn-lt"/>
                          <a:cs typeface="Segoe UI Semibold" panose="020B0702040204020203" pitchFamily="34" charset="0"/>
                        </a:rPr>
                        <a:t>KÖY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933.136</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590822">
                <a:tc>
                  <a:txBody>
                    <a:bodyPr/>
                    <a:lstStyle/>
                    <a:p>
                      <a:pPr algn="l" fontAlgn="b"/>
                      <a:r>
                        <a:rPr lang="tr-TR" sz="1100" b="1" i="0" u="none" strike="noStrike" dirty="0">
                          <a:solidFill>
                            <a:srgbClr val="14213D"/>
                          </a:solidFill>
                          <a:latin typeface="+mn-lt"/>
                          <a:cs typeface="Segoe UI Semibold" panose="020B0702040204020203" pitchFamily="34" charset="0"/>
                        </a:rPr>
                        <a:t>ÖLÜM</a:t>
                      </a:r>
                      <a:r>
                        <a:rPr lang="tr-TR" sz="1100" b="1" i="0" u="none" strike="noStrike" baseline="0" dirty="0">
                          <a:solidFill>
                            <a:srgbClr val="14213D"/>
                          </a:solidFill>
                          <a:latin typeface="+mn-lt"/>
                          <a:cs typeface="Segoe UI Semibold" panose="020B0702040204020203" pitchFamily="34" charset="0"/>
                        </a:rPr>
                        <a:t> </a:t>
                      </a:r>
                      <a:r>
                        <a:rPr lang="tr-TR" sz="1100" b="1" i="0" u="none" strike="noStrike" dirty="0">
                          <a:solidFill>
                            <a:srgbClr val="14213D"/>
                          </a:solidFill>
                          <a:latin typeface="+mn-lt"/>
                          <a:cs typeface="Segoe UI Semibold" panose="020B0702040204020203" pitchFamily="34" charset="0"/>
                        </a:rPr>
                        <a:t>SAYISI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38.600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chemeClr val="tx1"/>
                          </a:solidFill>
                          <a:effectLst/>
                          <a:latin typeface="+mn-lt"/>
                        </a:rPr>
                        <a:t>  62.547</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  63 371</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tx1"/>
                          </a:solidFill>
                          <a:effectLst/>
                          <a:latin typeface="+mn-lt"/>
                          <a:ea typeface="+mn-ea"/>
                          <a:cs typeface="+mn-cs"/>
                        </a:rPr>
                        <a:t>76.407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tx1"/>
                          </a:solidFill>
                          <a:effectLst/>
                          <a:latin typeface="+mn-lt"/>
                          <a:ea typeface="+mn-ea"/>
                          <a:cs typeface="+mn-cs"/>
                        </a:rPr>
                        <a:t>84.243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73.751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smtClean="0">
                          <a:solidFill>
                            <a:schemeClr val="tx1"/>
                          </a:solidFill>
                          <a:effectLst/>
                          <a:latin typeface="+mn-lt"/>
                          <a:ea typeface="+mn-ea"/>
                          <a:cs typeface="+mn-cs"/>
                        </a:rPr>
                        <a:t>Veri açıklanmadı</a:t>
                      </a:r>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693261">
                <a:tc>
                  <a:txBody>
                    <a:bodyPr/>
                    <a:lstStyle/>
                    <a:p>
                      <a:pPr algn="l" fontAlgn="b"/>
                      <a:r>
                        <a:rPr lang="tr-TR" sz="1100" b="1" i="0" u="none" strike="noStrike" dirty="0">
                          <a:solidFill>
                            <a:srgbClr val="14213D"/>
                          </a:solidFill>
                          <a:latin typeface="+mn-lt"/>
                          <a:cs typeface="Segoe UI Semibold" panose="020B0702040204020203" pitchFamily="34" charset="0"/>
                        </a:rPr>
                        <a:t>DOĞUM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chemeClr val="tx1"/>
                          </a:solidFill>
                          <a:effectLst/>
                          <a:latin typeface="+mn-lt"/>
                        </a:rPr>
                        <a:t> 222.784</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 207.952</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 191.948</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 179.943</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170.084</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effectLst/>
                          <a:latin typeface="+mn-lt"/>
                          <a:ea typeface="+mn-ea"/>
                          <a:cs typeface="+mn-cs"/>
                        </a:rPr>
                        <a:t>Veri açıklanmadı</a:t>
                      </a:r>
                    </a:p>
                    <a:p>
                      <a:pPr marL="0" algn="ctr" defTabSz="685800" rtl="0" eaLnBrk="1" fontAlgn="b" latinLnBrk="0" hangingPunct="1"/>
                      <a:endParaRPr lang="tr-TR" sz="1100" b="0" i="0" u="none" strike="noStrike" kern="1200" dirty="0">
                        <a:solidFill>
                          <a:schemeClr val="tx1"/>
                        </a:solidFill>
                        <a:effectLst/>
                        <a:latin typeface="+mn-lt"/>
                        <a:ea typeface="+mn-ea"/>
                        <a:cs typeface="+mn-cs"/>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692429">
                <a:tc>
                  <a:txBody>
                    <a:bodyPr/>
                    <a:lstStyle/>
                    <a:p>
                      <a:pPr algn="l" fontAlgn="b"/>
                      <a:r>
                        <a:rPr lang="tr-TR" sz="1100" b="1" i="0" u="none" strike="noStrike" dirty="0">
                          <a:solidFill>
                            <a:srgbClr val="14213D"/>
                          </a:solidFill>
                          <a:latin typeface="+mn-lt"/>
                          <a:cs typeface="Segoe UI Semibold" panose="020B0702040204020203" pitchFamily="34" charset="0"/>
                        </a:rPr>
                        <a:t>EVLENEN</a:t>
                      </a:r>
                      <a:r>
                        <a:rPr lang="tr-TR" sz="1100" b="1" i="0" u="none" strike="noStrike" baseline="0" dirty="0">
                          <a:solidFill>
                            <a:srgbClr val="14213D"/>
                          </a:solidFill>
                          <a:latin typeface="+mn-lt"/>
                          <a:cs typeface="Segoe UI Semibold" panose="020B0702040204020203" pitchFamily="34" charset="0"/>
                        </a:rPr>
                        <a:t> SAYISI</a:t>
                      </a:r>
                      <a:endParaRPr lang="tr-TR" sz="1100" b="1" i="0" u="none" strike="noStrike" dirty="0">
                        <a:solidFill>
                          <a:srgbClr val="14213D"/>
                        </a:solidFill>
                        <a:latin typeface="+mn-lt"/>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  73.468</a:t>
                      </a:r>
                    </a:p>
                  </a:txBody>
                  <a:tcPr marL="8965" marR="8965" marT="8965" marB="0" anchor="ctr" anchorCtr="1">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chemeClr val="tx1"/>
                          </a:solidFill>
                          <a:effectLst/>
                          <a:latin typeface="+mn-lt"/>
                        </a:rPr>
                        <a:t> 101.333</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 100.088</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effectLst/>
                          <a:latin typeface="+mn-lt"/>
                          <a:ea typeface="+mn-ea"/>
                          <a:cs typeface="+mn-cs"/>
                        </a:rPr>
                        <a:t>86.029</a:t>
                      </a:r>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effectLst/>
                          <a:latin typeface="+mn-lt"/>
                          <a:ea typeface="+mn-ea"/>
                          <a:cs typeface="+mn-cs"/>
                        </a:rPr>
                        <a:t>98.796</a:t>
                      </a:r>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smtClean="0">
                          <a:solidFill>
                            <a:schemeClr val="tx1"/>
                          </a:solidFill>
                          <a:effectLst/>
                          <a:latin typeface="+mn-lt"/>
                          <a:ea typeface="+mn-ea"/>
                          <a:cs typeface="+mn-cs"/>
                        </a:rPr>
                        <a:t>106.149</a:t>
                      </a:r>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endParaRPr lang="tr-TR" sz="1100" b="0" i="0" u="none" strike="noStrike" kern="1200" dirty="0" smtClean="0">
                        <a:solidFill>
                          <a:schemeClr val="tx1"/>
                        </a:solidFill>
                        <a:effectLst/>
                        <a:latin typeface="+mn-lt"/>
                        <a:ea typeface="+mn-ea"/>
                        <a:cs typeface="+mn-cs"/>
                      </a:endParaRPr>
                    </a:p>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effectLst/>
                          <a:latin typeface="+mn-lt"/>
                          <a:ea typeface="+mn-ea"/>
                          <a:cs typeface="+mn-cs"/>
                        </a:rPr>
                        <a:t>106.588</a:t>
                      </a:r>
                    </a:p>
                    <a:p>
                      <a:pPr marL="0" algn="ctr" defTabSz="685800" rtl="0" eaLnBrk="1" fontAlgn="b" latinLnBrk="0" hangingPunct="1"/>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692429">
                <a:tc>
                  <a:txBody>
                    <a:bodyPr/>
                    <a:lstStyle/>
                    <a:p>
                      <a:pPr algn="l" fontAlgn="b"/>
                      <a:r>
                        <a:rPr lang="tr-TR" sz="1100" b="1" i="0" u="none" strike="noStrike" dirty="0">
                          <a:solidFill>
                            <a:srgbClr val="14213D"/>
                          </a:solidFill>
                          <a:latin typeface="+mn-lt"/>
                          <a:cs typeface="Segoe UI Semibold" panose="020B0702040204020203" pitchFamily="34" charset="0"/>
                        </a:rPr>
                        <a:t>BOŞANAN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    4.406</a:t>
                      </a:r>
                    </a:p>
                  </a:txBody>
                  <a:tcPr marL="8965" marR="8965" marT="8965" marB="0" anchor="ctr" anchorCtr="1">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chemeClr val="tx1"/>
                          </a:solidFill>
                          <a:effectLst/>
                          <a:latin typeface="+mn-lt"/>
                        </a:rPr>
                        <a:t> 30.619</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tx1"/>
                          </a:solidFill>
                          <a:effectLst/>
                          <a:latin typeface="+mn-lt"/>
                          <a:ea typeface="+mn-ea"/>
                          <a:cs typeface="+mn-cs"/>
                        </a:rPr>
                        <a:t> 32.836</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effectLst/>
                          <a:latin typeface="+mn-lt"/>
                          <a:ea typeface="+mn-ea"/>
                          <a:cs typeface="+mn-cs"/>
                        </a:rPr>
                        <a:t>27.616</a:t>
                      </a:r>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effectLst/>
                          <a:latin typeface="+mn-lt"/>
                          <a:ea typeface="+mn-ea"/>
                          <a:cs typeface="+mn-cs"/>
                        </a:rPr>
                        <a:t>35.060</a:t>
                      </a:r>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smtClean="0">
                          <a:solidFill>
                            <a:schemeClr val="tx1"/>
                          </a:solidFill>
                          <a:effectLst/>
                          <a:latin typeface="+mn-lt"/>
                          <a:ea typeface="+mn-ea"/>
                          <a:cs typeface="+mn-cs"/>
                        </a:rPr>
                        <a:t>35.262</a:t>
                      </a:r>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endParaRPr lang="tr-TR" sz="1100" b="0" i="0" u="none" strike="noStrike" kern="1200" dirty="0" smtClean="0">
                        <a:solidFill>
                          <a:schemeClr val="tx1"/>
                        </a:solidFill>
                        <a:effectLst/>
                        <a:latin typeface="+mn-lt"/>
                        <a:ea typeface="+mn-ea"/>
                        <a:cs typeface="+mn-cs"/>
                      </a:endParaRPr>
                    </a:p>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effectLst/>
                          <a:latin typeface="+mn-lt"/>
                          <a:ea typeface="+mn-ea"/>
                          <a:cs typeface="+mn-cs"/>
                        </a:rPr>
                        <a:t>33.297</a:t>
                      </a:r>
                    </a:p>
                    <a:p>
                      <a:pPr marL="0" algn="ctr" defTabSz="685800" rtl="0" eaLnBrk="1" fontAlgn="b" latinLnBrk="0" hangingPunct="1"/>
                      <a:endParaRPr lang="tr-TR" sz="1100" b="0" i="0" u="none" strike="noStrike" kern="1200" dirty="0">
                        <a:solidFill>
                          <a:schemeClr val="tx1"/>
                        </a:solidFill>
                        <a:effectLst/>
                        <a:latin typeface="+mn-lt"/>
                        <a:ea typeface="+mn-ea"/>
                        <a:cs typeface="+mn-cs"/>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bl>
          </a:graphicData>
        </a:graphic>
      </p:graphicFrame>
      <p:sp>
        <p:nvSpPr>
          <p:cNvPr id="10" name="Metin kutusu 9"/>
          <p:cNvSpPr txBox="1"/>
          <p:nvPr/>
        </p:nvSpPr>
        <p:spPr>
          <a:xfrm>
            <a:off x="0" y="9165868"/>
            <a:ext cx="7606218"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tr-TR" sz="900" i="0" u="none" strike="noStrike" kern="1200" cap="none" spc="0" normalizeH="0" baseline="0" noProof="0" dirty="0" smtClean="0">
                <a:ln>
                  <a:noFill/>
                </a:ln>
                <a:solidFill>
                  <a:prstClr val="black"/>
                </a:solidFill>
                <a:effectLst/>
                <a:uLnTx/>
                <a:uFillTx/>
                <a:latin typeface="Segoe UI Semibold" panose="020B0702040204020203" pitchFamily="34" charset="0"/>
                <a:ea typeface="+mn-ea"/>
                <a:cs typeface="Segoe UI Semibold" panose="020B0702040204020203" pitchFamily="34" charset="0"/>
              </a:rPr>
              <a:t>Km2 </a:t>
            </a: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ye düşen nüfus, TÜİK verileridir.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TÜİK verileridir.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8" name="Tablo 27"/>
          <p:cNvGraphicFramePr>
            <a:graphicFrameLocks noGrp="1"/>
          </p:cNvGraphicFramePr>
          <p:nvPr>
            <p:extLst>
              <p:ext uri="{D42A27DB-BD31-4B8C-83A1-F6EECF244321}">
                <p14:modId xmlns:p14="http://schemas.microsoft.com/office/powerpoint/2010/main" val="1238790567"/>
              </p:ext>
            </p:extLst>
          </p:nvPr>
        </p:nvGraphicFramePr>
        <p:xfrm>
          <a:off x="159026" y="899889"/>
          <a:ext cx="6599583" cy="236014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01674">
                  <a:extLst>
                    <a:ext uri="{9D8B030D-6E8A-4147-A177-3AD203B41FA5}">
                      <a16:colId xmlns:a16="http://schemas.microsoft.com/office/drawing/2014/main" val="463268062"/>
                    </a:ext>
                  </a:extLst>
                </a:gridCol>
                <a:gridCol w="4597909">
                  <a:extLst>
                    <a:ext uri="{9D8B030D-6E8A-4147-A177-3AD203B41FA5}">
                      <a16:colId xmlns:a16="http://schemas.microsoft.com/office/drawing/2014/main" val="947962462"/>
                    </a:ext>
                  </a:extLst>
                </a:gridCol>
              </a:tblGrid>
              <a:tr h="668788">
                <a:tc gridSpan="2">
                  <a:txBody>
                    <a:bodyPr/>
                    <a:lstStyle/>
                    <a:p>
                      <a:pPr marL="0" algn="ctr" defTabSz="914400" rtl="0" eaLnBrk="1" fontAlgn="b" latinLnBrk="0" hangingPunct="1"/>
                      <a:r>
                        <a:rPr lang="tr-TR" sz="1400" b="1" cap="none" spc="0" dirty="0">
                          <a:ln w="0"/>
                          <a:solidFill>
                            <a:schemeClr val="bg1"/>
                          </a:solidFill>
                          <a:effectLst/>
                          <a:latin typeface="Calibri" panose="020F0502020204030204" pitchFamily="34" charset="0"/>
                          <a:cs typeface="Calibri" panose="020F0502020204030204" pitchFamily="34" charset="0"/>
                        </a:rPr>
                        <a:t>CUMHURİYET ÖNCESİ İSTANBUL</a:t>
                      </a:r>
                      <a:r>
                        <a:rPr lang="tr-TR" sz="1400" b="1" cap="none" spc="0" baseline="0" dirty="0">
                          <a:ln w="0"/>
                          <a:solidFill>
                            <a:schemeClr val="bg1"/>
                          </a:solidFill>
                          <a:effectLst/>
                          <a:latin typeface="Calibri" panose="020F0502020204030204" pitchFamily="34" charset="0"/>
                          <a:cs typeface="Calibri" panose="020F0502020204030204" pitchFamily="34" charset="0"/>
                        </a:rPr>
                        <a:t> NÜFUSU*</a:t>
                      </a:r>
                      <a:endParaRPr lang="tr-TR" sz="1400" b="1" cap="none" spc="0" dirty="0">
                        <a:ln w="0"/>
                        <a:solidFill>
                          <a:schemeClr val="bg1"/>
                        </a:solidFill>
                        <a:effectLst/>
                        <a:latin typeface="Calibri" panose="020F0502020204030204" pitchFamily="34" charset="0"/>
                        <a:cs typeface="Calibri" panose="020F0502020204030204" pitchFamily="34" charset="0"/>
                      </a:endParaRP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422839">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422839">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1885</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873.565</a:t>
                      </a:r>
                      <a:endParaRPr lang="tr-TR"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1896</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1.030.234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909.987</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bl>
          </a:graphicData>
        </a:graphic>
      </p:graphicFrame>
    </p:spTree>
    <p:extLst>
      <p:ext uri="{BB962C8B-B14F-4D97-AF65-F5344CB8AC3E}">
        <p14:creationId xmlns:p14="http://schemas.microsoft.com/office/powerpoint/2010/main" val="3366661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137976145"/>
              </p:ext>
            </p:extLst>
          </p:nvPr>
        </p:nvGraphicFramePr>
        <p:xfrm>
          <a:off x="188259" y="927229"/>
          <a:ext cx="6517342" cy="4625432"/>
        </p:xfrm>
        <a:graphic>
          <a:graphicData uri="http://schemas.openxmlformats.org/drawingml/2006/table">
            <a:tbl>
              <a:tblPr>
                <a:effectLst>
                  <a:outerShdw blurRad="50800" dist="38100" dir="5400000" algn="t" rotWithShape="0">
                    <a:prstClr val="black">
                      <a:alpha val="40000"/>
                    </a:prstClr>
                  </a:outerShdw>
                </a:effectLst>
              </a:tblPr>
              <a:tblGrid>
                <a:gridCol w="2290706">
                  <a:extLst>
                    <a:ext uri="{9D8B030D-6E8A-4147-A177-3AD203B41FA5}">
                      <a16:colId xmlns:a16="http://schemas.microsoft.com/office/drawing/2014/main" val="20000"/>
                    </a:ext>
                  </a:extLst>
                </a:gridCol>
                <a:gridCol w="1126595">
                  <a:extLst>
                    <a:ext uri="{9D8B030D-6E8A-4147-A177-3AD203B41FA5}">
                      <a16:colId xmlns:a16="http://schemas.microsoft.com/office/drawing/2014/main" val="20008"/>
                    </a:ext>
                  </a:extLst>
                </a:gridCol>
                <a:gridCol w="1165444">
                  <a:extLst>
                    <a:ext uri="{9D8B030D-6E8A-4147-A177-3AD203B41FA5}">
                      <a16:colId xmlns:a16="http://schemas.microsoft.com/office/drawing/2014/main" val="20009"/>
                    </a:ext>
                  </a:extLst>
                </a:gridCol>
                <a:gridCol w="971203">
                  <a:extLst>
                    <a:ext uri="{9D8B030D-6E8A-4147-A177-3AD203B41FA5}">
                      <a16:colId xmlns:a16="http://schemas.microsoft.com/office/drawing/2014/main" val="20010"/>
                    </a:ext>
                  </a:extLst>
                </a:gridCol>
                <a:gridCol w="963394">
                  <a:extLst>
                    <a:ext uri="{9D8B030D-6E8A-4147-A177-3AD203B41FA5}">
                      <a16:colId xmlns:a16="http://schemas.microsoft.com/office/drawing/2014/main" val="20011"/>
                    </a:ext>
                  </a:extLst>
                </a:gridCol>
              </a:tblGrid>
              <a:tr h="649669">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YILLARA  GÖRE  HASTA YATAK SAYILARI</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extLst>
                  <a:ext uri="{0D108BD9-81ED-4DB2-BD59-A6C34878D82A}">
                    <a16:rowId xmlns:a16="http://schemas.microsoft.com/office/drawing/2014/main" val="10000"/>
                  </a:ext>
                </a:extLst>
              </a:tr>
              <a:tr h="6611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BAĞLI OLDUĞU KURUM</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rPr>
                        <a:t>2020</a:t>
                      </a:r>
                      <a:endParaRPr kumimoji="0" lang="tr-TR" sz="16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rPr>
                        <a:t>2021</a:t>
                      </a:r>
                      <a:endParaRPr kumimoji="0" lang="tr-TR" sz="16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600" b="1" u="none" strike="noStrike" kern="1200" cap="none" normalizeH="0" baseline="0" dirty="0">
                          <a:ln>
                            <a:noFill/>
                          </a:ln>
                          <a:solidFill>
                            <a:srgbClr val="14213D"/>
                          </a:solidFill>
                          <a:effectLst/>
                        </a:rPr>
                        <a:t>2022</a:t>
                      </a: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latinLnBrk="0" hangingPunct="1"/>
                      <a:r>
                        <a:rPr kumimoji="0" lang="tr-TR" sz="1600" b="1" u="none" strike="noStrike" kern="1200" cap="none" normalizeH="0" baseline="0" dirty="0">
                          <a:ln>
                            <a:noFill/>
                          </a:ln>
                          <a:solidFill>
                            <a:srgbClr val="14213D"/>
                          </a:solidFill>
                          <a:effectLst/>
                          <a:latin typeface="+mn-lt"/>
                          <a:ea typeface="+mn-ea"/>
                          <a:cs typeface="+mn-cs"/>
                        </a:rPr>
                        <a:t>2023</a:t>
                      </a: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55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SAĞLIK BAKANLIĞI</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25.694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25.765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kern="1200" dirty="0">
                          <a:solidFill>
                            <a:schemeClr val="tx1"/>
                          </a:solidFill>
                          <a:latin typeface="+mn-lt"/>
                          <a:ea typeface="+mn-ea"/>
                          <a:cs typeface="+mn-cs"/>
                        </a:rPr>
                        <a:t>26.057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mn-lt"/>
                        </a:rPr>
                        <a:t>24.531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ÜNİVERSİTELER</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5.503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5.503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kern="1200" dirty="0">
                          <a:solidFill>
                            <a:schemeClr val="tx1"/>
                          </a:solidFill>
                          <a:latin typeface="+mn-lt"/>
                          <a:ea typeface="+mn-ea"/>
                          <a:cs typeface="+mn-cs"/>
                        </a:rPr>
                        <a:t>5.503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mn-lt"/>
                        </a:rPr>
                        <a:t>5.676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97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DİĞER KAMU KUR.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mn-lt"/>
                          <a:ea typeface="+mn-ea"/>
                          <a:cs typeface="Arial" pitchFamily="34" charset="0"/>
                        </a:rPr>
                        <a:t>(</a:t>
                      </a:r>
                      <a:r>
                        <a:rPr kumimoji="0" lang="tr-TR" sz="1400" b="1" i="0" u="none" strike="noStrike" kern="1200" cap="none" normalizeH="0" baseline="0" dirty="0" err="1">
                          <a:ln>
                            <a:noFill/>
                          </a:ln>
                          <a:solidFill>
                            <a:srgbClr val="14213D"/>
                          </a:solidFill>
                          <a:effectLst/>
                          <a:latin typeface="+mn-lt"/>
                          <a:ea typeface="+mn-ea"/>
                          <a:cs typeface="Arial" pitchFamily="34" charset="0"/>
                        </a:rPr>
                        <a:t>Darulaceze</a:t>
                      </a:r>
                      <a:r>
                        <a:rPr kumimoji="0" lang="tr-TR" sz="1400" b="1" i="0" u="none" strike="noStrike" kern="1200" cap="none" normalizeH="0" baseline="0" dirty="0">
                          <a:ln>
                            <a:noFill/>
                          </a:ln>
                          <a:solidFill>
                            <a:srgbClr val="14213D"/>
                          </a:solidFill>
                          <a:effectLst/>
                          <a:latin typeface="+mn-lt"/>
                          <a:ea typeface="+mn-ea"/>
                          <a:cs typeface="Arial" pitchFamily="34" charset="0"/>
                        </a:rPr>
                        <a:t>)</a:t>
                      </a: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ÖZEL HASTANELER</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15.246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15.744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mn-lt"/>
                        </a:rPr>
                        <a:t>16.808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ASKERİ HASTANELER*</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a:latin typeface="+mn-lt"/>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5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kern="1200" cap="none" normalizeH="0" baseline="0" dirty="0">
                          <a:ln>
                            <a:noFill/>
                          </a:ln>
                          <a:solidFill>
                            <a:srgbClr val="14213D"/>
                          </a:solidFill>
                          <a:effectLst/>
                          <a:latin typeface="+mn-lt"/>
                        </a:rPr>
                        <a:t>TOPLAM </a:t>
                      </a:r>
                      <a:endParaRPr kumimoji="0" lang="tr-TR" sz="1600" b="1" i="0" u="none" strike="noStrike" kern="1200" cap="none" normalizeH="0" baseline="0" dirty="0">
                        <a:ln>
                          <a:noFill/>
                        </a:ln>
                        <a:solidFill>
                          <a:srgbClr val="14213D"/>
                        </a:solidFill>
                        <a:effectLst/>
                        <a:latin typeface="+mn-lt"/>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600" b="1" u="none" strike="noStrike" kern="1200" dirty="0">
                          <a:solidFill>
                            <a:srgbClr val="14213D"/>
                          </a:solidFill>
                          <a:latin typeface="+mn-lt"/>
                        </a:rPr>
                        <a:t>46.443</a:t>
                      </a:r>
                      <a:endParaRPr lang="tr-TR" sz="1600" b="1" i="0" u="none" strike="noStrike" kern="1200" dirty="0">
                        <a:solidFill>
                          <a:srgbClr val="14213D"/>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600" b="1" u="none" strike="noStrike" kern="1200" dirty="0">
                          <a:solidFill>
                            <a:srgbClr val="14213D"/>
                          </a:solidFill>
                          <a:latin typeface="+mn-lt"/>
                        </a:rPr>
                        <a:t>47.012</a:t>
                      </a:r>
                      <a:endParaRPr lang="tr-TR" sz="1600" b="1" i="0" u="none" strike="noStrike" kern="1200" dirty="0">
                        <a:solidFill>
                          <a:srgbClr val="14213D"/>
                        </a:solidFill>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600" b="1" u="none" strike="noStrike" kern="1200" dirty="0">
                          <a:solidFill>
                            <a:srgbClr val="14213D"/>
                          </a:solidFill>
                          <a:latin typeface="+mn-lt"/>
                          <a:ea typeface="+mn-ea"/>
                          <a:cs typeface="+mn-cs"/>
                        </a:rPr>
                        <a:t>48.113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600" b="1" i="0" u="none" strike="noStrike" dirty="0">
                          <a:solidFill>
                            <a:srgbClr val="000000"/>
                          </a:solidFill>
                          <a:effectLst/>
                          <a:latin typeface="+mn-lt"/>
                        </a:rPr>
                        <a:t>47.015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8"/>
                  </a:ext>
                </a:extLst>
              </a:tr>
            </a:tbl>
          </a:graphicData>
        </a:graphic>
      </p:graphicFrame>
      <p:sp>
        <p:nvSpPr>
          <p:cNvPr id="4" name="Metin kutusu 3"/>
          <p:cNvSpPr txBox="1"/>
          <p:nvPr/>
        </p:nvSpPr>
        <p:spPr>
          <a:xfrm>
            <a:off x="92765" y="5736811"/>
            <a:ext cx="6985159" cy="2154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*Askeri Hastanelerle ilgili istatistik tutulmamaktadır.</a:t>
            </a:r>
          </a:p>
        </p:txBody>
      </p:sp>
      <p:graphicFrame>
        <p:nvGraphicFramePr>
          <p:cNvPr id="5" name="6 Tablo"/>
          <p:cNvGraphicFramePr>
            <a:graphicFrameLocks noGrp="1"/>
          </p:cNvGraphicFramePr>
          <p:nvPr>
            <p:extLst>
              <p:ext uri="{D42A27DB-BD31-4B8C-83A1-F6EECF244321}">
                <p14:modId xmlns:p14="http://schemas.microsoft.com/office/powerpoint/2010/main" val="2764253636"/>
              </p:ext>
            </p:extLst>
          </p:nvPr>
        </p:nvGraphicFramePr>
        <p:xfrm>
          <a:off x="119269" y="6056559"/>
          <a:ext cx="6639340" cy="3312727"/>
        </p:xfrm>
        <a:graphic>
          <a:graphicData uri="http://schemas.openxmlformats.org/drawingml/2006/table">
            <a:tbl>
              <a:tblPr>
                <a:effectLst>
                  <a:outerShdw blurRad="50800" dist="38100" dir="5400000" algn="t" rotWithShape="0">
                    <a:prstClr val="black">
                      <a:alpha val="40000"/>
                    </a:prstClr>
                  </a:outerShdw>
                </a:effectLst>
              </a:tblPr>
              <a:tblGrid>
                <a:gridCol w="1469362">
                  <a:extLst>
                    <a:ext uri="{9D8B030D-6E8A-4147-A177-3AD203B41FA5}">
                      <a16:colId xmlns:a16="http://schemas.microsoft.com/office/drawing/2014/main" val="20000"/>
                    </a:ext>
                  </a:extLst>
                </a:gridCol>
                <a:gridCol w="1645715">
                  <a:extLst>
                    <a:ext uri="{9D8B030D-6E8A-4147-A177-3AD203B41FA5}">
                      <a16:colId xmlns:a16="http://schemas.microsoft.com/office/drawing/2014/main" val="20001"/>
                    </a:ext>
                  </a:extLst>
                </a:gridCol>
                <a:gridCol w="1649935">
                  <a:extLst>
                    <a:ext uri="{9D8B030D-6E8A-4147-A177-3AD203B41FA5}">
                      <a16:colId xmlns:a16="http://schemas.microsoft.com/office/drawing/2014/main" val="20002"/>
                    </a:ext>
                  </a:extLst>
                </a:gridCol>
                <a:gridCol w="1874328">
                  <a:extLst>
                    <a:ext uri="{9D8B030D-6E8A-4147-A177-3AD203B41FA5}">
                      <a16:colId xmlns:a16="http://schemas.microsoft.com/office/drawing/2014/main" val="20003"/>
                    </a:ext>
                  </a:extLst>
                </a:gridCol>
              </a:tblGrid>
              <a:tr h="561390">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800" b="1" dirty="0">
                          <a:solidFill>
                            <a:schemeClr val="bg1"/>
                          </a:solidFill>
                          <a:latin typeface="Calibri" panose="020F0502020204030204" pitchFamily="34" charset="0"/>
                          <a:cs typeface="Arial" pitchFamily="34" charset="0"/>
                        </a:rPr>
                        <a:t>YOĞUN BAKIM YATAK SAYILARI  (2023</a:t>
                      </a:r>
                      <a:r>
                        <a:rPr lang="tr-TR" sz="1800" b="1" baseline="0" dirty="0">
                          <a:solidFill>
                            <a:schemeClr val="bg1"/>
                          </a:solidFill>
                          <a:latin typeface="Calibri" panose="020F0502020204030204" pitchFamily="34" charset="0"/>
                          <a:cs typeface="Arial" pitchFamily="34" charset="0"/>
                        </a:rPr>
                        <a:t>)</a:t>
                      </a:r>
                      <a:endParaRPr lang="tr-TR" sz="1800" b="0" i="0" u="none" strike="noStrike" dirty="0">
                        <a:solidFill>
                          <a:schemeClr val="bg1"/>
                        </a:solidFill>
                        <a:latin typeface="Calibri" panose="020F0502020204030204"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extLst>
                  <a:ext uri="{0D108BD9-81ED-4DB2-BD59-A6C34878D82A}">
                    <a16:rowId xmlns:a16="http://schemas.microsoft.com/office/drawing/2014/main" val="10005"/>
                  </a:ext>
                </a:extLst>
              </a:tr>
              <a:tr h="82926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a:ln>
                            <a:noFill/>
                          </a:ln>
                          <a:solidFill>
                            <a:srgbClr val="14213D"/>
                          </a:solidFill>
                          <a:effectLst/>
                          <a:latin typeface="+mn-lt"/>
                          <a:cs typeface="Arial" pitchFamily="34" charset="0"/>
                        </a:rPr>
                        <a:t>BAĞLI OLDUĞU</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a:ln>
                            <a:noFill/>
                          </a:ln>
                          <a:solidFill>
                            <a:srgbClr val="14213D"/>
                          </a:solidFill>
                          <a:effectLst/>
                          <a:latin typeface="+mn-lt"/>
                          <a:cs typeface="Arial" pitchFamily="34" charset="0"/>
                        </a:rPr>
                        <a:t>KURUM</a:t>
                      </a: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Erişkin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b="1" u="none" strike="noStrike" kern="1200" cap="none" normalizeH="0" baseline="0" dirty="0">
                          <a:ln>
                            <a:noFill/>
                          </a:ln>
                          <a:solidFill>
                            <a:srgbClr val="14213D"/>
                          </a:solidFill>
                          <a:effectLst/>
                          <a:latin typeface="+mn-lt"/>
                        </a:rPr>
                        <a:t>Yenidoğan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b="1" u="none" strike="noStrike" kern="1200" cap="none" normalizeH="0" baseline="0" dirty="0">
                          <a:ln>
                            <a:noFill/>
                          </a:ln>
                          <a:solidFill>
                            <a:srgbClr val="14213D"/>
                          </a:solidFill>
                          <a:effectLst/>
                          <a:latin typeface="+mn-lt"/>
                        </a:rPr>
                        <a:t>Çocuk Yoğun Bakım </a:t>
                      </a:r>
                    </a:p>
                    <a:p>
                      <a:pPr marL="0" algn="ctr" defTabSz="914400" rtl="0" eaLnBrk="1" fontAlgn="ctr" latinLnBrk="0" hangingPunct="1"/>
                      <a:r>
                        <a:rPr kumimoji="0" lang="tr-TR" sz="1200" b="1" u="none" strike="noStrike" kern="1200" cap="none" normalizeH="0" baseline="0" dirty="0">
                          <a:ln>
                            <a:noFill/>
                          </a:ln>
                          <a:solidFill>
                            <a:srgbClr val="14213D"/>
                          </a:solidFill>
                          <a:effectLst/>
                          <a:latin typeface="+mn-lt"/>
                        </a:rPr>
                        <a:t>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480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SAĞLIK BAKANLIĞI</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mn-lt"/>
                        </a:rPr>
                        <a:t>2.552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mn-lt"/>
                        </a:rPr>
                        <a:t>620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mn-lt"/>
                        </a:rPr>
                        <a:t>334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519">
                <a:tc>
                  <a:txBody>
                    <a:bodyPr/>
                    <a:lstStyle/>
                    <a:p>
                      <a:pPr algn="l" fontAlgn="ctr"/>
                      <a:r>
                        <a:rPr kumimoji="0" lang="tr-TR" sz="1400" b="1" u="none" strike="noStrike" kern="1200" cap="none" normalizeH="0" baseline="0" dirty="0">
                          <a:ln>
                            <a:noFill/>
                          </a:ln>
                          <a:solidFill>
                            <a:srgbClr val="14213D"/>
                          </a:solidFill>
                          <a:effectLst/>
                          <a:latin typeface="+mn-lt"/>
                        </a:rPr>
                        <a:t>ÖZEL</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mn-lt"/>
                        </a:rPr>
                        <a:t>2.683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mn-lt"/>
                        </a:rPr>
                        <a:t>1.936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mn-lt"/>
                        </a:rPr>
                        <a:t>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0519">
                <a:tc>
                  <a:txBody>
                    <a:bodyPr/>
                    <a:lstStyle/>
                    <a:p>
                      <a:pPr marL="0" algn="l" defTabSz="914400" rtl="0" eaLnBrk="1" fontAlgn="ctr" latinLnBrk="0" hangingPunct="1"/>
                      <a:r>
                        <a:rPr kumimoji="0" lang="tr-TR" sz="1400" b="1" u="none" strike="noStrike" kern="1200" cap="none" normalizeH="0" baseline="0" dirty="0">
                          <a:ln>
                            <a:noFill/>
                          </a:ln>
                          <a:solidFill>
                            <a:srgbClr val="14213D"/>
                          </a:solidFill>
                          <a:effectLst/>
                          <a:latin typeface="+mn-lt"/>
                        </a:rPr>
                        <a:t>ÜNİVERSİTE</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mn-lt"/>
                        </a:rPr>
                        <a:t>592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mn-lt"/>
                        </a:rPr>
                        <a:t>248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mn-lt"/>
                        </a:rPr>
                        <a:t>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0519">
                <a:tc>
                  <a:txBody>
                    <a:bodyPr/>
                    <a:lstStyle/>
                    <a:p>
                      <a:pPr marL="0" algn="l" defTabSz="914400" rtl="0" eaLnBrk="1" fontAlgn="ctr" latinLnBrk="0" hangingPunct="1"/>
                      <a:r>
                        <a:rPr kumimoji="0" lang="tr-TR" sz="1400" b="1" u="none" strike="noStrike" kern="1200" cap="none" normalizeH="0" baseline="0" dirty="0">
                          <a:ln>
                            <a:noFill/>
                          </a:ln>
                          <a:solidFill>
                            <a:srgbClr val="14213D"/>
                          </a:solidFill>
                          <a:effectLst/>
                          <a:latin typeface="+mn-lt"/>
                        </a:rPr>
                        <a:t>TOPLAM </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effectLst/>
                          <a:latin typeface="+mn-lt"/>
                        </a:rPr>
                        <a:t>5.827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effectLst/>
                          <a:latin typeface="+mn-lt"/>
                        </a:rPr>
                        <a:t>2.804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effectLst/>
                          <a:latin typeface="+mn-lt"/>
                        </a:rPr>
                        <a:t>519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4"/>
                  </a:ext>
                </a:extLst>
              </a:tr>
            </a:tbl>
          </a:graphicData>
        </a:graphic>
      </p:graphicFrame>
      <p:sp>
        <p:nvSpPr>
          <p:cNvPr id="7" name="Dikdörtgen 6"/>
          <p:cNvSpPr/>
          <p:nvPr/>
        </p:nvSpPr>
        <p:spPr>
          <a:xfrm>
            <a:off x="0" y="182966"/>
            <a:ext cx="6830143" cy="46166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HASTA YATAK SAYILARI</a:t>
            </a:r>
            <a:endParaRPr kumimoji="0" lang="tr-TR" sz="24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9" name="Slayt Numarası Yer Tutucusu 8"/>
          <p:cNvSpPr>
            <a:spLocks noGrp="1"/>
          </p:cNvSpPr>
          <p:nvPr>
            <p:ph type="sldNum" sz="quarter" idx="4"/>
          </p:nvPr>
        </p:nvSpPr>
        <p:spPr/>
        <p:txBody>
          <a:bodyPr/>
          <a:lstStyle/>
          <a:p>
            <a:fld id="{796AAD45-9E9D-4CFF-8CAC-247D62ADDC27}" type="slidenum">
              <a:rPr lang="tr-TR" smtClean="0"/>
              <a:pPr/>
              <a:t>40</a:t>
            </a:fld>
            <a:r>
              <a:rPr lang="tr-TR" dirty="0"/>
              <a:t> / </a:t>
            </a:r>
            <a:r>
              <a:rPr lang="tr-TR" dirty="0" smtClean="0"/>
              <a:t>204</a:t>
            </a:r>
            <a:endParaRPr lang="tr-TR" dirty="0"/>
          </a:p>
        </p:txBody>
      </p:sp>
    </p:spTree>
    <p:extLst>
      <p:ext uri="{BB962C8B-B14F-4D97-AF65-F5344CB8AC3E}">
        <p14:creationId xmlns:p14="http://schemas.microsoft.com/office/powerpoint/2010/main" val="652218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86467" y="833169"/>
          <a:ext cx="6858001" cy="8575781"/>
        </p:xfrm>
        <a:graphic>
          <a:graphicData uri="http://schemas.openxmlformats.org/drawingml/2006/table">
            <a:tbl>
              <a:tblPr>
                <a:effectLst>
                  <a:outerShdw blurRad="50800" dist="38100" dir="5400000" algn="t" rotWithShape="0">
                    <a:prstClr val="black">
                      <a:alpha val="40000"/>
                    </a:prstClr>
                  </a:outerShdw>
                </a:effectLst>
              </a:tblPr>
              <a:tblGrid>
                <a:gridCol w="3943351">
                  <a:extLst>
                    <a:ext uri="{9D8B030D-6E8A-4147-A177-3AD203B41FA5}">
                      <a16:colId xmlns:a16="http://schemas.microsoft.com/office/drawing/2014/main" val="20000"/>
                    </a:ext>
                  </a:extLst>
                </a:gridCol>
                <a:gridCol w="1384354">
                  <a:extLst>
                    <a:ext uri="{9D8B030D-6E8A-4147-A177-3AD203B41FA5}">
                      <a16:colId xmlns:a16="http://schemas.microsoft.com/office/drawing/2014/main" val="20001"/>
                    </a:ext>
                  </a:extLst>
                </a:gridCol>
                <a:gridCol w="1530296">
                  <a:extLst>
                    <a:ext uri="{9D8B030D-6E8A-4147-A177-3AD203B41FA5}">
                      <a16:colId xmlns:a16="http://schemas.microsoft.com/office/drawing/2014/main" val="20002"/>
                    </a:ext>
                  </a:extLst>
                </a:gridCol>
              </a:tblGrid>
              <a:tr h="503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bg1"/>
                          </a:solidFill>
                          <a:effectLst/>
                          <a:latin typeface="+mn-lt"/>
                          <a:ea typeface="+mn-ea"/>
                          <a:cs typeface="Arial" pitchFamily="34" charset="0"/>
                        </a:rPr>
                        <a:t>YARDIM TÜRÜ</a:t>
                      </a: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KİŞİ SAYISI</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YARDIM MİKTARI (TL)</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275154">
                <a:tc>
                  <a:txBody>
                    <a:bodyPr/>
                    <a:lstStyle/>
                    <a:p>
                      <a:pPr algn="l" fontAlgn="ctr"/>
                      <a:r>
                        <a:rPr lang="tr-TR" sz="1400" b="1" i="0" u="none" strike="noStrike" dirty="0">
                          <a:solidFill>
                            <a:srgbClr val="000000"/>
                          </a:solidFill>
                          <a:effectLst/>
                          <a:latin typeface="+mn-lt"/>
                        </a:rPr>
                        <a:t>Maddi Yardım (Tek Seferlik)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24.267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37.585.999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5154">
                <a:tc>
                  <a:txBody>
                    <a:bodyPr/>
                    <a:lstStyle/>
                    <a:p>
                      <a:pPr algn="l" fontAlgn="ctr"/>
                      <a:r>
                        <a:rPr lang="tr-TR" sz="1400" b="1" i="0" u="none" strike="noStrike" dirty="0">
                          <a:solidFill>
                            <a:srgbClr val="000000"/>
                          </a:solidFill>
                          <a:effectLst/>
                          <a:latin typeface="+mn-lt"/>
                        </a:rPr>
                        <a:t>Diğer Aile Yardımları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438.684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184.139.551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5154">
                <a:tc>
                  <a:txBody>
                    <a:bodyPr/>
                    <a:lstStyle/>
                    <a:p>
                      <a:pPr algn="l" fontAlgn="ctr"/>
                      <a:r>
                        <a:rPr lang="tr-TR" sz="1400" b="1" i="0" u="none" strike="noStrike" dirty="0">
                          <a:solidFill>
                            <a:srgbClr val="000000"/>
                          </a:solidFill>
                          <a:effectLst/>
                          <a:latin typeface="+mn-lt"/>
                        </a:rPr>
                        <a:t>Engelli Diğer Araç, Gereç, Cihaz Ve Protez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740.241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822">
                <a:tc>
                  <a:txBody>
                    <a:bodyPr/>
                    <a:lstStyle/>
                    <a:p>
                      <a:pPr algn="l" fontAlgn="ctr"/>
                      <a:r>
                        <a:rPr lang="tr-TR" sz="1400" b="1" i="0" u="none" strike="noStrike" dirty="0">
                          <a:solidFill>
                            <a:srgbClr val="000000"/>
                          </a:solidFill>
                          <a:effectLst/>
                          <a:latin typeface="+mn-lt"/>
                        </a:rPr>
                        <a:t>Sağlık Yardımı  (İlaç, Tıbbi </a:t>
                      </a:r>
                      <a:r>
                        <a:rPr lang="tr-TR" sz="1400" b="1" i="0" u="none" strike="noStrike" dirty="0" err="1">
                          <a:solidFill>
                            <a:srgbClr val="000000"/>
                          </a:solidFill>
                          <a:effectLst/>
                          <a:latin typeface="+mn-lt"/>
                        </a:rPr>
                        <a:t>Malz</a:t>
                      </a:r>
                      <a:r>
                        <a:rPr lang="tr-TR" sz="1400" b="1" i="0" u="none" strike="noStrike" dirty="0">
                          <a:solidFill>
                            <a:srgbClr val="000000"/>
                          </a:solidFill>
                          <a:effectLst/>
                          <a:latin typeface="+mn-lt"/>
                        </a:rPr>
                        <a:t>. Gebelik, Tedavi </a:t>
                      </a:r>
                      <a:r>
                        <a:rPr lang="tr-TR" sz="1400" b="1" i="0" u="none" strike="noStrike" dirty="0" err="1">
                          <a:solidFill>
                            <a:srgbClr val="000000"/>
                          </a:solidFill>
                          <a:effectLst/>
                          <a:latin typeface="+mn-lt"/>
                        </a:rPr>
                        <a:t>Yrd</a:t>
                      </a:r>
                      <a:r>
                        <a:rPr lang="tr-TR" sz="1400" b="1" i="0" u="none" strike="noStrike" dirty="0">
                          <a:solidFill>
                            <a:srgbClr val="000000"/>
                          </a:solidFill>
                          <a:effectLst/>
                          <a:latin typeface="+mn-lt"/>
                        </a:rPr>
                        <a:t>+ Şartlı Sağlık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48.954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52.680.118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1112">
                <a:tc>
                  <a:txBody>
                    <a:bodyPr/>
                    <a:lstStyle/>
                    <a:p>
                      <a:pPr algn="l" fontAlgn="ctr"/>
                      <a:r>
                        <a:rPr lang="tr-TR" sz="1400" b="1" i="0" u="none" strike="noStrike" dirty="0">
                          <a:solidFill>
                            <a:srgbClr val="000000"/>
                          </a:solidFill>
                          <a:effectLst/>
                          <a:latin typeface="+mn-lt"/>
                        </a:rPr>
                        <a:t>Eğitim Yardımı (Şartlı Eğitim Yardımı Dahil)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271.504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220.329.721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4510">
                <a:tc>
                  <a:txBody>
                    <a:bodyPr/>
                    <a:lstStyle/>
                    <a:p>
                      <a:pPr algn="l" fontAlgn="ctr"/>
                      <a:r>
                        <a:rPr lang="tr-TR" sz="1400" b="1" i="0" u="none" strike="noStrike" dirty="0">
                          <a:solidFill>
                            <a:srgbClr val="000000"/>
                          </a:solidFill>
                          <a:effectLst/>
                          <a:latin typeface="+mn-lt"/>
                        </a:rPr>
                        <a:t>Yardım Alan Şehit Ailesi Ve Gazi Sayısı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8.733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10.087.185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5154">
                <a:tc>
                  <a:txBody>
                    <a:bodyPr/>
                    <a:lstStyle/>
                    <a:p>
                      <a:pPr algn="l" fontAlgn="ctr"/>
                      <a:r>
                        <a:rPr lang="tr-TR" sz="1400" b="1" i="0" u="none" strike="noStrike">
                          <a:solidFill>
                            <a:srgbClr val="000000"/>
                          </a:solidFill>
                          <a:effectLst/>
                          <a:latin typeface="+mn-lt"/>
                        </a:rPr>
                        <a:t>Barınma Yardımı  (Yurt Yard. Dahil)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2.537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13.986.158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5154">
                <a:tc>
                  <a:txBody>
                    <a:bodyPr/>
                    <a:lstStyle/>
                    <a:p>
                      <a:pPr algn="l" fontAlgn="ctr"/>
                      <a:r>
                        <a:rPr lang="tr-TR" sz="1400" b="1" i="0" u="none" strike="noStrike">
                          <a:solidFill>
                            <a:srgbClr val="000000"/>
                          </a:solidFill>
                          <a:effectLst/>
                          <a:latin typeface="+mn-lt"/>
                        </a:rPr>
                        <a:t>Yabancı Yardımı (Sosyal Uyum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55.669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935.081.550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5154">
                <a:tc>
                  <a:txBody>
                    <a:bodyPr/>
                    <a:lstStyle/>
                    <a:p>
                      <a:pPr algn="l" fontAlgn="ctr"/>
                      <a:r>
                        <a:rPr lang="tr-TR" sz="1400" b="1" i="0" u="none" strike="noStrike" dirty="0">
                          <a:solidFill>
                            <a:srgbClr val="000000"/>
                          </a:solidFill>
                          <a:effectLst/>
                          <a:latin typeface="+mn-lt"/>
                        </a:rPr>
                        <a:t>Gıda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283.906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88.765.420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5154">
                <a:tc>
                  <a:txBody>
                    <a:bodyPr/>
                    <a:lstStyle/>
                    <a:p>
                      <a:pPr algn="l" fontAlgn="ctr"/>
                      <a:r>
                        <a:rPr lang="tr-TR" sz="1400" b="1" i="0" u="none" strike="noStrike" dirty="0">
                          <a:solidFill>
                            <a:srgbClr val="000000"/>
                          </a:solidFill>
                          <a:effectLst/>
                          <a:latin typeface="+mn-lt"/>
                        </a:rPr>
                        <a:t>Giyim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46.262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21.377.150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5154">
                <a:tc>
                  <a:txBody>
                    <a:bodyPr/>
                    <a:lstStyle/>
                    <a:p>
                      <a:pPr algn="l" fontAlgn="ctr"/>
                      <a:r>
                        <a:rPr lang="tr-TR" sz="1400" b="1" i="0" u="none" strike="noStrike" dirty="0">
                          <a:solidFill>
                            <a:srgbClr val="000000"/>
                          </a:solidFill>
                          <a:effectLst/>
                          <a:latin typeface="+mn-lt"/>
                        </a:rPr>
                        <a:t>Yakacak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91.728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17.281.560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5154">
                <a:tc>
                  <a:txBody>
                    <a:bodyPr/>
                    <a:lstStyle/>
                    <a:p>
                      <a:pPr algn="l" fontAlgn="ctr"/>
                      <a:r>
                        <a:rPr lang="tr-TR" sz="1400" b="1" i="0" u="none" strike="noStrike">
                          <a:solidFill>
                            <a:srgbClr val="000000"/>
                          </a:solidFill>
                          <a:effectLst/>
                          <a:latin typeface="+mn-lt"/>
                        </a:rPr>
                        <a:t>Afet Yardımı (Deprem, Sel, Yangın Vb.)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72.099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140.157.418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75154">
                <a:tc>
                  <a:txBody>
                    <a:bodyPr/>
                    <a:lstStyle/>
                    <a:p>
                      <a:pPr algn="l" fontAlgn="ctr"/>
                      <a:r>
                        <a:rPr lang="tr-TR" sz="1400" b="1" i="0" u="none" strike="noStrike" dirty="0">
                          <a:solidFill>
                            <a:srgbClr val="000000"/>
                          </a:solidFill>
                          <a:effectLst/>
                          <a:latin typeface="+mn-lt"/>
                        </a:rPr>
                        <a:t>Aile Ve Sosyal Politikalar İl Müdürlüğü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58.786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75154">
                <a:tc>
                  <a:txBody>
                    <a:bodyPr/>
                    <a:lstStyle/>
                    <a:p>
                      <a:pPr algn="l" fontAlgn="ctr"/>
                      <a:r>
                        <a:rPr lang="tr-TR" sz="1400" b="1" i="0" u="none" strike="noStrike" dirty="0">
                          <a:solidFill>
                            <a:srgbClr val="000000"/>
                          </a:solidFill>
                          <a:effectLst/>
                          <a:latin typeface="+mn-lt"/>
                        </a:rPr>
                        <a:t>Vefat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1.219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1.729.367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5154">
                <a:tc>
                  <a:txBody>
                    <a:bodyPr/>
                    <a:lstStyle/>
                    <a:p>
                      <a:pPr algn="l" fontAlgn="ctr"/>
                      <a:r>
                        <a:rPr lang="tr-TR" sz="1400" b="1" i="0" u="none" strike="noStrike" dirty="0">
                          <a:solidFill>
                            <a:srgbClr val="000000"/>
                          </a:solidFill>
                          <a:effectLst/>
                          <a:latin typeface="+mn-lt"/>
                        </a:rPr>
                        <a:t>Katılım Payı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10.369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3.830.975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75154">
                <a:tc>
                  <a:txBody>
                    <a:bodyPr/>
                    <a:lstStyle/>
                    <a:p>
                      <a:pPr algn="l" fontAlgn="ctr"/>
                      <a:r>
                        <a:rPr lang="tr-TR" sz="1400" b="1" i="0" u="none" strike="noStrike">
                          <a:solidFill>
                            <a:srgbClr val="000000"/>
                          </a:solidFill>
                          <a:effectLst/>
                          <a:latin typeface="+mn-lt"/>
                        </a:rPr>
                        <a:t>Ulusal Hane Ziyareti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89.020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11.428.550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75154">
                <a:tc>
                  <a:txBody>
                    <a:bodyPr/>
                    <a:lstStyle/>
                    <a:p>
                      <a:pPr algn="l" fontAlgn="ctr"/>
                      <a:r>
                        <a:rPr lang="tr-TR" sz="1400" b="1" i="0" u="none" strike="noStrike" dirty="0">
                          <a:solidFill>
                            <a:srgbClr val="000000"/>
                          </a:solidFill>
                          <a:effectLst/>
                          <a:latin typeface="+mn-lt"/>
                        </a:rPr>
                        <a:t>Yaşlı Aylığı (65 Yaş Maaşı)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54.208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1.228.369.590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75154">
                <a:tc>
                  <a:txBody>
                    <a:bodyPr/>
                    <a:lstStyle/>
                    <a:p>
                      <a:pPr algn="l" fontAlgn="ctr"/>
                      <a:r>
                        <a:rPr lang="tr-TR" sz="1400" b="1" i="0" u="none" strike="noStrike">
                          <a:solidFill>
                            <a:srgbClr val="000000"/>
                          </a:solidFill>
                          <a:effectLst/>
                          <a:latin typeface="+mn-lt"/>
                        </a:rPr>
                        <a:t>Eşi Vefat Etmiş Kadınlara Yönelik Yardım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5.246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48.973.000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8335112"/>
                  </a:ext>
                </a:extLst>
              </a:tr>
              <a:tr h="292822">
                <a:tc>
                  <a:txBody>
                    <a:bodyPr/>
                    <a:lstStyle/>
                    <a:p>
                      <a:pPr algn="l" fontAlgn="ctr"/>
                      <a:r>
                        <a:rPr lang="tr-TR" sz="1400" b="1" i="0" u="none" strike="noStrike" dirty="0">
                          <a:solidFill>
                            <a:srgbClr val="000000"/>
                          </a:solidFill>
                          <a:effectLst/>
                          <a:latin typeface="+mn-lt"/>
                        </a:rPr>
                        <a:t>Engelli Aylığı/Diğer Engelli Aylığı (</a:t>
                      </a:r>
                      <a:r>
                        <a:rPr lang="tr-TR" sz="1400" b="1" i="0" u="none" strike="noStrike" dirty="0" err="1">
                          <a:solidFill>
                            <a:srgbClr val="000000"/>
                          </a:solidFill>
                          <a:effectLst/>
                          <a:latin typeface="+mn-lt"/>
                        </a:rPr>
                        <a:t>Slikozis</a:t>
                      </a:r>
                      <a:r>
                        <a:rPr lang="tr-TR" sz="1400" b="1" i="0" u="none" strike="noStrike" dirty="0">
                          <a:solidFill>
                            <a:srgbClr val="000000"/>
                          </a:solidFill>
                          <a:effectLst/>
                          <a:latin typeface="+mn-lt"/>
                        </a:rPr>
                        <a:t>-Engelli Yakını Aylığı-2022)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56.496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1.210.000.182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0169032"/>
                  </a:ext>
                </a:extLst>
              </a:tr>
              <a:tr h="275154">
                <a:tc>
                  <a:txBody>
                    <a:bodyPr/>
                    <a:lstStyle/>
                    <a:p>
                      <a:pPr algn="l" fontAlgn="ctr"/>
                      <a:r>
                        <a:rPr lang="tr-TR" sz="1400" b="1" i="0" u="none" strike="noStrike" dirty="0">
                          <a:solidFill>
                            <a:srgbClr val="000000"/>
                          </a:solidFill>
                          <a:effectLst/>
                          <a:latin typeface="+mn-lt"/>
                        </a:rPr>
                        <a:t>Muhtaç Asker Ailesi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2.048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6.267.600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53290042"/>
                  </a:ext>
                </a:extLst>
              </a:tr>
              <a:tr h="275154">
                <a:tc>
                  <a:txBody>
                    <a:bodyPr/>
                    <a:lstStyle/>
                    <a:p>
                      <a:pPr algn="l" fontAlgn="ctr"/>
                      <a:r>
                        <a:rPr lang="tr-TR" sz="1400" b="1" i="0" u="none" strike="noStrike" dirty="0">
                          <a:solidFill>
                            <a:srgbClr val="000000"/>
                          </a:solidFill>
                          <a:effectLst/>
                          <a:latin typeface="+mn-lt"/>
                        </a:rPr>
                        <a:t>Muhtaç Asker Çocuğu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150.350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5175954"/>
                  </a:ext>
                </a:extLst>
              </a:tr>
              <a:tr h="275154">
                <a:tc>
                  <a:txBody>
                    <a:bodyPr/>
                    <a:lstStyle/>
                    <a:p>
                      <a:pPr algn="l" fontAlgn="ctr"/>
                      <a:r>
                        <a:rPr lang="tr-TR" sz="1400" b="1" i="0" u="none" strike="noStrike" dirty="0">
                          <a:solidFill>
                            <a:srgbClr val="000000"/>
                          </a:solidFill>
                          <a:effectLst/>
                          <a:latin typeface="+mn-lt"/>
                        </a:rPr>
                        <a:t>Öksüz Yetim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1.798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8.196.000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1475575"/>
                  </a:ext>
                </a:extLst>
              </a:tr>
              <a:tr h="275154">
                <a:tc>
                  <a:txBody>
                    <a:bodyPr/>
                    <a:lstStyle/>
                    <a:p>
                      <a:pPr algn="l" fontAlgn="ctr"/>
                      <a:r>
                        <a:rPr lang="tr-TR" sz="1400" b="1" i="0" u="none" strike="noStrike" dirty="0">
                          <a:solidFill>
                            <a:srgbClr val="000000"/>
                          </a:solidFill>
                          <a:effectLst/>
                          <a:latin typeface="+mn-lt"/>
                        </a:rPr>
                        <a:t>Elektrik Tüketim Desteği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304.938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489.738.400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94788988"/>
                  </a:ext>
                </a:extLst>
              </a:tr>
              <a:tr h="275154">
                <a:tc>
                  <a:txBody>
                    <a:bodyPr/>
                    <a:lstStyle/>
                    <a:p>
                      <a:pPr algn="l" fontAlgn="ctr"/>
                      <a:r>
                        <a:rPr lang="tr-TR" sz="1400" b="1" i="0" u="none" strike="noStrike" dirty="0" err="1">
                          <a:solidFill>
                            <a:srgbClr val="000000"/>
                          </a:solidFill>
                          <a:effectLst/>
                          <a:latin typeface="+mn-lt"/>
                        </a:rPr>
                        <a:t>Pandemi</a:t>
                      </a:r>
                      <a:r>
                        <a:rPr lang="tr-TR" sz="1400" b="1" i="0" u="none" strike="noStrike" dirty="0">
                          <a:solidFill>
                            <a:srgbClr val="000000"/>
                          </a:solidFill>
                          <a:effectLst/>
                          <a:latin typeface="+mn-lt"/>
                        </a:rPr>
                        <a:t> Destek Yardımları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6.656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6.695.100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28853812"/>
                  </a:ext>
                </a:extLst>
              </a:tr>
              <a:tr h="275154">
                <a:tc>
                  <a:txBody>
                    <a:bodyPr/>
                    <a:lstStyle/>
                    <a:p>
                      <a:pPr algn="l" fontAlgn="ctr"/>
                      <a:r>
                        <a:rPr lang="tr-TR" sz="1400" b="1" i="0" u="none" strike="noStrike" dirty="0">
                          <a:solidFill>
                            <a:srgbClr val="000000"/>
                          </a:solidFill>
                          <a:effectLst/>
                          <a:latin typeface="+mn-lt"/>
                        </a:rPr>
                        <a:t>Kronik Hasta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22.874.784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4411677"/>
                  </a:ext>
                </a:extLst>
              </a:tr>
              <a:tr h="275154">
                <a:tc>
                  <a:txBody>
                    <a:bodyPr/>
                    <a:lstStyle/>
                    <a:p>
                      <a:pPr algn="l" fontAlgn="ctr"/>
                      <a:r>
                        <a:rPr lang="tr-TR" sz="1400" b="1" i="0" u="none" strike="noStrike" dirty="0">
                          <a:solidFill>
                            <a:srgbClr val="000000"/>
                          </a:solidFill>
                          <a:effectLst/>
                          <a:latin typeface="+mn-lt"/>
                        </a:rPr>
                        <a:t>Doğalgaz Tüketim Desteği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119.312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75.514.244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01787577"/>
                  </a:ext>
                </a:extLst>
              </a:tr>
              <a:tr h="275154">
                <a:tc>
                  <a:txBody>
                    <a:bodyPr/>
                    <a:lstStyle/>
                    <a:p>
                      <a:pPr algn="l" fontAlgn="ctr"/>
                      <a:r>
                        <a:rPr lang="tr-TR" sz="1400" b="1" i="0" u="none" strike="noStrike" dirty="0">
                          <a:solidFill>
                            <a:srgbClr val="000000"/>
                          </a:solidFill>
                          <a:effectLst/>
                          <a:latin typeface="+mn-lt"/>
                        </a:rPr>
                        <a:t>Türkiye Aile Destekleri Programı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423.683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3.748.173.000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93163407"/>
                  </a:ext>
                </a:extLst>
              </a:tr>
              <a:tr h="27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TOPLAM</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chemeClr val="tx1"/>
                          </a:solidFill>
                          <a:effectLst/>
                          <a:latin typeface="+mn-lt"/>
                        </a:rPr>
                        <a:t>2.420.403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chemeClr val="tx1"/>
                          </a:solidFill>
                          <a:effectLst/>
                          <a:latin typeface="+mn-lt"/>
                        </a:rPr>
                        <a:t>8.584.211.997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36220925"/>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YARDIMLAR </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654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804062275"/>
              </p:ext>
            </p:extLst>
          </p:nvPr>
        </p:nvGraphicFramePr>
        <p:xfrm>
          <a:off x="161787" y="768941"/>
          <a:ext cx="6570317" cy="8720851"/>
        </p:xfrm>
        <a:graphic>
          <a:graphicData uri="http://schemas.openxmlformats.org/drawingml/2006/table">
            <a:tbl>
              <a:tblPr>
                <a:effectLst>
                  <a:outerShdw blurRad="50800" dist="38100" dir="5400000" algn="t" rotWithShape="0">
                    <a:prstClr val="black">
                      <a:alpha val="40000"/>
                    </a:prstClr>
                  </a:outerShdw>
                </a:effectLst>
              </a:tblPr>
              <a:tblGrid>
                <a:gridCol w="2879584">
                  <a:extLst>
                    <a:ext uri="{9D8B030D-6E8A-4147-A177-3AD203B41FA5}">
                      <a16:colId xmlns:a16="http://schemas.microsoft.com/office/drawing/2014/main" val="20000"/>
                    </a:ext>
                  </a:extLst>
                </a:gridCol>
                <a:gridCol w="1730454">
                  <a:extLst>
                    <a:ext uri="{9D8B030D-6E8A-4147-A177-3AD203B41FA5}">
                      <a16:colId xmlns:a16="http://schemas.microsoft.com/office/drawing/2014/main" val="20001"/>
                    </a:ext>
                  </a:extLst>
                </a:gridCol>
                <a:gridCol w="1960279">
                  <a:extLst>
                    <a:ext uri="{9D8B030D-6E8A-4147-A177-3AD203B41FA5}">
                      <a16:colId xmlns:a16="http://schemas.microsoft.com/office/drawing/2014/main" val="20002"/>
                    </a:ext>
                  </a:extLst>
                </a:gridCol>
              </a:tblGrid>
              <a:tr h="486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bg1"/>
                          </a:solidFill>
                          <a:effectLst/>
                          <a:latin typeface="+mn-lt"/>
                          <a:ea typeface="+mn-ea"/>
                          <a:cs typeface="Arial" pitchFamily="34" charset="0"/>
                        </a:rPr>
                        <a:t>İL VE İLÇE SYDV</a:t>
                      </a: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latin typeface="+mn-lt"/>
                        </a:rPr>
                        <a:t>KİŞİ SAYISI</a:t>
                      </a:r>
                      <a:endParaRPr kumimoji="0" lang="tr-TR" sz="1400" b="1" i="0" u="none" strike="noStrike" kern="1200" cap="none" normalizeH="0" baseline="0" dirty="0">
                        <a:ln>
                          <a:noFill/>
                        </a:ln>
                        <a:solidFill>
                          <a:schemeClr val="bg1"/>
                        </a:solidFill>
                        <a:effectLst/>
                        <a:latin typeface="+mn-lt"/>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latin typeface="+mn-lt"/>
                        </a:rPr>
                        <a:t>YARDIM MİKTARI (TL)</a:t>
                      </a:r>
                      <a:endParaRPr kumimoji="0" lang="tr-TR" sz="1400" b="1" i="0" u="none" strike="noStrike" kern="1200" cap="none" normalizeH="0" baseline="0" dirty="0">
                        <a:ln>
                          <a:noFill/>
                        </a:ln>
                        <a:solidFill>
                          <a:schemeClr val="bg1"/>
                        </a:solidFill>
                        <a:effectLst/>
                        <a:latin typeface="+mn-lt"/>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214187">
                <a:tc>
                  <a:txBody>
                    <a:bodyPr/>
                    <a:lstStyle/>
                    <a:p>
                      <a:pPr algn="l" fontAlgn="ctr"/>
                      <a:r>
                        <a:rPr lang="tr-TR" sz="1400" b="1" i="0" u="none" strike="noStrike" dirty="0">
                          <a:solidFill>
                            <a:srgbClr val="000000"/>
                          </a:solidFill>
                          <a:effectLst/>
                          <a:latin typeface="+mn-lt"/>
                        </a:rPr>
                        <a:t>İL SYDV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27.161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60.194.926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5235">
                <a:tc>
                  <a:txBody>
                    <a:bodyPr/>
                    <a:lstStyle/>
                    <a:p>
                      <a:pPr algn="l" fontAlgn="ctr"/>
                      <a:r>
                        <a:rPr lang="tr-TR" sz="1200" b="1" i="0" u="none" strike="noStrike" dirty="0">
                          <a:solidFill>
                            <a:srgbClr val="000000"/>
                          </a:solidFill>
                          <a:effectLst/>
                          <a:latin typeface="+mn-lt"/>
                        </a:rPr>
                        <a:t>ADALAR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2.070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9.430.439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9347559"/>
                  </a:ext>
                </a:extLst>
              </a:tr>
              <a:tr h="195235">
                <a:tc>
                  <a:txBody>
                    <a:bodyPr/>
                    <a:lstStyle/>
                    <a:p>
                      <a:pPr algn="l" fontAlgn="ctr"/>
                      <a:r>
                        <a:rPr lang="tr-TR" sz="1200" b="1" i="0" u="none" strike="noStrike" dirty="0">
                          <a:solidFill>
                            <a:srgbClr val="000000"/>
                          </a:solidFill>
                          <a:effectLst/>
                          <a:latin typeface="+mn-lt"/>
                        </a:rPr>
                        <a:t>ARNAVUTKÖY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76.089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280.984.275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235">
                <a:tc>
                  <a:txBody>
                    <a:bodyPr/>
                    <a:lstStyle/>
                    <a:p>
                      <a:pPr algn="l" fontAlgn="ctr"/>
                      <a:r>
                        <a:rPr lang="tr-TR" sz="1200" b="1" i="0" u="none" strike="noStrike" dirty="0">
                          <a:solidFill>
                            <a:srgbClr val="000000"/>
                          </a:solidFill>
                          <a:effectLst/>
                          <a:latin typeface="+mn-lt"/>
                        </a:rPr>
                        <a:t>ATAŞEHİR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49.310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208.135.551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4896">
                <a:tc>
                  <a:txBody>
                    <a:bodyPr/>
                    <a:lstStyle/>
                    <a:p>
                      <a:pPr algn="l" fontAlgn="ctr"/>
                      <a:r>
                        <a:rPr lang="tr-TR" sz="1200" b="1" i="0" u="none" strike="noStrike" dirty="0">
                          <a:solidFill>
                            <a:srgbClr val="000000"/>
                          </a:solidFill>
                          <a:effectLst/>
                          <a:latin typeface="+mn-lt"/>
                        </a:rPr>
                        <a:t>AVCILAR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54.044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211.364.385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5235">
                <a:tc>
                  <a:txBody>
                    <a:bodyPr/>
                    <a:lstStyle/>
                    <a:p>
                      <a:pPr algn="l" fontAlgn="ctr"/>
                      <a:r>
                        <a:rPr lang="tr-TR" sz="1200" b="1" i="0" u="none" strike="noStrike" dirty="0">
                          <a:solidFill>
                            <a:srgbClr val="000000"/>
                          </a:solidFill>
                          <a:effectLst/>
                          <a:latin typeface="+mn-lt"/>
                        </a:rPr>
                        <a:t>BAĞCILAR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160.293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501.813.530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5235">
                <a:tc>
                  <a:txBody>
                    <a:bodyPr/>
                    <a:lstStyle/>
                    <a:p>
                      <a:pPr algn="l" fontAlgn="ctr"/>
                      <a:r>
                        <a:rPr lang="tr-TR" sz="1200" b="1" i="0" u="none" strike="noStrike" dirty="0">
                          <a:solidFill>
                            <a:srgbClr val="000000"/>
                          </a:solidFill>
                          <a:effectLst/>
                          <a:latin typeface="+mn-lt"/>
                        </a:rPr>
                        <a:t>BAHÇELİEVLER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60.014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283.491.998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4154">
                <a:tc>
                  <a:txBody>
                    <a:bodyPr/>
                    <a:lstStyle/>
                    <a:p>
                      <a:pPr algn="l" fontAlgn="ctr"/>
                      <a:r>
                        <a:rPr lang="tr-TR" sz="1200" b="1" i="0" u="none" strike="noStrike" dirty="0">
                          <a:solidFill>
                            <a:srgbClr val="000000"/>
                          </a:solidFill>
                          <a:effectLst/>
                          <a:latin typeface="+mn-lt"/>
                        </a:rPr>
                        <a:t>BAKIRKÖY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6.538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20.523.448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5235">
                <a:tc>
                  <a:txBody>
                    <a:bodyPr/>
                    <a:lstStyle/>
                    <a:p>
                      <a:pPr algn="l" fontAlgn="ctr"/>
                      <a:r>
                        <a:rPr lang="tr-TR" sz="1200" b="1" i="0" u="none" strike="noStrike" dirty="0">
                          <a:solidFill>
                            <a:srgbClr val="000000"/>
                          </a:solidFill>
                          <a:effectLst/>
                          <a:latin typeface="+mn-lt"/>
                        </a:rPr>
                        <a:t>BAŞAKŞEHİR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59.079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185.780.388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5235">
                <a:tc>
                  <a:txBody>
                    <a:bodyPr/>
                    <a:lstStyle/>
                    <a:p>
                      <a:pPr algn="l" fontAlgn="ctr"/>
                      <a:r>
                        <a:rPr lang="tr-TR" sz="1200" b="1" i="0" u="none" strike="noStrike" dirty="0">
                          <a:solidFill>
                            <a:srgbClr val="000000"/>
                          </a:solidFill>
                          <a:effectLst/>
                          <a:latin typeface="+mn-lt"/>
                        </a:rPr>
                        <a:t>BAYRAMPAŞA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32.908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122.781.004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5235">
                <a:tc>
                  <a:txBody>
                    <a:bodyPr/>
                    <a:lstStyle/>
                    <a:p>
                      <a:pPr algn="l" fontAlgn="ctr"/>
                      <a:r>
                        <a:rPr lang="tr-TR" sz="1200" b="1" i="0" u="none" strike="noStrike" dirty="0">
                          <a:solidFill>
                            <a:srgbClr val="000000"/>
                          </a:solidFill>
                          <a:effectLst/>
                          <a:latin typeface="+mn-lt"/>
                        </a:rPr>
                        <a:t>BEŞİKTAŞ</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3.059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14.116.661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5235">
                <a:tc>
                  <a:txBody>
                    <a:bodyPr/>
                    <a:lstStyle/>
                    <a:p>
                      <a:pPr algn="l" fontAlgn="ctr"/>
                      <a:r>
                        <a:rPr lang="tr-TR" sz="1200" b="1" i="0" u="none" strike="noStrike" dirty="0">
                          <a:solidFill>
                            <a:srgbClr val="000000"/>
                          </a:solidFill>
                          <a:effectLst/>
                          <a:latin typeface="+mn-lt"/>
                        </a:rPr>
                        <a:t>BEYKOZ</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28.985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114.637.653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5235">
                <a:tc>
                  <a:txBody>
                    <a:bodyPr/>
                    <a:lstStyle/>
                    <a:p>
                      <a:pPr algn="l" fontAlgn="ctr"/>
                      <a:r>
                        <a:rPr lang="tr-TR" sz="1200" b="1" i="0" u="none" strike="noStrike" dirty="0">
                          <a:solidFill>
                            <a:srgbClr val="000000"/>
                          </a:solidFill>
                          <a:effectLst/>
                          <a:latin typeface="+mn-lt"/>
                        </a:rPr>
                        <a:t>BEYLİKDÜZÜ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39.106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146.782.920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5235">
                <a:tc>
                  <a:txBody>
                    <a:bodyPr/>
                    <a:lstStyle/>
                    <a:p>
                      <a:pPr algn="l" fontAlgn="ctr"/>
                      <a:r>
                        <a:rPr lang="tr-TR" sz="1200" b="1" i="0" u="none" strike="noStrike" dirty="0">
                          <a:solidFill>
                            <a:srgbClr val="000000"/>
                          </a:solidFill>
                          <a:effectLst/>
                          <a:latin typeface="+mn-lt"/>
                        </a:rPr>
                        <a:t>BEYOĞLU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38.810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156.751.364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5235">
                <a:tc>
                  <a:txBody>
                    <a:bodyPr/>
                    <a:lstStyle/>
                    <a:p>
                      <a:pPr algn="l" fontAlgn="ctr"/>
                      <a:r>
                        <a:rPr lang="tr-TR" sz="1200" b="1" i="0" u="none" strike="noStrike" dirty="0">
                          <a:solidFill>
                            <a:srgbClr val="000000"/>
                          </a:solidFill>
                          <a:effectLst/>
                          <a:latin typeface="+mn-lt"/>
                        </a:rPr>
                        <a:t>BÜYÜKÇEKMECE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35.530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111.231.774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5235">
                <a:tc>
                  <a:txBody>
                    <a:bodyPr/>
                    <a:lstStyle/>
                    <a:p>
                      <a:pPr algn="l" fontAlgn="ctr"/>
                      <a:r>
                        <a:rPr lang="tr-TR" sz="1200" b="1" i="0" u="none" strike="noStrike" dirty="0">
                          <a:solidFill>
                            <a:srgbClr val="000000"/>
                          </a:solidFill>
                          <a:effectLst/>
                          <a:latin typeface="+mn-lt"/>
                        </a:rPr>
                        <a:t>ÇATALCA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13.121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56.159.000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52042">
                <a:tc>
                  <a:txBody>
                    <a:bodyPr/>
                    <a:lstStyle/>
                    <a:p>
                      <a:pPr algn="l" fontAlgn="ctr"/>
                      <a:r>
                        <a:rPr lang="tr-TR" sz="1200" b="1" i="0" u="none" strike="noStrike" dirty="0">
                          <a:solidFill>
                            <a:srgbClr val="000000"/>
                          </a:solidFill>
                          <a:effectLst/>
                          <a:latin typeface="+mn-lt"/>
                        </a:rPr>
                        <a:t>ÇEKMEKÖY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41.673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111.096.086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5235">
                <a:tc>
                  <a:txBody>
                    <a:bodyPr/>
                    <a:lstStyle/>
                    <a:p>
                      <a:pPr algn="l" fontAlgn="ctr"/>
                      <a:r>
                        <a:rPr lang="tr-TR" sz="1200" b="1" i="0" u="none" strike="noStrike" dirty="0">
                          <a:solidFill>
                            <a:srgbClr val="000000"/>
                          </a:solidFill>
                          <a:effectLst/>
                          <a:latin typeface="+mn-lt"/>
                        </a:rPr>
                        <a:t>ESENLER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93.752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416.844.003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5235">
                <a:tc>
                  <a:txBody>
                    <a:bodyPr/>
                    <a:lstStyle/>
                    <a:p>
                      <a:pPr algn="l" fontAlgn="ctr"/>
                      <a:r>
                        <a:rPr lang="tr-TR" sz="1200" b="1" i="0" u="none" strike="noStrike" dirty="0">
                          <a:solidFill>
                            <a:srgbClr val="000000"/>
                          </a:solidFill>
                          <a:effectLst/>
                          <a:latin typeface="+mn-lt"/>
                        </a:rPr>
                        <a:t>ESENYURT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000" b="1" i="0" u="none" strike="noStrike" dirty="0">
                          <a:solidFill>
                            <a:schemeClr val="tx1"/>
                          </a:solidFill>
                          <a:effectLst/>
                          <a:latin typeface="+mn-lt"/>
                        </a:rPr>
                        <a:t>212.969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000" b="1" i="0" u="none" strike="noStrike" dirty="0">
                          <a:solidFill>
                            <a:schemeClr val="tx1"/>
                          </a:solidFill>
                          <a:effectLst/>
                          <a:latin typeface="+mn-lt"/>
                        </a:rPr>
                        <a:t>714.472.923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8335112"/>
                  </a:ext>
                </a:extLst>
              </a:tr>
              <a:tr h="195235">
                <a:tc>
                  <a:txBody>
                    <a:bodyPr/>
                    <a:lstStyle/>
                    <a:p>
                      <a:pPr algn="l" fontAlgn="ctr"/>
                      <a:r>
                        <a:rPr lang="tr-TR" sz="1200" b="1" i="0" u="none" strike="noStrike" dirty="0">
                          <a:solidFill>
                            <a:srgbClr val="000000"/>
                          </a:solidFill>
                          <a:effectLst/>
                          <a:latin typeface="+mn-lt"/>
                        </a:rPr>
                        <a:t>EYÜPSULTAN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45.342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236.453.319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0169032"/>
                  </a:ext>
                </a:extLst>
              </a:tr>
              <a:tr h="195235">
                <a:tc>
                  <a:txBody>
                    <a:bodyPr/>
                    <a:lstStyle/>
                    <a:p>
                      <a:pPr algn="l" fontAlgn="ctr"/>
                      <a:r>
                        <a:rPr lang="tr-TR" sz="1200" b="1" i="0" u="none" strike="noStrike" dirty="0">
                          <a:solidFill>
                            <a:srgbClr val="000000"/>
                          </a:solidFill>
                          <a:effectLst/>
                          <a:latin typeface="+mn-lt"/>
                        </a:rPr>
                        <a:t>FATİH</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61.588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258.477.414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53290042"/>
                  </a:ext>
                </a:extLst>
              </a:tr>
              <a:tr h="195235">
                <a:tc>
                  <a:txBody>
                    <a:bodyPr/>
                    <a:lstStyle/>
                    <a:p>
                      <a:pPr algn="l" fontAlgn="ctr"/>
                      <a:r>
                        <a:rPr lang="tr-TR" sz="1200" b="1" i="0" u="none" strike="noStrike" dirty="0">
                          <a:solidFill>
                            <a:srgbClr val="000000"/>
                          </a:solidFill>
                          <a:effectLst/>
                          <a:latin typeface="+mn-lt"/>
                        </a:rPr>
                        <a:t>GAZİOSMANPAŞA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106.639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364.100.116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5175954"/>
                  </a:ext>
                </a:extLst>
              </a:tr>
              <a:tr h="244580">
                <a:tc>
                  <a:txBody>
                    <a:bodyPr/>
                    <a:lstStyle/>
                    <a:p>
                      <a:pPr algn="l" fontAlgn="ctr"/>
                      <a:r>
                        <a:rPr lang="tr-TR" sz="1200" b="1" i="0" u="none" strike="noStrike" dirty="0">
                          <a:solidFill>
                            <a:srgbClr val="000000"/>
                          </a:solidFill>
                          <a:effectLst/>
                          <a:latin typeface="+mn-lt"/>
                        </a:rPr>
                        <a:t>GÜNGÖREN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47.909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152.715.347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1475575"/>
                  </a:ext>
                </a:extLst>
              </a:tr>
              <a:tr h="195235">
                <a:tc>
                  <a:txBody>
                    <a:bodyPr/>
                    <a:lstStyle/>
                    <a:p>
                      <a:pPr algn="l" fontAlgn="ctr"/>
                      <a:r>
                        <a:rPr lang="tr-TR" sz="1200" b="1" i="0" u="none" strike="noStrike" dirty="0">
                          <a:solidFill>
                            <a:srgbClr val="000000"/>
                          </a:solidFill>
                          <a:effectLst/>
                          <a:latin typeface="+mn-lt"/>
                        </a:rPr>
                        <a:t>KADIKÖY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18.779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48.353.977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94788988"/>
                  </a:ext>
                </a:extLst>
              </a:tr>
              <a:tr h="195235">
                <a:tc>
                  <a:txBody>
                    <a:bodyPr/>
                    <a:lstStyle/>
                    <a:p>
                      <a:pPr algn="l" fontAlgn="ctr"/>
                      <a:r>
                        <a:rPr lang="tr-TR" sz="1200" b="1" i="0" u="none" strike="noStrike" dirty="0">
                          <a:solidFill>
                            <a:srgbClr val="000000"/>
                          </a:solidFill>
                          <a:effectLst/>
                          <a:latin typeface="+mn-lt"/>
                        </a:rPr>
                        <a:t>KAĞITHANE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162.031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260.417.674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70799605"/>
                  </a:ext>
                </a:extLst>
              </a:tr>
              <a:tr h="195235">
                <a:tc>
                  <a:txBody>
                    <a:bodyPr/>
                    <a:lstStyle/>
                    <a:p>
                      <a:pPr algn="l" fontAlgn="ctr"/>
                      <a:r>
                        <a:rPr lang="tr-TR" sz="1200" b="1" i="0" u="none" strike="noStrike" dirty="0">
                          <a:solidFill>
                            <a:srgbClr val="000000"/>
                          </a:solidFill>
                          <a:effectLst/>
                          <a:latin typeface="+mn-lt"/>
                        </a:rPr>
                        <a:t>KARTAL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32.915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121.428.727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40003816"/>
                  </a:ext>
                </a:extLst>
              </a:tr>
              <a:tr h="195235">
                <a:tc>
                  <a:txBody>
                    <a:bodyPr/>
                    <a:lstStyle/>
                    <a:p>
                      <a:pPr algn="l" fontAlgn="ctr"/>
                      <a:r>
                        <a:rPr lang="tr-TR" sz="1200" b="1" i="0" u="none" strike="noStrike" dirty="0">
                          <a:solidFill>
                            <a:srgbClr val="000000"/>
                          </a:solidFill>
                          <a:effectLst/>
                          <a:latin typeface="+mn-lt"/>
                        </a:rPr>
                        <a:t>KÜÇÜKÇEKMECE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121.283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479.509.022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3436441"/>
                  </a:ext>
                </a:extLst>
              </a:tr>
              <a:tr h="195235">
                <a:tc>
                  <a:txBody>
                    <a:bodyPr/>
                    <a:lstStyle/>
                    <a:p>
                      <a:pPr algn="l" fontAlgn="ctr"/>
                      <a:r>
                        <a:rPr lang="tr-TR" sz="1200" b="1" i="0" u="none" strike="noStrike" dirty="0">
                          <a:solidFill>
                            <a:srgbClr val="000000"/>
                          </a:solidFill>
                          <a:effectLst/>
                          <a:latin typeface="+mn-lt"/>
                        </a:rPr>
                        <a:t>MALTEPE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81.209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238.095.782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740995384"/>
                  </a:ext>
                </a:extLst>
              </a:tr>
              <a:tr h="195235">
                <a:tc>
                  <a:txBody>
                    <a:bodyPr/>
                    <a:lstStyle/>
                    <a:p>
                      <a:pPr algn="l" fontAlgn="ctr"/>
                      <a:r>
                        <a:rPr lang="tr-TR" sz="1200" b="1" i="0" u="none" strike="noStrike" dirty="0">
                          <a:solidFill>
                            <a:srgbClr val="000000"/>
                          </a:solidFill>
                          <a:effectLst/>
                          <a:latin typeface="+mn-lt"/>
                        </a:rPr>
                        <a:t>PENDİK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49.373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209.610.905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5975011"/>
                  </a:ext>
                </a:extLst>
              </a:tr>
              <a:tr h="195235">
                <a:tc>
                  <a:txBody>
                    <a:bodyPr/>
                    <a:lstStyle/>
                    <a:p>
                      <a:pPr algn="l" fontAlgn="ctr"/>
                      <a:r>
                        <a:rPr lang="tr-TR" sz="1200" b="1" i="0" u="none" strike="noStrike" dirty="0">
                          <a:solidFill>
                            <a:srgbClr val="000000"/>
                          </a:solidFill>
                          <a:effectLst/>
                          <a:latin typeface="+mn-lt"/>
                        </a:rPr>
                        <a:t>SANCAKTEPE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90.458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340.324.691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15988906"/>
                  </a:ext>
                </a:extLst>
              </a:tr>
              <a:tr h="195235">
                <a:tc>
                  <a:txBody>
                    <a:bodyPr/>
                    <a:lstStyle/>
                    <a:p>
                      <a:pPr algn="l" fontAlgn="ctr"/>
                      <a:r>
                        <a:rPr lang="tr-TR" sz="1200" b="1" i="0" u="none" strike="noStrike" dirty="0">
                          <a:solidFill>
                            <a:srgbClr val="000000"/>
                          </a:solidFill>
                          <a:effectLst/>
                          <a:latin typeface="+mn-lt"/>
                        </a:rPr>
                        <a:t>SARIYER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41.770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119.976.028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20991275"/>
                  </a:ext>
                </a:extLst>
              </a:tr>
              <a:tr h="195235">
                <a:tc>
                  <a:txBody>
                    <a:bodyPr/>
                    <a:lstStyle/>
                    <a:p>
                      <a:pPr algn="l" fontAlgn="ctr"/>
                      <a:r>
                        <a:rPr lang="tr-TR" sz="1200" b="1" i="0" u="none" strike="noStrike" dirty="0">
                          <a:solidFill>
                            <a:srgbClr val="000000"/>
                          </a:solidFill>
                          <a:effectLst/>
                          <a:latin typeface="+mn-lt"/>
                        </a:rPr>
                        <a:t>SİLİVRİ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19.093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93.468.772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416361"/>
                  </a:ext>
                </a:extLst>
              </a:tr>
              <a:tr h="195235">
                <a:tc>
                  <a:txBody>
                    <a:bodyPr/>
                    <a:lstStyle/>
                    <a:p>
                      <a:pPr algn="l" fontAlgn="ctr"/>
                      <a:r>
                        <a:rPr lang="tr-TR" sz="1200" b="1" i="0" u="none" strike="noStrike" dirty="0">
                          <a:solidFill>
                            <a:srgbClr val="000000"/>
                          </a:solidFill>
                          <a:effectLst/>
                          <a:latin typeface="+mn-lt"/>
                        </a:rPr>
                        <a:t>SULTANBEYLİ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92.830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382.271.603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75146216"/>
                  </a:ext>
                </a:extLst>
              </a:tr>
              <a:tr h="195235">
                <a:tc>
                  <a:txBody>
                    <a:bodyPr/>
                    <a:lstStyle/>
                    <a:p>
                      <a:pPr algn="l" fontAlgn="ctr"/>
                      <a:r>
                        <a:rPr lang="tr-TR" sz="1200" b="1" i="0" u="none" strike="noStrike" dirty="0">
                          <a:solidFill>
                            <a:srgbClr val="000000"/>
                          </a:solidFill>
                          <a:effectLst/>
                          <a:latin typeface="+mn-lt"/>
                        </a:rPr>
                        <a:t>SULTANGAZİ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143.736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535.986.543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737487425"/>
                  </a:ext>
                </a:extLst>
              </a:tr>
              <a:tr h="195235">
                <a:tc>
                  <a:txBody>
                    <a:bodyPr/>
                    <a:lstStyle/>
                    <a:p>
                      <a:pPr algn="l" fontAlgn="ctr"/>
                      <a:r>
                        <a:rPr lang="tr-TR" sz="1200" b="1" i="0" u="none" strike="noStrike" dirty="0">
                          <a:solidFill>
                            <a:srgbClr val="000000"/>
                          </a:solidFill>
                          <a:effectLst/>
                          <a:latin typeface="+mn-lt"/>
                        </a:rPr>
                        <a:t>ŞİLE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5.166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18.053.119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39658449"/>
                  </a:ext>
                </a:extLst>
              </a:tr>
              <a:tr h="195235">
                <a:tc>
                  <a:txBody>
                    <a:bodyPr/>
                    <a:lstStyle/>
                    <a:p>
                      <a:pPr algn="l" fontAlgn="ctr"/>
                      <a:r>
                        <a:rPr lang="tr-TR" sz="1200" b="1" i="0" u="none" strike="noStrike" dirty="0">
                          <a:solidFill>
                            <a:srgbClr val="000000"/>
                          </a:solidFill>
                          <a:effectLst/>
                          <a:latin typeface="+mn-lt"/>
                        </a:rPr>
                        <a:t>ŞİŞLİ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26.447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87.981.993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79976092"/>
                  </a:ext>
                </a:extLst>
              </a:tr>
              <a:tr h="195235">
                <a:tc>
                  <a:txBody>
                    <a:bodyPr/>
                    <a:lstStyle/>
                    <a:p>
                      <a:pPr algn="l" fontAlgn="ctr"/>
                      <a:r>
                        <a:rPr lang="tr-TR" sz="1200" b="1" i="0" u="none" strike="noStrike" dirty="0">
                          <a:solidFill>
                            <a:srgbClr val="000000"/>
                          </a:solidFill>
                          <a:effectLst/>
                          <a:latin typeface="+mn-lt"/>
                        </a:rPr>
                        <a:t>TUZLA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36.074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83.141.677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58455066"/>
                  </a:ext>
                </a:extLst>
              </a:tr>
              <a:tr h="195235">
                <a:tc>
                  <a:txBody>
                    <a:bodyPr/>
                    <a:lstStyle/>
                    <a:p>
                      <a:pPr algn="l" fontAlgn="ctr"/>
                      <a:r>
                        <a:rPr lang="tr-TR" sz="1200" b="1" i="0" u="none" strike="noStrike" dirty="0">
                          <a:solidFill>
                            <a:srgbClr val="000000"/>
                          </a:solidFill>
                          <a:effectLst/>
                          <a:latin typeface="+mn-lt"/>
                        </a:rPr>
                        <a:t>ÜMRANİYE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120.708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455.076.792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40853737"/>
                  </a:ext>
                </a:extLst>
              </a:tr>
              <a:tr h="226627">
                <a:tc>
                  <a:txBody>
                    <a:bodyPr/>
                    <a:lstStyle/>
                    <a:p>
                      <a:pPr algn="l" fontAlgn="ctr"/>
                      <a:r>
                        <a:rPr lang="tr-TR" sz="1200" b="1" i="0" u="none" strike="noStrike" dirty="0">
                          <a:solidFill>
                            <a:srgbClr val="000000"/>
                          </a:solidFill>
                          <a:effectLst/>
                          <a:latin typeface="+mn-lt"/>
                        </a:rPr>
                        <a:t>ÜSKÜDAR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53.324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233.831.776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1966777"/>
                  </a:ext>
                </a:extLst>
              </a:tr>
              <a:tr h="195235">
                <a:tc>
                  <a:txBody>
                    <a:bodyPr/>
                    <a:lstStyle/>
                    <a:p>
                      <a:pPr algn="l" fontAlgn="ctr"/>
                      <a:r>
                        <a:rPr lang="tr-TR" sz="1200" b="1" i="0" u="none" strike="noStrike" dirty="0">
                          <a:solidFill>
                            <a:srgbClr val="000000"/>
                          </a:solidFill>
                          <a:effectLst/>
                          <a:latin typeface="+mn-lt"/>
                        </a:rPr>
                        <a:t>ZEYTİNBURNU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chemeClr val="tx1"/>
                          </a:solidFill>
                          <a:effectLst/>
                          <a:latin typeface="+mn-lt"/>
                        </a:rPr>
                        <a:t>29.218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000" b="1" i="0" u="none" strike="noStrike" dirty="0">
                          <a:solidFill>
                            <a:schemeClr val="tx1"/>
                          </a:solidFill>
                          <a:effectLst/>
                          <a:latin typeface="+mn-lt"/>
                        </a:rPr>
                        <a:t>138.344.391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82067501"/>
                  </a:ext>
                </a:extLst>
              </a:tr>
              <a:tr h="243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TOPLAM</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chemeClr val="tx1"/>
                          </a:solidFill>
                          <a:effectLst/>
                          <a:latin typeface="+mn-lt"/>
                        </a:rPr>
                        <a:t>2.420.403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b"/>
                      <a:r>
                        <a:rPr lang="tr-TR" sz="1400" b="1" i="0" u="none" strike="noStrike" dirty="0">
                          <a:solidFill>
                            <a:schemeClr val="tx1"/>
                          </a:solidFill>
                          <a:effectLst/>
                          <a:latin typeface="+mn-lt"/>
                        </a:rPr>
                        <a:t>8.584.211.997</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36220925"/>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YARDIMLAR </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fld id="{796AAD45-9E9D-4CFF-8CAC-247D62ADDC27}" type="slidenum">
              <a:rPr lang="tr-TR" smtClean="0"/>
              <a:pPr/>
              <a:t>42</a:t>
            </a:fld>
            <a:r>
              <a:rPr lang="tr-TR" dirty="0"/>
              <a:t> / </a:t>
            </a:r>
            <a:r>
              <a:rPr lang="tr-TR" dirty="0" smtClean="0"/>
              <a:t>204</a:t>
            </a:r>
            <a:endParaRPr lang="tr-TR" dirty="0"/>
          </a:p>
        </p:txBody>
      </p:sp>
    </p:spTree>
    <p:extLst>
      <p:ext uri="{BB962C8B-B14F-4D97-AF65-F5344CB8AC3E}">
        <p14:creationId xmlns:p14="http://schemas.microsoft.com/office/powerpoint/2010/main" val="962816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HİZMET KURULUŞLARI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2 Tablo"/>
          <p:cNvGraphicFramePr>
            <a:graphicFrameLocks noGrp="1"/>
          </p:cNvGraphicFramePr>
          <p:nvPr>
            <p:extLst>
              <p:ext uri="{D42A27DB-BD31-4B8C-83A1-F6EECF244321}">
                <p14:modId xmlns:p14="http://schemas.microsoft.com/office/powerpoint/2010/main" val="2156129492"/>
              </p:ext>
            </p:extLst>
          </p:nvPr>
        </p:nvGraphicFramePr>
        <p:xfrm>
          <a:off x="67237" y="757647"/>
          <a:ext cx="6638363" cy="8684941"/>
        </p:xfrm>
        <a:graphic>
          <a:graphicData uri="http://schemas.openxmlformats.org/drawingml/2006/table">
            <a:tbl>
              <a:tblPr>
                <a:effectLst>
                  <a:outerShdw blurRad="50800" dist="38100" dir="5400000" algn="t" rotWithShape="0">
                    <a:prstClr val="black">
                      <a:alpha val="40000"/>
                    </a:prstClr>
                  </a:outerShdw>
                </a:effectLst>
              </a:tblPr>
              <a:tblGrid>
                <a:gridCol w="2448576">
                  <a:extLst>
                    <a:ext uri="{9D8B030D-6E8A-4147-A177-3AD203B41FA5}">
                      <a16:colId xmlns:a16="http://schemas.microsoft.com/office/drawing/2014/main" val="20000"/>
                    </a:ext>
                  </a:extLst>
                </a:gridCol>
                <a:gridCol w="2192882">
                  <a:extLst>
                    <a:ext uri="{9D8B030D-6E8A-4147-A177-3AD203B41FA5}">
                      <a16:colId xmlns:a16="http://schemas.microsoft.com/office/drawing/2014/main" val="20001"/>
                    </a:ext>
                  </a:extLst>
                </a:gridCol>
                <a:gridCol w="531759">
                  <a:extLst>
                    <a:ext uri="{9D8B030D-6E8A-4147-A177-3AD203B41FA5}">
                      <a16:colId xmlns:a16="http://schemas.microsoft.com/office/drawing/2014/main" val="20002"/>
                    </a:ext>
                  </a:extLst>
                </a:gridCol>
                <a:gridCol w="639012">
                  <a:extLst>
                    <a:ext uri="{9D8B030D-6E8A-4147-A177-3AD203B41FA5}">
                      <a16:colId xmlns:a16="http://schemas.microsoft.com/office/drawing/2014/main" val="20003"/>
                    </a:ext>
                  </a:extLst>
                </a:gridCol>
                <a:gridCol w="826134">
                  <a:extLst>
                    <a:ext uri="{9D8B030D-6E8A-4147-A177-3AD203B41FA5}">
                      <a16:colId xmlns:a16="http://schemas.microsoft.com/office/drawing/2014/main" val="20004"/>
                    </a:ext>
                  </a:extLst>
                </a:gridCol>
              </a:tblGrid>
              <a:tr h="4571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TÜRÜ  </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KURUM</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SAYI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KAPASİTE</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kern="1200" dirty="0">
                          <a:solidFill>
                            <a:schemeClr val="bg1"/>
                          </a:solidFill>
                          <a:latin typeface="Calibri" panose="020F0502020204030204" pitchFamily="34" charset="0"/>
                          <a:ea typeface="+mn-ea"/>
                          <a:cs typeface="Arial" pitchFamily="34" charset="0"/>
                        </a:rPr>
                        <a:t>YARARLANAN</a:t>
                      </a:r>
                      <a:br>
                        <a:rPr lang="tr-TR" sz="1000" b="1" i="0" u="none" strike="noStrike" kern="1200" dirty="0">
                          <a:solidFill>
                            <a:schemeClr val="bg1"/>
                          </a:solidFill>
                          <a:latin typeface="Calibri" panose="020F0502020204030204" pitchFamily="34" charset="0"/>
                          <a:ea typeface="+mn-ea"/>
                          <a:cs typeface="Arial" pitchFamily="34" charset="0"/>
                        </a:rPr>
                      </a:br>
                      <a:r>
                        <a:rPr lang="tr-TR" sz="1000" b="1" i="0" u="none" strike="noStrike" kern="1200" dirty="0">
                          <a:solidFill>
                            <a:schemeClr val="bg1"/>
                          </a:solidFill>
                          <a:latin typeface="Calibri" panose="020F0502020204030204" pitchFamily="34" charset="0"/>
                          <a:ea typeface="+mn-ea"/>
                          <a:cs typeface="Arial" pitchFamily="34" charset="0"/>
                        </a:rPr>
                        <a:t>SAYISI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3291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Engelli Rehabilitasyon Merkezi (Resmi)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656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437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91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Destek Merkezi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258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374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91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555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545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654370"/>
                  </a:ext>
                </a:extLst>
              </a:tr>
              <a:tr h="3500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 Sitesi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864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1282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3344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 Sitesi Alt Birimi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4557941"/>
                  </a:ext>
                </a:extLst>
              </a:tr>
              <a:tr h="3291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Kreş ve Gündüz Bakımevi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10.162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6.264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29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İlk Kabul İstasyonu</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315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5565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Sosyal Hizmet Merkezi/</a:t>
                      </a:r>
                      <a:r>
                        <a:rPr kumimoji="0" lang="tr-TR" sz="1200" b="1" i="0" u="none" strike="noStrike" kern="1200" cap="none" normalizeH="0" baseline="0" dirty="0">
                          <a:ln>
                            <a:noFill/>
                          </a:ln>
                          <a:solidFill>
                            <a:srgbClr val="FF0000"/>
                          </a:solidFill>
                          <a:effectLst/>
                          <a:latin typeface="Calibri" panose="020F0502020204030204" pitchFamily="34" charset="0"/>
                          <a:ea typeface="+mn-ea"/>
                          <a:cs typeface="Arial" pitchFamily="34" charset="0"/>
                        </a:rPr>
                        <a:t>Sosyal Hizmet Yardımından Faydalanan Kişi Sayısı (*Toplama dahil edilmemiştir.)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fontAlgn="ctr"/>
                      <a:r>
                        <a:rPr lang="tr-TR" sz="1100" b="0" i="0" u="none" strike="noStrike">
                          <a:solidFill>
                            <a:srgbClr val="FF0000"/>
                          </a:solidFill>
                          <a:effectLst/>
                          <a:latin typeface="Calibri" panose="020F0502020204030204" pitchFamily="34" charset="0"/>
                        </a:rPr>
                        <a:t>            387.326*</a:t>
                      </a:r>
                      <a:r>
                        <a:rPr lang="tr-TR" sz="1200" b="0" i="0" u="none" strike="noStrike" dirty="0">
                          <a:solidFill>
                            <a:schemeClr val="tx1"/>
                          </a:solidFill>
                          <a:effectLst/>
                          <a:latin typeface="Calibri" panose="020F0502020204030204" pitchFamily="34" charset="0"/>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8970">
                <a:tc rowSpan="7">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lang="tr-TR" sz="1200" b="1" kern="1200" dirty="0">
                          <a:solidFill>
                            <a:schemeClr val="tx1"/>
                          </a:solidFill>
                          <a:latin typeface="+mn-lt"/>
                          <a:ea typeface="+mn-ea"/>
                          <a:cs typeface="+mn-cs"/>
                        </a:rPr>
                        <a:t>Huzurevi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100" b="0" i="0" u="none" strike="noStrike">
                          <a:effectLst/>
                          <a:latin typeface="Times New Roman" panose="02020603050405020304" pitchFamily="18" charset="0"/>
                        </a:rPr>
                        <a:t>1.499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100" b="0" i="0" u="none" strike="noStrike" dirty="0">
                          <a:effectLst/>
                          <a:latin typeface="Times New Roman" panose="02020603050405020304" pitchFamily="18" charset="0"/>
                        </a:rPr>
                        <a:t>1.379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1897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İstanbul Büyükşehir Belediyesi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1.066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655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1897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Dernek ve Vakıflar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1.128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737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3973171"/>
                  </a:ext>
                </a:extLst>
              </a:tr>
              <a:tr h="31897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Azınlıklar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486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240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4351">
                <a:tc vMerge="1">
                  <a:txBody>
                    <a:bodyPr/>
                    <a:lstStyle/>
                    <a:p>
                      <a:endParaRPr lang="tr-TR"/>
                    </a:p>
                  </a:txBody>
                  <a:tcPr/>
                </a:tc>
                <a:tc>
                  <a:txBody>
                    <a:bodyPr/>
                    <a:lstStyle/>
                    <a:p>
                      <a:pPr marL="0" algn="l" defTabSz="685800" rtl="0" eaLnBrk="1" latinLnBrk="0" hangingPunct="1"/>
                      <a:r>
                        <a:rPr lang="tr-TR" sz="1200" kern="1200" dirty="0">
                          <a:solidFill>
                            <a:schemeClr val="tx1"/>
                          </a:solidFill>
                          <a:latin typeface="+mn-lt"/>
                          <a:ea typeface="+mn-ea"/>
                          <a:cs typeface="+mn-cs"/>
                        </a:rPr>
                        <a:t>Diğer Kamu Kurumları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529208"/>
                  </a:ext>
                </a:extLst>
              </a:tr>
              <a:tr h="33880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a:t>
                      </a:r>
                      <a:r>
                        <a:rPr kumimoji="0" lang="tr-TR" sz="1200" b="0" i="0" u="none" strike="noStrike" kern="1200" cap="none" normalizeH="0" baseline="0" dirty="0" smtClean="0">
                          <a:ln>
                            <a:noFill/>
                          </a:ln>
                          <a:solidFill>
                            <a:schemeClr val="tx1"/>
                          </a:solidFill>
                          <a:effectLst/>
                          <a:latin typeface="+mn-lt"/>
                          <a:ea typeface="+mn-ea"/>
                          <a:cs typeface="Arial" pitchFamily="34" charset="0"/>
                        </a:rPr>
                        <a:t>Şahıslara ait Şirketler</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5.770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4.458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6792880"/>
                  </a:ext>
                </a:extLst>
              </a:tr>
              <a:tr h="564269">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Gündüzlü Yaşlı Hizmet Merkezleri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329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Darülaceze</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Aile ve Sosyal Hizmetler Bakanlığı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516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471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318970">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Kadın Konukevleri (</a:t>
                      </a:r>
                      <a:r>
                        <a:rPr kumimoji="0" lang="tr-TR" sz="1200" b="1" i="0" u="none" strike="noStrike" kern="1200" cap="none" normalizeH="0" baseline="0" dirty="0" err="1">
                          <a:ln>
                            <a:noFill/>
                          </a:ln>
                          <a:solidFill>
                            <a:schemeClr val="tx1"/>
                          </a:solidFill>
                          <a:effectLst/>
                          <a:latin typeface="Calibri" panose="020F0502020204030204" pitchFamily="34" charset="0"/>
                          <a:ea typeface="+mn-ea"/>
                          <a:cs typeface="Arial" pitchFamily="34" charset="0"/>
                        </a:rPr>
                        <a:t>Kadın+Çocuk</a:t>
                      </a: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321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6523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318970">
                <a:tc vMerge="1">
                  <a:txBody>
                    <a:bodyPr/>
                    <a:lstStyle/>
                    <a:p>
                      <a:endParaRPr lang="tr-TR"/>
                    </a:p>
                  </a:txBody>
                  <a:tcPr/>
                </a:tc>
                <a:tc>
                  <a:txBody>
                    <a:bodyPr/>
                    <a:lstStyle/>
                    <a:p>
                      <a:pPr algn="l" fontAlgn="ctr"/>
                      <a:r>
                        <a:rPr lang="tr-TR" sz="1200" b="0" i="0" u="none" strike="noStrike" dirty="0" err="1">
                          <a:effectLst/>
                          <a:latin typeface="+mn-lt"/>
                        </a:rPr>
                        <a:t>K.çekmece</a:t>
                      </a:r>
                      <a:r>
                        <a:rPr lang="tr-TR" sz="1200" b="0" i="0" u="none" strike="noStrike" dirty="0">
                          <a:effectLst/>
                          <a:latin typeface="+mn-lt"/>
                        </a:rPr>
                        <a:t>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221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318970">
                <a:tc vMerge="1">
                  <a:txBody>
                    <a:bodyPr/>
                    <a:lstStyle/>
                    <a:p>
                      <a:endParaRPr lang="tr-TR"/>
                    </a:p>
                  </a:txBody>
                  <a:tcPr/>
                </a:tc>
                <a:tc>
                  <a:txBody>
                    <a:bodyPr/>
                    <a:lstStyle/>
                    <a:p>
                      <a:pPr algn="l" fontAlgn="ctr"/>
                      <a:r>
                        <a:rPr lang="tr-TR" sz="1200" b="0" i="0" u="none" strike="noStrike" dirty="0">
                          <a:effectLst/>
                          <a:latin typeface="+mn-lt"/>
                        </a:rPr>
                        <a:t>Kadıköy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124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318970">
                <a:tc vMerge="1">
                  <a:txBody>
                    <a:bodyPr/>
                    <a:lstStyle/>
                    <a:p>
                      <a:endParaRPr lang="tr-TR"/>
                    </a:p>
                  </a:txBody>
                  <a:tcPr/>
                </a:tc>
                <a:tc>
                  <a:txBody>
                    <a:bodyPr/>
                    <a:lstStyle/>
                    <a:p>
                      <a:pPr algn="l" fontAlgn="ctr"/>
                      <a:r>
                        <a:rPr lang="tr-TR" sz="1200" b="0" i="0" u="none" strike="noStrike" dirty="0">
                          <a:effectLst/>
                          <a:latin typeface="+mn-lt"/>
                        </a:rPr>
                        <a:t>Üsküdar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318970">
                <a:tc vMerge="1">
                  <a:txBody>
                    <a:bodyPr/>
                    <a:lstStyle/>
                    <a:p>
                      <a:endParaRPr lang="tr-TR"/>
                    </a:p>
                  </a:txBody>
                  <a:tcPr/>
                </a:tc>
                <a:tc>
                  <a:txBody>
                    <a:bodyPr/>
                    <a:lstStyle/>
                    <a:p>
                      <a:pPr algn="l" fontAlgn="ctr"/>
                      <a:r>
                        <a:rPr lang="tr-TR" sz="1200" b="0" i="0" u="none" strike="noStrike" dirty="0">
                          <a:effectLst/>
                          <a:latin typeface="+mn-lt"/>
                        </a:rPr>
                        <a:t>Ümraniye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318970">
                <a:tc vMerge="1">
                  <a:txBody>
                    <a:bodyPr/>
                    <a:lstStyle/>
                    <a:p>
                      <a:endParaRPr lang="tr-TR"/>
                    </a:p>
                  </a:txBody>
                  <a:tcPr/>
                </a:tc>
                <a:tc>
                  <a:txBody>
                    <a:bodyPr/>
                    <a:lstStyle/>
                    <a:p>
                      <a:pPr algn="l" fontAlgn="ctr"/>
                      <a:r>
                        <a:rPr lang="tr-TR" sz="1200" b="0" i="0" u="none" strike="noStrike" dirty="0">
                          <a:effectLst/>
                          <a:latin typeface="+mn-lt"/>
                        </a:rPr>
                        <a:t>Gaziosmanpaşa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318970">
                <a:tc vMerge="1">
                  <a:txBody>
                    <a:bodyPr/>
                    <a:lstStyle/>
                    <a:p>
                      <a:endParaRPr lang="tr-TR"/>
                    </a:p>
                  </a:txBody>
                  <a:tcPr/>
                </a:tc>
                <a:tc>
                  <a:txBody>
                    <a:bodyPr/>
                    <a:lstStyle/>
                    <a:p>
                      <a:pPr algn="l" fontAlgn="ctr"/>
                      <a:r>
                        <a:rPr lang="tr-TR" sz="1200" b="0" i="0" u="none" strike="noStrike" dirty="0">
                          <a:effectLst/>
                          <a:latin typeface="+mn-lt"/>
                        </a:rPr>
                        <a:t>Pendik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effectLst/>
                          <a:latin typeface="Calibri" panose="020F0502020204030204" pitchFamily="34"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effectLst/>
                          <a:latin typeface="Calibri" panose="020F0502020204030204" pitchFamily="34" charset="0"/>
                        </a:rPr>
                        <a:t>117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9899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TOPLAM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tr-TR" sz="1200" b="1" i="0" u="none" strike="noStrike" kern="1200" dirty="0">
                        <a:solidFill>
                          <a:srgbClr val="000099"/>
                        </a:solidFill>
                        <a:latin typeface="Bookman Old Style" pitchFamily="18" charset="0"/>
                        <a:ea typeface="+mn-ea"/>
                        <a:cs typeface="Arial" pitchFamily="34" charset="0"/>
                      </a:endParaRPr>
                    </a:p>
                  </a:txBody>
                  <a:tcPr marL="14575" marR="14575" marT="0" marB="0" anchor="ctr">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200" b="0" i="0" u="none" strike="noStrike" dirty="0">
                          <a:solidFill>
                            <a:srgbClr val="FF0000"/>
                          </a:solidFill>
                          <a:effectLst/>
                          <a:latin typeface="Arial Tur" panose="020B0604020202020204" pitchFamily="34" charset="0"/>
                        </a:rPr>
                        <a:t>459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ctr"/>
                      <a:r>
                        <a:rPr lang="tr-TR" sz="1200" b="0" i="0" u="none" strike="noStrike" dirty="0">
                          <a:solidFill>
                            <a:srgbClr val="FF0000"/>
                          </a:solidFill>
                          <a:effectLst/>
                          <a:latin typeface="Arial Tur" panose="020B0604020202020204" pitchFamily="34" charset="0"/>
                        </a:rPr>
                        <a:t>23.707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marL="0" algn="ctr" defTabSz="685800" rtl="0" eaLnBrk="1" fontAlgn="ctr" latinLnBrk="0" hangingPunct="1"/>
                      <a:r>
                        <a:rPr lang="tr-TR" sz="1200" b="0" i="0" u="none" strike="noStrike" kern="1200" dirty="0">
                          <a:solidFill>
                            <a:srgbClr val="FF0000"/>
                          </a:solidFill>
                          <a:effectLst/>
                          <a:latin typeface="Arial Tur" panose="020B0604020202020204" pitchFamily="34" charset="0"/>
                          <a:ea typeface="+mn-ea"/>
                          <a:cs typeface="+mn-cs"/>
                        </a:rPr>
                        <a:t>24.597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extLst>
                  <a:ext uri="{0D108BD9-81ED-4DB2-BD59-A6C34878D82A}">
                    <a16:rowId xmlns:a16="http://schemas.microsoft.com/office/drawing/2014/main" val="10028"/>
                  </a:ext>
                </a:extLst>
              </a:tr>
            </a:tbl>
          </a:graphicData>
        </a:graphic>
      </p:graphicFrame>
      <p:sp>
        <p:nvSpPr>
          <p:cNvPr id="2" name="Metin kutusu 1"/>
          <p:cNvSpPr txBox="1"/>
          <p:nvPr/>
        </p:nvSpPr>
        <p:spPr>
          <a:xfrm>
            <a:off x="5981700" y="9509391"/>
            <a:ext cx="723900" cy="276999"/>
          </a:xfrm>
          <a:prstGeom prst="rect">
            <a:avLst/>
          </a:prstGeom>
          <a:noFill/>
        </p:spPr>
        <p:txBody>
          <a:bodyPr wrap="square" rtlCol="0">
            <a:spAutoFit/>
          </a:bodyPr>
          <a:lstStyle/>
          <a:p>
            <a:r>
              <a:rPr lang="tr-TR" sz="1200" b="1" dirty="0" smtClean="0">
                <a:solidFill>
                  <a:schemeClr val="bg1"/>
                </a:solidFill>
              </a:rPr>
              <a:t>102/204</a:t>
            </a:r>
            <a:endParaRPr lang="tr-TR" sz="1200" b="1" dirty="0">
              <a:solidFill>
                <a:schemeClr val="bg1"/>
              </a:solidFill>
            </a:endParaRPr>
          </a:p>
        </p:txBody>
      </p:sp>
    </p:spTree>
    <p:extLst>
      <p:ext uri="{BB962C8B-B14F-4D97-AF65-F5344CB8AC3E}">
        <p14:creationId xmlns:p14="http://schemas.microsoft.com/office/powerpoint/2010/main" val="3482904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nvPr>
        </p:nvGraphicFramePr>
        <p:xfrm>
          <a:off x="134785" y="856221"/>
          <a:ext cx="6548403" cy="3687924"/>
        </p:xfrm>
        <a:graphic>
          <a:graphicData uri="http://schemas.openxmlformats.org/drawingml/2006/table">
            <a:tbl>
              <a:tblPr>
                <a:effectLst>
                  <a:outerShdw blurRad="50800" dist="38100" dir="5400000" algn="t" rotWithShape="0">
                    <a:prstClr val="black">
                      <a:alpha val="40000"/>
                    </a:prstClr>
                  </a:outerShdw>
                </a:effectLst>
              </a:tblPr>
              <a:tblGrid>
                <a:gridCol w="2699112">
                  <a:extLst>
                    <a:ext uri="{9D8B030D-6E8A-4147-A177-3AD203B41FA5}">
                      <a16:colId xmlns:a16="http://schemas.microsoft.com/office/drawing/2014/main" val="20000"/>
                    </a:ext>
                  </a:extLst>
                </a:gridCol>
                <a:gridCol w="886919">
                  <a:extLst>
                    <a:ext uri="{9D8B030D-6E8A-4147-A177-3AD203B41FA5}">
                      <a16:colId xmlns:a16="http://schemas.microsoft.com/office/drawing/2014/main" val="20002"/>
                    </a:ext>
                  </a:extLst>
                </a:gridCol>
                <a:gridCol w="987458">
                  <a:extLst>
                    <a:ext uri="{9D8B030D-6E8A-4147-A177-3AD203B41FA5}">
                      <a16:colId xmlns:a16="http://schemas.microsoft.com/office/drawing/2014/main" val="20003"/>
                    </a:ext>
                  </a:extLst>
                </a:gridCol>
                <a:gridCol w="935486">
                  <a:extLst>
                    <a:ext uri="{9D8B030D-6E8A-4147-A177-3AD203B41FA5}">
                      <a16:colId xmlns:a16="http://schemas.microsoft.com/office/drawing/2014/main" val="20004"/>
                    </a:ext>
                  </a:extLst>
                </a:gridCol>
                <a:gridCol w="1039428">
                  <a:extLst>
                    <a:ext uri="{9D8B030D-6E8A-4147-A177-3AD203B41FA5}">
                      <a16:colId xmlns:a16="http://schemas.microsoft.com/office/drawing/2014/main" val="2801467038"/>
                    </a:ext>
                  </a:extLst>
                </a:gridCol>
              </a:tblGrid>
              <a:tr h="540000">
                <a:tc>
                  <a:txBody>
                    <a:bodyPr/>
                    <a:lstStyle/>
                    <a:p>
                      <a:pPr algn="ctr" fontAlgn="b"/>
                      <a:r>
                        <a:rPr lang="tr-TR" sz="1800" b="1" i="0" u="none" strike="noStrike" dirty="0">
                          <a:solidFill>
                            <a:schemeClr val="bg1"/>
                          </a:solidFill>
                          <a:latin typeface="Calibri" panose="020F0502020204030204" pitchFamily="34" charset="0"/>
                          <a:cs typeface="Arial" pitchFamily="34" charset="0"/>
                        </a:rPr>
                        <a:t>SOSYAL HİZMET</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2020</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2021</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2022</a:t>
                      </a:r>
                      <a:r>
                        <a:rPr lang="tr-TR" sz="1800" b="1" i="0" u="none" strike="noStrike" kern="1200" baseline="0" dirty="0">
                          <a:solidFill>
                            <a:schemeClr val="bg1"/>
                          </a:solidFill>
                          <a:latin typeface="Calibri" panose="020F0502020204030204" pitchFamily="34" charset="0"/>
                          <a:ea typeface="+mn-ea"/>
                          <a:cs typeface="Arial" pitchFamily="34" charset="0"/>
                        </a:rPr>
                        <a:t> </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2023</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Huzurevlerinde Fiili</a:t>
                      </a:r>
                      <a:r>
                        <a:rPr lang="tr-TR" sz="1200" b="1" i="0" u="none" strike="noStrike" baseline="0" dirty="0">
                          <a:solidFill>
                            <a:schemeClr val="tx1"/>
                          </a:solidFill>
                          <a:latin typeface="Calibri" panose="020F0502020204030204" pitchFamily="34" charset="0"/>
                          <a:cs typeface="Arial" pitchFamily="34" charset="0"/>
                        </a:rPr>
                        <a:t> Olarak </a:t>
                      </a:r>
                      <a:r>
                        <a:rPr lang="tr-TR" sz="1200" b="1" i="0" u="none" strike="noStrike" dirty="0">
                          <a:solidFill>
                            <a:schemeClr val="tx1"/>
                          </a:solidFill>
                          <a:latin typeface="Calibri" panose="020F0502020204030204" pitchFamily="34" charset="0"/>
                          <a:cs typeface="Arial" pitchFamily="34" charset="0"/>
                        </a:rPr>
                        <a:t>Kalan</a:t>
                      </a:r>
                      <a:r>
                        <a:rPr lang="tr-TR" sz="1200" b="1" i="0" u="none" strike="noStrike" baseline="0" dirty="0">
                          <a:solidFill>
                            <a:schemeClr val="tx1"/>
                          </a:solidFill>
                          <a:latin typeface="Calibri" panose="020F0502020204030204" pitchFamily="34" charset="0"/>
                          <a:cs typeface="Arial" pitchFamily="34" charset="0"/>
                        </a:rPr>
                        <a:t> (Darülaceze dahil edilmiştir.)</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6.910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5.479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7.672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7.991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Çocuk Yuvalarında Kalan </a:t>
                      </a: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857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957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2.591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2.566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Kadın Konuk Evlerinden</a:t>
                      </a:r>
                      <a:r>
                        <a:rPr lang="tr-TR" sz="1200" b="1" i="0" u="none" strike="noStrike" baseline="0" dirty="0">
                          <a:solidFill>
                            <a:schemeClr val="tx1"/>
                          </a:solidFill>
                          <a:latin typeface="Calibri" panose="020F0502020204030204" pitchFamily="34" charset="0"/>
                          <a:cs typeface="Arial" pitchFamily="34" charset="0"/>
                        </a:rPr>
                        <a:t> Hizmet Alan Kadın Sayısı</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4.206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2.775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4.320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7.339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Engelli Rehabilitasyon Merkezlerinden  Hizmet Alan (Umut</a:t>
                      </a:r>
                      <a:r>
                        <a:rPr lang="tr-TR" sz="1200" b="1" i="0" u="none" strike="noStrike" baseline="0" dirty="0">
                          <a:solidFill>
                            <a:schemeClr val="tx1"/>
                          </a:solidFill>
                          <a:latin typeface="Calibri" panose="020F0502020204030204" pitchFamily="34" charset="0"/>
                          <a:cs typeface="Arial" pitchFamily="34" charset="0"/>
                        </a:rPr>
                        <a:t> evleri ve Özel Rehabilitasyon Merkezleri dahil edilmiştir)</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336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3.283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3.691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Engelli Evde Bakım Ücreti Alan (Fiilen)</a:t>
                      </a: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65.500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66.825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71.626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74.586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2000">
                <a:tc>
                  <a:txBody>
                    <a:bodyPr/>
                    <a:lstStyle/>
                    <a:p>
                      <a:pPr marL="0" algn="l" defTabSz="914400" rtl="0" eaLnBrk="1" fontAlgn="b" latinLnBrk="0" hangingPunct="1">
                        <a:lnSpc>
                          <a:spcPct val="115000"/>
                        </a:lnSpc>
                        <a:spcAft>
                          <a:spcPts val="0"/>
                        </a:spcAft>
                      </a:pPr>
                      <a:r>
                        <a:rPr lang="tr-TR" sz="1200" b="1" i="0" u="none" strike="noStrike" kern="1200" dirty="0">
                          <a:solidFill>
                            <a:schemeClr val="tx1"/>
                          </a:solidFill>
                          <a:latin typeface="Calibri" panose="020F0502020204030204" pitchFamily="34" charset="0"/>
                          <a:ea typeface="+mn-ea"/>
                          <a:cs typeface="Arial" pitchFamily="34" charset="0"/>
                        </a:rPr>
                        <a:t>Şiddet Nedeniyle 6284 Sayılı Yasa Kapsamında Alınan Tedbir Kararları</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47.736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54.471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62.144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65.080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Sosyal</a:t>
                      </a:r>
                      <a:r>
                        <a:rPr lang="tr-TR" sz="1200" b="1" i="0" u="none" strike="noStrike" baseline="0" dirty="0">
                          <a:solidFill>
                            <a:schemeClr val="tx1"/>
                          </a:solidFill>
                          <a:latin typeface="Calibri" panose="020F0502020204030204" pitchFamily="34" charset="0"/>
                          <a:cs typeface="Arial" pitchFamily="34" charset="0"/>
                        </a:rPr>
                        <a:t> Hizmet Merkezi ve Yardımlarından Faydalanan Kişi Sayısı</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354.201</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403.074</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541.389</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387.326</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4" name="Tablo 3"/>
          <p:cNvGraphicFramePr>
            <a:graphicFrameLocks noGrp="1"/>
          </p:cNvGraphicFramePr>
          <p:nvPr>
            <p:extLst/>
          </p:nvPr>
        </p:nvGraphicFramePr>
        <p:xfrm>
          <a:off x="134785" y="4590605"/>
          <a:ext cx="6548403" cy="459517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965873">
                  <a:extLst>
                    <a:ext uri="{9D8B030D-6E8A-4147-A177-3AD203B41FA5}">
                      <a16:colId xmlns:a16="http://schemas.microsoft.com/office/drawing/2014/main" val="20000"/>
                    </a:ext>
                  </a:extLst>
                </a:gridCol>
                <a:gridCol w="1582530">
                  <a:extLst>
                    <a:ext uri="{9D8B030D-6E8A-4147-A177-3AD203B41FA5}">
                      <a16:colId xmlns:a16="http://schemas.microsoft.com/office/drawing/2014/main" val="20001"/>
                    </a:ext>
                  </a:extLst>
                </a:gridCol>
              </a:tblGrid>
              <a:tr h="676720">
                <a:tc>
                  <a:txBody>
                    <a:bodyPr/>
                    <a:lstStyle/>
                    <a:p>
                      <a:pPr marL="0" algn="ctr" defTabSz="914400" rtl="0" eaLnBrk="1" fontAlgn="b" latinLnBrk="0" hangingPunct="1"/>
                      <a:r>
                        <a:rPr lang="tr-TR" sz="1800" b="1" i="0" u="none" strike="noStrike" kern="1200" dirty="0">
                          <a:solidFill>
                            <a:schemeClr val="bg1"/>
                          </a:solidFill>
                          <a:latin typeface="Calibri" panose="020F0502020204030204" pitchFamily="34" charset="0"/>
                          <a:ea typeface="+mn-ea"/>
                          <a:cs typeface="Arial" pitchFamily="34" charset="0"/>
                        </a:rPr>
                        <a:t>ŞEHİT</a:t>
                      </a:r>
                      <a:r>
                        <a:rPr lang="tr-TR" sz="1800" b="1" i="0" u="none" strike="noStrike" kern="1200" baseline="0" dirty="0">
                          <a:solidFill>
                            <a:schemeClr val="bg1"/>
                          </a:solidFill>
                          <a:latin typeface="Calibri" panose="020F0502020204030204" pitchFamily="34" charset="0"/>
                          <a:ea typeface="+mn-ea"/>
                          <a:cs typeface="Arial" pitchFamily="34" charset="0"/>
                        </a:rPr>
                        <a:t> VE GAZİ HİZMETLERİ</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800" b="1" i="0" u="none" strike="noStrike" kern="1200" dirty="0">
                          <a:solidFill>
                            <a:schemeClr val="bg1"/>
                          </a:solidFill>
                          <a:latin typeface="Calibri" panose="020F0502020204030204" pitchFamily="34" charset="0"/>
                          <a:ea typeface="+mn-ea"/>
                          <a:cs typeface="Arial" pitchFamily="34" charset="0"/>
                        </a:rPr>
                        <a:t>2023</a:t>
                      </a: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91845">
                <a:tc>
                  <a:txBody>
                    <a:bodyPr/>
                    <a:lstStyle/>
                    <a:p>
                      <a:pPr marL="0" algn="l" defTabSz="9144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TSK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panose="020B0604020202020204" pitchFamily="34" charset="0"/>
                        </a:rPr>
                        <a:t>1.480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845">
                <a:tc>
                  <a:txBody>
                    <a:bodyPr/>
                    <a:lstStyle/>
                    <a:p>
                      <a:pPr marL="0" algn="l" defTabSz="9144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EMNİYET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panose="020B0604020202020204" pitchFamily="34" charset="0"/>
                        </a:rPr>
                        <a:t>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TSK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panose="020B0604020202020204" pitchFamily="34" charset="0"/>
                        </a:rPr>
                        <a:t>1.115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EMNİYET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panose="020B0604020202020204" pitchFamily="34" charset="0"/>
                        </a:rPr>
                        <a:t>139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Yardım Alan Gazi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Times New Roman" panose="02020603050405020304" pitchFamily="18"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87114363"/>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Yardım Alan Şehit Ailesi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Times New Roman" panose="02020603050405020304" pitchFamily="18"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42381548"/>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Sosyo-</a:t>
                      </a:r>
                      <a:r>
                        <a:rPr lang="tr-TR" sz="1200" b="1" i="0" u="none" strike="noStrike" baseline="0" dirty="0">
                          <a:solidFill>
                            <a:schemeClr val="tx1"/>
                          </a:solidFill>
                          <a:latin typeface="Calibri" panose="020F0502020204030204" pitchFamily="34" charset="0"/>
                          <a:cs typeface="Arial" pitchFamily="34" charset="0"/>
                        </a:rPr>
                        <a:t>Ekonomik Destek (SED) Bağlanan 15 Temmuz Gazi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Times New Roman" panose="02020603050405020304" pitchFamily="18"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1126480"/>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Sosyo-Ekonomik  Destek (SED) Bağlanan</a:t>
                      </a:r>
                      <a:r>
                        <a:rPr lang="tr-TR" sz="1200" b="1" i="0" u="none" strike="noStrike" baseline="0" dirty="0">
                          <a:solidFill>
                            <a:schemeClr val="tx1"/>
                          </a:solidFill>
                          <a:latin typeface="Calibri" panose="020F0502020204030204" pitchFamily="34" charset="0"/>
                          <a:cs typeface="Arial" pitchFamily="34" charset="0"/>
                        </a:rPr>
                        <a:t> 15 Temmuz Şehit Ailesi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57910627"/>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Gazi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947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Şehit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HİZMETLER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67241" y="9185775"/>
            <a:ext cx="60535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Şehit yakınları ve gazi sayıları, adres değişiklikleri ve vefatlar sebebiyle değişebilmektedir</a:t>
            </a: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44</a:t>
            </a:fld>
            <a:r>
              <a:rPr lang="tr-TR" dirty="0"/>
              <a:t> / </a:t>
            </a:r>
            <a:r>
              <a:rPr lang="tr-TR" dirty="0" smtClean="0"/>
              <a:t>204</a:t>
            </a:r>
            <a:endParaRPr lang="tr-TR" dirty="0"/>
          </a:p>
        </p:txBody>
      </p:sp>
    </p:spTree>
    <p:extLst>
      <p:ext uri="{BB962C8B-B14F-4D97-AF65-F5344CB8AC3E}">
        <p14:creationId xmlns:p14="http://schemas.microsoft.com/office/powerpoint/2010/main" val="3231287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TARİHİ DEĞERE SAHİP YERLER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4138708987"/>
              </p:ext>
            </p:extLst>
          </p:nvPr>
        </p:nvGraphicFramePr>
        <p:xfrm>
          <a:off x="248147" y="902050"/>
          <a:ext cx="6361693" cy="7407059"/>
        </p:xfrm>
        <a:graphic>
          <a:graphicData uri="http://schemas.openxmlformats.org/drawingml/2006/table">
            <a:tbl>
              <a:tblPr>
                <a:effectLst>
                  <a:outerShdw blurRad="50800" dist="38100" dir="5400000" algn="t" rotWithShape="0">
                    <a:prstClr val="black">
                      <a:alpha val="40000"/>
                    </a:prstClr>
                  </a:outerShdw>
                </a:effectLst>
              </a:tblPr>
              <a:tblGrid>
                <a:gridCol w="2952248">
                  <a:extLst>
                    <a:ext uri="{9D8B030D-6E8A-4147-A177-3AD203B41FA5}">
                      <a16:colId xmlns:a16="http://schemas.microsoft.com/office/drawing/2014/main" val="20000"/>
                    </a:ext>
                  </a:extLst>
                </a:gridCol>
                <a:gridCol w="3409445">
                  <a:extLst>
                    <a:ext uri="{9D8B030D-6E8A-4147-A177-3AD203B41FA5}">
                      <a16:colId xmlns:a16="http://schemas.microsoft.com/office/drawing/2014/main" val="20001"/>
                    </a:ext>
                  </a:extLst>
                </a:gridCol>
              </a:tblGrid>
              <a:tr h="9436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TÜRÜ</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SAYISI</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0"/>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SARAY-KÖŞK-KASIR*</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28</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1"/>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MEDRESE</a:t>
                      </a:r>
                      <a:endParaRPr kumimoji="0" lang="tr-TR" sz="16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68</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2"/>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MÜZE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118</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3"/>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CAMİ**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606</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4"/>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KİLİSE</a:t>
                      </a:r>
                      <a:r>
                        <a:rPr kumimoji="0" lang="tr-TR" sz="1600" b="1" i="0" u="none" strike="noStrike" cap="none" normalizeH="0" baseline="0" dirty="0">
                          <a:ln>
                            <a:noFill/>
                          </a:ln>
                          <a:solidFill>
                            <a:srgbClr val="FF0000"/>
                          </a:solidFill>
                          <a:effectLst/>
                          <a:latin typeface="Calibri" panose="020F0502020204030204" pitchFamily="34" charset="0"/>
                          <a:cs typeface="Arial" pitchFamily="34" charset="0"/>
                        </a:rPr>
                        <a:t>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183</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5"/>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SİNEGOG </a:t>
                      </a:r>
                      <a:endParaRPr kumimoji="0" lang="tr-TR" sz="16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24</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6"/>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TÜRBE***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315</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7"/>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ÇEŞME </a:t>
                      </a:r>
                      <a:endParaRPr kumimoji="0" lang="tr-TR" sz="16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907</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8"/>
                  </a:ext>
                </a:extLst>
              </a:tr>
              <a:tr h="718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HAMAM </a:t>
                      </a:r>
                      <a:endParaRPr kumimoji="0" lang="tr-TR" sz="16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Calibri" panose="020F0502020204030204" pitchFamily="34" charset="0"/>
                          <a:cs typeface="Arial" pitchFamily="34" charset="0"/>
                        </a:rPr>
                        <a:t>61</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9"/>
                  </a:ext>
                </a:extLst>
              </a:tr>
            </a:tbl>
          </a:graphicData>
        </a:graphic>
      </p:graphicFrame>
      <p:sp>
        <p:nvSpPr>
          <p:cNvPr id="5" name="Dikdörtgen 4"/>
          <p:cNvSpPr/>
          <p:nvPr/>
        </p:nvSpPr>
        <p:spPr>
          <a:xfrm>
            <a:off x="248147" y="8495917"/>
            <a:ext cx="6361693" cy="830997"/>
          </a:xfrm>
          <a:prstGeom prst="rect">
            <a:avLst/>
          </a:prstGeom>
          <a:solidFill>
            <a:srgbClr val="2F4858">
              <a:alpha val="7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tr-TR" sz="1200" b="0" i="0" u="none" strike="noStrike" kern="1200" cap="none" spc="0" normalizeH="0" baseline="0" noProof="0" dirty="0">
                <a:ln>
                  <a:noFill/>
                </a:ln>
                <a:solidFill>
                  <a:prstClr val="white"/>
                </a:solidFill>
                <a:effectLst/>
                <a:uLnTx/>
                <a:uFillTx/>
                <a:latin typeface="Calibri" panose="020F0502020204030204"/>
                <a:ea typeface="+mn-ea"/>
                <a:cs typeface="+mn-cs"/>
              </a:rPr>
              <a:t>Milli Saraylar İdaresi Başkanlığına Bağlı Saray sayısı 4’tür.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panose="020F0502020204030204"/>
                <a:ea typeface="+mn-ea"/>
                <a:cs typeface="+mn-cs"/>
              </a:rPr>
              <a:t>** Tarihi Turistik Camiler ile Selatin Camilerin toplam sayısıdır. İstanbul genelindeki toplam Cami sayısı 3.555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panose="020F0502020204030204"/>
                <a:ea typeface="+mn-ea"/>
                <a:cs typeface="+mn-cs"/>
              </a:rPr>
              <a:t>*** 124 Adedi Kültür ve Turizm Bakanlığına bağlıdır.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96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İLDEKİ BAZI KÜLTÜREL DEĞERLER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1988710978"/>
              </p:ext>
            </p:extLst>
          </p:nvPr>
        </p:nvGraphicFramePr>
        <p:xfrm>
          <a:off x="141392" y="1012875"/>
          <a:ext cx="6589018" cy="7583197"/>
        </p:xfrm>
        <a:graphic>
          <a:graphicData uri="http://schemas.openxmlformats.org/drawingml/2006/table">
            <a:tbl>
              <a:tblPr/>
              <a:tblGrid>
                <a:gridCol w="2792677">
                  <a:extLst>
                    <a:ext uri="{9D8B030D-6E8A-4147-A177-3AD203B41FA5}">
                      <a16:colId xmlns:a16="http://schemas.microsoft.com/office/drawing/2014/main" val="20000"/>
                    </a:ext>
                  </a:extLst>
                </a:gridCol>
                <a:gridCol w="913892">
                  <a:extLst>
                    <a:ext uri="{9D8B030D-6E8A-4147-A177-3AD203B41FA5}">
                      <a16:colId xmlns:a16="http://schemas.microsoft.com/office/drawing/2014/main" val="20001"/>
                    </a:ext>
                  </a:extLst>
                </a:gridCol>
                <a:gridCol w="2882449">
                  <a:extLst>
                    <a:ext uri="{9D8B030D-6E8A-4147-A177-3AD203B41FA5}">
                      <a16:colId xmlns:a16="http://schemas.microsoft.com/office/drawing/2014/main" val="20002"/>
                    </a:ext>
                  </a:extLst>
                </a:gridCol>
              </a:tblGrid>
              <a:tr h="34687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KÜLTÜREL KURUM</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AÇIKLAMA</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848606">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KÜTÜPHANE</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5.938</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Kültür ve Turizm Bakanlığına ve Diğer Kurumlara Bağlı İldeki Toplam Kütüphane Sayısıdır</a:t>
                      </a:r>
                      <a:r>
                        <a:rPr lang="tr-TR" sz="1200" b="0" dirty="0" smtClean="0">
                          <a:solidFill>
                            <a:schemeClr val="tx1"/>
                          </a:solidFill>
                          <a:latin typeface="Calibri" panose="020F0502020204030204" pitchFamily="34" charset="0"/>
                          <a:ea typeface="Times New Roman"/>
                          <a:cs typeface="Arial" pitchFamily="34" charset="0"/>
                        </a:rPr>
                        <a:t>. (İlde</a:t>
                      </a:r>
                      <a:r>
                        <a:rPr lang="tr-TR" sz="1200" b="0" baseline="0" dirty="0" smtClean="0">
                          <a:solidFill>
                            <a:schemeClr val="tx1"/>
                          </a:solidFill>
                          <a:latin typeface="Calibri" panose="020F0502020204030204" pitchFamily="34" charset="0"/>
                          <a:ea typeface="Times New Roman"/>
                          <a:cs typeface="Arial" pitchFamily="34" charset="0"/>
                        </a:rPr>
                        <a:t> </a:t>
                      </a:r>
                      <a:r>
                        <a:rPr lang="tr-TR" sz="1200" b="1" baseline="0" dirty="0">
                          <a:solidFill>
                            <a:schemeClr val="tx1"/>
                          </a:solidFill>
                          <a:latin typeface="Calibri" panose="020F0502020204030204" pitchFamily="34" charset="0"/>
                          <a:ea typeface="Times New Roman"/>
                          <a:cs typeface="Arial" pitchFamily="34" charset="0"/>
                        </a:rPr>
                        <a:t>5</a:t>
                      </a:r>
                      <a:r>
                        <a:rPr lang="tr-TR" sz="1200" b="1" dirty="0">
                          <a:solidFill>
                            <a:schemeClr val="tx1"/>
                          </a:solidFill>
                          <a:latin typeface="Calibri" panose="020F0502020204030204" pitchFamily="34" charset="0"/>
                          <a:ea typeface="Times New Roman"/>
                          <a:cs typeface="Arial" pitchFamily="34" charset="0"/>
                        </a:rPr>
                        <a:t>.344 okul kütüphanesi </a:t>
                      </a:r>
                      <a:r>
                        <a:rPr lang="tr-TR" sz="1200" b="0" dirty="0">
                          <a:solidFill>
                            <a:schemeClr val="tx1"/>
                          </a:solidFill>
                          <a:latin typeface="Calibri" panose="020F0502020204030204" pitchFamily="34" charset="0"/>
                          <a:ea typeface="Times New Roman"/>
                          <a:cs typeface="Arial" pitchFamily="34" charset="0"/>
                        </a:rPr>
                        <a:t>ve </a:t>
                      </a:r>
                      <a:r>
                        <a:rPr lang="tr-TR" sz="1200" b="1" dirty="0">
                          <a:solidFill>
                            <a:schemeClr val="tx1"/>
                          </a:solidFill>
                          <a:latin typeface="Calibri" panose="020F0502020204030204" pitchFamily="34" charset="0"/>
                          <a:ea typeface="Times New Roman"/>
                          <a:cs typeface="Arial" pitchFamily="34" charset="0"/>
                        </a:rPr>
                        <a:t>179 üniversite kütüphanes</a:t>
                      </a:r>
                      <a:r>
                        <a:rPr lang="tr-TR" sz="1200" b="0" dirty="0">
                          <a:solidFill>
                            <a:schemeClr val="tx1"/>
                          </a:solidFill>
                          <a:latin typeface="Calibri" panose="020F0502020204030204" pitchFamily="34" charset="0"/>
                          <a:ea typeface="Times New Roman"/>
                          <a:cs typeface="Arial" pitchFamily="34" charset="0"/>
                        </a:rPr>
                        <a:t>i bulunmaktadır</a:t>
                      </a:r>
                      <a:r>
                        <a:rPr lang="tr-TR" sz="1200" b="0" dirty="0" smtClean="0">
                          <a:solidFill>
                            <a:schemeClr val="tx1"/>
                          </a:solidFill>
                          <a:latin typeface="Calibri" panose="020F0502020204030204" pitchFamily="34" charset="0"/>
                          <a:ea typeface="Times New Roman"/>
                          <a:cs typeface="Arial" pitchFamily="34" charset="0"/>
                        </a:rPr>
                        <a:t>.)</a:t>
                      </a: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KÜLTÜR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209</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FUAR VE KONGRE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8</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35142">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KONSER SALONU VE GÖSTERİ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71</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SİNEMA(Salon)</a:t>
                      </a:r>
                      <a:endParaRPr lang="tr-TR" sz="1200" b="1" baseline="30000"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669</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2">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Veriler TÜİK’ten alınmıştır.  2022 yıl</a:t>
                      </a:r>
                      <a:r>
                        <a:rPr lang="tr-TR" sz="1200" b="0" baseline="0" dirty="0">
                          <a:solidFill>
                            <a:schemeClr val="tx1"/>
                          </a:solidFill>
                          <a:latin typeface="Calibri" panose="020F0502020204030204" pitchFamily="34" charset="0"/>
                          <a:ea typeface="Times New Roman"/>
                          <a:cs typeface="Arial" pitchFamily="34" charset="0"/>
                        </a:rPr>
                        <a:t> sonu verisidir.</a:t>
                      </a: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TİYATRO</a:t>
                      </a:r>
                      <a:r>
                        <a:rPr lang="tr-TR" sz="1200" b="1" baseline="0" dirty="0">
                          <a:solidFill>
                            <a:srgbClr val="14213D"/>
                          </a:solidFill>
                          <a:latin typeface="Calibri" panose="020F0502020204030204" pitchFamily="34" charset="0"/>
                          <a:ea typeface="Times New Roman"/>
                          <a:cs typeface="Arial" pitchFamily="34" charset="0"/>
                        </a:rPr>
                        <a:t> (Devlet + Özel sahne)</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baseline="0" dirty="0">
                          <a:solidFill>
                            <a:schemeClr val="tx1"/>
                          </a:solidFill>
                          <a:latin typeface="Calibri" panose="020F0502020204030204" pitchFamily="34" charset="0"/>
                          <a:ea typeface="Times New Roman"/>
                          <a:cs typeface="Arial" pitchFamily="34" charset="0"/>
                        </a:rPr>
                        <a:t>218</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400" b="1" baseline="0" dirty="0">
                        <a:solidFill>
                          <a:schemeClr val="tx1"/>
                        </a:solidFill>
                        <a:latin typeface="Calibri" panose="020F0502020204030204" pitchFamily="34" charset="0"/>
                        <a:ea typeface="Times New Roman"/>
                        <a:cs typeface="Arial" pitchFamily="34" charset="0"/>
                      </a:endParaRPr>
                    </a:p>
                  </a:txBody>
                  <a:tcPr marL="38576" marR="38576"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SANAT GALERİLERİ –ETKİNLİĞİ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136</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Sanat Galerisi sayısıdır.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33702">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MATBAA</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4.702</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5">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*İl Basın ve Halkla İlişkiler Müdürlüğünün 2023 Yılı</a:t>
                      </a:r>
                      <a:r>
                        <a:rPr lang="tr-TR" sz="1200" b="0" baseline="0" dirty="0">
                          <a:solidFill>
                            <a:schemeClr val="tx1"/>
                          </a:solidFill>
                          <a:latin typeface="Calibri" panose="020F0502020204030204" pitchFamily="34" charset="0"/>
                          <a:ea typeface="Times New Roman"/>
                          <a:cs typeface="Arial" pitchFamily="34" charset="0"/>
                        </a:rPr>
                        <a:t> verileridir.</a:t>
                      </a:r>
                      <a:endParaRPr lang="tr-TR" sz="1200" b="0" dirty="0">
                        <a:solidFill>
                          <a:schemeClr val="tx1"/>
                        </a:solidFill>
                        <a:latin typeface="Calibri" panose="020F0502020204030204" pitchFamily="34" charset="0"/>
                        <a:ea typeface="Times New Roman"/>
                        <a:cs typeface="Arial" pitchFamily="34" charset="0"/>
                      </a:endParaRPr>
                    </a:p>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ULUSAL ve YEREL GAZETELER</a:t>
                      </a:r>
                      <a:r>
                        <a:rPr lang="tr-TR" sz="1200" b="1" baseline="0" dirty="0">
                          <a:solidFill>
                            <a:srgbClr val="14213D"/>
                          </a:solidFill>
                          <a:latin typeface="Calibri" panose="020F0502020204030204" pitchFamily="34" charset="0"/>
                          <a:ea typeface="Times New Roman"/>
                          <a:cs typeface="Arial" pitchFamily="34" charset="0"/>
                        </a:rPr>
                        <a:t> </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275</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ULUSAL</a:t>
                      </a:r>
                      <a:r>
                        <a:rPr lang="tr-TR" sz="1200" b="1" baseline="0" dirty="0">
                          <a:solidFill>
                            <a:srgbClr val="14213D"/>
                          </a:solidFill>
                          <a:latin typeface="Calibri" panose="020F0502020204030204" pitchFamily="34" charset="0"/>
                          <a:ea typeface="Times New Roman"/>
                          <a:cs typeface="Arial" pitchFamily="34" charset="0"/>
                        </a:rPr>
                        <a:t> ve YEREL DERGİLER</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273</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55890603"/>
                  </a:ext>
                </a:extLst>
              </a:tr>
              <a:tr h="315338">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TELEVİZYON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solidFill>
                            <a:schemeClr val="tx1"/>
                          </a:solidFill>
                          <a:latin typeface="Calibri" panose="020F0502020204030204" pitchFamily="34" charset="0"/>
                          <a:ea typeface="Times New Roman"/>
                          <a:cs typeface="Arial" pitchFamily="34" charset="0"/>
                        </a:rPr>
                        <a:t>35</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52970">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RADYO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124</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35142">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BASIN KARTI SAHİBİ BASIN MENSUBU SAYISI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4.199</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tr-TR" sz="1200" b="0" dirty="0">
                          <a:solidFill>
                            <a:schemeClr val="tx1"/>
                          </a:solidFill>
                          <a:latin typeface="Calibri" panose="020F0502020204030204" pitchFamily="34" charset="0"/>
                          <a:ea typeface="Times New Roman"/>
                          <a:cs typeface="Arial" pitchFamily="34" charset="0"/>
                        </a:rPr>
                        <a:t>CB İletişim Başkanlığı İstanbul Bölge Müdürlüğünün 2023</a:t>
                      </a:r>
                      <a:r>
                        <a:rPr lang="tr-TR" sz="1200" b="0" baseline="0" dirty="0">
                          <a:solidFill>
                            <a:schemeClr val="tx1"/>
                          </a:solidFill>
                          <a:latin typeface="Calibri" panose="020F0502020204030204" pitchFamily="34" charset="0"/>
                          <a:ea typeface="Times New Roman"/>
                          <a:cs typeface="Arial" pitchFamily="34" charset="0"/>
                        </a:rPr>
                        <a:t> Yılı </a:t>
                      </a:r>
                      <a:r>
                        <a:rPr lang="tr-TR" sz="1200" b="0" dirty="0">
                          <a:solidFill>
                            <a:schemeClr val="tx1"/>
                          </a:solidFill>
                          <a:latin typeface="Calibri" panose="020F0502020204030204" pitchFamily="34" charset="0"/>
                          <a:ea typeface="Times New Roman"/>
                          <a:cs typeface="Arial" pitchFamily="34" charset="0"/>
                        </a:rPr>
                        <a:t> verileridir. </a:t>
                      </a:r>
                    </a:p>
                    <a:p>
                      <a:pPr marL="0" marR="0" indent="0" algn="just" defTabSz="457200" rtl="0" eaLnBrk="1" fontAlgn="auto" latinLnBrk="0" hangingPunct="1">
                        <a:lnSpc>
                          <a:spcPct val="100000"/>
                        </a:lnSpc>
                        <a:spcBef>
                          <a:spcPts val="0"/>
                        </a:spcBef>
                        <a:spcAft>
                          <a:spcPts val="0"/>
                        </a:spcAft>
                        <a:buClrTx/>
                        <a:buSzTx/>
                        <a:buFontTx/>
                        <a:buNone/>
                        <a:tabLst/>
                        <a:defRPr/>
                      </a:pPr>
                      <a:r>
                        <a:rPr lang="tr-TR" sz="1200" b="0" dirty="0">
                          <a:solidFill>
                            <a:schemeClr val="tx1"/>
                          </a:solidFill>
                          <a:latin typeface="Calibri" panose="020F0502020204030204" pitchFamily="34" charset="0"/>
                          <a:ea typeface="Times New Roman"/>
                          <a:cs typeface="Arial" pitchFamily="34" charset="0"/>
                        </a:rPr>
                        <a:t>(Türkiye geneli basın kartı sahibi basın mensubu sayısı 13.830</a:t>
                      </a:r>
                      <a:r>
                        <a:rPr lang="tr-TR" sz="1200" b="0" baseline="0" dirty="0">
                          <a:solidFill>
                            <a:schemeClr val="tx1"/>
                          </a:solidFill>
                          <a:latin typeface="Calibri" panose="020F0502020204030204" pitchFamily="34" charset="0"/>
                          <a:ea typeface="Times New Roman"/>
                          <a:cs typeface="Arial" pitchFamily="34" charset="0"/>
                        </a:rPr>
                        <a:t> iken, </a:t>
                      </a:r>
                      <a:r>
                        <a:rPr lang="tr-TR" sz="1200" b="0" dirty="0">
                          <a:solidFill>
                            <a:schemeClr val="tx1"/>
                          </a:solidFill>
                          <a:latin typeface="Calibri" panose="020F0502020204030204" pitchFamily="34" charset="0"/>
                          <a:ea typeface="Times New Roman"/>
                          <a:cs typeface="Arial" pitchFamily="34" charset="0"/>
                        </a:rPr>
                        <a:t> İstanbul’un</a:t>
                      </a:r>
                    </a:p>
                    <a:p>
                      <a:pPr marL="0" marR="0" indent="0" algn="just" defTabSz="457200" rtl="0" eaLnBrk="1" fontAlgn="auto" latinLnBrk="0" hangingPunct="1">
                        <a:lnSpc>
                          <a:spcPct val="100000"/>
                        </a:lnSpc>
                        <a:spcBef>
                          <a:spcPts val="0"/>
                        </a:spcBef>
                        <a:spcAft>
                          <a:spcPts val="0"/>
                        </a:spcAft>
                        <a:buClrTx/>
                        <a:buSzTx/>
                        <a:buFontTx/>
                        <a:buNone/>
                        <a:tabLst/>
                        <a:defRPr/>
                      </a:pPr>
                      <a:r>
                        <a:rPr lang="tr-TR" sz="1200" b="0" baseline="0" dirty="0">
                          <a:solidFill>
                            <a:schemeClr val="tx1"/>
                          </a:solidFill>
                          <a:latin typeface="Calibri" panose="020F0502020204030204" pitchFamily="34" charset="0"/>
                          <a:ea typeface="Times New Roman"/>
                          <a:cs typeface="Arial" pitchFamily="34" charset="0"/>
                        </a:rPr>
                        <a:t>payı </a:t>
                      </a:r>
                      <a:r>
                        <a:rPr lang="tr-TR" sz="1200" b="0" dirty="0">
                          <a:solidFill>
                            <a:schemeClr val="tx1"/>
                          </a:solidFill>
                          <a:latin typeface="Calibri" panose="020F0502020204030204" pitchFamily="34" charset="0"/>
                          <a:ea typeface="Times New Roman"/>
                          <a:cs typeface="Arial" pitchFamily="34" charset="0"/>
                        </a:rPr>
                        <a:t>%30 seviyesindedir.)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1658529"/>
                  </a:ext>
                </a:extLst>
              </a:tr>
              <a:tr h="1805008">
                <a:tc>
                  <a:txBody>
                    <a:bodyPr/>
                    <a:lstStyle/>
                    <a:p>
                      <a:pPr marL="0" algn="l" defTabSz="685800" rtl="0" eaLnBrk="1" latinLnBrk="0" hangingPunct="1">
                        <a:spcAft>
                          <a:spcPts val="0"/>
                        </a:spcAft>
                      </a:pPr>
                      <a:r>
                        <a:rPr lang="tr-TR" sz="1200" b="1" kern="1200" dirty="0">
                          <a:solidFill>
                            <a:srgbClr val="14213D"/>
                          </a:solidFill>
                          <a:latin typeface="Calibri" panose="020F0502020204030204" pitchFamily="34" charset="0"/>
                          <a:ea typeface="Times New Roman"/>
                          <a:cs typeface="Arial" pitchFamily="34" charset="0"/>
                        </a:rPr>
                        <a:t>YAZILI YAYIN (kitap ,dergi vs.)</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spcAft>
                          <a:spcPts val="0"/>
                        </a:spcAft>
                      </a:pPr>
                      <a:r>
                        <a:rPr lang="tr-TR" sz="1200" b="1" kern="1200" dirty="0">
                          <a:solidFill>
                            <a:srgbClr val="2F4858"/>
                          </a:solidFill>
                          <a:latin typeface="Calibri" panose="020F0502020204030204" pitchFamily="34" charset="0"/>
                          <a:ea typeface="Times New Roman"/>
                          <a:cs typeface="Arial" pitchFamily="34" charset="0"/>
                        </a:rPr>
                        <a:t>Kitap:</a:t>
                      </a:r>
                    </a:p>
                    <a:p>
                      <a:pPr marL="0" algn="ctr" defTabSz="685800" rtl="0" eaLnBrk="1" latinLnBrk="0" hangingPunct="1">
                        <a:spcAft>
                          <a:spcPts val="0"/>
                        </a:spcAft>
                      </a:pPr>
                      <a:r>
                        <a:rPr lang="tr-TR" sz="1200" b="1" kern="1200" dirty="0">
                          <a:solidFill>
                            <a:srgbClr val="2F4858"/>
                          </a:solidFill>
                          <a:latin typeface="Calibri" panose="020F0502020204030204" pitchFamily="34" charset="0"/>
                          <a:ea typeface="Times New Roman"/>
                          <a:cs typeface="Arial" pitchFamily="34" charset="0"/>
                        </a:rPr>
                        <a:t>57.295</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endParaRPr lang="tr-TR" sz="1200" b="0" kern="1200" dirty="0">
                        <a:solidFill>
                          <a:schemeClr val="tx1"/>
                        </a:solidFill>
                        <a:latin typeface="Calibri" panose="020F0502020204030204" pitchFamily="34" charset="0"/>
                        <a:ea typeface="Times New Roman"/>
                        <a:cs typeface="Arial" pitchFamily="34" charset="0"/>
                      </a:endParaRPr>
                    </a:p>
                    <a:p>
                      <a:pPr algn="just">
                        <a:spcAft>
                          <a:spcPts val="0"/>
                        </a:spcAft>
                      </a:pPr>
                      <a:r>
                        <a:rPr lang="tr-TR" sz="1200" b="0" kern="1200" dirty="0">
                          <a:solidFill>
                            <a:schemeClr val="tx1"/>
                          </a:solidFill>
                          <a:latin typeface="Calibri" panose="020F0502020204030204" pitchFamily="34" charset="0"/>
                          <a:ea typeface="Times New Roman"/>
                          <a:cs typeface="Arial" pitchFamily="34" charset="0"/>
                        </a:rPr>
                        <a:t>5681 sayılı Matbaalar Kanunu gereğince Matbaa Sistemine kaydı yapılan ve arşivlemesi ile teslimi gerçekleştirilen eser sayısıdır. 2023</a:t>
                      </a:r>
                      <a:r>
                        <a:rPr lang="tr-TR" sz="1200" b="0" kern="1200" baseline="0" dirty="0">
                          <a:solidFill>
                            <a:schemeClr val="tx1"/>
                          </a:solidFill>
                          <a:latin typeface="Calibri" panose="020F0502020204030204" pitchFamily="34" charset="0"/>
                          <a:ea typeface="Times New Roman"/>
                          <a:cs typeface="Arial" pitchFamily="34" charset="0"/>
                        </a:rPr>
                        <a:t> Yılında </a:t>
                      </a:r>
                      <a:r>
                        <a:rPr lang="tr-TR" sz="1200" b="0" kern="1200" dirty="0">
                          <a:solidFill>
                            <a:schemeClr val="tx1"/>
                          </a:solidFill>
                          <a:latin typeface="Calibri" panose="020F0502020204030204" pitchFamily="34" charset="0"/>
                          <a:ea typeface="Times New Roman"/>
                          <a:cs typeface="Arial" pitchFamily="34" charset="0"/>
                        </a:rPr>
                        <a:t> Valiliğimiz tarafından okul ve üniversitelere ihtiyaç sıralamasına göre gönderilen toplam eser sayısı 62.625 adettir. (İl Basın ve Halkla İlişkiler Müdürlüğü verileridir.)</a:t>
                      </a:r>
                    </a:p>
                    <a:p>
                      <a:pPr algn="just">
                        <a:spcAft>
                          <a:spcPts val="0"/>
                        </a:spcAft>
                      </a:pPr>
                      <a:endParaRPr lang="tr-TR" sz="1200" b="0" dirty="0">
                        <a:solidFill>
                          <a:srgbClr val="FF0000"/>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5" name="Dikdörtgen 4"/>
          <p:cNvSpPr/>
          <p:nvPr/>
        </p:nvSpPr>
        <p:spPr>
          <a:xfrm>
            <a:off x="71628" y="8767662"/>
            <a:ext cx="647361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27 Temmuz 2016 tarih ve 668 sayılı «Olağanüstü Hal Kapsamında Alınması Gereken Tedbirler ile Bazı Kurum ve Kuruluşlara Dair Düzenleme Yapılması Hakkında Kanun Hükmünde Kararname« ile akabinde çıkarılan diğer  kararnamelerle kapatılan ulusal ve yerel gazeteler ile televizyon ve radyo kanalları toplamdan çıkarılmıştır.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920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598806978"/>
              </p:ext>
            </p:extLst>
          </p:nvPr>
        </p:nvGraphicFramePr>
        <p:xfrm>
          <a:off x="217022" y="1155703"/>
          <a:ext cx="6463365" cy="7590730"/>
        </p:xfrm>
        <a:graphic>
          <a:graphicData uri="http://schemas.openxmlformats.org/drawingml/2006/table">
            <a:tbl>
              <a:tblPr>
                <a:effectLst>
                  <a:outerShdw blurRad="50800" dist="38100" dir="5400000" algn="t" rotWithShape="0">
                    <a:prstClr val="black">
                      <a:alpha val="40000"/>
                    </a:prstClr>
                  </a:outerShdw>
                </a:effectLst>
              </a:tblPr>
              <a:tblGrid>
                <a:gridCol w="2641370">
                  <a:extLst>
                    <a:ext uri="{9D8B030D-6E8A-4147-A177-3AD203B41FA5}">
                      <a16:colId xmlns:a16="http://schemas.microsoft.com/office/drawing/2014/main" val="20000"/>
                    </a:ext>
                  </a:extLst>
                </a:gridCol>
                <a:gridCol w="1211087">
                  <a:extLst>
                    <a:ext uri="{9D8B030D-6E8A-4147-A177-3AD203B41FA5}">
                      <a16:colId xmlns:a16="http://schemas.microsoft.com/office/drawing/2014/main" val="20001"/>
                    </a:ext>
                  </a:extLst>
                </a:gridCol>
                <a:gridCol w="1254481">
                  <a:extLst>
                    <a:ext uri="{9D8B030D-6E8A-4147-A177-3AD203B41FA5}">
                      <a16:colId xmlns:a16="http://schemas.microsoft.com/office/drawing/2014/main" val="917661381"/>
                    </a:ext>
                  </a:extLst>
                </a:gridCol>
                <a:gridCol w="1356427">
                  <a:extLst>
                    <a:ext uri="{9D8B030D-6E8A-4147-A177-3AD203B41FA5}">
                      <a16:colId xmlns:a16="http://schemas.microsoft.com/office/drawing/2014/main" val="906863284"/>
                    </a:ext>
                  </a:extLst>
                </a:gridCol>
              </a:tblGrid>
              <a:tr h="62287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 TURİZM BAKANLIĞINA BAĞLI MÜZELER</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90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90000"/>
                      </a:srgbClr>
                    </a:solidFill>
                  </a:tcPr>
                </a:tc>
                <a:extLst>
                  <a:ext uri="{0D108BD9-81ED-4DB2-BD59-A6C34878D82A}">
                    <a16:rowId xmlns:a16="http://schemas.microsoft.com/office/drawing/2014/main" val="3592351111"/>
                  </a:ext>
                </a:extLst>
              </a:tr>
              <a:tr h="41621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MÜZENİN ADI</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2021 YILI</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2022 YILI</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2023 YILI</a:t>
                      </a:r>
                      <a:endPar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0"/>
                  </a:ext>
                </a:extLst>
              </a:tr>
              <a:tr h="416211">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ARKEOLOJİ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213.971</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596.755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600.302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1"/>
                  </a:ext>
                </a:extLst>
              </a:tr>
              <a:tr h="549580">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İSLAM BİLİM</a:t>
                      </a:r>
                      <a:r>
                        <a:rPr lang="tr-TR" sz="1400" b="1" kern="1200" baseline="0" dirty="0">
                          <a:solidFill>
                            <a:schemeClr val="bg1"/>
                          </a:solidFill>
                          <a:latin typeface="+mn-lt"/>
                          <a:ea typeface="Times New Roman"/>
                          <a:cs typeface="Arial" pitchFamily="34" charset="0"/>
                        </a:rPr>
                        <a:t> VE TEKNOLOJİ TARİHİ </a:t>
                      </a:r>
                      <a:r>
                        <a:rPr lang="tr-TR" sz="1400" b="1" kern="1200" dirty="0">
                          <a:solidFill>
                            <a:schemeClr val="bg1"/>
                          </a:solidFill>
                          <a:latin typeface="+mn-lt"/>
                          <a:ea typeface="Times New Roman"/>
                          <a:cs typeface="Arial" pitchFamily="34" charset="0"/>
                        </a:rPr>
                        <a:t>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54.148</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155.742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121.245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2"/>
                  </a:ext>
                </a:extLst>
              </a:tr>
              <a:tr h="549580">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BÜYÜK SARAY MOZAİKLERİ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35.392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109.248</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23.191</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3"/>
                  </a:ext>
                </a:extLst>
              </a:tr>
              <a:tr h="416211">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GALATA MEVLEVİHANESİ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50.475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133.632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32.000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2787501299"/>
                  </a:ext>
                </a:extLst>
              </a:tr>
              <a:tr h="416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bg1"/>
                          </a:solidFill>
                          <a:latin typeface="+mn-lt"/>
                          <a:ea typeface="Times New Roman"/>
                          <a:cs typeface="Arial" pitchFamily="34" charset="0"/>
                        </a:rPr>
                        <a:t>TÜRK VE İSLAM ESERLERİ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99.890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220.543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194.264</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4"/>
                  </a:ext>
                </a:extLst>
              </a:tr>
              <a:tr h="549580">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HİSARLAR MÜZESİ </a:t>
                      </a:r>
                    </a:p>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(Rumeli Hisarı)</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41.920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40.353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58.481</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5"/>
                  </a:ext>
                </a:extLst>
              </a:tr>
              <a:tr h="416211">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ADAM MİCKİEWİCZ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1.719</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4.515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4.685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8"/>
                  </a:ext>
                </a:extLst>
              </a:tr>
              <a:tr h="416211">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İSTANBUL HAVAALANI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5.237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8.131</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11.030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9"/>
                  </a:ext>
                </a:extLst>
              </a:tr>
              <a:tr h="492826">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GALATA KULESİ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751.793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1.267.433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1.211.895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0"/>
                  </a:ext>
                </a:extLst>
              </a:tr>
              <a:tr h="477565">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MEHMET AKİF ERSOY HATIRA EVİ*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12.150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25.698</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18.281</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1"/>
                  </a:ext>
                </a:extLst>
              </a:tr>
              <a:tr h="446592">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HAFIZA 15 TEMMUZ MÜZESİ </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400" b="1" dirty="0">
                          <a:solidFill>
                            <a:schemeClr val="bg1"/>
                          </a:solidFill>
                        </a:rPr>
                        <a:t>3.952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400" b="1" dirty="0">
                          <a:solidFill>
                            <a:schemeClr val="bg1"/>
                          </a:solidFill>
                        </a:rPr>
                        <a:t>231.175</a:t>
                      </a:r>
                      <a:endParaRPr lang="tr-TR" dirty="0"/>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b="1" dirty="0">
                          <a:solidFill>
                            <a:schemeClr val="bg1"/>
                          </a:solidFill>
                        </a:rPr>
                        <a:t>233.069</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5"/>
                  </a:ext>
                </a:extLst>
              </a:tr>
              <a:tr h="446592">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KIZ</a:t>
                      </a:r>
                      <a:r>
                        <a:rPr lang="tr-TR" sz="1400" b="1" kern="1200" baseline="0" dirty="0">
                          <a:solidFill>
                            <a:schemeClr val="bg1"/>
                          </a:solidFill>
                          <a:latin typeface="+mn-lt"/>
                          <a:ea typeface="Times New Roman"/>
                          <a:cs typeface="Arial" pitchFamily="34" charset="0"/>
                        </a:rPr>
                        <a:t> KULESİ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400" b="1" dirty="0">
                          <a:solidFill>
                            <a:schemeClr val="bg1"/>
                          </a:solidFill>
                        </a:rPr>
                        <a:t>-</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dirty="0">
                          <a:solidFill>
                            <a:schemeClr val="bg1"/>
                          </a:solidFill>
                        </a:rPr>
                        <a:t>-</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400" b="1" dirty="0">
                          <a:solidFill>
                            <a:schemeClr val="bg1"/>
                          </a:solidFill>
                        </a:rPr>
                        <a:t>295.665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931040249"/>
                  </a:ext>
                </a:extLst>
              </a:tr>
              <a:tr h="446592">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AYASOFYA TARİHİ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400" b="1" dirty="0">
                          <a:solidFill>
                            <a:schemeClr val="bg1"/>
                          </a:solidFill>
                        </a:rPr>
                        <a:t>-</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dirty="0">
                          <a:solidFill>
                            <a:schemeClr val="bg1"/>
                          </a:solidFill>
                        </a:rPr>
                        <a:t>-</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400" b="1" dirty="0">
                          <a:solidFill>
                            <a:schemeClr val="bg1"/>
                          </a:solidFill>
                        </a:rPr>
                        <a:t>25.255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490696712"/>
                  </a:ext>
                </a:extLst>
              </a:tr>
              <a:tr h="51167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1.270.647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2.793.225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2.829.363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198593006"/>
                  </a:ext>
                </a:extLst>
              </a:tr>
            </a:tbl>
          </a:graphicData>
        </a:graphic>
      </p:graphicFrame>
      <p:sp>
        <p:nvSpPr>
          <p:cNvPr id="8" name="Dikdörtgen 7"/>
          <p:cNvSpPr/>
          <p:nvPr/>
        </p:nvSpPr>
        <p:spPr>
          <a:xfrm>
            <a:off x="230274" y="8870208"/>
            <a:ext cx="6463365" cy="477054"/>
          </a:xfrm>
          <a:prstGeom prst="rect">
            <a:avLst/>
          </a:prstGeom>
          <a:solidFill>
            <a:schemeClr val="tx1">
              <a:alpha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Mehmet Akif Ersoy Hatıra Evi 06.10.2020 </a:t>
            </a:r>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tarihinde ziyarete açılmıştır ve Galata Mevlevihane Müze Müdürlüğü’nün bağlı birimi olarak işlevlendirilmiştir.</a:t>
            </a:r>
          </a:p>
        </p:txBody>
      </p:sp>
      <p:sp>
        <p:nvSpPr>
          <p:cNvPr id="9" name="Dikdörtgen 8"/>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675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564106429"/>
              </p:ext>
            </p:extLst>
          </p:nvPr>
        </p:nvGraphicFramePr>
        <p:xfrm>
          <a:off x="394635" y="986606"/>
          <a:ext cx="6231452" cy="6185722"/>
        </p:xfrm>
        <a:graphic>
          <a:graphicData uri="http://schemas.openxmlformats.org/drawingml/2006/table">
            <a:tbl>
              <a:tblPr>
                <a:effectLst>
                  <a:outerShdw blurRad="50800" dist="38100" dir="5400000" algn="t" rotWithShape="0">
                    <a:prstClr val="black">
                      <a:alpha val="40000"/>
                    </a:prstClr>
                  </a:outerShdw>
                </a:effectLst>
              </a:tblPr>
              <a:tblGrid>
                <a:gridCol w="3856078">
                  <a:extLst>
                    <a:ext uri="{9D8B030D-6E8A-4147-A177-3AD203B41FA5}">
                      <a16:colId xmlns:a16="http://schemas.microsoft.com/office/drawing/2014/main" val="20000"/>
                    </a:ext>
                  </a:extLst>
                </a:gridCol>
                <a:gridCol w="2375374">
                  <a:extLst>
                    <a:ext uri="{9D8B030D-6E8A-4147-A177-3AD203B41FA5}">
                      <a16:colId xmlns:a16="http://schemas.microsoft.com/office/drawing/2014/main" val="20001"/>
                    </a:ext>
                  </a:extLst>
                </a:gridCol>
              </a:tblGrid>
              <a:tr h="36386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MİLLİ SARAYLAR İDARESİ BAŞKANLIĞI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MÜZE-SARAY-KÖŞK-KASIR ADI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2023 YILI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0"/>
                  </a:ext>
                </a:extLst>
              </a:tr>
              <a:tr h="363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latin typeface="Calibri" panose="020F0502020204030204" pitchFamily="34" charset="0"/>
                          <a:ea typeface="Times New Roman"/>
                          <a:cs typeface="Arial" pitchFamily="34" charset="0"/>
                        </a:rPr>
                        <a:t>TOPKAPI SARAYI (</a:t>
                      </a:r>
                      <a:r>
                        <a:rPr lang="tr-TR" sz="1400" b="1" kern="1200" baseline="0" dirty="0">
                          <a:solidFill>
                            <a:schemeClr val="tx1"/>
                          </a:solidFill>
                          <a:latin typeface="Calibri" panose="020F0502020204030204" pitchFamily="34" charset="0"/>
                          <a:ea typeface="Times New Roman"/>
                          <a:cs typeface="Arial" pitchFamily="34" charset="0"/>
                        </a:rPr>
                        <a:t> HAREM, AYA İRİNİ dahildir.)</a:t>
                      </a:r>
                      <a:endParaRPr lang="tr-TR" sz="14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latin typeface="Calibri" panose="020F0502020204030204" pitchFamily="34" charset="0"/>
                          <a:ea typeface="Times New Roman"/>
                          <a:cs typeface="Arial" pitchFamily="34" charset="0"/>
                        </a:rPr>
                        <a:t>2.794.209</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1"/>
                  </a:ext>
                </a:extLst>
              </a:tr>
              <a:tr h="363866">
                <a:tc>
                  <a:txBody>
                    <a:bodyPr/>
                    <a:lstStyle/>
                    <a:p>
                      <a:r>
                        <a:rPr lang="tr-TR" sz="1400" b="1" dirty="0">
                          <a:solidFill>
                            <a:schemeClr val="tx1"/>
                          </a:solidFill>
                          <a:latin typeface="Calibri" panose="020F0502020204030204" pitchFamily="34" charset="0"/>
                        </a:rPr>
                        <a:t>DOLMABAHÇE</a:t>
                      </a:r>
                      <a:r>
                        <a:rPr lang="tr-TR" sz="1400" b="1" baseline="0" dirty="0">
                          <a:solidFill>
                            <a:schemeClr val="tx1"/>
                          </a:solidFill>
                          <a:latin typeface="Calibri" panose="020F0502020204030204" pitchFamily="34" charset="0"/>
                        </a:rPr>
                        <a:t> SARAYI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1.425.376</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2"/>
                  </a:ext>
                </a:extLst>
              </a:tr>
              <a:tr h="363866">
                <a:tc>
                  <a:txBody>
                    <a:bodyPr/>
                    <a:lstStyle/>
                    <a:p>
                      <a:r>
                        <a:rPr lang="tr-TR" sz="1400" b="1" dirty="0">
                          <a:solidFill>
                            <a:schemeClr val="tx1"/>
                          </a:solidFill>
                          <a:latin typeface="Calibri" panose="020F0502020204030204" pitchFamily="34" charset="0"/>
                        </a:rPr>
                        <a:t>BEYLERBEYİ SARAYI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512.173</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3"/>
                  </a:ext>
                </a:extLst>
              </a:tr>
              <a:tr h="363866">
                <a:tc>
                  <a:txBody>
                    <a:bodyPr/>
                    <a:lstStyle/>
                    <a:p>
                      <a:r>
                        <a:rPr lang="tr-TR" sz="1400" b="1" dirty="0">
                          <a:solidFill>
                            <a:schemeClr val="tx1"/>
                          </a:solidFill>
                          <a:latin typeface="Calibri" panose="020F0502020204030204" pitchFamily="34" charset="0"/>
                        </a:rPr>
                        <a:t>YILDIZ SARAYI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Restorasyonda</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4"/>
                  </a:ext>
                </a:extLst>
              </a:tr>
              <a:tr h="363866">
                <a:tc>
                  <a:txBody>
                    <a:bodyPr/>
                    <a:lstStyle/>
                    <a:p>
                      <a:r>
                        <a:rPr lang="tr-TR" sz="1400" b="1" dirty="0">
                          <a:solidFill>
                            <a:schemeClr val="tx1"/>
                          </a:solidFill>
                          <a:latin typeface="Calibri" panose="020F0502020204030204" pitchFamily="34" charset="0"/>
                        </a:rPr>
                        <a:t>KÜÇÜKSU</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190.809</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5"/>
                  </a:ext>
                </a:extLst>
              </a:tr>
              <a:tr h="363866">
                <a:tc>
                  <a:txBody>
                    <a:bodyPr/>
                    <a:lstStyle/>
                    <a:p>
                      <a:r>
                        <a:rPr lang="tr-TR" sz="1400" b="1" dirty="0">
                          <a:solidFill>
                            <a:schemeClr val="tx1"/>
                          </a:solidFill>
                          <a:latin typeface="Calibri" panose="020F0502020204030204" pitchFamily="34" charset="0"/>
                        </a:rPr>
                        <a:t>IHLAMUR</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149.505</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8"/>
                  </a:ext>
                </a:extLst>
              </a:tr>
              <a:tr h="363866">
                <a:tc>
                  <a:txBody>
                    <a:bodyPr/>
                    <a:lstStyle/>
                    <a:p>
                      <a:r>
                        <a:rPr lang="tr-TR" sz="1400" b="1" dirty="0">
                          <a:solidFill>
                            <a:schemeClr val="tx1"/>
                          </a:solidFill>
                          <a:latin typeface="Calibri" panose="020F0502020204030204" pitchFamily="34" charset="0"/>
                        </a:rPr>
                        <a:t>BEYKOZ</a:t>
                      </a:r>
                      <a:r>
                        <a:rPr lang="tr-TR" sz="1400" b="1" baseline="0" dirty="0">
                          <a:solidFill>
                            <a:schemeClr val="tx1"/>
                          </a:solidFill>
                          <a:latin typeface="Calibri" panose="020F0502020204030204" pitchFamily="34" charset="0"/>
                        </a:rPr>
                        <a:t> MECİDİYE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49.226</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9"/>
                  </a:ext>
                </a:extLst>
              </a:tr>
              <a:tr h="363866">
                <a:tc>
                  <a:txBody>
                    <a:bodyPr/>
                    <a:lstStyle/>
                    <a:p>
                      <a:r>
                        <a:rPr lang="tr-TR" sz="1400" b="1" dirty="0">
                          <a:solidFill>
                            <a:schemeClr val="tx1"/>
                          </a:solidFill>
                          <a:latin typeface="Calibri" panose="020F0502020204030204" pitchFamily="34" charset="0"/>
                        </a:rPr>
                        <a:t>AYNALIKAVAK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26.891</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0"/>
                  </a:ext>
                </a:extLst>
              </a:tr>
              <a:tr h="363866">
                <a:tc>
                  <a:txBody>
                    <a:bodyPr/>
                    <a:lstStyle/>
                    <a:p>
                      <a:r>
                        <a:rPr lang="tr-TR" sz="1400" b="1" dirty="0">
                          <a:solidFill>
                            <a:schemeClr val="tx1"/>
                          </a:solidFill>
                          <a:latin typeface="Calibri" panose="020F0502020204030204" pitchFamily="34" charset="0"/>
                        </a:rPr>
                        <a:t>MASLAK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19.641</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1"/>
                  </a:ext>
                </a:extLst>
              </a:tr>
              <a:tr h="363866">
                <a:tc>
                  <a:txBody>
                    <a:bodyPr/>
                    <a:lstStyle/>
                    <a:p>
                      <a:r>
                        <a:rPr lang="tr-TR" sz="1400" b="1" dirty="0">
                          <a:solidFill>
                            <a:schemeClr val="tx1"/>
                          </a:solidFill>
                          <a:latin typeface="Calibri" panose="020F0502020204030204" pitchFamily="34" charset="0"/>
                        </a:rPr>
                        <a:t>SARAY</a:t>
                      </a:r>
                      <a:r>
                        <a:rPr lang="tr-TR" sz="1400" b="1" baseline="0" dirty="0">
                          <a:solidFill>
                            <a:schemeClr val="tx1"/>
                          </a:solidFill>
                          <a:latin typeface="Calibri" panose="020F0502020204030204" pitchFamily="34" charset="0"/>
                        </a:rPr>
                        <a:t> KOLEKSİYONLARI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26.298</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5"/>
                  </a:ext>
                </a:extLst>
              </a:tr>
              <a:tr h="363866">
                <a:tc>
                  <a:txBody>
                    <a:bodyPr/>
                    <a:lstStyle/>
                    <a:p>
                      <a:r>
                        <a:rPr lang="tr-TR" sz="1400" b="1" baseline="0" dirty="0">
                          <a:solidFill>
                            <a:schemeClr val="tx1"/>
                          </a:solidFill>
                          <a:latin typeface="Calibri" panose="020F0502020204030204" pitchFamily="34" charset="0"/>
                        </a:rPr>
                        <a:t>DOLMABAHÇE SAAT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0</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99856567"/>
                  </a:ext>
                </a:extLst>
              </a:tr>
              <a:tr h="363866">
                <a:tc>
                  <a:txBody>
                    <a:bodyPr/>
                    <a:lstStyle/>
                    <a:p>
                      <a:r>
                        <a:rPr lang="tr-TR" sz="1400" b="1" dirty="0">
                          <a:solidFill>
                            <a:schemeClr val="tx1"/>
                          </a:solidFill>
                          <a:latin typeface="Calibri" panose="020F0502020204030204" pitchFamily="34" charset="0"/>
                        </a:rPr>
                        <a:t>RESİM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210.946</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668609915"/>
                  </a:ext>
                </a:extLst>
              </a:tr>
              <a:tr h="363866">
                <a:tc>
                  <a:txBody>
                    <a:bodyPr/>
                    <a:lstStyle/>
                    <a:p>
                      <a:r>
                        <a:rPr lang="tr-TR" sz="1400" b="1" dirty="0">
                          <a:solidFill>
                            <a:schemeClr val="tx1"/>
                          </a:solidFill>
                          <a:latin typeface="Calibri" panose="020F0502020204030204" pitchFamily="34" charset="0"/>
                        </a:rPr>
                        <a:t>BEYKOZ CAM VE BİLLUR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149.919</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156437803"/>
                  </a:ext>
                </a:extLst>
              </a:tr>
              <a:tr h="363866">
                <a:tc>
                  <a:txBody>
                    <a:bodyPr/>
                    <a:lstStyle/>
                    <a:p>
                      <a:r>
                        <a:rPr lang="tr-TR" sz="1400" b="1" dirty="0">
                          <a:solidFill>
                            <a:schemeClr val="tx1"/>
                          </a:solidFill>
                          <a:latin typeface="Calibri" panose="020F0502020204030204" pitchFamily="34" charset="0"/>
                        </a:rPr>
                        <a:t>İSLAM</a:t>
                      </a:r>
                      <a:r>
                        <a:rPr lang="tr-TR" sz="1400" b="1" baseline="0" dirty="0">
                          <a:solidFill>
                            <a:schemeClr val="tx1"/>
                          </a:solidFill>
                          <a:latin typeface="Calibri" panose="020F0502020204030204" pitchFamily="34" charset="0"/>
                        </a:rPr>
                        <a:t> MEDENİYETLERİ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algn="ctr"/>
                      <a:r>
                        <a:rPr lang="tr-TR" sz="1400" b="1" dirty="0">
                          <a:solidFill>
                            <a:schemeClr val="tx1"/>
                          </a:solidFill>
                          <a:latin typeface="Calibri" panose="020F0502020204030204" pitchFamily="34" charset="0"/>
                        </a:rPr>
                        <a:t>811.348</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4213951957"/>
                  </a:ext>
                </a:extLst>
              </a:tr>
              <a:tr h="36386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TOPLAM</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6.366.341</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3"/>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3167176848"/>
              </p:ext>
            </p:extLst>
          </p:nvPr>
        </p:nvGraphicFramePr>
        <p:xfrm>
          <a:off x="368129" y="7443692"/>
          <a:ext cx="6297713" cy="1700307"/>
        </p:xfrm>
        <a:graphic>
          <a:graphicData uri="http://schemas.openxmlformats.org/drawingml/2006/table">
            <a:tbl>
              <a:tblPr>
                <a:effectLst>
                  <a:outerShdw blurRad="50800" dist="38100" dir="5400000" algn="t" rotWithShape="0">
                    <a:prstClr val="black">
                      <a:alpha val="40000"/>
                    </a:prstClr>
                  </a:outerShdw>
                </a:effectLst>
              </a:tblPr>
              <a:tblGrid>
                <a:gridCol w="3897081">
                  <a:extLst>
                    <a:ext uri="{9D8B030D-6E8A-4147-A177-3AD203B41FA5}">
                      <a16:colId xmlns:a16="http://schemas.microsoft.com/office/drawing/2014/main" val="20000"/>
                    </a:ext>
                  </a:extLst>
                </a:gridCol>
                <a:gridCol w="2400632">
                  <a:extLst>
                    <a:ext uri="{9D8B030D-6E8A-4147-A177-3AD203B41FA5}">
                      <a16:colId xmlns:a16="http://schemas.microsoft.com/office/drawing/2014/main" val="20001"/>
                    </a:ext>
                  </a:extLst>
                </a:gridCol>
              </a:tblGrid>
              <a:tr h="3592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 MÜZE ZİYARETÇİ SAYISI</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3386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BAĞLI OLDUĞU KURUM</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2023 YILI </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00"/>
                  </a:ext>
                </a:extLst>
              </a:tr>
              <a:tr h="331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latin typeface="Calibri" panose="020F0502020204030204" pitchFamily="34" charset="0"/>
                          <a:ea typeface="Times New Roman"/>
                          <a:cs typeface="Arial" pitchFamily="34" charset="0"/>
                        </a:rPr>
                        <a:t>KÜLTÜR</a:t>
                      </a:r>
                      <a:r>
                        <a:rPr lang="tr-TR" sz="1400" b="1" kern="1200" baseline="0" dirty="0">
                          <a:solidFill>
                            <a:schemeClr val="tx1"/>
                          </a:solidFill>
                          <a:latin typeface="Calibri" panose="020F0502020204030204" pitchFamily="34" charset="0"/>
                          <a:ea typeface="Times New Roman"/>
                          <a:cs typeface="Arial" pitchFamily="34" charset="0"/>
                        </a:rPr>
                        <a:t> VE TURİZM BAKANLIĞI</a:t>
                      </a:r>
                      <a:endParaRPr lang="tr-TR" sz="14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latin typeface="Calibri" panose="020F0502020204030204" pitchFamily="34" charset="0"/>
                          <a:ea typeface="Times New Roman"/>
                          <a:cs typeface="Arial" pitchFamily="34" charset="0"/>
                        </a:rPr>
                        <a:t>2.829.363</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01"/>
                  </a:ext>
                </a:extLst>
              </a:tr>
              <a:tr h="331858">
                <a:tc>
                  <a:txBody>
                    <a:bodyPr/>
                    <a:lstStyle/>
                    <a:p>
                      <a:r>
                        <a:rPr lang="tr-TR" sz="1400" b="1" dirty="0">
                          <a:solidFill>
                            <a:schemeClr val="tx1"/>
                          </a:solidFill>
                          <a:latin typeface="Calibri" panose="020F0502020204030204" pitchFamily="34" charset="0"/>
                        </a:rPr>
                        <a:t>MİLLİ SARAYLA</a:t>
                      </a:r>
                      <a:r>
                        <a:rPr lang="tr-TR" sz="1400" b="1" baseline="0" dirty="0">
                          <a:solidFill>
                            <a:schemeClr val="tx1"/>
                          </a:solidFill>
                          <a:latin typeface="Calibri" panose="020F0502020204030204" pitchFamily="34" charset="0"/>
                        </a:rPr>
                        <a:t>R İDARESİ BAŞKANLIĞI</a:t>
                      </a:r>
                      <a:endParaRPr lang="tr-TR" sz="1400" b="1" dirty="0">
                        <a:solidFill>
                          <a:schemeClr val="tx1"/>
                        </a:solidFill>
                        <a:latin typeface="Calibri" panose="020F0502020204030204"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6.366.341</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02"/>
                  </a:ext>
                </a:extLst>
              </a:tr>
              <a:tr h="3386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9.195.704</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13"/>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484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57914"/>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ZİYARETÇİ İSTATİSTİKLERİ</a:t>
            </a:r>
          </a:p>
        </p:txBody>
      </p:sp>
      <p:graphicFrame>
        <p:nvGraphicFramePr>
          <p:cNvPr id="4" name="4 Tablo"/>
          <p:cNvGraphicFramePr>
            <a:graphicFrameLocks noGrp="1"/>
          </p:cNvGraphicFramePr>
          <p:nvPr>
            <p:extLst/>
          </p:nvPr>
        </p:nvGraphicFramePr>
        <p:xfrm>
          <a:off x="201929" y="988064"/>
          <a:ext cx="6520031" cy="3413758"/>
        </p:xfrm>
        <a:graphic>
          <a:graphicData uri="http://schemas.openxmlformats.org/drawingml/2006/table">
            <a:tbl>
              <a:tblPr>
                <a:effectLst>
                  <a:outerShdw blurRad="50800" dist="38100" dir="5400000" algn="t" rotWithShape="0">
                    <a:prstClr val="black">
                      <a:alpha val="40000"/>
                    </a:prstClr>
                  </a:outerShdw>
                </a:effectLst>
              </a:tblPr>
              <a:tblGrid>
                <a:gridCol w="1612020">
                  <a:extLst>
                    <a:ext uri="{9D8B030D-6E8A-4147-A177-3AD203B41FA5}">
                      <a16:colId xmlns:a16="http://schemas.microsoft.com/office/drawing/2014/main" val="20000"/>
                    </a:ext>
                  </a:extLst>
                </a:gridCol>
                <a:gridCol w="1723797">
                  <a:extLst>
                    <a:ext uri="{9D8B030D-6E8A-4147-A177-3AD203B41FA5}">
                      <a16:colId xmlns:a16="http://schemas.microsoft.com/office/drawing/2014/main" val="20001"/>
                    </a:ext>
                  </a:extLst>
                </a:gridCol>
                <a:gridCol w="1777114">
                  <a:extLst>
                    <a:ext uri="{9D8B030D-6E8A-4147-A177-3AD203B41FA5}">
                      <a16:colId xmlns:a16="http://schemas.microsoft.com/office/drawing/2014/main" val="20002"/>
                    </a:ext>
                  </a:extLst>
                </a:gridCol>
                <a:gridCol w="1407100">
                  <a:extLst>
                    <a:ext uri="{9D8B030D-6E8A-4147-A177-3AD203B41FA5}">
                      <a16:colId xmlns:a16="http://schemas.microsoft.com/office/drawing/2014/main" val="20003"/>
                    </a:ext>
                  </a:extLst>
                </a:gridCol>
              </a:tblGrid>
              <a:tr h="37396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GELEN</a:t>
                      </a:r>
                      <a:r>
                        <a:rPr lang="tr-TR" sz="1600" b="1" baseline="0" dirty="0">
                          <a:solidFill>
                            <a:schemeClr val="bg1"/>
                          </a:solidFill>
                          <a:latin typeface="Calibri" panose="020F0502020204030204" pitchFamily="34" charset="0"/>
                          <a:cs typeface="Arial" pitchFamily="34" charset="0"/>
                        </a:rPr>
                        <a:t> YABANCI ZİYARETÇİ SAYISI</a:t>
                      </a:r>
                      <a:r>
                        <a:rPr lang="tr-TR" sz="1600" b="1" dirty="0">
                          <a:solidFill>
                            <a:schemeClr val="bg1"/>
                          </a:solidFill>
                          <a:latin typeface="Calibri" panose="020F0502020204030204" pitchFamily="34" charset="0"/>
                          <a:cs typeface="Arial" pitchFamily="34" charset="0"/>
                        </a:rPr>
                        <a:t>  (2023 YILI</a:t>
                      </a:r>
                      <a:r>
                        <a:rPr lang="tr-TR" sz="1600" b="1" baseline="0" dirty="0">
                          <a:solidFill>
                            <a:schemeClr val="bg1"/>
                          </a:solidFill>
                          <a:latin typeface="Calibri" panose="020F0502020204030204" pitchFamily="34" charset="0"/>
                          <a:cs typeface="Arial" pitchFamily="34" charset="0"/>
                        </a:rPr>
                        <a:t> </a:t>
                      </a:r>
                      <a:r>
                        <a:rPr lang="tr-TR" sz="1600" b="1" dirty="0">
                          <a:solidFill>
                            <a:schemeClr val="bg1"/>
                          </a:solidFill>
                          <a:latin typeface="Calibri" panose="020F0502020204030204" pitchFamily="34" charset="0"/>
                          <a:cs typeface="Arial" pitchFamily="34" charset="0"/>
                        </a:rPr>
                        <a:t>)</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extLst>
                  <a:ext uri="{0D108BD9-81ED-4DB2-BD59-A6C34878D82A}">
                    <a16:rowId xmlns:a16="http://schemas.microsoft.com/office/drawing/2014/main" val="10007"/>
                  </a:ext>
                </a:extLst>
              </a:tr>
              <a:tr h="33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YILLAR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2104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2015</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36.244.632</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a:solidFill>
                            <a:schemeClr val="tx1"/>
                          </a:solidFill>
                          <a:effectLst/>
                          <a:latin typeface="Calibri" panose="020F0502020204030204" pitchFamily="34" charset="0"/>
                          <a:ea typeface="+mn-ea"/>
                          <a:cs typeface="+mn-cs"/>
                        </a:rPr>
                        <a:t>12.428.733</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34</a:t>
                      </a:r>
                    </a:p>
                  </a:txBody>
                  <a:tcPr marL="5358" marR="5358" marT="5358"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564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2016</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25.352.213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a:solidFill>
                            <a:schemeClr val="tx1"/>
                          </a:solidFill>
                          <a:effectLst/>
                          <a:latin typeface="Calibri" panose="020F0502020204030204" pitchFamily="34" charset="0"/>
                          <a:ea typeface="+mn-ea"/>
                          <a:cs typeface="+mn-cs"/>
                        </a:rPr>
                        <a:t>9.217.644</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767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2017</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32.410.034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10.730.510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272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39.488.401</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13.432.990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658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45.058.286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14.906.663</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166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12.734.213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5.001.981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39</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9368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2021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24.712.266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9.025.004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36,5</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76429174"/>
                  </a:ext>
                </a:extLst>
              </a:tr>
              <a:tr h="2581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2022</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44.564.395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16.018.726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67384733"/>
                  </a:ext>
                </a:extLst>
              </a:tr>
              <a:tr h="3592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2023 YILI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49.209.180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17.370.030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35</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82616132"/>
                  </a:ext>
                </a:extLst>
              </a:tr>
            </a:tbl>
          </a:graphicData>
        </a:graphic>
      </p:graphicFrame>
      <p:graphicFrame>
        <p:nvGraphicFramePr>
          <p:cNvPr id="5" name="6 Tablo"/>
          <p:cNvGraphicFramePr>
            <a:graphicFrameLocks noGrp="1"/>
          </p:cNvGraphicFramePr>
          <p:nvPr>
            <p:extLst>
              <p:ext uri="{D42A27DB-BD31-4B8C-83A1-F6EECF244321}">
                <p14:modId xmlns:p14="http://schemas.microsoft.com/office/powerpoint/2010/main" val="3172822965"/>
              </p:ext>
            </p:extLst>
          </p:nvPr>
        </p:nvGraphicFramePr>
        <p:xfrm>
          <a:off x="201929" y="4638262"/>
          <a:ext cx="6520031" cy="4823790"/>
        </p:xfrm>
        <a:graphic>
          <a:graphicData uri="http://schemas.openxmlformats.org/drawingml/2006/table">
            <a:tbl>
              <a:tblPr>
                <a:effectLst>
                  <a:outerShdw blurRad="50800" dist="38100" dir="5400000" algn="t" rotWithShape="0">
                    <a:prstClr val="black">
                      <a:alpha val="40000"/>
                    </a:prstClr>
                  </a:outerShdw>
                </a:effectLst>
              </a:tblPr>
              <a:tblGrid>
                <a:gridCol w="5329425">
                  <a:extLst>
                    <a:ext uri="{9D8B030D-6E8A-4147-A177-3AD203B41FA5}">
                      <a16:colId xmlns:a16="http://schemas.microsoft.com/office/drawing/2014/main" val="20000"/>
                    </a:ext>
                  </a:extLst>
                </a:gridCol>
                <a:gridCol w="1190606">
                  <a:extLst>
                    <a:ext uri="{9D8B030D-6E8A-4147-A177-3AD203B41FA5}">
                      <a16:colId xmlns:a16="http://schemas.microsoft.com/office/drawing/2014/main" val="20001"/>
                    </a:ext>
                  </a:extLst>
                </a:gridCol>
              </a:tblGrid>
              <a:tr h="445799">
                <a:tc>
                  <a:txBody>
                    <a:bodyPr/>
                    <a:lstStyle/>
                    <a:p>
                      <a:pPr algn="ctr" fontAlgn="b"/>
                      <a:r>
                        <a:rPr lang="tr-TR" sz="1400" b="1" i="0" u="none" strike="noStrike" baseline="0" dirty="0">
                          <a:solidFill>
                            <a:schemeClr val="bg1"/>
                          </a:solidFill>
                          <a:latin typeface="+mn-lt"/>
                          <a:cs typeface="Arial" pitchFamily="34" charset="0"/>
                        </a:rPr>
                        <a:t> </a:t>
                      </a:r>
                      <a:r>
                        <a:rPr lang="tr-TR" sz="1400" b="1" i="0" u="none" strike="noStrike" dirty="0">
                          <a:solidFill>
                            <a:schemeClr val="bg1"/>
                          </a:solidFill>
                          <a:latin typeface="+mn-lt"/>
                          <a:cs typeface="Arial" pitchFamily="34" charset="0"/>
                        </a:rPr>
                        <a:t>MİLLİYETLERİNE GÖRE  GELEN</a:t>
                      </a:r>
                      <a:r>
                        <a:rPr lang="tr-TR" sz="1400" b="1" i="0" u="none" strike="noStrike" baseline="0" dirty="0">
                          <a:solidFill>
                            <a:schemeClr val="bg1"/>
                          </a:solidFill>
                          <a:latin typeface="+mn-lt"/>
                          <a:cs typeface="Arial" pitchFamily="34" charset="0"/>
                        </a:rPr>
                        <a:t> YABANCI ZİYARETÇİLER</a:t>
                      </a:r>
                      <a:r>
                        <a:rPr lang="tr-TR" sz="1400" b="1" i="0" u="none" strike="noStrike" dirty="0">
                          <a:solidFill>
                            <a:schemeClr val="bg1"/>
                          </a:solidFill>
                          <a:latin typeface="+mn-lt"/>
                          <a:cs typeface="Arial" pitchFamily="34" charset="0"/>
                        </a:rPr>
                        <a:t>  (2023 YILI</a:t>
                      </a:r>
                      <a:r>
                        <a:rPr lang="tr-TR" sz="1400" b="1" i="0" u="none" strike="noStrike" baseline="0" dirty="0">
                          <a:solidFill>
                            <a:schemeClr val="bg1"/>
                          </a:solidFill>
                          <a:latin typeface="+mn-lt"/>
                          <a:cs typeface="Arial" pitchFamily="34" charset="0"/>
                        </a:rPr>
                        <a:t> </a:t>
                      </a:r>
                      <a:r>
                        <a:rPr lang="tr-TR" sz="1400" b="1" i="0" u="none" strike="noStrike" dirty="0">
                          <a:solidFill>
                            <a:schemeClr val="bg1"/>
                          </a:solidFill>
                          <a:latin typeface="+mn-lt"/>
                          <a:cs typeface="Arial" pitchFamily="34" charset="0"/>
                        </a:rPr>
                        <a:t>) </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mn-lt"/>
                          <a:cs typeface="Arial" pitchFamily="34" charset="0"/>
                        </a:rPr>
                        <a:t>ZİYARETÇİ SAYISI</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245078">
                <a:tc>
                  <a:txBody>
                    <a:bodyPr/>
                    <a:lstStyle/>
                    <a:p>
                      <a:pPr algn="l" rtl="0" fontAlgn="ctr"/>
                      <a:r>
                        <a:rPr lang="tr-TR" sz="1400" b="1" i="0" u="none" strike="noStrike" dirty="0">
                          <a:solidFill>
                            <a:srgbClr val="000000"/>
                          </a:solidFill>
                          <a:effectLst/>
                          <a:latin typeface="+mn-lt"/>
                        </a:rPr>
                        <a:t>RUSYA FEDERASYONU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1.990.226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5078">
                <a:tc>
                  <a:txBody>
                    <a:bodyPr/>
                    <a:lstStyle/>
                    <a:p>
                      <a:pPr algn="l" rtl="0" fontAlgn="ctr"/>
                      <a:r>
                        <a:rPr lang="tr-TR" sz="1400" b="1" i="0" u="none" strike="noStrike" dirty="0">
                          <a:solidFill>
                            <a:srgbClr val="000000"/>
                          </a:solidFill>
                          <a:effectLst/>
                          <a:latin typeface="+mn-lt"/>
                        </a:rPr>
                        <a:t>ALMANYA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1.286.504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5078">
                <a:tc>
                  <a:txBody>
                    <a:bodyPr/>
                    <a:lstStyle/>
                    <a:p>
                      <a:pPr algn="l" rtl="0" fontAlgn="ctr"/>
                      <a:r>
                        <a:rPr lang="tr-TR" sz="1400" b="1" i="0" u="none" strike="noStrike" dirty="0">
                          <a:solidFill>
                            <a:srgbClr val="000000"/>
                          </a:solidFill>
                          <a:effectLst/>
                          <a:latin typeface="+mn-lt"/>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1.053.638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5078">
                <a:tc>
                  <a:txBody>
                    <a:bodyPr/>
                    <a:lstStyle/>
                    <a:p>
                      <a:pPr algn="l" rtl="0" fontAlgn="ctr"/>
                      <a:r>
                        <a:rPr lang="tr-TR" sz="1400" b="1" i="0" u="none" strike="noStrike">
                          <a:solidFill>
                            <a:srgbClr val="000000"/>
                          </a:solidFill>
                          <a:effectLst/>
                          <a:latin typeface="+mn-lt"/>
                        </a:rPr>
                        <a:t>AMERİKA BİRLEŞİK DEVLETLERİ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853.766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5078">
                <a:tc>
                  <a:txBody>
                    <a:bodyPr/>
                    <a:lstStyle/>
                    <a:p>
                      <a:pPr algn="l" rtl="0" fontAlgn="ctr"/>
                      <a:r>
                        <a:rPr lang="tr-TR" sz="1400" b="1" i="0" u="none" strike="noStrike">
                          <a:solidFill>
                            <a:srgbClr val="000000"/>
                          </a:solidFill>
                          <a:effectLst/>
                          <a:latin typeface="+mn-lt"/>
                        </a:rPr>
                        <a:t>İNGİLTERE (BİRLEŞİK KRALLIK)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701.961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5078">
                <a:tc>
                  <a:txBody>
                    <a:bodyPr/>
                    <a:lstStyle/>
                    <a:p>
                      <a:pPr algn="l" rtl="0" fontAlgn="ctr"/>
                      <a:r>
                        <a:rPr lang="tr-TR" sz="1400" b="1" i="0" u="none" strike="noStrike">
                          <a:solidFill>
                            <a:srgbClr val="000000"/>
                          </a:solidFill>
                          <a:effectLst/>
                          <a:latin typeface="+mn-lt"/>
                        </a:rPr>
                        <a:t>FRANSA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589.149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5078">
                <a:tc>
                  <a:txBody>
                    <a:bodyPr/>
                    <a:lstStyle/>
                    <a:p>
                      <a:pPr algn="l" rtl="0" fontAlgn="ctr"/>
                      <a:r>
                        <a:rPr lang="tr-TR" sz="1400" b="1" i="0" u="none" strike="noStrike">
                          <a:solidFill>
                            <a:srgbClr val="000000"/>
                          </a:solidFill>
                          <a:effectLst/>
                          <a:latin typeface="+mn-lt"/>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404.607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5078">
                <a:tc>
                  <a:txBody>
                    <a:bodyPr/>
                    <a:lstStyle/>
                    <a:p>
                      <a:pPr algn="l" rtl="0" fontAlgn="ctr"/>
                      <a:r>
                        <a:rPr lang="tr-TR" sz="1400" b="1" i="0" u="none" strike="noStrike" dirty="0">
                          <a:solidFill>
                            <a:srgbClr val="000000"/>
                          </a:solidFill>
                          <a:effectLst/>
                          <a:latin typeface="+mn-lt"/>
                        </a:rPr>
                        <a:t>KAZAKİSTAN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351.044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5078">
                <a:tc>
                  <a:txBody>
                    <a:bodyPr/>
                    <a:lstStyle/>
                    <a:p>
                      <a:pPr algn="l" rtl="0" fontAlgn="ctr"/>
                      <a:r>
                        <a:rPr lang="tr-TR" sz="1400" b="1" i="0" u="none" strike="noStrike" dirty="0">
                          <a:solidFill>
                            <a:srgbClr val="000000"/>
                          </a:solidFill>
                          <a:effectLst/>
                          <a:latin typeface="+mn-lt"/>
                        </a:rPr>
                        <a:t>HOLLANDA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332.008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5078">
                <a:tc>
                  <a:txBody>
                    <a:bodyPr/>
                    <a:lstStyle/>
                    <a:p>
                      <a:pPr algn="l" rtl="0" fontAlgn="ctr"/>
                      <a:r>
                        <a:rPr lang="tr-TR" sz="1400" b="1" i="0" u="none" strike="noStrike" dirty="0">
                          <a:solidFill>
                            <a:srgbClr val="000000"/>
                          </a:solidFill>
                          <a:effectLst/>
                          <a:latin typeface="+mn-lt"/>
                        </a:rPr>
                        <a:t>AZERBEYCAN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293.059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5078">
                <a:tc>
                  <a:txBody>
                    <a:bodyPr/>
                    <a:lstStyle/>
                    <a:p>
                      <a:pPr algn="l" rtl="0" fontAlgn="ctr"/>
                      <a:r>
                        <a:rPr lang="tr-TR" sz="1400" b="1" i="0" u="none" strike="noStrike" dirty="0">
                          <a:solidFill>
                            <a:srgbClr val="000000"/>
                          </a:solidFill>
                          <a:effectLst/>
                          <a:latin typeface="+mn-lt"/>
                        </a:rPr>
                        <a:t>ÜRDÜN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238.082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219630"/>
                  </a:ext>
                </a:extLst>
              </a:tr>
              <a:tr h="245078">
                <a:tc>
                  <a:txBody>
                    <a:bodyPr/>
                    <a:lstStyle/>
                    <a:p>
                      <a:pPr algn="l" rtl="0" fontAlgn="ctr"/>
                      <a:r>
                        <a:rPr lang="tr-TR" sz="1400" b="1" i="0" u="none" strike="noStrike" dirty="0">
                          <a:solidFill>
                            <a:srgbClr val="000000"/>
                          </a:solidFill>
                          <a:effectLst/>
                          <a:latin typeface="+mn-lt"/>
                        </a:rPr>
                        <a:t>UKRAYNA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196.615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5078">
                <a:tc>
                  <a:txBody>
                    <a:bodyPr/>
                    <a:lstStyle/>
                    <a:p>
                      <a:pPr algn="l" rtl="0" fontAlgn="ctr"/>
                      <a:r>
                        <a:rPr lang="tr-TR" sz="1400" b="1" i="0" u="none" strike="noStrike">
                          <a:solidFill>
                            <a:srgbClr val="000000"/>
                          </a:solidFill>
                          <a:effectLst/>
                          <a:latin typeface="+mn-lt"/>
                        </a:rPr>
                        <a:t>LİBYA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191.739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45078">
                <a:tc>
                  <a:txBody>
                    <a:bodyPr/>
                    <a:lstStyle/>
                    <a:p>
                      <a:pPr algn="l" rtl="0" fontAlgn="ctr"/>
                      <a:r>
                        <a:rPr lang="tr-TR" sz="1400" b="1" i="0" u="none" strike="noStrike" dirty="0">
                          <a:solidFill>
                            <a:srgbClr val="000000"/>
                          </a:solidFill>
                          <a:effectLst/>
                          <a:latin typeface="+mn-lt"/>
                        </a:rPr>
                        <a:t>LÜBNAN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164.098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45078">
                <a:tc>
                  <a:txBody>
                    <a:bodyPr/>
                    <a:lstStyle/>
                    <a:p>
                      <a:pPr algn="l" rtl="0" fontAlgn="ctr"/>
                      <a:r>
                        <a:rPr lang="tr-TR" sz="1400" b="1" i="0" u="none" strike="noStrike" dirty="0">
                          <a:solidFill>
                            <a:srgbClr val="000000"/>
                          </a:solidFill>
                          <a:effectLst/>
                          <a:latin typeface="+mn-lt"/>
                        </a:rPr>
                        <a:t>SURİYE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115.795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4325">
                <a:tc>
                  <a:txBody>
                    <a:bodyPr/>
                    <a:lstStyle/>
                    <a:p>
                      <a:pPr algn="l" rtl="0" fontAlgn="ctr"/>
                      <a:r>
                        <a:rPr lang="tr-TR" sz="1400" b="1" i="0" u="none" strike="noStrike" dirty="0">
                          <a:solidFill>
                            <a:srgbClr val="000000"/>
                          </a:solidFill>
                          <a:effectLst/>
                          <a:latin typeface="+mn-lt"/>
                        </a:rPr>
                        <a:t>DİĞER ÜLKELER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8.607.739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97496">
                <a:tc>
                  <a:txBody>
                    <a:bodyPr/>
                    <a:lstStyle/>
                    <a:p>
                      <a:pPr algn="ctr" fontAlgn="b"/>
                      <a:r>
                        <a:rPr lang="tr-TR" sz="1600" b="1" i="0" u="none" strike="noStrike" kern="1200" dirty="0">
                          <a:solidFill>
                            <a:srgbClr val="2D3142"/>
                          </a:solidFill>
                          <a:latin typeface="+mn-lt"/>
                          <a:ea typeface="+mn-ea"/>
                          <a:cs typeface="Arial" pitchFamily="34" charset="0"/>
                        </a:rPr>
                        <a:t>TOPLAM</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marL="0" algn="ctr" defTabSz="685800" rtl="0" eaLnBrk="1" fontAlgn="ctr" latinLnBrk="0" hangingPunct="1"/>
                      <a:r>
                        <a:rPr lang="tr-TR" sz="1600" b="1" i="0" u="none" strike="noStrike" kern="1200" dirty="0">
                          <a:solidFill>
                            <a:srgbClr val="000000"/>
                          </a:solidFill>
                          <a:effectLst/>
                          <a:latin typeface="+mn-lt"/>
                          <a:ea typeface="+mn-ea"/>
                          <a:cs typeface="+mn-cs"/>
                        </a:rPr>
                        <a:t>17.370.030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extLst>
                  <a:ext uri="{0D108BD9-81ED-4DB2-BD59-A6C34878D82A}">
                    <a16:rowId xmlns:a16="http://schemas.microsoft.com/office/drawing/2014/main" val="10017"/>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2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478887596"/>
              </p:ext>
            </p:extLst>
          </p:nvPr>
        </p:nvGraphicFramePr>
        <p:xfrm>
          <a:off x="117520" y="795110"/>
          <a:ext cx="6588079" cy="825673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53605">
                  <a:extLst>
                    <a:ext uri="{9D8B030D-6E8A-4147-A177-3AD203B41FA5}">
                      <a16:colId xmlns:a16="http://schemas.microsoft.com/office/drawing/2014/main" val="2601106219"/>
                    </a:ext>
                  </a:extLst>
                </a:gridCol>
                <a:gridCol w="1694927">
                  <a:extLst>
                    <a:ext uri="{9D8B030D-6E8A-4147-A177-3AD203B41FA5}">
                      <a16:colId xmlns:a16="http://schemas.microsoft.com/office/drawing/2014/main" val="1650796824"/>
                    </a:ext>
                  </a:extLst>
                </a:gridCol>
                <a:gridCol w="1828800">
                  <a:extLst>
                    <a:ext uri="{9D8B030D-6E8A-4147-A177-3AD203B41FA5}">
                      <a16:colId xmlns:a16="http://schemas.microsoft.com/office/drawing/2014/main" val="1702824231"/>
                    </a:ext>
                  </a:extLst>
                </a:gridCol>
                <a:gridCol w="1510747">
                  <a:extLst>
                    <a:ext uri="{9D8B030D-6E8A-4147-A177-3AD203B41FA5}">
                      <a16:colId xmlns:a16="http://schemas.microsoft.com/office/drawing/2014/main" val="3099657515"/>
                    </a:ext>
                  </a:extLst>
                </a:gridCol>
              </a:tblGrid>
              <a:tr h="427697">
                <a:tc gridSpan="4">
                  <a:txBody>
                    <a:bodyPr/>
                    <a:lstStyle/>
                    <a:p>
                      <a:pPr algn="ctr"/>
                      <a:r>
                        <a:rPr lang="tr-TR" sz="1400" dirty="0">
                          <a:solidFill>
                            <a:schemeClr val="bg1"/>
                          </a:solidFill>
                          <a:latin typeface="Calibri" panose="020F0502020204030204" pitchFamily="34" charset="0"/>
                          <a:cs typeface="Calibri" panose="020F0502020204030204" pitchFamily="34" charset="0"/>
                        </a:rPr>
                        <a:t>CUMHURİYET</a:t>
                      </a:r>
                      <a:r>
                        <a:rPr lang="tr-TR" sz="1400" baseline="0" dirty="0">
                          <a:solidFill>
                            <a:schemeClr val="bg1"/>
                          </a:solidFill>
                          <a:latin typeface="Calibri" panose="020F0502020204030204" pitchFamily="34" charset="0"/>
                          <a:cs typeface="Calibri" panose="020F0502020204030204" pitchFamily="34" charset="0"/>
                        </a:rPr>
                        <a:t> DÖNEMİ İSTANBUL NÜFUSU</a:t>
                      </a:r>
                      <a:endParaRPr lang="tr-TR" sz="1400" dirty="0">
                        <a:solidFill>
                          <a:schemeClr val="bg1"/>
                        </a:solidFill>
                        <a:latin typeface="Calibri" panose="020F0502020204030204" pitchFamily="34" charset="0"/>
                        <a:cs typeface="Calibri" panose="020F0502020204030204" pitchFamily="34" charset="0"/>
                      </a:endParaRPr>
                    </a:p>
                  </a:txBody>
                  <a:tcPr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endParaRPr lang="tr-TR" dirty="0"/>
                    </a:p>
                  </a:txBody>
                  <a:tcPr/>
                </a:tc>
                <a:tc hMerge="1">
                  <a:txBody>
                    <a:bodyPr/>
                    <a:lstStyle/>
                    <a:p>
                      <a:endParaRPr lang="tr-TR" dirty="0"/>
                    </a:p>
                  </a:txBody>
                  <a:tcPr/>
                </a:tc>
                <a:tc hMerge="1">
                  <a:txBody>
                    <a:bodyPr/>
                    <a:lstStyle/>
                    <a:p>
                      <a:pPr algn="ctr"/>
                      <a:endParaRPr lang="tr-TR" dirty="0">
                        <a:solidFill>
                          <a:srgbClr val="2B364A"/>
                        </a:solidFill>
                        <a:latin typeface="Calibri" panose="020F0502020204030204" pitchFamily="34" charset="0"/>
                      </a:endParaRPr>
                    </a:p>
                  </a:txBody>
                  <a:tcPr>
                    <a:solidFill>
                      <a:srgbClr val="F9D222"/>
                    </a:solidFill>
                  </a:tcPr>
                </a:tc>
                <a:extLst>
                  <a:ext uri="{0D108BD9-81ED-4DB2-BD59-A6C34878D82A}">
                    <a16:rowId xmlns:a16="http://schemas.microsoft.com/office/drawing/2014/main" val="441535077"/>
                  </a:ext>
                </a:extLst>
              </a:tr>
              <a:tr h="380706">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TÜRKİYE</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ORAN</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2491790493"/>
                  </a:ext>
                </a:extLst>
              </a:tr>
              <a:tr h="26601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806.863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13.648.270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883.599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16.158.018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991.237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17.820.950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1.078.399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18.790.174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26601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1.166.477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20.947.188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1.533.822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24.064.763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1.882.092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27.754.820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2.293.823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31.391.421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64183901"/>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3.019.032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35.605.176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42875248"/>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3.904.588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40.347.719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26541030"/>
                  </a:ext>
                </a:extLst>
              </a:tr>
              <a:tr h="26601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1980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4.741.890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44.736.957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28339762"/>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5.842.985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50.664.458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14305491"/>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7.309.190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56.473.035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495278411"/>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9.198.809</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62.865.574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21831006"/>
                  </a:ext>
                </a:extLst>
              </a:tr>
              <a:tr h="26601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2000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10.018.735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67.803.927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14,78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961729910"/>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13.255.685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73.722.988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2372931"/>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13.624.240</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74.724.269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367363951"/>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13.854.740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75.627.384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77362414"/>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14.377.018</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77.695.904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88944626"/>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14.657.434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78.741.053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98242575"/>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14.804.116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79.814.871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21759639"/>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15.029.231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80.810.525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09212225"/>
                  </a:ext>
                </a:extLst>
              </a:tr>
              <a:tr h="26601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15.067.724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82.003.882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54265622"/>
                  </a:ext>
                </a:extLst>
              </a:tr>
              <a:tr h="266012">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15.519.267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83.154.997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18,66</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57856444"/>
                  </a:ext>
                </a:extLst>
              </a:tr>
              <a:tr h="266012">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2020</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15.462.452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83.614.362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18,49</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64632677"/>
                  </a:ext>
                </a:extLst>
              </a:tr>
              <a:tr h="266012">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2021</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15.840.900</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84.680.273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074853647"/>
                  </a:ext>
                </a:extLst>
              </a:tr>
              <a:tr h="266012">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2022</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15.907.951</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85.279.553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18,65</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47187240"/>
                  </a:ext>
                </a:extLst>
              </a:tr>
              <a:tr h="26601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15.655.924</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85.372.377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18,33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920410939"/>
                  </a:ext>
                </a:extLst>
              </a:tr>
            </a:tbl>
          </a:graphicData>
        </a:graphic>
      </p:graphicFrame>
      <p:sp>
        <p:nvSpPr>
          <p:cNvPr id="8" name="Dikdörtgen 7"/>
          <p:cNvSpPr/>
          <p:nvPr/>
        </p:nvSpPr>
        <p:spPr>
          <a:xfrm>
            <a:off x="132522" y="9119645"/>
            <a:ext cx="6586330"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Kaynak: Karpat, Kemal (2003) Osmanlı Nüfusu (1830-1914) İstanbul: Tarih Vakfı Yurt Yayınları; Karpat, Kemal (2006) Osmanlı’da Değişim, Modernleşme ve Uluslaşma, Çev. Dilek Özdemir, Ankara: İmge Kitapevi</a:t>
            </a:r>
          </a:p>
        </p:txBody>
      </p:sp>
      <p:sp>
        <p:nvSpPr>
          <p:cNvPr id="9" name="Dikdörtgen 8"/>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YILLARA GÖRE İSTANBUL NÜFUSU</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78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0" y="184029"/>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KONAKLAMA TESİSLERİ VERİLERİ</a:t>
            </a:r>
          </a:p>
        </p:txBody>
      </p:sp>
      <p:graphicFrame>
        <p:nvGraphicFramePr>
          <p:cNvPr id="4" name="4 Tablo"/>
          <p:cNvGraphicFramePr>
            <a:graphicFrameLocks noGrp="1"/>
          </p:cNvGraphicFramePr>
          <p:nvPr>
            <p:extLst>
              <p:ext uri="{D42A27DB-BD31-4B8C-83A1-F6EECF244321}">
                <p14:modId xmlns:p14="http://schemas.microsoft.com/office/powerpoint/2010/main" val="3320231135"/>
              </p:ext>
            </p:extLst>
          </p:nvPr>
        </p:nvGraphicFramePr>
        <p:xfrm>
          <a:off x="102274" y="813743"/>
          <a:ext cx="6616578" cy="1380639"/>
        </p:xfrm>
        <a:graphic>
          <a:graphicData uri="http://schemas.openxmlformats.org/drawingml/2006/table">
            <a:tbl>
              <a:tblPr>
                <a:effectLst>
                  <a:outerShdw blurRad="50800" dist="38100" dir="5400000" algn="t" rotWithShape="0">
                    <a:prstClr val="black">
                      <a:alpha val="40000"/>
                    </a:prstClr>
                  </a:outerShdw>
                </a:effectLst>
              </a:tblPr>
              <a:tblGrid>
                <a:gridCol w="4653935">
                  <a:extLst>
                    <a:ext uri="{9D8B030D-6E8A-4147-A177-3AD203B41FA5}">
                      <a16:colId xmlns:a16="http://schemas.microsoft.com/office/drawing/2014/main" val="20000"/>
                    </a:ext>
                  </a:extLst>
                </a:gridCol>
                <a:gridCol w="1962643">
                  <a:extLst>
                    <a:ext uri="{9D8B030D-6E8A-4147-A177-3AD203B41FA5}">
                      <a16:colId xmlns:a16="http://schemas.microsoft.com/office/drawing/2014/main" val="20001"/>
                    </a:ext>
                  </a:extLst>
                </a:gridCol>
              </a:tblGrid>
              <a:tr h="214605">
                <a:tc>
                  <a:txBody>
                    <a:bodyPr/>
                    <a:lstStyle/>
                    <a:p>
                      <a:pPr algn="ctr" fontAlgn="b"/>
                      <a:r>
                        <a:rPr lang="tr-TR" sz="1600" b="1" i="0" u="none" strike="noStrike" dirty="0">
                          <a:solidFill>
                            <a:schemeClr val="bg1"/>
                          </a:solidFill>
                          <a:latin typeface="Calibri" panose="020F0502020204030204" pitchFamily="34" charset="0"/>
                          <a:cs typeface="Arial" pitchFamily="34" charset="0"/>
                        </a:rPr>
                        <a:t>   TURİZM</a:t>
                      </a: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i="0" u="none" strike="noStrike" kern="1200" dirty="0">
                          <a:solidFill>
                            <a:schemeClr val="bg1"/>
                          </a:solidFill>
                          <a:latin typeface="Calibri" panose="020F0502020204030204" pitchFamily="34" charset="0"/>
                          <a:ea typeface="+mn-ea"/>
                          <a:cs typeface="Arial" pitchFamily="34" charset="0"/>
                        </a:rPr>
                        <a:t>202</a:t>
                      </a:r>
                      <a:r>
                        <a:rPr lang="tr-TR" sz="1600" b="1" i="0" u="none" strike="noStrike" kern="1200" baseline="0" dirty="0">
                          <a:solidFill>
                            <a:schemeClr val="bg1"/>
                          </a:solidFill>
                          <a:latin typeface="Calibri" panose="020F0502020204030204" pitchFamily="34" charset="0"/>
                          <a:ea typeface="+mn-ea"/>
                          <a:cs typeface="Arial" pitchFamily="34" charset="0"/>
                        </a:rPr>
                        <a:t>3 YILI </a:t>
                      </a: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282939">
                <a:tc>
                  <a:txBody>
                    <a:bodyPr/>
                    <a:lstStyle/>
                    <a:p>
                      <a:pPr algn="l" fontAlgn="b"/>
                      <a:r>
                        <a:rPr lang="tr-TR" sz="1200" b="1" i="0" u="none" strike="noStrike" dirty="0">
                          <a:solidFill>
                            <a:srgbClr val="14213D"/>
                          </a:solidFill>
                          <a:latin typeface="Calibri" panose="020F0502020204030204" pitchFamily="34" charset="0"/>
                          <a:cs typeface="Arial" pitchFamily="34" charset="0"/>
                        </a:rPr>
                        <a:t>TURİZM İŞLETMESİ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mn-cs"/>
                        </a:rPr>
                        <a:t>145.745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9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a:ln>
                            <a:noFill/>
                          </a:ln>
                          <a:solidFill>
                            <a:srgbClr val="14213D"/>
                          </a:solidFill>
                          <a:effectLst/>
                          <a:latin typeface="Calibri" panose="020F0502020204030204" pitchFamily="34" charset="0"/>
                          <a:cs typeface="Times New Roman" pitchFamily="18" charset="0"/>
                        </a:rPr>
                        <a:t>BASİT KONAKLAMA TURİZM İŞLETMESİ YATAK SAYISI</a:t>
                      </a:r>
                      <a:endParaRPr lang="tr-TR" sz="1200" b="1" i="0" u="none" strike="noStrike" dirty="0">
                        <a:solidFill>
                          <a:srgbClr val="14213D"/>
                        </a:solidFill>
                        <a:latin typeface="Calibri" panose="020F0502020204030204" pitchFamily="34" charset="0"/>
                        <a:cs typeface="Arial" pitchFamily="34" charset="0"/>
                      </a:endParaRP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mn-cs"/>
                        </a:rPr>
                        <a:t> 96.826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2939">
                <a:tc>
                  <a:txBody>
                    <a:bodyPr/>
                    <a:lstStyle/>
                    <a:p>
                      <a:pPr algn="l" fontAlgn="b"/>
                      <a:r>
                        <a:rPr lang="tr-TR" sz="1200" b="1" i="0" u="none" strike="noStrike" dirty="0">
                          <a:solidFill>
                            <a:srgbClr val="14213D"/>
                          </a:solidFill>
                          <a:latin typeface="Calibri" panose="020F0502020204030204" pitchFamily="34" charset="0"/>
                          <a:cs typeface="Arial" pitchFamily="34" charset="0"/>
                        </a:rPr>
                        <a:t>TURİZM YATIRIMI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mn-cs"/>
                        </a:rPr>
                        <a:t>19.039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2939">
                <a:tc>
                  <a:txBody>
                    <a:bodyPr/>
                    <a:lstStyle/>
                    <a:p>
                      <a:pPr algn="l" fontAlgn="b"/>
                      <a:r>
                        <a:rPr lang="tr-TR" sz="1200" b="1" i="0" u="none" strike="noStrike" dirty="0">
                          <a:solidFill>
                            <a:srgbClr val="14213D"/>
                          </a:solidFill>
                          <a:latin typeface="Calibri" panose="020F0502020204030204" pitchFamily="34" charset="0"/>
                          <a:cs typeface="Arial" pitchFamily="34" charset="0"/>
                        </a:rPr>
                        <a:t> GELEN YABANCI ZİYARETÇİ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17.370.030</a:t>
                      </a: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Group 3"/>
          <p:cNvGraphicFramePr>
            <a:graphicFrameLocks/>
          </p:cNvGraphicFramePr>
          <p:nvPr>
            <p:extLst>
              <p:ext uri="{D42A27DB-BD31-4B8C-83A1-F6EECF244321}">
                <p14:modId xmlns:p14="http://schemas.microsoft.com/office/powerpoint/2010/main" val="335111413"/>
              </p:ext>
            </p:extLst>
          </p:nvPr>
        </p:nvGraphicFramePr>
        <p:xfrm>
          <a:off x="102273" y="2292161"/>
          <a:ext cx="6643083" cy="1744054"/>
        </p:xfrm>
        <a:graphic>
          <a:graphicData uri="http://schemas.openxmlformats.org/drawingml/2006/table">
            <a:tbl>
              <a:tblPr>
                <a:effectLst>
                  <a:outerShdw blurRad="50800" dist="38100" dir="5400000" algn="t" rotWithShape="0">
                    <a:prstClr val="black">
                      <a:alpha val="40000"/>
                    </a:prstClr>
                  </a:outerShdw>
                </a:effectLst>
              </a:tblPr>
              <a:tblGrid>
                <a:gridCol w="3899092">
                  <a:extLst>
                    <a:ext uri="{9D8B030D-6E8A-4147-A177-3AD203B41FA5}">
                      <a16:colId xmlns:a16="http://schemas.microsoft.com/office/drawing/2014/main" val="20000"/>
                    </a:ext>
                  </a:extLst>
                </a:gridCol>
                <a:gridCol w="1284421">
                  <a:extLst>
                    <a:ext uri="{9D8B030D-6E8A-4147-A177-3AD203B41FA5}">
                      <a16:colId xmlns:a16="http://schemas.microsoft.com/office/drawing/2014/main" val="20001"/>
                    </a:ext>
                  </a:extLst>
                </a:gridCol>
                <a:gridCol w="1459570">
                  <a:extLst>
                    <a:ext uri="{9D8B030D-6E8A-4147-A177-3AD203B41FA5}">
                      <a16:colId xmlns:a16="http://schemas.microsoft.com/office/drawing/2014/main" val="20002"/>
                    </a:ext>
                  </a:extLst>
                </a:gridCol>
              </a:tblGrid>
              <a:tr h="36866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mn-cs"/>
                        </a:rPr>
                        <a:t>YEME-İÇME TESİSLERİ</a:t>
                      </a:r>
                    </a:p>
                  </a:txBody>
                  <a:tcPr marL="51435" marR="51435" marT="25718" marB="25718"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43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 TESİS TÜRÜ</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SAYI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KAPASİTE</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19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mn-lt"/>
                        </a:rPr>
                        <a:t>TURİZM İŞLETME  BELGELİ YEME-İÇME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chemeClr val="tx1"/>
                          </a:solidFill>
                          <a:effectLst/>
                          <a:latin typeface="+mn-lt"/>
                        </a:rPr>
                        <a:t>577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chemeClr val="tx1"/>
                          </a:solidFill>
                          <a:effectLst/>
                          <a:latin typeface="+mn-lt"/>
                        </a:rPr>
                        <a:t>165.347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025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200" b="1" i="0" u="none" strike="noStrike" cap="none" normalizeH="0" baseline="0" dirty="0">
                          <a:ln>
                            <a:noFill/>
                          </a:ln>
                          <a:solidFill>
                            <a:schemeClr val="tx1"/>
                          </a:solidFill>
                          <a:effectLst/>
                          <a:latin typeface="+mn-lt"/>
                        </a:rPr>
                        <a:t>TURİZM YATIRIMI BELGELİ YEME-İÇME  TESİSİ  </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200" b="1" i="0" u="none" strike="noStrike" kern="1200" dirty="0">
                          <a:solidFill>
                            <a:schemeClr val="tx1"/>
                          </a:solidFill>
                          <a:latin typeface="+mn-lt"/>
                          <a:ea typeface="+mn-ea"/>
                          <a:cs typeface="+mn-cs"/>
                        </a:rPr>
                        <a:t>1.406</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2650441"/>
                  </a:ext>
                </a:extLst>
              </a:tr>
              <a:tr h="26721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200" b="1" i="0" u="none" strike="noStrike" cap="none" normalizeH="0" baseline="0" dirty="0">
                          <a:ln>
                            <a:noFill/>
                          </a:ln>
                          <a:solidFill>
                            <a:schemeClr val="tx1"/>
                          </a:solidFill>
                          <a:effectLst/>
                          <a:latin typeface="+mn-lt"/>
                        </a:rPr>
                        <a:t>TURİZM İŞLETMESİ BELGELİ EĞLENCE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12</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200" b="1" i="0" u="none" strike="noStrike" kern="1200" dirty="0">
                          <a:solidFill>
                            <a:schemeClr val="tx1"/>
                          </a:solidFill>
                          <a:latin typeface="+mn-lt"/>
                          <a:ea typeface="+mn-ea"/>
                          <a:cs typeface="+mn-cs"/>
                        </a:rPr>
                        <a:t>2.270</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93236726"/>
                  </a:ext>
                </a:extLst>
              </a:tr>
              <a:tr h="2437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200" b="1" i="0" u="none" strike="noStrike" cap="none" normalizeH="0" baseline="0" dirty="0">
                          <a:ln>
                            <a:noFill/>
                          </a:ln>
                          <a:solidFill>
                            <a:schemeClr val="tx1"/>
                          </a:solidFill>
                          <a:effectLst/>
                          <a:latin typeface="+mn-lt"/>
                        </a:rPr>
                        <a:t>TURİZM YATIRIMI BELGELİ EĞLENCE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200" b="1" i="0" u="none" strike="noStrike" kern="1200" dirty="0">
                          <a:solidFill>
                            <a:schemeClr val="tx1"/>
                          </a:solidFill>
                          <a:latin typeface="+mn-lt"/>
                          <a:ea typeface="+mn-ea"/>
                          <a:cs typeface="+mn-cs"/>
                        </a:rPr>
                        <a:t>0</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71211602"/>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Group 93"/>
          <p:cNvGraphicFramePr>
            <a:graphicFrameLocks noGrp="1"/>
          </p:cNvGraphicFramePr>
          <p:nvPr>
            <p:extLst>
              <p:ext uri="{D42A27DB-BD31-4B8C-83A1-F6EECF244321}">
                <p14:modId xmlns:p14="http://schemas.microsoft.com/office/powerpoint/2010/main" val="2645191410"/>
              </p:ext>
            </p:extLst>
          </p:nvPr>
        </p:nvGraphicFramePr>
        <p:xfrm>
          <a:off x="126021" y="4162578"/>
          <a:ext cx="6632588" cy="2543022"/>
        </p:xfrm>
        <a:graphic>
          <a:graphicData uri="http://schemas.openxmlformats.org/drawingml/2006/table">
            <a:tbl>
              <a:tblPr>
                <a:effectLst>
                  <a:outerShdw blurRad="50800" dist="38100" dir="5400000" algn="t" rotWithShape="0">
                    <a:prstClr val="black">
                      <a:alpha val="40000"/>
                    </a:prstClr>
                  </a:outerShdw>
                </a:effectLst>
              </a:tblPr>
              <a:tblGrid>
                <a:gridCol w="3881696">
                  <a:extLst>
                    <a:ext uri="{9D8B030D-6E8A-4147-A177-3AD203B41FA5}">
                      <a16:colId xmlns:a16="http://schemas.microsoft.com/office/drawing/2014/main" val="20000"/>
                    </a:ext>
                  </a:extLst>
                </a:gridCol>
                <a:gridCol w="1254030">
                  <a:extLst>
                    <a:ext uri="{9D8B030D-6E8A-4147-A177-3AD203B41FA5}">
                      <a16:colId xmlns:a16="http://schemas.microsoft.com/office/drawing/2014/main" val="20001"/>
                    </a:ext>
                  </a:extLst>
                </a:gridCol>
                <a:gridCol w="1496862">
                  <a:extLst>
                    <a:ext uri="{9D8B030D-6E8A-4147-A177-3AD203B41FA5}">
                      <a16:colId xmlns:a16="http://schemas.microsoft.com/office/drawing/2014/main" val="20003"/>
                    </a:ext>
                  </a:extLst>
                </a:gridCol>
              </a:tblGrid>
              <a:tr h="37875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DENİZ TURİZMİ</a:t>
                      </a:r>
                      <a:r>
                        <a:rPr lang="tr-TR" sz="1600" b="1" baseline="0" dirty="0">
                          <a:solidFill>
                            <a:schemeClr val="bg1"/>
                          </a:solidFill>
                          <a:latin typeface="Calibri" panose="020F0502020204030204" pitchFamily="34" charset="0"/>
                          <a:cs typeface="Arial" pitchFamily="34" charset="0"/>
                        </a:rPr>
                        <a:t> </a:t>
                      </a:r>
                      <a:r>
                        <a:rPr lang="tr-TR" sz="1600" b="1" dirty="0">
                          <a:solidFill>
                            <a:schemeClr val="bg1"/>
                          </a:solidFill>
                          <a:latin typeface="Calibri" panose="020F0502020204030204" pitchFamily="34" charset="0"/>
                          <a:cs typeface="Arial" pitchFamily="34" charset="0"/>
                        </a:rPr>
                        <a:t>İŞLETME</a:t>
                      </a:r>
                      <a:r>
                        <a:rPr lang="tr-TR" sz="1600" b="1" baseline="0" dirty="0">
                          <a:solidFill>
                            <a:schemeClr val="bg1"/>
                          </a:solidFill>
                          <a:latin typeface="Calibri" panose="020F0502020204030204" pitchFamily="34" charset="0"/>
                          <a:cs typeface="Arial" pitchFamily="34" charset="0"/>
                        </a:rPr>
                        <a:t> </a:t>
                      </a:r>
                      <a:r>
                        <a:rPr lang="tr-TR" sz="1600" b="1" dirty="0">
                          <a:solidFill>
                            <a:schemeClr val="bg1"/>
                          </a:solidFill>
                          <a:latin typeface="Calibri" panose="020F0502020204030204" pitchFamily="34" charset="0"/>
                          <a:cs typeface="Arial" pitchFamily="34" charset="0"/>
                        </a:rPr>
                        <a:t>BELGELİ </a:t>
                      </a:r>
                      <a:r>
                        <a:rPr lang="tr-TR" sz="1600" b="1" baseline="0" dirty="0">
                          <a:solidFill>
                            <a:schemeClr val="bg1"/>
                          </a:solidFill>
                          <a:latin typeface="Calibri" panose="020F0502020204030204" pitchFamily="34" charset="0"/>
                          <a:cs typeface="Arial" pitchFamily="34" charset="0"/>
                        </a:rPr>
                        <a:t>TESİSLER</a:t>
                      </a:r>
                      <a:endParaRPr lang="tr-TR" sz="16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603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60308">
                <a:tc>
                  <a:txBody>
                    <a:bodyPr/>
                    <a:lstStyle/>
                    <a:p>
                      <a:pPr algn="l" rtl="0" fontAlgn="ctr"/>
                      <a:r>
                        <a:rPr lang="tr-TR" sz="1200" b="1" i="0" u="none" strike="noStrike" dirty="0">
                          <a:solidFill>
                            <a:srgbClr val="000000"/>
                          </a:solidFill>
                          <a:effectLst/>
                          <a:latin typeface="+mn-lt"/>
                        </a:rPr>
                        <a:t>YAT</a:t>
                      </a:r>
                      <a:r>
                        <a:rPr lang="tr-TR" sz="1200" b="1" i="0" u="none" strike="noStrike" baseline="0" dirty="0">
                          <a:solidFill>
                            <a:srgbClr val="000000"/>
                          </a:solidFill>
                          <a:effectLst/>
                          <a:latin typeface="+mn-lt"/>
                        </a:rPr>
                        <a:t> LİMANLARI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2.070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0308">
                <a:tc>
                  <a:txBody>
                    <a:bodyPr/>
                    <a:lstStyle/>
                    <a:p>
                      <a:pPr algn="l" rtl="0" fontAlgn="ctr"/>
                      <a:r>
                        <a:rPr lang="tr-TR" sz="1200" b="1" i="0" u="none" strike="noStrike" dirty="0">
                          <a:solidFill>
                            <a:srgbClr val="000000"/>
                          </a:solidFill>
                          <a:effectLst/>
                          <a:latin typeface="+mn-lt"/>
                        </a:rPr>
                        <a:t>YÜZER</a:t>
                      </a:r>
                      <a:r>
                        <a:rPr lang="tr-TR" sz="1200" b="1" i="0" u="none" strike="noStrike" baseline="0" dirty="0">
                          <a:solidFill>
                            <a:srgbClr val="000000"/>
                          </a:solidFill>
                          <a:effectLst/>
                          <a:latin typeface="+mn-lt"/>
                        </a:rPr>
                        <a:t> TESİS</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11.894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0308">
                <a:tc>
                  <a:txBody>
                    <a:bodyPr/>
                    <a:lstStyle/>
                    <a:p>
                      <a:pPr algn="l" rtl="0" fontAlgn="ctr"/>
                      <a:r>
                        <a:rPr lang="tr-TR" sz="1200" b="1" i="0" u="none" strike="noStrike" dirty="0">
                          <a:solidFill>
                            <a:srgbClr val="000000"/>
                          </a:solidFill>
                          <a:effectLst/>
                          <a:latin typeface="+mn-lt"/>
                        </a:rPr>
                        <a:t>GÜNÜBİRLİK</a:t>
                      </a:r>
                      <a:r>
                        <a:rPr lang="tr-TR" sz="1200" b="1" i="0" u="none" strike="noStrike" baseline="0" dirty="0">
                          <a:solidFill>
                            <a:srgbClr val="000000"/>
                          </a:solidFill>
                          <a:effectLst/>
                          <a:latin typeface="+mn-lt"/>
                        </a:rPr>
                        <a:t> GEZİ TEKNELERİ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21.298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60308">
                <a:tc>
                  <a:txBody>
                    <a:bodyPr/>
                    <a:lstStyle/>
                    <a:p>
                      <a:pPr algn="l" rtl="0" fontAlgn="ctr"/>
                      <a:r>
                        <a:rPr lang="tr-TR" sz="1200" b="1" i="0" u="none" strike="noStrike" dirty="0">
                          <a:solidFill>
                            <a:srgbClr val="000000"/>
                          </a:solidFill>
                          <a:effectLst/>
                          <a:latin typeface="+mn-lt"/>
                        </a:rPr>
                        <a:t>TİCARİ</a:t>
                      </a:r>
                      <a:r>
                        <a:rPr lang="tr-TR" sz="1200" b="1" i="0" u="none" strike="noStrike" baseline="0" dirty="0">
                          <a:solidFill>
                            <a:srgbClr val="000000"/>
                          </a:solidFill>
                          <a:effectLst/>
                          <a:latin typeface="+mn-lt"/>
                        </a:rPr>
                        <a:t> YATLAR</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1.580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60308">
                <a:tc>
                  <a:txBody>
                    <a:bodyPr/>
                    <a:lstStyle/>
                    <a:p>
                      <a:pPr algn="l" rtl="0" fontAlgn="ctr"/>
                      <a:r>
                        <a:rPr lang="tr-TR" sz="1200" b="1" i="0" u="none" strike="noStrike" dirty="0">
                          <a:solidFill>
                            <a:srgbClr val="000000"/>
                          </a:solidFill>
                          <a:effectLst/>
                          <a:latin typeface="+mn-lt"/>
                        </a:rPr>
                        <a:t>SU</a:t>
                      </a:r>
                      <a:r>
                        <a:rPr lang="tr-TR" sz="1200" b="1" i="0" u="none" strike="noStrike" baseline="0" dirty="0">
                          <a:solidFill>
                            <a:srgbClr val="000000"/>
                          </a:solidFill>
                          <a:effectLst/>
                          <a:latin typeface="+mn-lt"/>
                        </a:rPr>
                        <a:t> ALTI SPORTİF FAALİYET</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90604">
                <a:tc>
                  <a:txBody>
                    <a:bodyPr/>
                    <a:lstStyle/>
                    <a:p>
                      <a:pPr algn="l" rtl="0" fontAlgn="ctr"/>
                      <a:r>
                        <a:rPr lang="tr-TR" sz="1200" b="1" i="0" u="none" strike="noStrike" dirty="0">
                          <a:effectLst/>
                          <a:latin typeface="+mn-lt"/>
                        </a:rPr>
                        <a:t>KRUVAZİYER</a:t>
                      </a:r>
                      <a:r>
                        <a:rPr lang="tr-TR" sz="1200" b="1" i="0" u="none" strike="noStrike" baseline="0" dirty="0">
                          <a:effectLst/>
                          <a:latin typeface="+mn-lt"/>
                        </a:rPr>
                        <a:t> LİMANI</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1820">
                <a:tc>
                  <a:txBody>
                    <a:bodyPr/>
                    <a:lstStyle/>
                    <a:p>
                      <a:pPr algn="l"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550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36.890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graphicFrame>
        <p:nvGraphicFramePr>
          <p:cNvPr id="10" name="Group 93"/>
          <p:cNvGraphicFramePr>
            <a:graphicFrameLocks noGrp="1"/>
          </p:cNvGraphicFramePr>
          <p:nvPr>
            <p:extLst>
              <p:ext uri="{D42A27DB-BD31-4B8C-83A1-F6EECF244321}">
                <p14:modId xmlns:p14="http://schemas.microsoft.com/office/powerpoint/2010/main" val="1999217566"/>
              </p:ext>
            </p:extLst>
          </p:nvPr>
        </p:nvGraphicFramePr>
        <p:xfrm>
          <a:off x="137123" y="6808858"/>
          <a:ext cx="6608233" cy="2600186"/>
        </p:xfrm>
        <a:graphic>
          <a:graphicData uri="http://schemas.openxmlformats.org/drawingml/2006/table">
            <a:tbl>
              <a:tblPr>
                <a:effectLst>
                  <a:outerShdw blurRad="50800" dist="38100" dir="5400000" algn="t" rotWithShape="0">
                    <a:prstClr val="black">
                      <a:alpha val="40000"/>
                    </a:prstClr>
                  </a:outerShdw>
                </a:effectLst>
              </a:tblPr>
              <a:tblGrid>
                <a:gridCol w="3867442">
                  <a:extLst>
                    <a:ext uri="{9D8B030D-6E8A-4147-A177-3AD203B41FA5}">
                      <a16:colId xmlns:a16="http://schemas.microsoft.com/office/drawing/2014/main" val="20000"/>
                    </a:ext>
                  </a:extLst>
                </a:gridCol>
                <a:gridCol w="1249425">
                  <a:extLst>
                    <a:ext uri="{9D8B030D-6E8A-4147-A177-3AD203B41FA5}">
                      <a16:colId xmlns:a16="http://schemas.microsoft.com/office/drawing/2014/main" val="20001"/>
                    </a:ext>
                  </a:extLst>
                </a:gridCol>
                <a:gridCol w="1491366">
                  <a:extLst>
                    <a:ext uri="{9D8B030D-6E8A-4147-A177-3AD203B41FA5}">
                      <a16:colId xmlns:a16="http://schemas.microsoft.com/office/drawing/2014/main" val="20003"/>
                    </a:ext>
                  </a:extLst>
                </a:gridCol>
              </a:tblGrid>
              <a:tr h="32509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DENİZ TURİZMİ</a:t>
                      </a:r>
                      <a:r>
                        <a:rPr lang="tr-TR" sz="1600" b="1" baseline="0" dirty="0">
                          <a:solidFill>
                            <a:schemeClr val="bg1"/>
                          </a:solidFill>
                          <a:latin typeface="Calibri" panose="020F0502020204030204" pitchFamily="34" charset="0"/>
                          <a:cs typeface="Arial" pitchFamily="34" charset="0"/>
                        </a:rPr>
                        <a:t> YATIRIM </a:t>
                      </a:r>
                      <a:r>
                        <a:rPr lang="tr-TR" sz="1600" b="1" dirty="0">
                          <a:solidFill>
                            <a:schemeClr val="bg1"/>
                          </a:solidFill>
                          <a:latin typeface="Calibri" panose="020F0502020204030204" pitchFamily="34" charset="0"/>
                          <a:cs typeface="Arial" pitchFamily="34" charset="0"/>
                        </a:rPr>
                        <a:t>BELGELİ </a:t>
                      </a:r>
                      <a:r>
                        <a:rPr lang="tr-TR" sz="1600" b="1" baseline="0" dirty="0">
                          <a:solidFill>
                            <a:schemeClr val="bg1"/>
                          </a:solidFill>
                          <a:latin typeface="Calibri" panose="020F0502020204030204" pitchFamily="34" charset="0"/>
                          <a:cs typeface="Arial" pitchFamily="34" charset="0"/>
                        </a:rPr>
                        <a:t>TESİSLER</a:t>
                      </a:r>
                      <a:endParaRPr lang="tr-TR" sz="16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75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77521">
                <a:tc>
                  <a:txBody>
                    <a:bodyPr/>
                    <a:lstStyle/>
                    <a:p>
                      <a:pPr algn="l" rtl="0" fontAlgn="ctr"/>
                      <a:r>
                        <a:rPr lang="tr-TR" sz="1200" b="1" i="0" u="none" strike="noStrike" dirty="0">
                          <a:solidFill>
                            <a:srgbClr val="000000"/>
                          </a:solidFill>
                          <a:effectLst/>
                          <a:latin typeface="+mn-lt"/>
                        </a:rPr>
                        <a:t>YAT</a:t>
                      </a:r>
                      <a:r>
                        <a:rPr lang="tr-TR" sz="1200" b="1" i="0" u="none" strike="noStrike" baseline="0" dirty="0">
                          <a:solidFill>
                            <a:srgbClr val="000000"/>
                          </a:solidFill>
                          <a:effectLst/>
                          <a:latin typeface="+mn-lt"/>
                        </a:rPr>
                        <a:t> LİMANLARI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7521">
                <a:tc>
                  <a:txBody>
                    <a:bodyPr/>
                    <a:lstStyle/>
                    <a:p>
                      <a:pPr algn="l" rtl="0" fontAlgn="ctr"/>
                      <a:r>
                        <a:rPr lang="tr-TR" sz="1200" b="1" i="0" u="none" strike="noStrike" dirty="0">
                          <a:solidFill>
                            <a:srgbClr val="000000"/>
                          </a:solidFill>
                          <a:effectLst/>
                          <a:latin typeface="+mn-lt"/>
                        </a:rPr>
                        <a:t>YÜZER</a:t>
                      </a:r>
                      <a:r>
                        <a:rPr lang="tr-TR" sz="1200" b="1" i="0" u="none" strike="noStrike" baseline="0" dirty="0">
                          <a:solidFill>
                            <a:srgbClr val="000000"/>
                          </a:solidFill>
                          <a:effectLst/>
                          <a:latin typeface="+mn-lt"/>
                        </a:rPr>
                        <a:t> TESİS</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7521">
                <a:tc>
                  <a:txBody>
                    <a:bodyPr/>
                    <a:lstStyle/>
                    <a:p>
                      <a:pPr algn="l" rtl="0" fontAlgn="ctr"/>
                      <a:r>
                        <a:rPr lang="tr-TR" sz="1200" b="1" i="0" u="none" strike="noStrike" dirty="0">
                          <a:solidFill>
                            <a:srgbClr val="000000"/>
                          </a:solidFill>
                          <a:effectLst/>
                          <a:latin typeface="+mn-lt"/>
                        </a:rPr>
                        <a:t>GÜNÜBİRLİK</a:t>
                      </a:r>
                      <a:r>
                        <a:rPr lang="tr-TR" sz="1200" b="1" i="0" u="none" strike="noStrike" baseline="0" dirty="0">
                          <a:solidFill>
                            <a:srgbClr val="000000"/>
                          </a:solidFill>
                          <a:effectLst/>
                          <a:latin typeface="+mn-lt"/>
                        </a:rPr>
                        <a:t> GEZİ TEKNELERİ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7521">
                <a:tc>
                  <a:txBody>
                    <a:bodyPr/>
                    <a:lstStyle/>
                    <a:p>
                      <a:pPr algn="l" rtl="0" fontAlgn="ctr"/>
                      <a:r>
                        <a:rPr lang="tr-TR" sz="1200" b="1" i="0" u="none" strike="noStrike" dirty="0">
                          <a:solidFill>
                            <a:srgbClr val="000000"/>
                          </a:solidFill>
                          <a:effectLst/>
                          <a:latin typeface="+mn-lt"/>
                        </a:rPr>
                        <a:t>TİCARİ</a:t>
                      </a:r>
                      <a:r>
                        <a:rPr lang="tr-TR" sz="1200" b="1" i="0" u="none" strike="noStrike" baseline="0" dirty="0">
                          <a:solidFill>
                            <a:srgbClr val="000000"/>
                          </a:solidFill>
                          <a:effectLst/>
                          <a:latin typeface="+mn-lt"/>
                        </a:rPr>
                        <a:t> YATLAR</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77521">
                <a:tc>
                  <a:txBody>
                    <a:bodyPr/>
                    <a:lstStyle/>
                    <a:p>
                      <a:pPr algn="l" rtl="0" fontAlgn="ctr"/>
                      <a:r>
                        <a:rPr lang="tr-TR" sz="1200" b="1" i="0" u="none" strike="noStrike" dirty="0">
                          <a:solidFill>
                            <a:srgbClr val="000000"/>
                          </a:solidFill>
                          <a:effectLst/>
                          <a:latin typeface="+mn-lt"/>
                        </a:rPr>
                        <a:t>SU</a:t>
                      </a:r>
                      <a:r>
                        <a:rPr lang="tr-TR" sz="1200" b="1" i="0" u="none" strike="noStrike" baseline="0" dirty="0">
                          <a:solidFill>
                            <a:srgbClr val="000000"/>
                          </a:solidFill>
                          <a:effectLst/>
                          <a:latin typeface="+mn-lt"/>
                        </a:rPr>
                        <a:t> ALTI SPORTİF FAALİYET</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77521">
                <a:tc>
                  <a:txBody>
                    <a:bodyPr/>
                    <a:lstStyle/>
                    <a:p>
                      <a:pPr algn="l" rtl="0" fontAlgn="ctr"/>
                      <a:r>
                        <a:rPr lang="tr-TR" sz="1200" b="1" i="0" u="none" strike="noStrike" dirty="0">
                          <a:effectLst/>
                          <a:latin typeface="+mn-lt"/>
                        </a:rPr>
                        <a:t>KRUVAZİYER</a:t>
                      </a:r>
                      <a:r>
                        <a:rPr lang="tr-TR" sz="1200" b="1" i="0" u="none" strike="noStrike" baseline="0" dirty="0">
                          <a:effectLst/>
                          <a:latin typeface="+mn-lt"/>
                        </a:rPr>
                        <a:t> LİMANI</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2442">
                <a:tc>
                  <a:txBody>
                    <a:bodyPr/>
                    <a:lstStyle/>
                    <a:p>
                      <a:pPr algn="l" rtl="0" fontAlgn="ctr"/>
                      <a:r>
                        <a:rPr lang="tr-TR" sz="12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200" b="1" i="0" u="none" strike="noStrike" dirty="0">
                          <a:solidFill>
                            <a:schemeClr val="tx1"/>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200" b="1" i="0" u="none" strike="noStrike" dirty="0">
                          <a:solidFill>
                            <a:schemeClr val="tx1"/>
                          </a:solidFill>
                          <a:effectLst/>
                          <a:latin typeface="+mn-lt"/>
                        </a:rPr>
                        <a:t>870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spTree>
    <p:extLst>
      <p:ext uri="{BB962C8B-B14F-4D97-AF65-F5344CB8AC3E}">
        <p14:creationId xmlns:p14="http://schemas.microsoft.com/office/powerpoint/2010/main" val="3193093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90679"/>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SEYAHAT ACENTELERİ 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GELEN KRUVAZİYER GEMİSİ SAYISI  </a:t>
            </a:r>
          </a:p>
        </p:txBody>
      </p:sp>
      <p:graphicFrame>
        <p:nvGraphicFramePr>
          <p:cNvPr id="4" name="4 Tablo"/>
          <p:cNvGraphicFramePr>
            <a:graphicFrameLocks noGrp="1"/>
          </p:cNvGraphicFramePr>
          <p:nvPr>
            <p:extLst>
              <p:ext uri="{D42A27DB-BD31-4B8C-83A1-F6EECF244321}">
                <p14:modId xmlns:p14="http://schemas.microsoft.com/office/powerpoint/2010/main" val="2005793905"/>
              </p:ext>
            </p:extLst>
          </p:nvPr>
        </p:nvGraphicFramePr>
        <p:xfrm>
          <a:off x="125172" y="1138596"/>
          <a:ext cx="6634536" cy="4612846"/>
        </p:xfrm>
        <a:graphic>
          <a:graphicData uri="http://schemas.openxmlformats.org/drawingml/2006/table">
            <a:tbl>
              <a:tblPr>
                <a:effectLst>
                  <a:outerShdw blurRad="50800" dist="38100" dir="5400000" algn="t" rotWithShape="0">
                    <a:prstClr val="black">
                      <a:alpha val="40000"/>
                    </a:prstClr>
                  </a:outerShdw>
                </a:effectLst>
              </a:tblPr>
              <a:tblGrid>
                <a:gridCol w="2829636">
                  <a:extLst>
                    <a:ext uri="{9D8B030D-6E8A-4147-A177-3AD203B41FA5}">
                      <a16:colId xmlns:a16="http://schemas.microsoft.com/office/drawing/2014/main" val="20000"/>
                    </a:ext>
                  </a:extLst>
                </a:gridCol>
                <a:gridCol w="3804900">
                  <a:extLst>
                    <a:ext uri="{9D8B030D-6E8A-4147-A177-3AD203B41FA5}">
                      <a16:colId xmlns:a16="http://schemas.microsoft.com/office/drawing/2014/main" val="20001"/>
                    </a:ext>
                  </a:extLst>
                </a:gridCol>
              </a:tblGrid>
              <a:tr h="86159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İŞLETME BELGELİ SEYAHAT</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ACENTELERİ</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75025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rPr>
                        <a:t>ACENTA</a:t>
                      </a:r>
                      <a:r>
                        <a:rPr lang="tr-TR" sz="1800" b="1" baseline="0" dirty="0">
                          <a:solidFill>
                            <a:schemeClr val="bg1"/>
                          </a:solidFill>
                          <a:latin typeface="Calibri" panose="020F0502020204030204" pitchFamily="34" charset="0"/>
                          <a:ea typeface="Times New Roman"/>
                        </a:rPr>
                        <a:t>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rPr>
                        <a:t>SAYI</a:t>
                      </a: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1"/>
                  </a:ext>
                </a:extLst>
              </a:tr>
              <a:tr h="75025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cs typeface="Arial"/>
                        </a:rPr>
                        <a:t>A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r>
                        <a:rPr lang="tr-TR" sz="1800" b="1" i="0" u="none" strike="noStrike" kern="1200" dirty="0">
                          <a:solidFill>
                            <a:schemeClr val="bg1"/>
                          </a:solidFill>
                          <a:effectLst/>
                          <a:latin typeface="+mn-lt"/>
                          <a:ea typeface="+mn-ea"/>
                          <a:cs typeface="+mn-cs"/>
                        </a:rPr>
                        <a:t>5.707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2"/>
                  </a:ext>
                </a:extLst>
              </a:tr>
              <a:tr h="75025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cs typeface="Arial"/>
                        </a:rPr>
                        <a:t>B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r>
                        <a:rPr lang="tr-TR" sz="1800" b="1" i="0" u="none" strike="noStrike" kern="1200" dirty="0">
                          <a:solidFill>
                            <a:schemeClr val="bg1"/>
                          </a:solidFill>
                          <a:effectLst/>
                          <a:latin typeface="+mn-lt"/>
                          <a:ea typeface="+mn-ea"/>
                          <a:cs typeface="+mn-cs"/>
                        </a:rPr>
                        <a:t>23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3"/>
                  </a:ext>
                </a:extLst>
              </a:tr>
              <a:tr h="75025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cs typeface="Arial"/>
                        </a:rPr>
                        <a:t>C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r>
                        <a:rPr lang="tr-TR" sz="1800" b="1" i="0" u="none" strike="noStrike" kern="1200" dirty="0">
                          <a:solidFill>
                            <a:schemeClr val="bg1"/>
                          </a:solidFill>
                          <a:effectLst/>
                          <a:latin typeface="+mn-lt"/>
                          <a:ea typeface="+mn-ea"/>
                          <a:cs typeface="+mn-cs"/>
                        </a:rPr>
                        <a:t>31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4"/>
                  </a:ext>
                </a:extLst>
              </a:tr>
              <a:tr h="75025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rPr>
                        <a:t>TOPLAM</a:t>
                      </a: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rtl="0" fontAlgn="ctr"/>
                      <a:r>
                        <a:rPr lang="tr-TR" sz="1800" b="1" i="0" u="none" strike="noStrike" dirty="0">
                          <a:solidFill>
                            <a:schemeClr val="bg1"/>
                          </a:solidFill>
                          <a:effectLst/>
                          <a:latin typeface="+mn-lt"/>
                        </a:rPr>
                        <a:t>5.761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5"/>
                  </a:ext>
                </a:extLst>
              </a:tr>
            </a:tbl>
          </a:graphicData>
        </a:graphic>
      </p:graphicFrame>
      <p:graphicFrame>
        <p:nvGraphicFramePr>
          <p:cNvPr id="5" name="8 Tablo"/>
          <p:cNvGraphicFramePr>
            <a:graphicFrameLocks noGrp="1"/>
          </p:cNvGraphicFramePr>
          <p:nvPr>
            <p:extLst>
              <p:ext uri="{D42A27DB-BD31-4B8C-83A1-F6EECF244321}">
                <p14:modId xmlns:p14="http://schemas.microsoft.com/office/powerpoint/2010/main" val="3199179561"/>
              </p:ext>
            </p:extLst>
          </p:nvPr>
        </p:nvGraphicFramePr>
        <p:xfrm>
          <a:off x="0" y="6225908"/>
          <a:ext cx="6734175" cy="2268735"/>
        </p:xfrm>
        <a:graphic>
          <a:graphicData uri="http://schemas.openxmlformats.org/drawingml/2006/table">
            <a:tbl>
              <a:tblPr>
                <a:effectLst>
                  <a:outerShdw blurRad="50800" dist="38100" dir="5400000" algn="t" rotWithShape="0">
                    <a:prstClr val="black">
                      <a:alpha val="40000"/>
                    </a:prstClr>
                  </a:outerShdw>
                </a:effectLst>
              </a:tblPr>
              <a:tblGrid>
                <a:gridCol w="1442798">
                  <a:extLst>
                    <a:ext uri="{9D8B030D-6E8A-4147-A177-3AD203B41FA5}">
                      <a16:colId xmlns:a16="http://schemas.microsoft.com/office/drawing/2014/main" val="20000"/>
                    </a:ext>
                  </a:extLst>
                </a:gridCol>
                <a:gridCol w="1285341">
                  <a:extLst>
                    <a:ext uri="{9D8B030D-6E8A-4147-A177-3AD203B41FA5}">
                      <a16:colId xmlns:a16="http://schemas.microsoft.com/office/drawing/2014/main" val="484139667"/>
                    </a:ext>
                  </a:extLst>
                </a:gridCol>
                <a:gridCol w="1368912">
                  <a:extLst>
                    <a:ext uri="{9D8B030D-6E8A-4147-A177-3AD203B41FA5}">
                      <a16:colId xmlns:a16="http://schemas.microsoft.com/office/drawing/2014/main" val="20002"/>
                    </a:ext>
                  </a:extLst>
                </a:gridCol>
                <a:gridCol w="1368912">
                  <a:extLst>
                    <a:ext uri="{9D8B030D-6E8A-4147-A177-3AD203B41FA5}">
                      <a16:colId xmlns:a16="http://schemas.microsoft.com/office/drawing/2014/main" val="20003"/>
                    </a:ext>
                  </a:extLst>
                </a:gridCol>
                <a:gridCol w="1268212">
                  <a:extLst>
                    <a:ext uri="{9D8B030D-6E8A-4147-A177-3AD203B41FA5}">
                      <a16:colId xmlns:a16="http://schemas.microsoft.com/office/drawing/2014/main" val="2452567800"/>
                    </a:ext>
                  </a:extLst>
                </a:gridCol>
              </a:tblGrid>
              <a:tr h="66483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 KRUVAZİYER GEMİ VE YOLCU İSTATİSTİKLERİ </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(2023  YILI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75000"/>
                      </a:srgbClr>
                    </a:solidFill>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0"/>
                  </a:ext>
                </a:extLst>
              </a:tr>
              <a:tr h="801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a:ln>
                            <a:noFill/>
                          </a:ln>
                          <a:solidFill>
                            <a:schemeClr val="bg1"/>
                          </a:solidFill>
                          <a:effectLst/>
                          <a:latin typeface="Calibri" panose="020F0502020204030204" pitchFamily="34" charset="0"/>
                          <a:cs typeface="Arial" pitchFamily="34" charset="0"/>
                        </a:rPr>
                        <a:t>Kruvaziyer</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 Tipi Yolcu Gemisi</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Gelen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a:ln>
                            <a:noFill/>
                          </a:ln>
                          <a:solidFill>
                            <a:schemeClr val="bg1"/>
                          </a:solidFill>
                          <a:effectLst/>
                          <a:latin typeface="Calibri" panose="020F0502020204030204" pitchFamily="34" charset="0"/>
                          <a:cs typeface="Arial" pitchFamily="34" charset="0"/>
                        </a:rPr>
                        <a:t>Kruvaziyer</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 Yolcu</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r>
                        <a:rPr lang="tr-TR" sz="1400" b="1" dirty="0">
                          <a:solidFill>
                            <a:schemeClr val="bg1"/>
                          </a:solidFill>
                        </a:rPr>
                        <a:t>Giden </a:t>
                      </a:r>
                    </a:p>
                    <a:p>
                      <a:pPr algn="ctr"/>
                      <a:r>
                        <a:rPr lang="tr-TR" sz="1400" b="1" dirty="0" err="1">
                          <a:solidFill>
                            <a:schemeClr val="bg1"/>
                          </a:solidFill>
                        </a:rPr>
                        <a:t>Kruvaziyer</a:t>
                      </a:r>
                      <a:r>
                        <a:rPr lang="tr-TR" sz="1400" b="1" dirty="0">
                          <a:solidFill>
                            <a:schemeClr val="bg1"/>
                          </a:solidFill>
                        </a:rPr>
                        <a:t> Yolcu</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r>
                        <a:rPr lang="tr-TR" sz="1400" b="1" dirty="0">
                          <a:solidFill>
                            <a:schemeClr val="bg1"/>
                          </a:solidFill>
                        </a:rPr>
                        <a:t>Transit</a:t>
                      </a:r>
                    </a:p>
                    <a:p>
                      <a:pPr algn="ctr"/>
                      <a:r>
                        <a:rPr lang="tr-TR" sz="1400" b="1" dirty="0" err="1">
                          <a:solidFill>
                            <a:schemeClr val="bg1"/>
                          </a:solidFill>
                        </a:rPr>
                        <a:t>Kruvaziyer</a:t>
                      </a:r>
                      <a:r>
                        <a:rPr lang="tr-TR" sz="1400" b="1" dirty="0">
                          <a:solidFill>
                            <a:schemeClr val="bg1"/>
                          </a:solidFill>
                        </a:rPr>
                        <a:t> Yolcu</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r>
                        <a:rPr lang="tr-TR" sz="1400" b="1" dirty="0">
                          <a:solidFill>
                            <a:schemeClr val="bg1"/>
                          </a:solidFill>
                        </a:rPr>
                        <a:t>Toplam </a:t>
                      </a:r>
                      <a:r>
                        <a:rPr lang="tr-TR" sz="1400" b="1" dirty="0" err="1">
                          <a:solidFill>
                            <a:schemeClr val="bg1"/>
                          </a:solidFill>
                        </a:rPr>
                        <a:t>Kruvaziyer</a:t>
                      </a:r>
                      <a:r>
                        <a:rPr lang="tr-TR" sz="1400" b="1" dirty="0">
                          <a:solidFill>
                            <a:schemeClr val="bg1"/>
                          </a:solidFill>
                        </a:rPr>
                        <a:t> Yolcu</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1"/>
                  </a:ext>
                </a:extLst>
              </a:tr>
              <a:tr h="801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C000"/>
                          </a:solidFill>
                          <a:effectLst/>
                          <a:latin typeface="+mn-lt"/>
                          <a:cs typeface="Arial" pitchFamily="34" charset="0"/>
                        </a:rPr>
                        <a:t>225</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r>
                        <a:rPr lang="tr-TR" sz="1800" b="1" kern="1200" dirty="0">
                          <a:solidFill>
                            <a:srgbClr val="FFC000"/>
                          </a:solidFill>
                          <a:latin typeface="+mn-lt"/>
                          <a:ea typeface="+mn-ea"/>
                          <a:cs typeface="+mn-cs"/>
                        </a:rPr>
                        <a:t>52.272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r>
                        <a:rPr lang="tr-TR" sz="1800" b="1" kern="1200" dirty="0">
                          <a:solidFill>
                            <a:srgbClr val="FFC000"/>
                          </a:solidFill>
                          <a:latin typeface="+mn-lt"/>
                          <a:ea typeface="+mn-ea"/>
                          <a:cs typeface="+mn-cs"/>
                        </a:rPr>
                        <a:t>49.007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r>
                        <a:rPr lang="tr-TR" sz="1800" b="1" kern="1200" dirty="0">
                          <a:solidFill>
                            <a:srgbClr val="FFC000"/>
                          </a:solidFill>
                          <a:latin typeface="+mn-lt"/>
                          <a:ea typeface="+mn-ea"/>
                          <a:cs typeface="+mn-cs"/>
                        </a:rPr>
                        <a:t>301.450</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r>
                        <a:rPr lang="tr-TR" sz="1800" b="1" dirty="0">
                          <a:solidFill>
                            <a:srgbClr val="FFC000"/>
                          </a:solidFill>
                          <a:latin typeface="+mn-lt"/>
                        </a:rPr>
                        <a:t>402.729</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2"/>
                  </a:ext>
                </a:extLst>
              </a:tr>
            </a:tbl>
          </a:graphicData>
        </a:graphic>
      </p:graphicFrame>
      <p:sp>
        <p:nvSpPr>
          <p:cNvPr id="6" name="Metin kutusu 5"/>
          <p:cNvSpPr txBox="1"/>
          <p:nvPr/>
        </p:nvSpPr>
        <p:spPr>
          <a:xfrm>
            <a:off x="61913" y="8846919"/>
            <a:ext cx="74186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*Kaynak: T.C. Ulaştırma ve Altyapı Bakanlığı -–Denizcilik İstatistikleri https://denizcilikistatistikleri.uab.gov.tr/kruvaziyer-istatistikleri-2023 adresinden alınmıştır.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57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SPOR İLE İLGİLİ GÖSTERGELER</a:t>
            </a:r>
          </a:p>
        </p:txBody>
      </p:sp>
      <p:graphicFrame>
        <p:nvGraphicFramePr>
          <p:cNvPr id="4" name="8 Tablo"/>
          <p:cNvGraphicFramePr>
            <a:graphicFrameLocks noGrp="1"/>
          </p:cNvGraphicFramePr>
          <p:nvPr>
            <p:extLst/>
          </p:nvPr>
        </p:nvGraphicFramePr>
        <p:xfrm>
          <a:off x="189046" y="865988"/>
          <a:ext cx="6516001" cy="1743364"/>
        </p:xfrm>
        <a:graphic>
          <a:graphicData uri="http://schemas.openxmlformats.org/drawingml/2006/table">
            <a:tbl>
              <a:tblPr>
                <a:effectLst>
                  <a:outerShdw blurRad="50800" dist="38100" dir="5400000" algn="t" rotWithShape="0">
                    <a:prstClr val="black">
                      <a:alpha val="40000"/>
                    </a:prstClr>
                  </a:outerShdw>
                </a:effectLst>
              </a:tblPr>
              <a:tblGrid>
                <a:gridCol w="2483816">
                  <a:extLst>
                    <a:ext uri="{9D8B030D-6E8A-4147-A177-3AD203B41FA5}">
                      <a16:colId xmlns:a16="http://schemas.microsoft.com/office/drawing/2014/main" val="20000"/>
                    </a:ext>
                  </a:extLst>
                </a:gridCol>
                <a:gridCol w="758895">
                  <a:extLst>
                    <a:ext uri="{9D8B030D-6E8A-4147-A177-3AD203B41FA5}">
                      <a16:colId xmlns:a16="http://schemas.microsoft.com/office/drawing/2014/main" val="20002"/>
                    </a:ext>
                  </a:extLst>
                </a:gridCol>
                <a:gridCol w="760822">
                  <a:extLst>
                    <a:ext uri="{9D8B030D-6E8A-4147-A177-3AD203B41FA5}">
                      <a16:colId xmlns:a16="http://schemas.microsoft.com/office/drawing/2014/main" val="20003"/>
                    </a:ext>
                  </a:extLst>
                </a:gridCol>
                <a:gridCol w="1256234">
                  <a:extLst>
                    <a:ext uri="{9D8B030D-6E8A-4147-A177-3AD203B41FA5}">
                      <a16:colId xmlns:a16="http://schemas.microsoft.com/office/drawing/2014/main" val="20004"/>
                    </a:ext>
                  </a:extLst>
                </a:gridCol>
                <a:gridCol w="1256234">
                  <a:extLst>
                    <a:ext uri="{9D8B030D-6E8A-4147-A177-3AD203B41FA5}">
                      <a16:colId xmlns:a16="http://schemas.microsoft.com/office/drawing/2014/main" val="3737106056"/>
                    </a:ext>
                  </a:extLst>
                </a:gridCol>
              </a:tblGrid>
              <a:tr h="44230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SPOR</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2020</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2021  </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2022 YILI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normalizeH="0" baseline="0" dirty="0">
                        <a:ln>
                          <a:noFill/>
                        </a:ln>
                        <a:solidFill>
                          <a:srgbClr val="14213D"/>
                        </a:solidFill>
                        <a:effectLst/>
                        <a:latin typeface="+mn-lt"/>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2023 YILI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0000"/>
                  </a:ext>
                </a:extLst>
              </a:tr>
              <a:tr h="396000">
                <a:tc>
                  <a:txBody>
                    <a:bodyPr/>
                    <a:lstStyle/>
                    <a:p>
                      <a:pPr algn="just" fontAlgn="b"/>
                      <a:r>
                        <a:rPr lang="tr-TR" sz="1200" b="1" i="0" u="none" strike="noStrike" dirty="0">
                          <a:solidFill>
                            <a:srgbClr val="14213D"/>
                          </a:solidFill>
                          <a:effectLst/>
                          <a:latin typeface="+mn-lt"/>
                          <a:cs typeface="Arial" pitchFamily="34" charset="0"/>
                        </a:rPr>
                        <a:t>LİSANSLI SPORCU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726.241</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791.895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896.848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998.704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6000">
                <a:tc>
                  <a:txBody>
                    <a:bodyPr/>
                    <a:lstStyle/>
                    <a:p>
                      <a:pPr algn="just" fontAlgn="b"/>
                      <a:r>
                        <a:rPr lang="tr-TR" sz="1200" b="1" i="0" u="none" strike="noStrike" dirty="0">
                          <a:solidFill>
                            <a:srgbClr val="14213D"/>
                          </a:solidFill>
                          <a:effectLst/>
                          <a:latin typeface="+mn-lt"/>
                          <a:cs typeface="Arial" pitchFamily="34" charset="0"/>
                        </a:rPr>
                        <a:t>GENÇLİK MERKEZİ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10</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6000">
                <a:tc>
                  <a:txBody>
                    <a:bodyPr/>
                    <a:lstStyle/>
                    <a:p>
                      <a:pPr algn="just" fontAlgn="b"/>
                      <a:r>
                        <a:rPr lang="tr-TR" sz="1200" b="1" i="0" u="none" strike="noStrike" dirty="0">
                          <a:solidFill>
                            <a:srgbClr val="14213D"/>
                          </a:solidFill>
                          <a:effectLst/>
                          <a:latin typeface="+mn-lt"/>
                          <a:cs typeface="Arial" pitchFamily="34" charset="0"/>
                        </a:rPr>
                        <a:t>GENÇLİK MERKEZİ LİDER/ NOKTA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39</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618341851"/>
              </p:ext>
            </p:extLst>
          </p:nvPr>
        </p:nvGraphicFramePr>
        <p:xfrm>
          <a:off x="189046" y="2632980"/>
          <a:ext cx="6516001" cy="1188000"/>
        </p:xfrm>
        <a:graphic>
          <a:graphicData uri="http://schemas.openxmlformats.org/drawingml/2006/table">
            <a:tbl>
              <a:tblPr>
                <a:effectLst>
                  <a:outerShdw blurRad="50800" dist="38100" dir="5400000" algn="t" rotWithShape="0">
                    <a:prstClr val="black">
                      <a:alpha val="40000"/>
                    </a:prstClr>
                  </a:outerShdw>
                </a:effectLst>
              </a:tblPr>
              <a:tblGrid>
                <a:gridCol w="2380846">
                  <a:extLst>
                    <a:ext uri="{9D8B030D-6E8A-4147-A177-3AD203B41FA5}">
                      <a16:colId xmlns:a16="http://schemas.microsoft.com/office/drawing/2014/main" val="20000"/>
                    </a:ext>
                  </a:extLst>
                </a:gridCol>
                <a:gridCol w="1378385">
                  <a:extLst>
                    <a:ext uri="{9D8B030D-6E8A-4147-A177-3AD203B41FA5}">
                      <a16:colId xmlns:a16="http://schemas.microsoft.com/office/drawing/2014/main" val="20001"/>
                    </a:ext>
                  </a:extLst>
                </a:gridCol>
                <a:gridCol w="1378385">
                  <a:extLst>
                    <a:ext uri="{9D8B030D-6E8A-4147-A177-3AD203B41FA5}">
                      <a16:colId xmlns:a16="http://schemas.microsoft.com/office/drawing/2014/main" val="20002"/>
                    </a:ext>
                  </a:extLst>
                </a:gridCol>
                <a:gridCol w="1378385">
                  <a:extLst>
                    <a:ext uri="{9D8B030D-6E8A-4147-A177-3AD203B41FA5}">
                      <a16:colId xmlns:a16="http://schemas.microsoft.com/office/drawing/2014/main" val="2697603688"/>
                    </a:ext>
                  </a:extLst>
                </a:gridCol>
              </a:tblGrid>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2023 YILI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LİSANSLI SPORCU SAYISI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23.007.662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998.704</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 4,12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S</a:t>
                      </a:r>
                      <a:r>
                        <a:rPr kumimoji="0" lang="en-US" sz="1200" b="1" i="0" u="none" strike="noStrike" cap="none" normalizeH="0" baseline="0" dirty="0">
                          <a:ln>
                            <a:noFill/>
                          </a:ln>
                          <a:solidFill>
                            <a:srgbClr val="14213D"/>
                          </a:solidFill>
                          <a:effectLst/>
                          <a:latin typeface="Calibri" panose="020F0502020204030204" pitchFamily="34" charset="0"/>
                          <a:cs typeface="Arial" pitchFamily="34" charset="0"/>
                        </a:rPr>
                        <a:t>PORCU 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7.682.614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150.827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 1,96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5 Tablo"/>
          <p:cNvGraphicFramePr>
            <a:graphicFrameLocks noGrp="1"/>
          </p:cNvGraphicFramePr>
          <p:nvPr>
            <p:extLst/>
          </p:nvPr>
        </p:nvGraphicFramePr>
        <p:xfrm>
          <a:off x="189046" y="4010919"/>
          <a:ext cx="6516000" cy="2675631"/>
        </p:xfrm>
        <a:graphic>
          <a:graphicData uri="http://schemas.openxmlformats.org/drawingml/2006/table">
            <a:tbl>
              <a:tblPr>
                <a:effectLst>
                  <a:outerShdw blurRad="50800" dist="38100" dir="5400000" algn="t" rotWithShape="0">
                    <a:prstClr val="black">
                      <a:alpha val="40000"/>
                    </a:prstClr>
                  </a:outerShdw>
                </a:effectLst>
              </a:tblPr>
              <a:tblGrid>
                <a:gridCol w="3801000">
                  <a:extLst>
                    <a:ext uri="{9D8B030D-6E8A-4147-A177-3AD203B41FA5}">
                      <a16:colId xmlns:a16="http://schemas.microsoft.com/office/drawing/2014/main" val="20000"/>
                    </a:ext>
                  </a:extLst>
                </a:gridCol>
                <a:gridCol w="2715000">
                  <a:extLst>
                    <a:ext uri="{9D8B030D-6E8A-4147-A177-3AD203B41FA5}">
                      <a16:colId xmlns:a16="http://schemas.microsoft.com/office/drawing/2014/main" val="20001"/>
                    </a:ext>
                  </a:extLst>
                </a:gridCol>
              </a:tblGrid>
              <a:tr h="3960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LİG TÜRÜ</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TOTO SÜPER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8</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PTT 1.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3</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2.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4</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3.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6</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BAL (Bölgesel Amatör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19</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6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40</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graphicFrame>
        <p:nvGraphicFramePr>
          <p:cNvPr id="7" name="6 Tablo"/>
          <p:cNvGraphicFramePr>
            <a:graphicFrameLocks noGrp="1"/>
          </p:cNvGraphicFramePr>
          <p:nvPr>
            <p:extLst/>
          </p:nvPr>
        </p:nvGraphicFramePr>
        <p:xfrm>
          <a:off x="189046" y="6926399"/>
          <a:ext cx="6516000" cy="2348129"/>
        </p:xfrm>
        <a:graphic>
          <a:graphicData uri="http://schemas.openxmlformats.org/drawingml/2006/table">
            <a:tbl>
              <a:tblPr>
                <a:effectLst>
                  <a:outerShdw blurRad="50800" dist="38100" dir="5400000" algn="t" rotWithShape="0">
                    <a:prstClr val="black">
                      <a:alpha val="40000"/>
                    </a:prstClr>
                  </a:outerShdw>
                </a:effectLst>
              </a:tblPr>
              <a:tblGrid>
                <a:gridCol w="3792404">
                  <a:extLst>
                    <a:ext uri="{9D8B030D-6E8A-4147-A177-3AD203B41FA5}">
                      <a16:colId xmlns:a16="http://schemas.microsoft.com/office/drawing/2014/main" val="20000"/>
                    </a:ext>
                  </a:extLst>
                </a:gridCol>
                <a:gridCol w="2723596">
                  <a:extLst>
                    <a:ext uri="{9D8B030D-6E8A-4147-A177-3AD203B41FA5}">
                      <a16:colId xmlns:a16="http://schemas.microsoft.com/office/drawing/2014/main" val="20001"/>
                    </a:ext>
                  </a:extLst>
                </a:gridCol>
              </a:tblGrid>
              <a:tr h="370064">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KULÜP TÜRÜ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İSTANBUL</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24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2.692</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İHTİSAS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37</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9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MÜESSESE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66</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11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ASKERİ KULÜP</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0</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14758396"/>
                  </a:ext>
                </a:extLst>
              </a:tr>
              <a:tr h="37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DİĞER (OKUL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2.720</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00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5.515</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77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4150555375"/>
              </p:ext>
            </p:extLst>
          </p:nvPr>
        </p:nvGraphicFramePr>
        <p:xfrm>
          <a:off x="101066" y="1013256"/>
          <a:ext cx="6602860" cy="8289769"/>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333462">
                  <a:extLst>
                    <a:ext uri="{9D8B030D-6E8A-4147-A177-3AD203B41FA5}">
                      <a16:colId xmlns:a16="http://schemas.microsoft.com/office/drawing/2014/main" val="20000"/>
                    </a:ext>
                  </a:extLst>
                </a:gridCol>
                <a:gridCol w="393277">
                  <a:extLst>
                    <a:ext uri="{9D8B030D-6E8A-4147-A177-3AD203B41FA5}">
                      <a16:colId xmlns:a16="http://schemas.microsoft.com/office/drawing/2014/main" val="20001"/>
                    </a:ext>
                  </a:extLst>
                </a:gridCol>
                <a:gridCol w="607791">
                  <a:extLst>
                    <a:ext uri="{9D8B030D-6E8A-4147-A177-3AD203B41FA5}">
                      <a16:colId xmlns:a16="http://schemas.microsoft.com/office/drawing/2014/main" val="20002"/>
                    </a:ext>
                  </a:extLst>
                </a:gridCol>
                <a:gridCol w="393277">
                  <a:extLst>
                    <a:ext uri="{9D8B030D-6E8A-4147-A177-3AD203B41FA5}">
                      <a16:colId xmlns:a16="http://schemas.microsoft.com/office/drawing/2014/main" val="20003"/>
                    </a:ext>
                  </a:extLst>
                </a:gridCol>
                <a:gridCol w="572039">
                  <a:extLst>
                    <a:ext uri="{9D8B030D-6E8A-4147-A177-3AD203B41FA5}">
                      <a16:colId xmlns:a16="http://schemas.microsoft.com/office/drawing/2014/main" val="20004"/>
                    </a:ext>
                  </a:extLst>
                </a:gridCol>
                <a:gridCol w="464782">
                  <a:extLst>
                    <a:ext uri="{9D8B030D-6E8A-4147-A177-3AD203B41FA5}">
                      <a16:colId xmlns:a16="http://schemas.microsoft.com/office/drawing/2014/main" val="20005"/>
                    </a:ext>
                  </a:extLst>
                </a:gridCol>
                <a:gridCol w="607791">
                  <a:extLst>
                    <a:ext uri="{9D8B030D-6E8A-4147-A177-3AD203B41FA5}">
                      <a16:colId xmlns:a16="http://schemas.microsoft.com/office/drawing/2014/main" val="20006"/>
                    </a:ext>
                  </a:extLst>
                </a:gridCol>
                <a:gridCol w="464782">
                  <a:extLst>
                    <a:ext uri="{9D8B030D-6E8A-4147-A177-3AD203B41FA5}">
                      <a16:colId xmlns:a16="http://schemas.microsoft.com/office/drawing/2014/main" val="20007"/>
                    </a:ext>
                  </a:extLst>
                </a:gridCol>
                <a:gridCol w="572039">
                  <a:extLst>
                    <a:ext uri="{9D8B030D-6E8A-4147-A177-3AD203B41FA5}">
                      <a16:colId xmlns:a16="http://schemas.microsoft.com/office/drawing/2014/main" val="20008"/>
                    </a:ext>
                  </a:extLst>
                </a:gridCol>
                <a:gridCol w="478571">
                  <a:extLst>
                    <a:ext uri="{9D8B030D-6E8A-4147-A177-3AD203B41FA5}">
                      <a16:colId xmlns:a16="http://schemas.microsoft.com/office/drawing/2014/main" val="20009"/>
                    </a:ext>
                  </a:extLst>
                </a:gridCol>
                <a:gridCol w="715049">
                  <a:extLst>
                    <a:ext uri="{9D8B030D-6E8A-4147-A177-3AD203B41FA5}">
                      <a16:colId xmlns:a16="http://schemas.microsoft.com/office/drawing/2014/main" val="20010"/>
                    </a:ext>
                  </a:extLst>
                </a:gridCol>
              </a:tblGrid>
              <a:tr h="35015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a:solidFill>
                          <a:schemeClr val="bg1"/>
                        </a:solidFill>
                        <a:latin typeface="Calibri" panose="020F0502020204030204"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solidFill>
                            <a:schemeClr val="bg1"/>
                          </a:solidFill>
                          <a:latin typeface="Calibri" panose="020F0502020204030204" pitchFamily="34" charset="0"/>
                          <a:cs typeface="Arial" pitchFamily="34" charset="0"/>
                        </a:rPr>
                        <a:t>TESİS TÜRÜ</a:t>
                      </a:r>
                    </a:p>
                  </a:txBody>
                  <a:tcPr marL="68580" marR="68580" marT="34290" marB="34290" anchor="ctr">
                    <a:lnL w="3175" cap="flat" cmpd="sng" algn="ctr">
                      <a:solidFill>
                        <a:srgbClr val="14213D"/>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8">
                  <a:txBody>
                    <a:bodyPr/>
                    <a:lstStyle/>
                    <a:p>
                      <a:pPr algn="ctr"/>
                      <a:r>
                        <a:rPr lang="tr-TR" sz="1200" b="1" dirty="0">
                          <a:solidFill>
                            <a:schemeClr val="bg1"/>
                          </a:solidFill>
                          <a:latin typeface="Calibri" panose="020F0502020204030204" pitchFamily="34" charset="0"/>
                          <a:cs typeface="Arial" pitchFamily="34" charset="0"/>
                        </a:rPr>
                        <a:t>MÜLKİYET DURUMU</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r>
                        <a:rPr lang="tr-TR" sz="1200" b="1" dirty="0">
                          <a:solidFill>
                            <a:schemeClr val="bg1"/>
                          </a:solidFill>
                          <a:latin typeface="Calibri" panose="020F0502020204030204" pitchFamily="34" charset="0"/>
                          <a:cs typeface="Arial" pitchFamily="34" charset="0"/>
                        </a:rPr>
                        <a:t>TOPLAM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4819">
                <a:tc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GSİM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BELEDİYELER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DİĞER</a:t>
                      </a:r>
                      <a:r>
                        <a:rPr lang="tr-TR" sz="1200" b="1" baseline="0" dirty="0">
                          <a:solidFill>
                            <a:schemeClr val="bg1"/>
                          </a:solidFill>
                          <a:latin typeface="Calibri" panose="020F0502020204030204" pitchFamily="34" charset="0"/>
                          <a:cs typeface="Arial" pitchFamily="34" charset="0"/>
                        </a:rPr>
                        <a:t> KAMU KURUMLARI</a:t>
                      </a:r>
                      <a:endParaRPr lang="tr-TR" sz="1200" b="1" dirty="0">
                        <a:solidFill>
                          <a:schemeClr val="bg1"/>
                        </a:solidFill>
                        <a:latin typeface="Calibri" panose="020F0502020204030204" pitchFamily="34" charset="0"/>
                        <a:cs typeface="Arial"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ÖZEL</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2921">
                <a:tc vMerge="1">
                  <a:txBody>
                    <a:bodyPr/>
                    <a:lstStyle/>
                    <a:p>
                      <a:endParaRPr lang="tr-TR" sz="800" b="0" dirty="0">
                        <a:solidFill>
                          <a:schemeClr val="tx1"/>
                        </a:solidFill>
                        <a:latin typeface="Bookman Old Style" pitchFamily="18" charset="0"/>
                        <a:cs typeface="Times New Roman" pitchFamily="18"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r>
                        <a:rPr lang="tr-TR" sz="1200" b="1" kern="1200" dirty="0">
                          <a:solidFill>
                            <a:srgbClr val="14213D"/>
                          </a:solidFill>
                          <a:latin typeface="Calibri" panose="020F0502020204030204" pitchFamily="34" charset="0"/>
                          <a:ea typeface="+mn-ea"/>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3"/>
                  </a:ext>
                </a:extLst>
              </a:tr>
              <a:tr h="327686">
                <a:tc>
                  <a:txBody>
                    <a:bodyPr/>
                    <a:lstStyle/>
                    <a:p>
                      <a:pPr algn="l" fontAlgn="ctr"/>
                      <a:r>
                        <a:rPr lang="tr-TR" sz="1100" b="1" i="0" u="none" strike="noStrike" dirty="0">
                          <a:effectLst/>
                          <a:latin typeface="+mn-lt"/>
                        </a:rPr>
                        <a:t>ÇİM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11.470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26.771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38.241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5419">
                <a:tc>
                  <a:txBody>
                    <a:bodyPr/>
                    <a:lstStyle/>
                    <a:p>
                      <a:pPr algn="l" fontAlgn="ctr"/>
                      <a:r>
                        <a:rPr lang="tr-TR" sz="1100" b="1" i="0" u="none" strike="noStrike" dirty="0">
                          <a:effectLst/>
                          <a:latin typeface="+mn-lt"/>
                        </a:rPr>
                        <a:t>STADYUM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222.807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17.319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14.234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254.360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4626">
                <a:tc>
                  <a:txBody>
                    <a:bodyPr/>
                    <a:lstStyle/>
                    <a:p>
                      <a:pPr algn="l" fontAlgn="ctr"/>
                      <a:r>
                        <a:rPr lang="tr-TR" sz="1100" b="1" i="0" u="none" strike="noStrike" dirty="0">
                          <a:effectLst/>
                          <a:latin typeface="+mn-lt"/>
                        </a:rPr>
                        <a:t>TOPRAK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5419">
                <a:tc>
                  <a:txBody>
                    <a:bodyPr/>
                    <a:lstStyle/>
                    <a:p>
                      <a:pPr algn="l" fontAlgn="ctr"/>
                      <a:r>
                        <a:rPr lang="tr-TR" sz="1100" b="1" i="0" u="none" strike="noStrike" dirty="0">
                          <a:effectLst/>
                          <a:latin typeface="+mn-lt"/>
                        </a:rPr>
                        <a:t>SEMT SAHASI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2.164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2.164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1627">
                <a:tc>
                  <a:txBody>
                    <a:bodyPr/>
                    <a:lstStyle/>
                    <a:p>
                      <a:pPr algn="l" fontAlgn="ctr"/>
                      <a:r>
                        <a:rPr lang="tr-TR" sz="1100" b="1" i="0" u="none" strike="noStrike" dirty="0">
                          <a:effectLst/>
                          <a:latin typeface="+mn-lt"/>
                        </a:rPr>
                        <a:t>SENTETİK ÇİM YÜZEYLİ SAHA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6.450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31.190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14.595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52.235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2020">
                <a:tc>
                  <a:txBody>
                    <a:bodyPr/>
                    <a:lstStyle/>
                    <a:p>
                      <a:pPr algn="l" fontAlgn="ctr"/>
                      <a:r>
                        <a:rPr lang="tr-TR" sz="1100" b="1" i="0" u="none" strike="noStrike" dirty="0">
                          <a:effectLst/>
                          <a:latin typeface="+mn-lt"/>
                        </a:rPr>
                        <a:t>SPOR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22.010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28.846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6.235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1.366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1.450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57.091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8819">
                <a:tc>
                  <a:txBody>
                    <a:bodyPr/>
                    <a:lstStyle/>
                    <a:p>
                      <a:pPr algn="l" fontAlgn="ctr"/>
                      <a:r>
                        <a:rPr lang="tr-TR" sz="1100" b="1" i="0" u="none" strike="noStrike" dirty="0">
                          <a:effectLst/>
                          <a:latin typeface="+mn-lt"/>
                        </a:rPr>
                        <a:t>YÜZME HAVUZU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3.229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5.370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3.300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11.899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39927">
                <a:tc>
                  <a:txBody>
                    <a:bodyPr/>
                    <a:lstStyle/>
                    <a:p>
                      <a:pPr algn="l" fontAlgn="ctr"/>
                      <a:r>
                        <a:rPr lang="tr-TR" sz="1100" b="1" i="0" u="none" strike="noStrike" dirty="0">
                          <a:effectLst/>
                          <a:latin typeface="+mn-lt"/>
                        </a:rPr>
                        <a:t>KAMP EĞİTİM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375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0517">
                <a:tc>
                  <a:txBody>
                    <a:bodyPr/>
                    <a:lstStyle/>
                    <a:p>
                      <a:pPr algn="l" fontAlgn="ctr"/>
                      <a:r>
                        <a:rPr lang="tr-TR" sz="1100" b="1" i="0" u="none" strike="noStrike" dirty="0">
                          <a:effectLst/>
                          <a:latin typeface="+mn-lt"/>
                        </a:rPr>
                        <a:t>ATLETİZM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2.425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5.000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7.425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7119">
                <a:tc>
                  <a:txBody>
                    <a:bodyPr/>
                    <a:lstStyle/>
                    <a:p>
                      <a:pPr algn="l" fontAlgn="ctr"/>
                      <a:r>
                        <a:rPr lang="tr-TR" sz="1100" b="1" i="0" u="none" strike="noStrike" dirty="0">
                          <a:effectLst/>
                          <a:latin typeface="+mn-lt"/>
                        </a:rPr>
                        <a:t>GENÇLİK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2.121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2.121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2217">
                <a:tc>
                  <a:txBody>
                    <a:bodyPr/>
                    <a:lstStyle/>
                    <a:p>
                      <a:pPr algn="l" fontAlgn="ctr"/>
                      <a:r>
                        <a:rPr lang="tr-TR" sz="1100" b="1" i="0" u="none" strike="noStrike" dirty="0">
                          <a:effectLst/>
                          <a:latin typeface="+mn-lt"/>
                        </a:rPr>
                        <a:t>BUZ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98819">
                <a:tc>
                  <a:txBody>
                    <a:bodyPr/>
                    <a:lstStyle/>
                    <a:p>
                      <a:pPr algn="l" fontAlgn="ctr"/>
                      <a:r>
                        <a:rPr lang="tr-TR" sz="1100" b="1" i="0" u="none" strike="noStrike" dirty="0">
                          <a:effectLst/>
                          <a:latin typeface="+mn-lt"/>
                        </a:rPr>
                        <a:t>ATIŞ  POLİGONU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38043">
                <a:tc>
                  <a:txBody>
                    <a:bodyPr/>
                    <a:lstStyle/>
                    <a:p>
                      <a:pPr algn="l" fontAlgn="ctr"/>
                      <a:r>
                        <a:rPr lang="tr-TR" sz="1100" b="1" i="0" u="none" strike="noStrike" dirty="0">
                          <a:effectLst/>
                          <a:latin typeface="+mn-lt"/>
                        </a:rPr>
                        <a:t>BİNİCİLİK  TESİSLERİ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09397">
                <a:tc>
                  <a:txBody>
                    <a:bodyPr/>
                    <a:lstStyle/>
                    <a:p>
                      <a:pPr algn="l" fontAlgn="ctr"/>
                      <a:r>
                        <a:rPr lang="tr-TR" sz="1100" b="1" i="0" u="none" strike="noStrike" dirty="0">
                          <a:effectLst/>
                          <a:latin typeface="+mn-lt"/>
                        </a:rPr>
                        <a:t>TENİS TESİSLERİ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38043">
                <a:tc>
                  <a:txBody>
                    <a:bodyPr/>
                    <a:lstStyle/>
                    <a:p>
                      <a:pPr algn="l" fontAlgn="ctr"/>
                      <a:r>
                        <a:rPr lang="tr-TR" sz="1100" b="1" i="0" u="none" strike="noStrike" dirty="0">
                          <a:effectLst/>
                          <a:latin typeface="+mn-lt"/>
                        </a:rPr>
                        <a:t>GOLF SAHASI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38043">
                <a:tc>
                  <a:txBody>
                    <a:bodyPr/>
                    <a:lstStyle/>
                    <a:p>
                      <a:pPr algn="l" fontAlgn="ctr"/>
                      <a:r>
                        <a:rPr lang="tr-TR" sz="1100" b="1" i="0" u="none" strike="noStrike" dirty="0">
                          <a:effectLst/>
                          <a:latin typeface="+mn-lt"/>
                        </a:rPr>
                        <a:t>LOKAL BİNALARI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38043">
                <a:tc>
                  <a:txBody>
                    <a:bodyPr/>
                    <a:lstStyle/>
                    <a:p>
                      <a:pPr algn="l" fontAlgn="ctr"/>
                      <a:r>
                        <a:rPr lang="tr-TR" sz="1100" b="1" i="0" u="none" strike="noStrike" dirty="0">
                          <a:effectLst/>
                          <a:latin typeface="+mn-lt"/>
                        </a:rPr>
                        <a:t>BOWLİNG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38043">
                <a:tc>
                  <a:txBody>
                    <a:bodyPr/>
                    <a:lstStyle/>
                    <a:p>
                      <a:pPr algn="l" fontAlgn="ctr"/>
                      <a:r>
                        <a:rPr lang="tr-TR" sz="1100" b="1" i="0" u="none" strike="noStrike" dirty="0">
                          <a:effectLst/>
                          <a:latin typeface="+mn-lt"/>
                        </a:rPr>
                        <a:t>BİLARDO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38043">
                <a:tc>
                  <a:txBody>
                    <a:bodyPr/>
                    <a:lstStyle/>
                    <a:p>
                      <a:pPr algn="l" fontAlgn="ctr"/>
                      <a:r>
                        <a:rPr lang="tr-TR" sz="1100" b="1" i="0" u="none" strike="noStrike" dirty="0">
                          <a:effectLst/>
                          <a:latin typeface="+mn-lt"/>
                        </a:rPr>
                        <a:t>HOBİ KARTİNG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effectLst/>
                          <a:latin typeface="Arial Tur" panose="020B060402020202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C00000"/>
                          </a:solidFill>
                          <a:effectLst/>
                          <a:latin typeface="Arial Tur" panose="020B060402020202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sp>
        <p:nvSpPr>
          <p:cNvPr id="4" name="Dikdörtgen 3"/>
          <p:cNvSpPr/>
          <p:nvPr/>
        </p:nvSpPr>
        <p:spPr>
          <a:xfrm>
            <a:off x="0" y="165718"/>
            <a:ext cx="6858001" cy="461665"/>
          </a:xfrm>
          <a:prstGeom prst="rect">
            <a:avLst/>
          </a:prstGeom>
        </p:spPr>
        <p:txBody>
          <a:bodyPr wrap="square"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İLDEKİ SPOR TESİSLERİ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15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4268313086"/>
              </p:ext>
            </p:extLst>
          </p:nvPr>
        </p:nvGraphicFramePr>
        <p:xfrm>
          <a:off x="49959" y="922759"/>
          <a:ext cx="6767699" cy="1402362"/>
        </p:xfrm>
        <a:graphic>
          <a:graphicData uri="http://schemas.openxmlformats.org/drawingml/2006/table">
            <a:tbl>
              <a:tblPr>
                <a:effectLst>
                  <a:outerShdw blurRad="50800" dist="38100" dir="5400000" algn="t" rotWithShape="0">
                    <a:prstClr val="black">
                      <a:alpha val="40000"/>
                    </a:prstClr>
                  </a:outerShdw>
                </a:effectLst>
              </a:tblPr>
              <a:tblGrid>
                <a:gridCol w="3412899">
                  <a:extLst>
                    <a:ext uri="{9D8B030D-6E8A-4147-A177-3AD203B41FA5}">
                      <a16:colId xmlns:a16="http://schemas.microsoft.com/office/drawing/2014/main" val="20000"/>
                    </a:ext>
                  </a:extLst>
                </a:gridCol>
                <a:gridCol w="1822204">
                  <a:extLst>
                    <a:ext uri="{9D8B030D-6E8A-4147-A177-3AD203B41FA5}">
                      <a16:colId xmlns:a16="http://schemas.microsoft.com/office/drawing/2014/main" val="20001"/>
                    </a:ext>
                  </a:extLst>
                </a:gridCol>
                <a:gridCol w="1532596">
                  <a:extLst>
                    <a:ext uri="{9D8B030D-6E8A-4147-A177-3AD203B41FA5}">
                      <a16:colId xmlns:a16="http://schemas.microsoft.com/office/drawing/2014/main" val="20002"/>
                    </a:ext>
                  </a:extLst>
                </a:gridCol>
              </a:tblGrid>
              <a:tr h="360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İMALAT  </a:t>
                      </a: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SANAYİİNDE </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ÇALIŞANLAR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(2023 YILI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SANAYİ KURULUŞU</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FİRMA SAYISI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İSO Üyesi  Sanayi Kuruluşu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dirty="0">
                          <a:solidFill>
                            <a:schemeClr val="tx1"/>
                          </a:solidFill>
                          <a:latin typeface="Calibri" panose="020F0502020204030204" pitchFamily="34" charset="0"/>
                        </a:rPr>
                        <a:t>23.878</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1.153.513</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Organize Sanayi Bölgesi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9</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369.421</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Küçük Sanayi Sitesi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a:solidFill>
                            <a:schemeClr val="tx1"/>
                          </a:solidFill>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a:solidFill>
                            <a:schemeClr val="tx1"/>
                          </a:solidFill>
                          <a:latin typeface="Calibri" panose="020F0502020204030204" pitchFamily="34" charset="0"/>
                          <a:ea typeface="+mn-ea"/>
                          <a:cs typeface="Arial" pitchFamily="34" charset="0"/>
                        </a:rPr>
                        <a:t>45.524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84"/>
          <p:cNvGraphicFramePr>
            <a:graphicFrameLocks/>
          </p:cNvGraphicFramePr>
          <p:nvPr>
            <p:extLst/>
          </p:nvPr>
        </p:nvGraphicFramePr>
        <p:xfrm>
          <a:off x="49959" y="2473937"/>
          <a:ext cx="6767699" cy="3519250"/>
        </p:xfrm>
        <a:graphic>
          <a:graphicData uri="http://schemas.openxmlformats.org/drawingml/2006/table">
            <a:tbl>
              <a:tblPr>
                <a:effectLst>
                  <a:outerShdw blurRad="50800" dist="38100" dir="5400000" algn="t" rotWithShape="0">
                    <a:prstClr val="black">
                      <a:alpha val="40000"/>
                    </a:prstClr>
                  </a:outerShdw>
                </a:effectLst>
              </a:tblPr>
              <a:tblGrid>
                <a:gridCol w="436626">
                  <a:extLst>
                    <a:ext uri="{9D8B030D-6E8A-4147-A177-3AD203B41FA5}">
                      <a16:colId xmlns:a16="http://schemas.microsoft.com/office/drawing/2014/main" val="20000"/>
                    </a:ext>
                  </a:extLst>
                </a:gridCol>
                <a:gridCol w="1491805">
                  <a:extLst>
                    <a:ext uri="{9D8B030D-6E8A-4147-A177-3AD203B41FA5}">
                      <a16:colId xmlns:a16="http://schemas.microsoft.com/office/drawing/2014/main" val="20001"/>
                    </a:ext>
                  </a:extLst>
                </a:gridCol>
                <a:gridCol w="1164336">
                  <a:extLst>
                    <a:ext uri="{9D8B030D-6E8A-4147-A177-3AD203B41FA5}">
                      <a16:colId xmlns:a16="http://schemas.microsoft.com/office/drawing/2014/main" val="20002"/>
                    </a:ext>
                  </a:extLst>
                </a:gridCol>
                <a:gridCol w="764094">
                  <a:extLst>
                    <a:ext uri="{9D8B030D-6E8A-4147-A177-3AD203B41FA5}">
                      <a16:colId xmlns:a16="http://schemas.microsoft.com/office/drawing/2014/main" val="20003"/>
                    </a:ext>
                  </a:extLst>
                </a:gridCol>
                <a:gridCol w="946022">
                  <a:extLst>
                    <a:ext uri="{9D8B030D-6E8A-4147-A177-3AD203B41FA5}">
                      <a16:colId xmlns:a16="http://schemas.microsoft.com/office/drawing/2014/main" val="20004"/>
                    </a:ext>
                  </a:extLst>
                </a:gridCol>
                <a:gridCol w="982408">
                  <a:extLst>
                    <a:ext uri="{9D8B030D-6E8A-4147-A177-3AD203B41FA5}">
                      <a16:colId xmlns:a16="http://schemas.microsoft.com/office/drawing/2014/main" val="20005"/>
                    </a:ext>
                  </a:extLst>
                </a:gridCol>
                <a:gridCol w="982408">
                  <a:extLst>
                    <a:ext uri="{9D8B030D-6E8A-4147-A177-3AD203B41FA5}">
                      <a16:colId xmlns:a16="http://schemas.microsoft.com/office/drawing/2014/main" val="20006"/>
                    </a:ext>
                  </a:extLst>
                </a:gridCol>
              </a:tblGrid>
              <a:tr h="364530">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 ORGANİZE SANAYİ  BÖLGELERİ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(2023 YILI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2400" b="1" i="0" u="none" strike="noStrike" cap="none" normalizeH="0" baseline="0" dirty="0">
                        <a:ln>
                          <a:noFill/>
                        </a:ln>
                        <a:solidFill>
                          <a:srgbClr val="FF0000"/>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55471">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9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       (</a:t>
                      </a:r>
                      <a:r>
                        <a:rPr lang="tr-TR" sz="1350" b="0" i="0" u="none" strike="noStrike" kern="1200" baseline="0" dirty="0">
                          <a:solidFill>
                            <a:schemeClr val="tx1"/>
                          </a:solidFill>
                          <a:latin typeface="+mn-lt"/>
                          <a:ea typeface="+mn-ea"/>
                          <a:cs typeface="+mn-cs"/>
                        </a:rPr>
                        <a:t> </a:t>
                      </a:r>
                      <a:r>
                        <a:rPr lang="tr-TR" sz="1350" b="1" i="0" u="none" strike="noStrike" kern="1200" baseline="0" dirty="0">
                          <a:solidFill>
                            <a:schemeClr val="tx1"/>
                          </a:solidFill>
                          <a:latin typeface="+mn-lt"/>
                          <a:ea typeface="+mn-ea"/>
                          <a:cs typeface="+mn-cs"/>
                        </a:rPr>
                        <a:t>ha²</a:t>
                      </a: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Dudullu</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Ümraniye</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265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2.461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38.481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935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İkitelli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Başakşehir</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25.268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230.000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Tuzla Org. San.</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61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140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9.952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İST. Birlik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51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81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5.000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7140">
                <a:tc>
                  <a:txBody>
                    <a:bodyPr/>
                    <a:lstStyle/>
                    <a:p>
                      <a:pPr algn="ctr"/>
                      <a:r>
                        <a:rPr lang="tr-TR" sz="1100" b="1" dirty="0">
                          <a:solidFill>
                            <a:schemeClr val="tx1"/>
                          </a:solidFill>
                          <a:latin typeface="Calibri" panose="020F0502020204030204" pitchFamily="34" charset="0"/>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l"/>
                      <a:r>
                        <a:rPr lang="tr-TR" sz="1200" b="1" dirty="0">
                          <a:solidFill>
                            <a:schemeClr val="tx1"/>
                          </a:solidFill>
                          <a:latin typeface="Calibri" panose="020F0502020204030204" pitchFamily="34" charset="0"/>
                          <a:cs typeface="Arial" pitchFamily="34" charset="0"/>
                        </a:rPr>
                        <a:t>Anadolu</a:t>
                      </a:r>
                      <a:r>
                        <a:rPr lang="tr-TR" sz="1200" b="1" baseline="0" dirty="0">
                          <a:solidFill>
                            <a:schemeClr val="tx1"/>
                          </a:solidFill>
                          <a:latin typeface="Calibri" panose="020F0502020204030204" pitchFamily="34" charset="0"/>
                          <a:cs typeface="Arial" pitchFamily="34" charset="0"/>
                        </a:rPr>
                        <a:t> Yakası</a:t>
                      </a:r>
                      <a:endParaRPr lang="tr-TR" sz="1200" b="1" dirty="0">
                        <a:solidFill>
                          <a:schemeClr val="tx1"/>
                        </a:solidFill>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160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8.667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Kimya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164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6.926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Deri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739,7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950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45.000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Beylikdüzü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Beylikdüzü</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150,9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850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25.395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8305">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Biyoteknoloji İhtisas</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2022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262,5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36208407"/>
                  </a:ext>
                </a:extLst>
              </a:tr>
              <a:tr h="251606">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30.074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369.421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0"/>
                  </a:ext>
                </a:extLst>
              </a:tr>
            </a:tbl>
          </a:graphicData>
        </a:graphic>
      </p:graphicFrame>
      <p:graphicFrame>
        <p:nvGraphicFramePr>
          <p:cNvPr id="5" name="Group 92"/>
          <p:cNvGraphicFramePr>
            <a:graphicFrameLocks/>
          </p:cNvGraphicFramePr>
          <p:nvPr>
            <p:extLst/>
          </p:nvPr>
        </p:nvGraphicFramePr>
        <p:xfrm>
          <a:off x="49959" y="6140838"/>
          <a:ext cx="6767699" cy="3304552"/>
        </p:xfrm>
        <a:graphic>
          <a:graphicData uri="http://schemas.openxmlformats.org/drawingml/2006/table">
            <a:tbl>
              <a:tblPr>
                <a:effectLst>
                  <a:outerShdw blurRad="50800" dist="38100" dir="5400000" algn="t" rotWithShape="0">
                    <a:prstClr val="black">
                      <a:alpha val="40000"/>
                    </a:prstClr>
                  </a:outerShdw>
                </a:effectLst>
              </a:tblPr>
              <a:tblGrid>
                <a:gridCol w="436626">
                  <a:extLst>
                    <a:ext uri="{9D8B030D-6E8A-4147-A177-3AD203B41FA5}">
                      <a16:colId xmlns:a16="http://schemas.microsoft.com/office/drawing/2014/main" val="20000"/>
                    </a:ext>
                  </a:extLst>
                </a:gridCol>
                <a:gridCol w="1491804">
                  <a:extLst>
                    <a:ext uri="{9D8B030D-6E8A-4147-A177-3AD203B41FA5}">
                      <a16:colId xmlns:a16="http://schemas.microsoft.com/office/drawing/2014/main" val="20001"/>
                    </a:ext>
                  </a:extLst>
                </a:gridCol>
                <a:gridCol w="1164336">
                  <a:extLst>
                    <a:ext uri="{9D8B030D-6E8A-4147-A177-3AD203B41FA5}">
                      <a16:colId xmlns:a16="http://schemas.microsoft.com/office/drawing/2014/main" val="20002"/>
                    </a:ext>
                  </a:extLst>
                </a:gridCol>
                <a:gridCol w="764095">
                  <a:extLst>
                    <a:ext uri="{9D8B030D-6E8A-4147-A177-3AD203B41FA5}">
                      <a16:colId xmlns:a16="http://schemas.microsoft.com/office/drawing/2014/main" val="20003"/>
                    </a:ext>
                  </a:extLst>
                </a:gridCol>
                <a:gridCol w="946022">
                  <a:extLst>
                    <a:ext uri="{9D8B030D-6E8A-4147-A177-3AD203B41FA5}">
                      <a16:colId xmlns:a16="http://schemas.microsoft.com/office/drawing/2014/main" val="20004"/>
                    </a:ext>
                  </a:extLst>
                </a:gridCol>
                <a:gridCol w="982408">
                  <a:extLst>
                    <a:ext uri="{9D8B030D-6E8A-4147-A177-3AD203B41FA5}">
                      <a16:colId xmlns:a16="http://schemas.microsoft.com/office/drawing/2014/main" val="20005"/>
                    </a:ext>
                  </a:extLst>
                </a:gridCol>
                <a:gridCol w="982408">
                  <a:extLst>
                    <a:ext uri="{9D8B030D-6E8A-4147-A177-3AD203B41FA5}">
                      <a16:colId xmlns:a16="http://schemas.microsoft.com/office/drawing/2014/main" val="20006"/>
                    </a:ext>
                  </a:extLst>
                </a:gridCol>
              </a:tblGrid>
              <a:tr h="262511">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defRPr/>
                      </a:pPr>
                      <a:r>
                        <a:rPr lang="tr-TR" sz="1200" b="1" dirty="0">
                          <a:solidFill>
                            <a:schemeClr val="bg1"/>
                          </a:solidFill>
                          <a:latin typeface="Calibri" panose="020F0502020204030204" pitchFamily="34" charset="0"/>
                          <a:cs typeface="Arial" pitchFamily="34" charset="0"/>
                        </a:rPr>
                        <a:t> </a:t>
                      </a:r>
                      <a:r>
                        <a:rPr lang="tr-TR" sz="1400" b="1" dirty="0">
                          <a:solidFill>
                            <a:schemeClr val="bg1"/>
                          </a:solidFill>
                          <a:latin typeface="Calibri" panose="020F0502020204030204" pitchFamily="34" charset="0"/>
                          <a:cs typeface="Arial" pitchFamily="34" charset="0"/>
                        </a:rPr>
                        <a:t>KÜÇÜK  SANAYİ  SİTELERİ  </a:t>
                      </a:r>
                      <a:r>
                        <a:rPr lang="tr-TR" sz="1200" b="1" dirty="0">
                          <a:solidFill>
                            <a:schemeClr val="bg1"/>
                          </a:solidFill>
                          <a:latin typeface="Calibri" panose="020F0502020204030204" pitchFamily="34" charset="0"/>
                          <a:cs typeface="Arial" pitchFamily="34" charset="0"/>
                        </a:rPr>
                        <a:t>(2023 YILI</a:t>
                      </a:r>
                      <a:r>
                        <a:rPr lang="tr-TR" sz="1200" b="1" baseline="0" dirty="0">
                          <a:solidFill>
                            <a:schemeClr val="bg1"/>
                          </a:solidFill>
                          <a:latin typeface="Calibri" panose="020F0502020204030204" pitchFamily="34" charset="0"/>
                          <a:cs typeface="Arial" pitchFamily="34" charset="0"/>
                        </a:rPr>
                        <a:t> )</a:t>
                      </a: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4320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(ha²)</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İmes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1971</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1.051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14.714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Modoko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1969</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15,5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396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1.641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Kadosan Oto San.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682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2.465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362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Oto Tamircileri Ve Benzerleri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Şişli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1967</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36</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2.805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11.220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Birlik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Beylikdüzü</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23,4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653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2.680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Doğu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Bahçelievler</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10,6</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300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9.000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Evren Oto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Esenyurt</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534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3.204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1986</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142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390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1990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84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33368">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6.647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45.524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1"/>
                  </a:ext>
                </a:extLst>
              </a:tr>
            </a:tbl>
          </a:graphicData>
        </a:graphic>
      </p:graphicFrame>
      <p:sp>
        <p:nvSpPr>
          <p:cNvPr id="6" name="Dikdörtgen 5"/>
          <p:cNvSpPr/>
          <p:nvPr/>
        </p:nvSpPr>
        <p:spPr>
          <a:xfrm>
            <a:off x="-80999" y="161907"/>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SANAYİ KURULUŞLARI</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54</a:t>
            </a:fld>
            <a:r>
              <a:rPr lang="tr-TR" dirty="0"/>
              <a:t> / </a:t>
            </a:r>
            <a:r>
              <a:rPr lang="tr-TR" dirty="0" smtClean="0"/>
              <a:t>204</a:t>
            </a:r>
            <a:endParaRPr lang="tr-TR" dirty="0"/>
          </a:p>
        </p:txBody>
      </p:sp>
    </p:spTree>
    <p:extLst>
      <p:ext uri="{BB962C8B-B14F-4D97-AF65-F5344CB8AC3E}">
        <p14:creationId xmlns:p14="http://schemas.microsoft.com/office/powerpoint/2010/main" val="1137168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ARAŞTIRMA ve GELİŞTİRME (AR-GE)</a:t>
            </a:r>
          </a:p>
        </p:txBody>
      </p:sp>
      <p:graphicFrame>
        <p:nvGraphicFramePr>
          <p:cNvPr id="4" name="Group 3"/>
          <p:cNvGraphicFramePr>
            <a:graphicFrameLocks noGrp="1"/>
          </p:cNvGraphicFramePr>
          <p:nvPr>
            <p:extLst>
              <p:ext uri="{D42A27DB-BD31-4B8C-83A1-F6EECF244321}">
                <p14:modId xmlns:p14="http://schemas.microsoft.com/office/powerpoint/2010/main" val="919858582"/>
              </p:ext>
            </p:extLst>
          </p:nvPr>
        </p:nvGraphicFramePr>
        <p:xfrm>
          <a:off x="99393" y="942586"/>
          <a:ext cx="6660449" cy="4278770"/>
        </p:xfrm>
        <a:graphic>
          <a:graphicData uri="http://schemas.openxmlformats.org/drawingml/2006/table">
            <a:tbl>
              <a:tblPr>
                <a:effectLst>
                  <a:outerShdw blurRad="50800" dist="38100" dir="5400000" algn="t" rotWithShape="0">
                    <a:prstClr val="black">
                      <a:alpha val="40000"/>
                    </a:prstClr>
                  </a:outerShdw>
                </a:effectLst>
              </a:tblPr>
              <a:tblGrid>
                <a:gridCol w="2738630">
                  <a:extLst>
                    <a:ext uri="{9D8B030D-6E8A-4147-A177-3AD203B41FA5}">
                      <a16:colId xmlns:a16="http://schemas.microsoft.com/office/drawing/2014/main" val="20000"/>
                    </a:ext>
                  </a:extLst>
                </a:gridCol>
                <a:gridCol w="1462201">
                  <a:extLst>
                    <a:ext uri="{9D8B030D-6E8A-4147-A177-3AD203B41FA5}">
                      <a16:colId xmlns:a16="http://schemas.microsoft.com/office/drawing/2014/main" val="20001"/>
                    </a:ext>
                  </a:extLst>
                </a:gridCol>
                <a:gridCol w="1229809">
                  <a:extLst>
                    <a:ext uri="{9D8B030D-6E8A-4147-A177-3AD203B41FA5}">
                      <a16:colId xmlns:a16="http://schemas.microsoft.com/office/drawing/2014/main" val="20002"/>
                    </a:ext>
                  </a:extLst>
                </a:gridCol>
                <a:gridCol w="1229809">
                  <a:extLst>
                    <a:ext uri="{9D8B030D-6E8A-4147-A177-3AD203B41FA5}">
                      <a16:colId xmlns:a16="http://schemas.microsoft.com/office/drawing/2014/main" val="677430606"/>
                    </a:ext>
                  </a:extLst>
                </a:gridCol>
              </a:tblGrid>
              <a:tr h="68967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2010 YILI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10000"/>
                  </a:ext>
                </a:extLst>
              </a:tr>
              <a:tr h="520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İST. PAYI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464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AR-GE HARCAMASI (1000 TL)</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b="1" dirty="0">
                          <a:solidFill>
                            <a:schemeClr val="tx1"/>
                          </a:solidFill>
                          <a:latin typeface="Calibri" panose="020F0502020204030204" pitchFamily="34" charset="0"/>
                        </a:rPr>
                        <a:t>1.657.431</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9.267.590</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%17,88</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4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AR-GE İNSAN İŞGÜCÜ (Kişi)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32.124</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solidFill>
                            <a:schemeClr val="tx1"/>
                          </a:solidFill>
                          <a:latin typeface="Calibri" panose="020F0502020204030204" pitchFamily="34" charset="0"/>
                          <a:cs typeface="Arial" pitchFamily="34" charset="0"/>
                        </a:rPr>
                        <a:t>147.417</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solidFill>
                            <a:schemeClr val="tx1"/>
                          </a:solidFill>
                          <a:latin typeface="Calibri" panose="020F0502020204030204" pitchFamily="34" charset="0"/>
                          <a:cs typeface="Arial" pitchFamily="34" charset="0"/>
                        </a:rPr>
                        <a:t>%21,79</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8967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2022 YILI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E9ECEF"/>
                    </a:solidFill>
                  </a:tcPr>
                </a:tc>
                <a:tc hMerge="1">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E9ECEF"/>
                    </a:solidFill>
                  </a:tcPr>
                </a:tc>
                <a:tc hMerge="1">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E9ECEF"/>
                    </a:solidFill>
                  </a:tcPr>
                </a:tc>
                <a:extLst>
                  <a:ext uri="{0D108BD9-81ED-4DB2-BD59-A6C34878D82A}">
                    <a16:rowId xmlns:a16="http://schemas.microsoft.com/office/drawing/2014/main" val="10004"/>
                  </a:ext>
                </a:extLst>
              </a:tr>
              <a:tr h="520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İST. PAYI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792235548"/>
                  </a:ext>
                </a:extLst>
              </a:tr>
              <a:tr h="464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AR-GE HARCAMASI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60.008.213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198.669.744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%30,21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9040035"/>
                  </a:ext>
                </a:extLst>
              </a:tr>
              <a:tr h="464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AR-GE İNSAN İŞGÜCÜ (Kişi)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116.658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378.157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%30,85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2197827"/>
                  </a:ext>
                </a:extLst>
              </a:tr>
            </a:tbl>
          </a:graphicData>
        </a:graphic>
      </p:graphicFrame>
      <p:graphicFrame>
        <p:nvGraphicFramePr>
          <p:cNvPr id="5" name="Group 3"/>
          <p:cNvGraphicFramePr>
            <a:graphicFrameLocks noGrp="1"/>
          </p:cNvGraphicFramePr>
          <p:nvPr>
            <p:extLst>
              <p:ext uri="{D42A27DB-BD31-4B8C-83A1-F6EECF244321}">
                <p14:modId xmlns:p14="http://schemas.microsoft.com/office/powerpoint/2010/main" val="4180047395"/>
              </p:ext>
            </p:extLst>
          </p:nvPr>
        </p:nvGraphicFramePr>
        <p:xfrm>
          <a:off x="104786" y="5398282"/>
          <a:ext cx="6660449" cy="3705961"/>
        </p:xfrm>
        <a:graphic>
          <a:graphicData uri="http://schemas.openxmlformats.org/drawingml/2006/table">
            <a:tbl>
              <a:tblPr>
                <a:effectLst>
                  <a:outerShdw blurRad="50800" dist="38100" dir="5400000" algn="t" rotWithShape="0">
                    <a:prstClr val="black">
                      <a:alpha val="40000"/>
                    </a:prstClr>
                  </a:outerShdw>
                </a:effectLst>
              </a:tblPr>
              <a:tblGrid>
                <a:gridCol w="5133127">
                  <a:extLst>
                    <a:ext uri="{9D8B030D-6E8A-4147-A177-3AD203B41FA5}">
                      <a16:colId xmlns:a16="http://schemas.microsoft.com/office/drawing/2014/main" val="20000"/>
                    </a:ext>
                  </a:extLst>
                </a:gridCol>
                <a:gridCol w="1527322">
                  <a:extLst>
                    <a:ext uri="{9D8B030D-6E8A-4147-A177-3AD203B41FA5}">
                      <a16:colId xmlns:a16="http://schemas.microsoft.com/office/drawing/2014/main" val="20001"/>
                    </a:ext>
                  </a:extLst>
                </a:gridCol>
              </a:tblGrid>
              <a:tr h="7676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    İSTANBUL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(2023 YILI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extLst>
                  <a:ext uri="{0D108BD9-81ED-4DB2-BD59-A6C34878D82A}">
                    <a16:rowId xmlns:a16="http://schemas.microsoft.com/office/drawing/2014/main" val="10000"/>
                  </a:ext>
                </a:extLst>
              </a:tr>
              <a:tr h="695459">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Geliştirme Bölgesi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13 aktif, 3 yapım aşaması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8575">
                <a:tc>
                  <a:txBody>
                    <a:bodyPr/>
                    <a:lstStyle/>
                    <a:p>
                      <a:pP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Ar-Ge Merkezi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419</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48575">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Tasarım Merkezi Sayısı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148</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58194629"/>
                  </a:ext>
                </a:extLst>
              </a:tr>
              <a:tr h="448575">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Transfer Ofisi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14</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23538756"/>
                  </a:ext>
                </a:extLst>
              </a:tr>
              <a:tr h="448575">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Yatırım Destek Programı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35</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17037710"/>
                  </a:ext>
                </a:extLst>
              </a:tr>
              <a:tr h="448575">
                <a:tc>
                  <a:txBody>
                    <a:bodyPr/>
                    <a:lstStyle/>
                    <a:p>
                      <a:pP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Deneyim Belgesi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334</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57204910"/>
                  </a:ext>
                </a:extLst>
              </a:tr>
            </a:tbl>
          </a:graphicData>
        </a:graphic>
      </p:graphicFrame>
      <p:sp>
        <p:nvSpPr>
          <p:cNvPr id="7" name="Dikdörtgen 6"/>
          <p:cNvSpPr/>
          <p:nvPr/>
        </p:nvSpPr>
        <p:spPr>
          <a:xfrm>
            <a:off x="106633" y="9062062"/>
            <a:ext cx="6857999"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rPr>
              <a:t>Veriler TUİK «Araştırma-Geliştirme Faaliyetleri Araştırması,. 2022 yılına ait veriler </a:t>
            </a:r>
            <a:r>
              <a:rPr lang="tr-TR" sz="1000" dirty="0">
                <a:solidFill>
                  <a:prstClr val="black"/>
                </a:solidFill>
                <a:latin typeface="Calibri" panose="020F0502020204030204"/>
              </a:rPr>
              <a:t>Kasım</a:t>
            </a:r>
            <a:r>
              <a:rPr kumimoji="0" lang="tr-TR" sz="1000" b="0" i="0" u="none" strike="noStrike" kern="1200" cap="none" spc="0" normalizeH="0" baseline="0" noProof="0" dirty="0">
                <a:ln>
                  <a:noFill/>
                </a:ln>
                <a:solidFill>
                  <a:prstClr val="black"/>
                </a:solidFill>
                <a:effectLst/>
                <a:uLnTx/>
                <a:uFillTx/>
                <a:latin typeface="Calibri" panose="020F0502020204030204"/>
              </a:rPr>
              <a:t> 2023’de yayımlanmıştır.</a:t>
            </a:r>
          </a:p>
        </p:txBody>
      </p:sp>
      <p:sp>
        <p:nvSpPr>
          <p:cNvPr id="9" name="Slayt Numarası Yer Tutucusu 8"/>
          <p:cNvSpPr>
            <a:spLocks noGrp="1"/>
          </p:cNvSpPr>
          <p:nvPr>
            <p:ph type="sldNum" sz="quarter" idx="4"/>
          </p:nvPr>
        </p:nvSpPr>
        <p:spPr/>
        <p:txBody>
          <a:bodyPr/>
          <a:lstStyle/>
          <a:p>
            <a:fld id="{796AAD45-9E9D-4CFF-8CAC-247D62ADDC27}" type="slidenum">
              <a:rPr lang="tr-TR" smtClean="0"/>
              <a:pPr/>
              <a:t>55</a:t>
            </a:fld>
            <a:r>
              <a:rPr lang="tr-TR" dirty="0"/>
              <a:t> / </a:t>
            </a:r>
            <a:r>
              <a:rPr lang="tr-TR" dirty="0" smtClean="0"/>
              <a:t>204</a:t>
            </a:r>
            <a:endParaRPr lang="tr-TR" dirty="0"/>
          </a:p>
        </p:txBody>
      </p:sp>
    </p:spTree>
    <p:extLst>
      <p:ext uri="{BB962C8B-B14F-4D97-AF65-F5344CB8AC3E}">
        <p14:creationId xmlns:p14="http://schemas.microsoft.com/office/powerpoint/2010/main" val="519023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1465751258"/>
              </p:ext>
            </p:extLst>
          </p:nvPr>
        </p:nvGraphicFramePr>
        <p:xfrm>
          <a:off x="183708" y="3869377"/>
          <a:ext cx="6486618" cy="1476000"/>
        </p:xfrm>
        <a:graphic>
          <a:graphicData uri="http://schemas.openxmlformats.org/drawingml/2006/table">
            <a:tbl>
              <a:tblPr/>
              <a:tblGrid>
                <a:gridCol w="4617475">
                  <a:extLst>
                    <a:ext uri="{9D8B030D-6E8A-4147-A177-3AD203B41FA5}">
                      <a16:colId xmlns:a16="http://schemas.microsoft.com/office/drawing/2014/main" val="20000"/>
                    </a:ext>
                  </a:extLst>
                </a:gridCol>
                <a:gridCol w="1869143">
                  <a:extLst>
                    <a:ext uri="{9D8B030D-6E8A-4147-A177-3AD203B41FA5}">
                      <a16:colId xmlns:a16="http://schemas.microsoft.com/office/drawing/2014/main" val="20001"/>
                    </a:ext>
                  </a:extLst>
                </a:gridCol>
              </a:tblGrid>
              <a:tr h="396000">
                <a:tc gridSpan="2">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mn-lt"/>
                          <a:ea typeface="+mn-ea"/>
                          <a:cs typeface="Arial" pitchFamily="34" charset="0"/>
                        </a:rPr>
                        <a:t>TARLA BİTKİLERİ ÜRETİM ALANI VE MİKTARI*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5A4830"/>
                    </a:solidFill>
                  </a:tcPr>
                </a:tc>
                <a:tc hMerge="1">
                  <a:txBody>
                    <a:bodyPr/>
                    <a:lstStyle/>
                    <a:p>
                      <a:pPr algn="ctr" fontAlgn="b"/>
                      <a:endParaRPr lang="tr-TR" sz="1800" b="1" i="0" u="none" strike="noStrike" baseline="0"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60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bg1"/>
                          </a:solidFill>
                          <a:latin typeface="+mn-lt"/>
                          <a:ea typeface="+mn-ea"/>
                          <a:cs typeface="Arial" pitchFamily="34" charset="0"/>
                        </a:rPr>
                        <a:t>ALAN VE MİKTAR</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algn="ctr" fontAlgn="b"/>
                      <a:r>
                        <a:rPr lang="tr-TR" sz="1400" b="1" i="0" u="none" strike="noStrike" dirty="0">
                          <a:solidFill>
                            <a:srgbClr val="FFFF00"/>
                          </a:solidFill>
                          <a:latin typeface="+mn-lt"/>
                          <a:cs typeface="Arial" pitchFamily="34" charset="0"/>
                        </a:rPr>
                        <a:t>2023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1"/>
                  </a:ext>
                </a:extLst>
              </a:tr>
              <a:tr h="360000">
                <a:tc>
                  <a:txBody>
                    <a:bodyPr/>
                    <a:lstStyle/>
                    <a:p>
                      <a:pPr algn="just" fontAlgn="b"/>
                      <a:r>
                        <a:rPr lang="tr-TR" sz="1400" b="1" i="0" u="none" strike="noStrike" dirty="0">
                          <a:solidFill>
                            <a:schemeClr val="bg1"/>
                          </a:solidFill>
                          <a:latin typeface="+mn-lt"/>
                          <a:cs typeface="Arial" pitchFamily="34" charset="0"/>
                        </a:rPr>
                        <a:t>TARLA BİTKİLERİ ÜRETİM ALANI (Ha)</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algn="ctr" fontAlgn="ctr"/>
                      <a:r>
                        <a:rPr lang="tr-TR" sz="1200" b="1" i="0" u="none" strike="noStrike" dirty="0">
                          <a:solidFill>
                            <a:schemeClr val="bg1"/>
                          </a:solidFill>
                          <a:effectLst/>
                          <a:latin typeface="Arial Tur" panose="020B0604020202020204" pitchFamily="34" charset="0"/>
                        </a:rPr>
                        <a:t>70.792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bg1"/>
                          </a:solidFill>
                          <a:latin typeface="+mn-lt"/>
                          <a:cs typeface="Arial" pitchFamily="34" charset="0"/>
                        </a:rPr>
                        <a:t>TARLA</a:t>
                      </a:r>
                      <a:r>
                        <a:rPr lang="tr-TR" sz="1400" b="1" i="0" u="none" strike="noStrike" baseline="0" dirty="0">
                          <a:solidFill>
                            <a:schemeClr val="bg1"/>
                          </a:solidFill>
                          <a:latin typeface="+mn-lt"/>
                          <a:cs typeface="Arial" pitchFamily="34" charset="0"/>
                        </a:rPr>
                        <a:t> BİTKİLERİ ÜRETİMİ (Ton)</a:t>
                      </a:r>
                      <a:endParaRPr lang="tr-TR" sz="1400" b="1" i="0" u="none" strike="noStrike" dirty="0">
                        <a:solidFill>
                          <a:schemeClr val="bg1"/>
                        </a:solidFill>
                        <a:latin typeface="+mn-lt"/>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algn="ctr" fontAlgn="ctr"/>
                      <a:r>
                        <a:rPr lang="tr-TR" sz="1200" b="1" i="0" u="none" strike="noStrike" dirty="0">
                          <a:solidFill>
                            <a:schemeClr val="bg1"/>
                          </a:solidFill>
                          <a:effectLst/>
                          <a:latin typeface="Arial Tur" panose="020B0604020202020204" pitchFamily="34" charset="0"/>
                        </a:rPr>
                        <a:t>361.489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3"/>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1123574618"/>
              </p:ext>
            </p:extLst>
          </p:nvPr>
        </p:nvGraphicFramePr>
        <p:xfrm>
          <a:off x="196961" y="5498410"/>
          <a:ext cx="6486618" cy="2196000"/>
        </p:xfrm>
        <a:graphic>
          <a:graphicData uri="http://schemas.openxmlformats.org/drawingml/2006/table">
            <a:tbl>
              <a:tblPr/>
              <a:tblGrid>
                <a:gridCol w="4578439">
                  <a:extLst>
                    <a:ext uri="{9D8B030D-6E8A-4147-A177-3AD203B41FA5}">
                      <a16:colId xmlns:a16="http://schemas.microsoft.com/office/drawing/2014/main" val="20000"/>
                    </a:ext>
                  </a:extLst>
                </a:gridCol>
                <a:gridCol w="1908179">
                  <a:extLst>
                    <a:ext uri="{9D8B030D-6E8A-4147-A177-3AD203B41FA5}">
                      <a16:colId xmlns:a16="http://schemas.microsoft.com/office/drawing/2014/main" val="20001"/>
                    </a:ext>
                  </a:extLst>
                </a:gridCol>
              </a:tblGrid>
              <a:tr h="396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MEYVECİLİK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90000"/>
                      </a:srgbClr>
                    </a:solidFill>
                  </a:tcPr>
                </a:tc>
                <a:tc hMerge="1">
                  <a:txBody>
                    <a:bodyPr/>
                    <a:lstStyle/>
                    <a:p>
                      <a:endParaRPr lang="tr-TR"/>
                    </a:p>
                  </a:txBody>
                  <a:tcPr/>
                </a:tc>
                <a:extLst>
                  <a:ext uri="{0D108BD9-81ED-4DB2-BD59-A6C34878D82A}">
                    <a16:rowId xmlns:a16="http://schemas.microsoft.com/office/drawing/2014/main" val="10000"/>
                  </a:ext>
                </a:extLst>
              </a:tr>
              <a:tr h="360000">
                <a:tc>
                  <a:txBody>
                    <a:bodyPr/>
                    <a:lstStyle/>
                    <a:p>
                      <a:pPr marL="0" algn="l" defTabSz="914400" rtl="0" eaLnBrk="1" fontAlgn="b" latinLnBrk="0" hangingPunct="1">
                        <a:spcAft>
                          <a:spcPts val="0"/>
                        </a:spcAft>
                      </a:pPr>
                      <a:r>
                        <a:rPr lang="tr-TR" sz="1400" b="1" i="0" u="none" strike="noStrike" kern="1200" dirty="0">
                          <a:solidFill>
                            <a:schemeClr val="bg1"/>
                          </a:solidFill>
                          <a:latin typeface="Calibri" panose="020F0502020204030204" pitchFamily="34" charset="0"/>
                          <a:ea typeface="+mn-ea"/>
                          <a:cs typeface="Arial" pitchFamily="34" charset="0"/>
                        </a:rPr>
                        <a:t>MEYVECİLİK</a:t>
                      </a:r>
                      <a:r>
                        <a:rPr lang="tr-TR" sz="1400" b="1" i="0" u="none" strike="noStrike" kern="1200" baseline="0" dirty="0">
                          <a:solidFill>
                            <a:schemeClr val="bg1"/>
                          </a:solidFill>
                          <a:latin typeface="Calibri" panose="020F0502020204030204" pitchFamily="34" charset="0"/>
                          <a:ea typeface="+mn-ea"/>
                          <a:cs typeface="Arial" pitchFamily="34" charset="0"/>
                        </a:rPr>
                        <a:t> ÜRETİMİ</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FFFF00"/>
                          </a:solidFill>
                          <a:latin typeface="Calibri" panose="020F0502020204030204" pitchFamily="34" charset="0"/>
                          <a:cs typeface="Arial" pitchFamily="34" charset="0"/>
                        </a:rPr>
                        <a:t>2023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1"/>
                  </a:ext>
                </a:extLst>
              </a:tr>
              <a:tr h="360000">
                <a:tc>
                  <a:txBody>
                    <a:bodyPr/>
                    <a:lstStyle/>
                    <a:p>
                      <a:pPr algn="just" fontAlgn="b"/>
                      <a:r>
                        <a:rPr lang="tr-TR" sz="1400" b="1" i="0" u="none" strike="noStrike" baseline="0" dirty="0">
                          <a:solidFill>
                            <a:schemeClr val="bg1"/>
                          </a:solidFill>
                          <a:latin typeface="Calibri" panose="020F0502020204030204" pitchFamily="34" charset="0"/>
                          <a:cs typeface="Arial" pitchFamily="34" charset="0"/>
                        </a:rPr>
                        <a:t>MEYVECİLİK ALANI (ha)</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2.824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2710234518"/>
                  </a:ext>
                </a:extLst>
              </a:tr>
              <a:tr h="360000">
                <a:tc>
                  <a:txBody>
                    <a:bodyPr/>
                    <a:lstStyle/>
                    <a:p>
                      <a:pPr algn="just" fontAlgn="b"/>
                      <a:r>
                        <a:rPr lang="tr-TR" sz="1400" b="1" i="0" u="none" strike="noStrike" dirty="0">
                          <a:solidFill>
                            <a:schemeClr val="bg1"/>
                          </a:solidFill>
                          <a:latin typeface="Calibri" panose="020F0502020204030204" pitchFamily="34" charset="0"/>
                          <a:cs typeface="Arial" pitchFamily="34" charset="0"/>
                        </a:rPr>
                        <a:t>MEYVE</a:t>
                      </a:r>
                      <a:r>
                        <a:rPr lang="tr-TR" sz="1400" b="1" i="0" u="none" strike="noStrike" baseline="0" dirty="0">
                          <a:solidFill>
                            <a:schemeClr val="bg1"/>
                          </a:solidFill>
                          <a:latin typeface="Calibri" panose="020F0502020204030204" pitchFamily="34" charset="0"/>
                          <a:cs typeface="Arial" pitchFamily="34" charset="0"/>
                        </a:rPr>
                        <a:t> VEREN AĞAÇ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1.691.695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bg1"/>
                          </a:solidFill>
                          <a:latin typeface="Calibri" panose="020F0502020204030204" pitchFamily="34" charset="0"/>
                          <a:cs typeface="Arial" pitchFamily="34" charset="0"/>
                        </a:rPr>
                        <a:t>MEYVE VERMEYEN AĞAÇ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66.781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3"/>
                  </a:ext>
                </a:extLst>
              </a:tr>
              <a:tr h="360000">
                <a:tc>
                  <a:txBody>
                    <a:bodyPr/>
                    <a:lstStyle/>
                    <a:p>
                      <a:pPr algn="l" fontAlgn="b"/>
                      <a:r>
                        <a:rPr lang="tr-TR" sz="1400" b="1" i="0" u="none" strike="noStrike" dirty="0">
                          <a:solidFill>
                            <a:schemeClr val="bg1"/>
                          </a:solidFill>
                          <a:latin typeface="Calibri" panose="020F0502020204030204" pitchFamily="34" charset="0"/>
                          <a:cs typeface="Arial" pitchFamily="34" charset="0"/>
                        </a:rPr>
                        <a:t>TOPLAM MEYVE ÜRETİMİ ( Ton)</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6.713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4"/>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613005388"/>
              </p:ext>
            </p:extLst>
          </p:nvPr>
        </p:nvGraphicFramePr>
        <p:xfrm>
          <a:off x="210213" y="7781182"/>
          <a:ext cx="6486618" cy="1476000"/>
        </p:xfrm>
        <a:graphic>
          <a:graphicData uri="http://schemas.openxmlformats.org/drawingml/2006/table">
            <a:tbl>
              <a:tblPr/>
              <a:tblGrid>
                <a:gridCol w="4578789">
                  <a:extLst>
                    <a:ext uri="{9D8B030D-6E8A-4147-A177-3AD203B41FA5}">
                      <a16:colId xmlns:a16="http://schemas.microsoft.com/office/drawing/2014/main" val="20000"/>
                    </a:ext>
                  </a:extLst>
                </a:gridCol>
                <a:gridCol w="1907829">
                  <a:extLst>
                    <a:ext uri="{9D8B030D-6E8A-4147-A177-3AD203B41FA5}">
                      <a16:colId xmlns:a16="http://schemas.microsoft.com/office/drawing/2014/main" val="20001"/>
                    </a:ext>
                  </a:extLst>
                </a:gridCol>
              </a:tblGrid>
              <a:tr h="396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SEBZECİLİK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90000"/>
                      </a:srgbClr>
                    </a:solidFill>
                  </a:tcPr>
                </a:tc>
                <a:tc hMerge="1">
                  <a:txBody>
                    <a:bodyPr/>
                    <a:lstStyle/>
                    <a:p>
                      <a:endParaRPr lang="tr-TR"/>
                    </a:p>
                  </a:txBody>
                  <a:tcPr/>
                </a:tc>
                <a:extLst>
                  <a:ext uri="{0D108BD9-81ED-4DB2-BD59-A6C34878D82A}">
                    <a16:rowId xmlns:a16="http://schemas.microsoft.com/office/drawing/2014/main" val="10000"/>
                  </a:ext>
                </a:extLst>
              </a:tr>
              <a:tr h="360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bg1"/>
                          </a:solidFill>
                          <a:latin typeface="Calibri" panose="020F0502020204030204" pitchFamily="34" charset="0"/>
                          <a:ea typeface="+mn-ea"/>
                          <a:cs typeface="Arial" pitchFamily="34" charset="0"/>
                        </a:rPr>
                        <a:t>SEBZECİLİK</a:t>
                      </a:r>
                      <a:r>
                        <a:rPr lang="tr-TR" sz="1400" b="1" i="0" u="none" strike="noStrike" kern="1200" baseline="0" dirty="0">
                          <a:solidFill>
                            <a:schemeClr val="bg1"/>
                          </a:solidFill>
                          <a:latin typeface="Calibri" panose="020F0502020204030204" pitchFamily="34" charset="0"/>
                          <a:ea typeface="+mn-ea"/>
                          <a:cs typeface="Arial" pitchFamily="34" charset="0"/>
                        </a:rPr>
                        <a:t> ÜRETİMİ</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algn="ctr" fontAlgn="b"/>
                      <a:r>
                        <a:rPr lang="tr-TR" sz="1400" b="1" i="0" u="none" strike="noStrike" baseline="0" dirty="0">
                          <a:solidFill>
                            <a:srgbClr val="FFFF00"/>
                          </a:solidFill>
                          <a:latin typeface="Calibri" panose="020F0502020204030204" pitchFamily="34" charset="0"/>
                          <a:cs typeface="Arial" pitchFamily="34" charset="0"/>
                        </a:rPr>
                        <a:t>2023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1"/>
                  </a:ext>
                </a:extLst>
              </a:tr>
              <a:tr h="360000">
                <a:tc>
                  <a:txBody>
                    <a:bodyPr/>
                    <a:lstStyle/>
                    <a:p>
                      <a:pPr algn="just" fontAlgn="b"/>
                      <a:r>
                        <a:rPr lang="tr-TR" sz="1400" b="1" i="0" u="none" strike="noStrike" dirty="0">
                          <a:solidFill>
                            <a:schemeClr val="bg1"/>
                          </a:solidFill>
                          <a:latin typeface="Calibri" panose="020F0502020204030204" pitchFamily="34" charset="0"/>
                          <a:cs typeface="Arial" pitchFamily="34" charset="0"/>
                        </a:rPr>
                        <a:t>SEBZE ALANI (Ha)</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algn="ctr" fontAlgn="ctr"/>
                      <a:r>
                        <a:rPr lang="tr-TR" sz="1200" b="1" i="0" u="none" strike="noStrike" dirty="0">
                          <a:solidFill>
                            <a:schemeClr val="bg1"/>
                          </a:solidFill>
                          <a:effectLst/>
                          <a:latin typeface="+mn-lt"/>
                        </a:rPr>
                        <a:t>2.664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bg1"/>
                          </a:solidFill>
                          <a:latin typeface="Calibri" panose="020F0502020204030204" pitchFamily="34" charset="0"/>
                          <a:cs typeface="Arial" pitchFamily="34" charset="0"/>
                        </a:rPr>
                        <a:t>SEBZE</a:t>
                      </a:r>
                      <a:r>
                        <a:rPr lang="tr-TR" sz="1400" b="1" i="0" u="none" strike="noStrike" baseline="0" dirty="0">
                          <a:solidFill>
                            <a:schemeClr val="bg1"/>
                          </a:solidFill>
                          <a:latin typeface="Calibri" panose="020F0502020204030204" pitchFamily="34" charset="0"/>
                          <a:cs typeface="Arial" pitchFamily="34" charset="0"/>
                        </a:rPr>
                        <a:t> ÜRETİMİ (Ton)</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algn="ctr" fontAlgn="ctr"/>
                      <a:r>
                        <a:rPr lang="tr-TR" sz="1200" b="0" i="0" u="none" strike="noStrike" dirty="0">
                          <a:solidFill>
                            <a:schemeClr val="bg1"/>
                          </a:solidFill>
                          <a:effectLst/>
                          <a:latin typeface="+mn-lt"/>
                        </a:rPr>
                        <a:t>60.207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3"/>
                  </a:ext>
                </a:extLst>
              </a:tr>
            </a:tbl>
          </a:graphicData>
        </a:graphic>
      </p:graphicFrame>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TARIM</a:t>
            </a:r>
          </a:p>
        </p:txBody>
      </p:sp>
      <p:sp>
        <p:nvSpPr>
          <p:cNvPr id="10" name="Dikdörtgen 9"/>
          <p:cNvSpPr/>
          <p:nvPr/>
        </p:nvSpPr>
        <p:spPr>
          <a:xfrm>
            <a:off x="236133" y="9325994"/>
            <a:ext cx="359265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effectLst/>
                <a:uLnTx/>
                <a:uFillTx/>
                <a:latin typeface="Calibri" panose="020F0502020204030204"/>
                <a:ea typeface="+mn-ea"/>
                <a:cs typeface="+mn-cs"/>
              </a:rPr>
              <a:t>* İl Tarım Müdürlüğü İstatistiki Veri Ağı (İVA)2023 Yıl Sonu</a:t>
            </a:r>
          </a:p>
        </p:txBody>
      </p:sp>
      <p:sp>
        <p:nvSpPr>
          <p:cNvPr id="11" name="Slayt Numarası Yer Tutucusu 10"/>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2" name="Group 3"/>
          <p:cNvGraphicFramePr>
            <a:graphicFrameLocks/>
          </p:cNvGraphicFramePr>
          <p:nvPr>
            <p:extLst>
              <p:ext uri="{D42A27DB-BD31-4B8C-83A1-F6EECF244321}">
                <p14:modId xmlns:p14="http://schemas.microsoft.com/office/powerpoint/2010/main" val="2734537279"/>
              </p:ext>
            </p:extLst>
          </p:nvPr>
        </p:nvGraphicFramePr>
        <p:xfrm>
          <a:off x="205788" y="813214"/>
          <a:ext cx="6499812" cy="2932972"/>
        </p:xfrm>
        <a:graphic>
          <a:graphicData uri="http://schemas.openxmlformats.org/drawingml/2006/table">
            <a:tbl>
              <a:tblPr>
                <a:effectLst>
                  <a:outerShdw blurRad="50800" dist="38100" dir="5400000" algn="t" rotWithShape="0">
                    <a:prstClr val="black">
                      <a:alpha val="40000"/>
                    </a:prstClr>
                  </a:outerShdw>
                </a:effectLst>
              </a:tblPr>
              <a:tblGrid>
                <a:gridCol w="2683827">
                  <a:extLst>
                    <a:ext uri="{9D8B030D-6E8A-4147-A177-3AD203B41FA5}">
                      <a16:colId xmlns:a16="http://schemas.microsoft.com/office/drawing/2014/main" val="20000"/>
                    </a:ext>
                  </a:extLst>
                </a:gridCol>
                <a:gridCol w="1968140">
                  <a:extLst>
                    <a:ext uri="{9D8B030D-6E8A-4147-A177-3AD203B41FA5}">
                      <a16:colId xmlns:a16="http://schemas.microsoft.com/office/drawing/2014/main" val="20001"/>
                    </a:ext>
                  </a:extLst>
                </a:gridCol>
                <a:gridCol w="1847845">
                  <a:extLst>
                    <a:ext uri="{9D8B030D-6E8A-4147-A177-3AD203B41FA5}">
                      <a16:colId xmlns:a16="http://schemas.microsoft.com/office/drawing/2014/main" val="20002"/>
                    </a:ext>
                  </a:extLst>
                </a:gridCol>
              </a:tblGrid>
              <a:tr h="40616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      </a:t>
                      </a:r>
                      <a:r>
                        <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İL ARAZİSİNİN DAĞILIMI (Ha)</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75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   %</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75000"/>
                      </a:srgbClr>
                    </a:solidFill>
                  </a:tcPr>
                </a:tc>
                <a:extLst>
                  <a:ext uri="{0D108BD9-81ED-4DB2-BD59-A6C34878D82A}">
                    <a16:rowId xmlns:a16="http://schemas.microsoft.com/office/drawing/2014/main" val="10000"/>
                  </a:ext>
                </a:extLst>
              </a:tr>
              <a:tr h="180545">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İL YÜZÖLÇÜMÜ</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546.178 ha</a:t>
                      </a:r>
                      <a:r>
                        <a:rPr lang="tr-TR" sz="1200" b="1" kern="1200" baseline="0" dirty="0">
                          <a:solidFill>
                            <a:schemeClr val="tx1"/>
                          </a:solidFill>
                          <a:latin typeface="Calibri" panose="020F0502020204030204" pitchFamily="34" charset="0"/>
                          <a:ea typeface="+mn-ea"/>
                          <a:cs typeface="+mn-cs"/>
                        </a:rPr>
                        <a:t> </a:t>
                      </a:r>
                      <a:endParaRPr lang="tr-TR" sz="1200" b="1"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rowSpan="3">
                  <a:txBody>
                    <a:bodyPr/>
                    <a:lstStyle/>
                    <a:p>
                      <a:pPr marL="0" algn="ctr" defTabSz="457200" rtl="0" eaLnBrk="1" fontAlgn="b" latinLnBrk="0" hangingPunct="1"/>
                      <a:r>
                        <a:rPr lang="tr-TR" sz="1400" b="1" kern="1200" dirty="0">
                          <a:solidFill>
                            <a:schemeClr val="tx1"/>
                          </a:solidFill>
                          <a:latin typeface="Calibri" panose="020F0502020204030204" pitchFamily="34" charset="0"/>
                          <a:ea typeface="+mn-ea"/>
                          <a:cs typeface="+mn-cs"/>
                        </a:rPr>
                        <a:t>100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extLst>
                  <a:ext uri="{0D108BD9-81ED-4DB2-BD59-A6C34878D82A}">
                    <a16:rowId xmlns:a16="http://schemas.microsoft.com/office/drawing/2014/main" val="2115743187"/>
                  </a:ext>
                </a:extLst>
              </a:tr>
              <a:tr h="18054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5.461 km² (Gerçek</a:t>
                      </a:r>
                      <a:r>
                        <a:rPr lang="tr-TR" sz="1200" b="1" kern="1200" baseline="0" dirty="0">
                          <a:solidFill>
                            <a:schemeClr val="tx1"/>
                          </a:solidFill>
                          <a:latin typeface="Calibri" panose="020F0502020204030204" pitchFamily="34" charset="0"/>
                          <a:ea typeface="+mn-ea"/>
                          <a:cs typeface="+mn-cs"/>
                        </a:rPr>
                        <a:t> Alan)</a:t>
                      </a:r>
                      <a:endParaRPr lang="tr-TR" sz="1200" b="1"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13147452"/>
                  </a:ext>
                </a:extLst>
              </a:tr>
              <a:tr h="18054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5.196 km²  (</a:t>
                      </a:r>
                      <a:r>
                        <a:rPr kumimoji="0" lang="tr-TR" sz="1200" b="1" i="0" u="none" strike="noStrike" kern="1200" cap="none" normalizeH="0" baseline="0" dirty="0" err="1">
                          <a:ln>
                            <a:noFill/>
                          </a:ln>
                          <a:solidFill>
                            <a:schemeClr val="tx1"/>
                          </a:solidFill>
                          <a:effectLst/>
                          <a:latin typeface="Calibri" panose="020F0502020204030204" pitchFamily="34" charset="0"/>
                          <a:ea typeface="+mn-ea"/>
                          <a:cs typeface="Arial" pitchFamily="34" charset="0"/>
                        </a:rPr>
                        <a:t>İzdüşüm</a:t>
                      </a: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 Alan)</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5467733"/>
                  </a:ext>
                </a:extLst>
              </a:tr>
              <a:tr h="32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TARIM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86.521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15,84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extLst>
                  <a:ext uri="{0D108BD9-81ED-4DB2-BD59-A6C34878D82A}">
                    <a16:rowId xmlns:a16="http://schemas.microsoft.com/office/drawing/2014/main" val="10002"/>
                  </a:ext>
                </a:extLst>
              </a:tr>
              <a:tr h="32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ÇAYIR-MERA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6.341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1,16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extLst>
                  <a:ext uri="{0D108BD9-81ED-4DB2-BD59-A6C34878D82A}">
                    <a16:rowId xmlns:a16="http://schemas.microsoft.com/office/drawing/2014/main" val="10003"/>
                  </a:ext>
                </a:extLst>
              </a:tr>
              <a:tr h="32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ORMAN VE FUNDALIK ALAN</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238.030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43,58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extLst>
                  <a:ext uri="{0D108BD9-81ED-4DB2-BD59-A6C34878D82A}">
                    <a16:rowId xmlns:a16="http://schemas.microsoft.com/office/drawing/2014/main" val="10004"/>
                  </a:ext>
                </a:extLst>
              </a:tr>
              <a:tr h="324932">
                <a:tc>
                  <a:txBody>
                    <a:bodyPr/>
                    <a:lstStyle/>
                    <a:p>
                      <a:pPr marL="0" marR="0" lvl="0" indent="0" algn="l" defTabSz="457200" rtl="0" eaLnBrk="1" fontAlgn="b" latinLnBrk="0" hangingPunct="1">
                        <a:lnSpc>
                          <a:spcPct val="100000"/>
                        </a:lnSpc>
                        <a:spcBef>
                          <a:spcPct val="20000"/>
                        </a:spcBef>
                        <a:spcAft>
                          <a:spcPct val="0"/>
                        </a:spcAft>
                        <a:buClrTx/>
                        <a:buSzTx/>
                        <a:buFontTx/>
                        <a:buNone/>
                        <a:tabLst/>
                      </a:pPr>
                      <a:r>
                        <a:rPr lang="tr-TR" sz="1400" b="1" kern="1200" dirty="0">
                          <a:solidFill>
                            <a:schemeClr val="tx1"/>
                          </a:solidFill>
                          <a:latin typeface="Calibri" panose="020F0502020204030204" pitchFamily="34" charset="0"/>
                          <a:ea typeface="+mn-ea"/>
                          <a:cs typeface="+mn-cs"/>
                        </a:rPr>
                        <a:t>YERLEŞİM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182.066</a:t>
                      </a:r>
                    </a:p>
                  </a:txBody>
                  <a:tcPr marL="6594" marR="6594" marT="659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33,33</a:t>
                      </a:r>
                    </a:p>
                  </a:txBody>
                  <a:tcPr marL="6594" marR="6594" marT="659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extLst>
                  <a:ext uri="{0D108BD9-81ED-4DB2-BD59-A6C34878D82A}">
                    <a16:rowId xmlns:a16="http://schemas.microsoft.com/office/drawing/2014/main" val="10005"/>
                  </a:ext>
                </a:extLst>
              </a:tr>
              <a:tr h="324932">
                <a:tc>
                  <a:txBody>
                    <a:bodyPr/>
                    <a:lstStyle/>
                    <a:p>
                      <a:pPr marL="0" marR="0" lvl="0" indent="0" algn="l" defTabSz="457200" rtl="0" eaLnBrk="1" fontAlgn="b" latinLnBrk="0" hangingPunct="1">
                        <a:lnSpc>
                          <a:spcPct val="100000"/>
                        </a:lnSpc>
                        <a:spcBef>
                          <a:spcPct val="20000"/>
                        </a:spcBef>
                        <a:spcAft>
                          <a:spcPct val="0"/>
                        </a:spcAft>
                        <a:buClrTx/>
                        <a:buSzTx/>
                        <a:buFontTx/>
                        <a:buNone/>
                        <a:tabLst/>
                      </a:pPr>
                      <a:r>
                        <a:rPr lang="tr-TR" sz="1400" b="1" kern="1200" dirty="0">
                          <a:solidFill>
                            <a:schemeClr val="tx1"/>
                          </a:solidFill>
                          <a:latin typeface="Calibri" panose="020F0502020204030204" pitchFamily="34" charset="0"/>
                          <a:ea typeface="+mn-ea"/>
                          <a:cs typeface="+mn-cs"/>
                        </a:rPr>
                        <a:t>SANAYİ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21.482</a:t>
                      </a:r>
                    </a:p>
                  </a:txBody>
                  <a:tcPr marL="6594" marR="6594" marT="659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3,93</a:t>
                      </a:r>
                    </a:p>
                  </a:txBody>
                  <a:tcPr marL="6594" marR="6594" marT="659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extLst>
                  <a:ext uri="{0D108BD9-81ED-4DB2-BD59-A6C34878D82A}">
                    <a16:rowId xmlns:a16="http://schemas.microsoft.com/office/drawing/2014/main" val="1738418043"/>
                  </a:ext>
                </a:extLst>
              </a:tr>
              <a:tr h="32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GÖL VE BARAJ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11.738</a:t>
                      </a:r>
                    </a:p>
                  </a:txBody>
                  <a:tcPr marL="6594" marR="6594" marT="659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2,15</a:t>
                      </a:r>
                    </a:p>
                  </a:txBody>
                  <a:tcPr marL="6594" marR="6594" marT="659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A4830">
                        <a:alpha val="19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24976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1791433512"/>
              </p:ext>
            </p:extLst>
          </p:nvPr>
        </p:nvGraphicFramePr>
        <p:xfrm>
          <a:off x="99975" y="840689"/>
          <a:ext cx="6632130" cy="1368000"/>
        </p:xfrm>
        <a:graphic>
          <a:graphicData uri="http://schemas.openxmlformats.org/drawingml/2006/table">
            <a:tbl>
              <a:tblPr>
                <a:effectLst>
                  <a:outerShdw blurRad="50800" dist="38100" dir="5400000" algn="t" rotWithShape="0">
                    <a:prstClr val="black">
                      <a:alpha val="40000"/>
                    </a:prstClr>
                  </a:outerShdw>
                </a:effectLst>
              </a:tblPr>
              <a:tblGrid>
                <a:gridCol w="4666317">
                  <a:extLst>
                    <a:ext uri="{9D8B030D-6E8A-4147-A177-3AD203B41FA5}">
                      <a16:colId xmlns:a16="http://schemas.microsoft.com/office/drawing/2014/main" val="20000"/>
                    </a:ext>
                  </a:extLst>
                </a:gridCol>
                <a:gridCol w="1965813">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ARICILIK ÜRETİMİ*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252000">
                <a:tc>
                  <a:txBody>
                    <a:bodyPr/>
                    <a:lstStyle/>
                    <a:p>
                      <a:pPr algn="ctr" fontAlgn="b"/>
                      <a:r>
                        <a:rPr lang="tr-TR" sz="1400" b="1" i="0" u="none" strike="noStrike" dirty="0">
                          <a:solidFill>
                            <a:srgbClr val="283845"/>
                          </a:solidFill>
                          <a:latin typeface="Calibri" panose="020F0502020204030204" pitchFamily="34" charset="0"/>
                          <a:cs typeface="Arial" pitchFamily="34" charset="0"/>
                        </a:rPr>
                        <a:t>TÜRÜ</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52000">
                <a:tc>
                  <a:txBody>
                    <a:bodyPr/>
                    <a:lstStyle/>
                    <a:p>
                      <a:pPr algn="just" fontAlgn="b"/>
                      <a:r>
                        <a:rPr lang="tr-TR" sz="1400" b="1" i="0" u="none" strike="noStrike" dirty="0">
                          <a:solidFill>
                            <a:srgbClr val="283845"/>
                          </a:solidFill>
                          <a:latin typeface="Calibri" panose="020F0502020204030204" pitchFamily="34" charset="0"/>
                          <a:cs typeface="Arial" pitchFamily="34" charset="0"/>
                        </a:rPr>
                        <a:t>ESKİ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260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83845"/>
                          </a:solidFill>
                          <a:latin typeface="Calibri" panose="020F0502020204030204" pitchFamily="34" charset="0"/>
                          <a:cs typeface="Arial" pitchFamily="34" charset="0"/>
                        </a:rPr>
                        <a:t>YENİ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86.809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87.069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177585096"/>
              </p:ext>
            </p:extLst>
          </p:nvPr>
        </p:nvGraphicFramePr>
        <p:xfrm>
          <a:off x="120144" y="2531388"/>
          <a:ext cx="6611960" cy="1761627"/>
        </p:xfrm>
        <a:graphic>
          <a:graphicData uri="http://schemas.openxmlformats.org/drawingml/2006/table">
            <a:tbl>
              <a:tblPr>
                <a:effectLst>
                  <a:outerShdw blurRad="50800" dist="38100" dir="5400000" algn="t" rotWithShape="0">
                    <a:prstClr val="black">
                      <a:alpha val="40000"/>
                    </a:prstClr>
                  </a:outerShdw>
                </a:effectLst>
              </a:tblPr>
              <a:tblGrid>
                <a:gridCol w="1482780">
                  <a:extLst>
                    <a:ext uri="{9D8B030D-6E8A-4147-A177-3AD203B41FA5}">
                      <a16:colId xmlns:a16="http://schemas.microsoft.com/office/drawing/2014/main" val="20000"/>
                    </a:ext>
                  </a:extLst>
                </a:gridCol>
                <a:gridCol w="3165725">
                  <a:extLst>
                    <a:ext uri="{9D8B030D-6E8A-4147-A177-3AD203B41FA5}">
                      <a16:colId xmlns:a16="http://schemas.microsoft.com/office/drawing/2014/main" val="20001"/>
                    </a:ext>
                  </a:extLst>
                </a:gridCol>
                <a:gridCol w="1963455">
                  <a:extLst>
                    <a:ext uri="{9D8B030D-6E8A-4147-A177-3AD203B41FA5}">
                      <a16:colId xmlns:a16="http://schemas.microsoft.com/office/drawing/2014/main" val="20002"/>
                    </a:ext>
                  </a:extLst>
                </a:gridCol>
              </a:tblGrid>
              <a:tr h="320296">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BÜYÜKBAŞ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029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2023</a:t>
                      </a:r>
                      <a:r>
                        <a:rPr lang="tr-TR" sz="1400" b="1" i="0" u="none" strike="noStrike" baseline="0" dirty="0">
                          <a:solidFill>
                            <a:srgbClr val="283845"/>
                          </a:solidFill>
                          <a:latin typeface="Calibri" panose="020F0502020204030204" pitchFamily="34" charset="0"/>
                          <a:cs typeface="Arial" pitchFamily="34" charset="0"/>
                        </a:rPr>
                        <a:t> Yıl Sonu</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4207">
                <a:tc rowSpan="3">
                  <a:txBody>
                    <a:bodyPr/>
                    <a:lstStyle/>
                    <a:p>
                      <a:pPr algn="just" fontAlgn="b"/>
                      <a:r>
                        <a:rPr lang="tr-TR" sz="1400" b="1" i="0" u="none" strike="noStrike" dirty="0">
                          <a:solidFill>
                            <a:srgbClr val="283845"/>
                          </a:solidFill>
                          <a:latin typeface="Calibri" panose="020F0502020204030204" pitchFamily="34" charset="0"/>
                          <a:cs typeface="Arial" pitchFamily="34" charset="0"/>
                        </a:rPr>
                        <a:t>SIĞIR</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SAF KÜLTÜR IRKI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32.482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4207">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KÜLTÜR MELEZİ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45.250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4207">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IRK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1.579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4207">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MANDA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83845"/>
                          </a:solidFill>
                          <a:latin typeface="Calibri" panose="020F0502020204030204" pitchFamily="34" charset="0"/>
                          <a:ea typeface="+mn-ea"/>
                          <a:cs typeface="Arial" pitchFamily="34" charset="0"/>
                        </a:rPr>
                        <a:t>13.776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4207">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83845"/>
                          </a:solidFill>
                          <a:latin typeface="Calibri" panose="020F0502020204030204" pitchFamily="34" charset="0"/>
                          <a:ea typeface="+mn-ea"/>
                          <a:cs typeface="Arial" pitchFamily="34" charset="0"/>
                        </a:rPr>
                        <a:t>93.087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3891192648"/>
              </p:ext>
            </p:extLst>
          </p:nvPr>
        </p:nvGraphicFramePr>
        <p:xfrm>
          <a:off x="139730" y="4384989"/>
          <a:ext cx="6605628" cy="1567378"/>
        </p:xfrm>
        <a:graphic>
          <a:graphicData uri="http://schemas.openxmlformats.org/drawingml/2006/table">
            <a:tbl>
              <a:tblPr>
                <a:effectLst>
                  <a:outerShdw blurRad="50800" dist="38100" dir="5400000" algn="t" rotWithShape="0">
                    <a:prstClr val="black">
                      <a:alpha val="40000"/>
                    </a:prstClr>
                  </a:outerShdw>
                </a:effectLst>
              </a:tblPr>
              <a:tblGrid>
                <a:gridCol w="1453239">
                  <a:extLst>
                    <a:ext uri="{9D8B030D-6E8A-4147-A177-3AD203B41FA5}">
                      <a16:colId xmlns:a16="http://schemas.microsoft.com/office/drawing/2014/main" val="20000"/>
                    </a:ext>
                  </a:extLst>
                </a:gridCol>
                <a:gridCol w="3194434">
                  <a:extLst>
                    <a:ext uri="{9D8B030D-6E8A-4147-A177-3AD203B41FA5}">
                      <a16:colId xmlns:a16="http://schemas.microsoft.com/office/drawing/2014/main" val="20001"/>
                    </a:ext>
                  </a:extLst>
                </a:gridCol>
                <a:gridCol w="1957955">
                  <a:extLst>
                    <a:ext uri="{9D8B030D-6E8A-4147-A177-3AD203B41FA5}">
                      <a16:colId xmlns:a16="http://schemas.microsoft.com/office/drawing/2014/main" val="20002"/>
                    </a:ext>
                  </a:extLst>
                </a:gridCol>
              </a:tblGrid>
              <a:tr h="325006">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KÜÇÜKBAŞ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500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2023</a:t>
                      </a:r>
                      <a:r>
                        <a:rPr lang="tr-TR" sz="1400" b="1" i="0" u="none" strike="noStrike" baseline="0" dirty="0">
                          <a:solidFill>
                            <a:srgbClr val="283845"/>
                          </a:solidFill>
                          <a:latin typeface="Calibri" panose="020F0502020204030204" pitchFamily="34" charset="0"/>
                          <a:cs typeface="Arial" pitchFamily="34" charset="0"/>
                        </a:rPr>
                        <a:t> Yıl Sonu</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7504">
                <a:tc row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KOYUN</a:t>
                      </a:r>
                    </a:p>
                  </a:txBody>
                  <a:tcPr marL="8965" marR="8965" marT="8965" marB="0" anchor="ctr">
                    <a:lnL w="9525" cap="flat" cmpd="sng" algn="ctr">
                      <a:solidFill>
                        <a:srgbClr val="283845"/>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MERİNOS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6.415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227504">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155.047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234854">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KIL VE TİFTİK KEÇİSİ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25.806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4"/>
                  </a:ext>
                </a:extLst>
              </a:tr>
              <a:tr h="227504">
                <a:tc gridSpan="2">
                  <a:txBody>
                    <a:bodyPr/>
                    <a:lstStyle/>
                    <a:p>
                      <a:pPr marL="0" algn="ctr" defTabSz="914400" rtl="0" eaLnBrk="1" fontAlgn="b"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187.268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5"/>
                  </a:ext>
                </a:extLst>
              </a:tr>
            </a:tbl>
          </a:graphicData>
        </a:graphic>
      </p:graphicFrame>
      <p:graphicFrame>
        <p:nvGraphicFramePr>
          <p:cNvPr id="6" name="4 Tablo"/>
          <p:cNvGraphicFramePr>
            <a:graphicFrameLocks noGrp="1"/>
          </p:cNvGraphicFramePr>
          <p:nvPr>
            <p:extLst>
              <p:ext uri="{D42A27DB-BD31-4B8C-83A1-F6EECF244321}">
                <p14:modId xmlns:p14="http://schemas.microsoft.com/office/powerpoint/2010/main" val="3487352871"/>
              </p:ext>
            </p:extLst>
          </p:nvPr>
        </p:nvGraphicFramePr>
        <p:xfrm>
          <a:off x="125894" y="7301948"/>
          <a:ext cx="6632716" cy="2096355"/>
        </p:xfrm>
        <a:graphic>
          <a:graphicData uri="http://schemas.openxmlformats.org/drawingml/2006/table">
            <a:tbl>
              <a:tblPr>
                <a:effectLst>
                  <a:outerShdw blurRad="50800" dist="38100" dir="5400000" algn="t" rotWithShape="0">
                    <a:prstClr val="black">
                      <a:alpha val="40000"/>
                    </a:prstClr>
                  </a:outerShdw>
                </a:effectLst>
              </a:tblPr>
              <a:tblGrid>
                <a:gridCol w="1558040">
                  <a:extLst>
                    <a:ext uri="{9D8B030D-6E8A-4147-A177-3AD203B41FA5}">
                      <a16:colId xmlns:a16="http://schemas.microsoft.com/office/drawing/2014/main" val="20000"/>
                    </a:ext>
                  </a:extLst>
                </a:gridCol>
                <a:gridCol w="2636195">
                  <a:extLst>
                    <a:ext uri="{9D8B030D-6E8A-4147-A177-3AD203B41FA5}">
                      <a16:colId xmlns:a16="http://schemas.microsoft.com/office/drawing/2014/main" val="20001"/>
                    </a:ext>
                  </a:extLst>
                </a:gridCol>
                <a:gridCol w="2438481">
                  <a:extLst>
                    <a:ext uri="{9D8B030D-6E8A-4147-A177-3AD203B41FA5}">
                      <a16:colId xmlns:a16="http://schemas.microsoft.com/office/drawing/2014/main" val="20002"/>
                    </a:ext>
                  </a:extLst>
                </a:gridCol>
              </a:tblGrid>
              <a:tr h="298178">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KÜMES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38542">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2023</a:t>
                      </a:r>
                      <a:r>
                        <a:rPr lang="tr-TR" sz="1400" b="1" i="0" u="none" strike="noStrike" baseline="0" dirty="0">
                          <a:solidFill>
                            <a:srgbClr val="283845"/>
                          </a:solidFill>
                          <a:latin typeface="Calibri" panose="020F0502020204030204" pitchFamily="34" charset="0"/>
                          <a:cs typeface="Arial" pitchFamily="34" charset="0"/>
                        </a:rPr>
                        <a:t> Yıl Sonu</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08724">
                <a:tc rowSpan="3">
                  <a:txBody>
                    <a:bodyPr/>
                    <a:lstStyle/>
                    <a:p>
                      <a:pPr algn="ctr" fontAlgn="b"/>
                      <a:r>
                        <a:rPr lang="tr-TR" sz="1400" b="1" i="0" u="none" strike="noStrike" dirty="0">
                          <a:solidFill>
                            <a:srgbClr val="283845"/>
                          </a:solidFill>
                          <a:latin typeface="Calibri" panose="020F0502020204030204" pitchFamily="34" charset="0"/>
                          <a:cs typeface="Arial" pitchFamily="34" charset="0"/>
                        </a:rPr>
                        <a:t>TAVUK</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YUMURTACI TAVUK</a:t>
                      </a:r>
                      <a:r>
                        <a:rPr lang="tr-TR" sz="1400" b="1" i="0" u="none" strike="noStrike" baseline="0" dirty="0">
                          <a:solidFill>
                            <a:srgbClr val="283845"/>
                          </a:solidFill>
                          <a:latin typeface="Calibri" panose="020F0502020204030204" pitchFamily="34" charset="0"/>
                          <a:cs typeface="Arial" pitchFamily="34" charset="0"/>
                        </a:rPr>
                        <a:t>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kern="1200" dirty="0">
                          <a:solidFill>
                            <a:srgbClr val="283845"/>
                          </a:solidFill>
                          <a:latin typeface="Calibri" panose="020F0502020204030204" pitchFamily="34" charset="0"/>
                          <a:ea typeface="Times New Roman"/>
                          <a:cs typeface="Arial" pitchFamily="34" charset="0"/>
                        </a:rPr>
                        <a:t>892.150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724">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ETLİK </a:t>
                      </a:r>
                      <a:r>
                        <a:rPr lang="tr-TR" sz="1400" b="1" i="0" u="none" strike="noStrike" baseline="0" dirty="0">
                          <a:solidFill>
                            <a:srgbClr val="283845"/>
                          </a:solidFill>
                          <a:latin typeface="Calibri" panose="020F0502020204030204" pitchFamily="34" charset="0"/>
                          <a:cs typeface="Arial" pitchFamily="34" charset="0"/>
                        </a:rPr>
                        <a:t> TAVUK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kern="1200" dirty="0">
                          <a:solidFill>
                            <a:srgbClr val="283845"/>
                          </a:solidFill>
                          <a:latin typeface="Calibri" panose="020F0502020204030204" pitchFamily="34" charset="0"/>
                          <a:ea typeface="Times New Roman"/>
                          <a:cs typeface="Arial" pitchFamily="34" charset="0"/>
                        </a:rPr>
                        <a:t>658.500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8724">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1.550.650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8724">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HİNDİ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8.986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8724">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ÖRDEK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5.825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8724">
                <a:tc gridSpan="2">
                  <a:txBody>
                    <a:bodyPr/>
                    <a:lstStyle/>
                    <a:p>
                      <a:pPr algn="l" fontAlgn="b"/>
                      <a:r>
                        <a:rPr lang="tr-TR" sz="1400" b="1" i="0" u="none" strike="noStrike" dirty="0">
                          <a:solidFill>
                            <a:srgbClr val="283845"/>
                          </a:solidFill>
                          <a:latin typeface="Calibri" panose="020F0502020204030204" pitchFamily="34" charset="0"/>
                          <a:cs typeface="Arial" pitchFamily="34" charset="0"/>
                        </a:rPr>
                        <a:t>KAZ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6.552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8724">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a:spcAft>
                          <a:spcPts val="0"/>
                        </a:spcAft>
                      </a:pPr>
                      <a:r>
                        <a:rPr lang="tr-TR" sz="1400" b="1" dirty="0">
                          <a:solidFill>
                            <a:srgbClr val="283845"/>
                          </a:solidFill>
                          <a:latin typeface="Calibri" panose="020F0502020204030204" pitchFamily="34" charset="0"/>
                          <a:ea typeface="Times New Roman"/>
                          <a:cs typeface="Arial" pitchFamily="34" charset="0"/>
                        </a:rPr>
                        <a:t>1.572.013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7" name="Dikdörtgen 6"/>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HAYVANCILIK</a:t>
            </a:r>
          </a:p>
        </p:txBody>
      </p:sp>
      <p:sp>
        <p:nvSpPr>
          <p:cNvPr id="9" name="Dikdörtgen 8"/>
          <p:cNvSpPr/>
          <p:nvPr/>
        </p:nvSpPr>
        <p:spPr>
          <a:xfrm>
            <a:off x="110936" y="2263069"/>
            <a:ext cx="342914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 TÜİK 2022 Yıl Sonu Verisi. 2023 yılı henüz yayımlanmamıştır. </a:t>
            </a:r>
          </a:p>
        </p:txBody>
      </p:sp>
      <p:sp>
        <p:nvSpPr>
          <p:cNvPr id="12" name="Dikdörtgen 11"/>
          <p:cNvSpPr/>
          <p:nvPr/>
        </p:nvSpPr>
        <p:spPr>
          <a:xfrm>
            <a:off x="97684" y="9375527"/>
            <a:ext cx="319106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*TÜRKVET (Hayvan Kayıt Sistemi)  Verisi</a:t>
            </a:r>
          </a:p>
        </p:txBody>
      </p:sp>
      <p:sp>
        <p:nvSpPr>
          <p:cNvPr id="13" name="Slayt Numarası Yer Tutucusu 1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4 Tablo"/>
          <p:cNvGraphicFramePr>
            <a:graphicFrameLocks noGrp="1"/>
          </p:cNvGraphicFramePr>
          <p:nvPr>
            <p:extLst>
              <p:ext uri="{D42A27DB-BD31-4B8C-83A1-F6EECF244321}">
                <p14:modId xmlns:p14="http://schemas.microsoft.com/office/powerpoint/2010/main" val="1977982246"/>
              </p:ext>
            </p:extLst>
          </p:nvPr>
        </p:nvGraphicFramePr>
        <p:xfrm>
          <a:off x="139345" y="6081490"/>
          <a:ext cx="6619264" cy="1172936"/>
        </p:xfrm>
        <a:graphic>
          <a:graphicData uri="http://schemas.openxmlformats.org/drawingml/2006/table">
            <a:tbl>
              <a:tblPr>
                <a:effectLst>
                  <a:outerShdw blurRad="50800" dist="38100" dir="5400000" algn="t" rotWithShape="0">
                    <a:prstClr val="black">
                      <a:alpha val="40000"/>
                    </a:prstClr>
                  </a:outerShdw>
                </a:effectLst>
              </a:tblPr>
              <a:tblGrid>
                <a:gridCol w="4603986">
                  <a:extLst>
                    <a:ext uri="{9D8B030D-6E8A-4147-A177-3AD203B41FA5}">
                      <a16:colId xmlns:a16="http://schemas.microsoft.com/office/drawing/2014/main" val="20000"/>
                    </a:ext>
                  </a:extLst>
                </a:gridCol>
                <a:gridCol w="2015278">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BALIKÇILIK (2023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308936">
                <a:tc>
                  <a:txBody>
                    <a:bodyPr/>
                    <a:lstStyle/>
                    <a:p>
                      <a:pPr algn="l" fontAlgn="b"/>
                      <a:r>
                        <a:rPr lang="tr-TR" sz="1400" b="1" i="0" u="none" strike="noStrike" dirty="0">
                          <a:solidFill>
                            <a:srgbClr val="2F4858"/>
                          </a:solidFill>
                          <a:latin typeface="Calibri" panose="020F0502020204030204" pitchFamily="34" charset="0"/>
                          <a:cs typeface="Arial" pitchFamily="34" charset="0"/>
                        </a:rPr>
                        <a:t>BALIKÇI</a:t>
                      </a:r>
                      <a:r>
                        <a:rPr lang="tr-TR" sz="1400" b="1" i="0" u="none" strike="noStrike" baseline="0" dirty="0">
                          <a:solidFill>
                            <a:srgbClr val="2F4858"/>
                          </a:solidFill>
                          <a:latin typeface="Calibri" panose="020F0502020204030204" pitchFamily="34" charset="0"/>
                          <a:cs typeface="Arial" pitchFamily="34" charset="0"/>
                        </a:rPr>
                        <a:t> TEKNE SAYISI (Adet)</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i="0" u="none" strike="noStrike" kern="1200" baseline="0" dirty="0">
                          <a:solidFill>
                            <a:srgbClr val="2F4858"/>
                          </a:solidFill>
                          <a:latin typeface="Calibri" panose="020F0502020204030204" pitchFamily="34" charset="0"/>
                          <a:ea typeface="+mn-ea"/>
                          <a:cs typeface="Arial" pitchFamily="34" charset="0"/>
                        </a:rPr>
                        <a:t>1.949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DENİZ</a:t>
                      </a:r>
                      <a:r>
                        <a:rPr lang="tr-TR" sz="1400" b="1" i="0" u="none" strike="noStrike" baseline="0" dirty="0">
                          <a:solidFill>
                            <a:srgbClr val="2F4858"/>
                          </a:solidFill>
                          <a:latin typeface="Calibri" panose="020F0502020204030204" pitchFamily="34" charset="0"/>
                          <a:cs typeface="Arial" pitchFamily="34" charset="0"/>
                        </a:rPr>
                        <a:t> BALIKLARI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i="0" u="none" strike="noStrike" kern="1200" baseline="0" dirty="0">
                          <a:solidFill>
                            <a:srgbClr val="2F4858"/>
                          </a:solidFill>
                          <a:latin typeface="Calibri" panose="020F0502020204030204" pitchFamily="34" charset="0"/>
                          <a:ea typeface="+mn-ea"/>
                          <a:cs typeface="Arial" pitchFamily="34" charset="0"/>
                        </a:rPr>
                        <a:t>42.890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DİĞER</a:t>
                      </a:r>
                      <a:r>
                        <a:rPr lang="tr-TR" sz="1400" b="1" i="0" u="none" strike="noStrike" baseline="0" dirty="0">
                          <a:solidFill>
                            <a:srgbClr val="2F4858"/>
                          </a:solidFill>
                          <a:latin typeface="Calibri" panose="020F0502020204030204" pitchFamily="34" charset="0"/>
                          <a:cs typeface="Arial" pitchFamily="34" charset="0"/>
                        </a:rPr>
                        <a:t> DENİZ ÜRÜNLERİ MİKTARI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a:solidFill>
                            <a:srgbClr val="2F4858"/>
                          </a:solidFill>
                          <a:latin typeface="Calibri" panose="020F0502020204030204" pitchFamily="34" charset="0"/>
                          <a:ea typeface="+mn-ea"/>
                          <a:cs typeface="Arial" pitchFamily="34" charset="0"/>
                        </a:rPr>
                        <a:t>953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6337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69906" y="5742743"/>
            <a:ext cx="6434597" cy="3541996"/>
          </a:xfrm>
          <a:prstGeom prst="rect">
            <a:avLst/>
          </a:prstGeom>
          <a:solidFill>
            <a:srgbClr val="33658A">
              <a:alpha val="7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ikdörtgen 2"/>
          <p:cNvSpPr/>
          <p:nvPr/>
        </p:nvSpPr>
        <p:spPr>
          <a:xfrm>
            <a:off x="141195" y="6088426"/>
            <a:ext cx="6463308"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İÇMESUYU VE BARAJLAR</a:t>
            </a:r>
            <a:endPar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şebekesi 19.990 km. ve su isale hattı ise 3.130 km’dir.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kaynaklarının kapasitesi 1 milyar </a:t>
            </a:r>
            <a:r>
              <a:rPr lang="tr-TR" sz="1400" b="1" dirty="0">
                <a:solidFill>
                  <a:prstClr val="white"/>
                </a:solidFill>
                <a:latin typeface="Calibri" panose="020F0502020204030204" pitchFamily="34" charset="0"/>
                <a:cs typeface="Arial" pitchFamily="34" charset="0"/>
              </a:rPr>
              <a:t>700</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milyon 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³</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/yıl, şehre verilen ortalama günlük su miktarı 3.060.450 m3/gün’ dür.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6.891.231 adet su kullanan abone bulunmaktadır. Kişi başına düşen günlük su miktarı </a:t>
            </a:r>
            <a:r>
              <a:rPr lang="tr-TR" sz="1400" b="1" dirty="0">
                <a:solidFill>
                  <a:prstClr val="white"/>
                </a:solidFill>
                <a:latin typeface="Calibri" panose="020F0502020204030204" pitchFamily="34" charset="0"/>
                <a:cs typeface="Arial" pitchFamily="34" charset="0"/>
              </a:rPr>
              <a:t>192</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litredir.</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24 adet içme suyu arıtma tesisi bulunmaktadır. </a:t>
            </a:r>
          </a:p>
        </p:txBody>
      </p:sp>
      <p:sp>
        <p:nvSpPr>
          <p:cNvPr id="4" name="Dikdörtgen 3"/>
          <p:cNvSpPr/>
          <p:nvPr/>
        </p:nvSpPr>
        <p:spPr>
          <a:xfrm>
            <a:off x="188260" y="7623700"/>
            <a:ext cx="6481482" cy="1406539"/>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KANALİZASYON</a:t>
            </a:r>
            <a:endPar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İstanbul İlinin mevcut kanalizasyon kanal şebeke uzunluğu 16.990 km’dir. </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90 adet </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Atıksu</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Arıtma Tesisi bulunmaktadır. Arıtılan atık su miktarı </a:t>
            </a:r>
            <a:r>
              <a:rPr lang="tr-TR" sz="1400" b="1" dirty="0">
                <a:solidFill>
                  <a:prstClr val="white"/>
                </a:solidFill>
                <a:latin typeface="Calibri" panose="020F0502020204030204" pitchFamily="34" charset="0"/>
                <a:cs typeface="Arial" pitchFamily="34" charset="0"/>
              </a:rPr>
              <a:t>yıllık</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1.646.072.144 m³/yıl’ </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dır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İSKİ Genel Müdürlüğü’nün baraj havzaları ve su kaynakları bakımından mesul olduğu alan ise 5.461 km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²</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dir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p:txBody>
      </p:sp>
      <p:graphicFrame>
        <p:nvGraphicFramePr>
          <p:cNvPr id="5" name="4 Tablo"/>
          <p:cNvGraphicFramePr>
            <a:graphicFrameLocks noGrp="1"/>
          </p:cNvGraphicFramePr>
          <p:nvPr>
            <p:extLst/>
          </p:nvPr>
        </p:nvGraphicFramePr>
        <p:xfrm>
          <a:off x="169906" y="835166"/>
          <a:ext cx="6434596" cy="4751845"/>
        </p:xfrm>
        <a:graphic>
          <a:graphicData uri="http://schemas.openxmlformats.org/drawingml/2006/table">
            <a:tbl>
              <a:tblPr>
                <a:effectLst>
                  <a:outerShdw blurRad="50800" dist="38100" dir="5400000" algn="t" rotWithShape="0">
                    <a:prstClr val="black">
                      <a:alpha val="40000"/>
                    </a:prstClr>
                  </a:outerShdw>
                </a:effectLst>
              </a:tblPr>
              <a:tblGrid>
                <a:gridCol w="3434416">
                  <a:extLst>
                    <a:ext uri="{9D8B030D-6E8A-4147-A177-3AD203B41FA5}">
                      <a16:colId xmlns:a16="http://schemas.microsoft.com/office/drawing/2014/main" val="20000"/>
                    </a:ext>
                  </a:extLst>
                </a:gridCol>
                <a:gridCol w="1500090">
                  <a:extLst>
                    <a:ext uri="{9D8B030D-6E8A-4147-A177-3AD203B41FA5}">
                      <a16:colId xmlns:a16="http://schemas.microsoft.com/office/drawing/2014/main" val="20001"/>
                    </a:ext>
                  </a:extLst>
                </a:gridCol>
                <a:gridCol w="1500090">
                  <a:extLst>
                    <a:ext uri="{9D8B030D-6E8A-4147-A177-3AD203B41FA5}">
                      <a16:colId xmlns:a16="http://schemas.microsoft.com/office/drawing/2014/main" val="20002"/>
                    </a:ext>
                  </a:extLst>
                </a:gridCol>
              </a:tblGrid>
              <a:tr h="519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TESİSİN ADI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HİZMETE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GİRİŞ YILI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VERİM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(MİLYON M³/YIL)</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0"/>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ELMALI I VE II</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1893 – 1950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12,64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1"/>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TERKOS</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1883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114,10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2"/>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ALİBEYKÖY</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42,08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3"/>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ÖMERLİ</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157,44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4"/>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DARLIK</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65,79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5"/>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BÜYÜKÇEKMECE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101,39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6"/>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YEŞİLVADİ REGÜLATÖRÜ</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7"/>
                  </a:ext>
                </a:extLst>
              </a:tr>
              <a:tr h="605697">
                <a:tc>
                  <a:txBody>
                    <a:bodyPr/>
                    <a:lstStyle/>
                    <a:p>
                      <a:pPr algn="l">
                        <a:spcAft>
                          <a:spcPts val="0"/>
                        </a:spcAft>
                      </a:pPr>
                      <a:r>
                        <a:rPr lang="tr-TR" sz="1400" b="1" dirty="0">
                          <a:solidFill>
                            <a:schemeClr val="bg1"/>
                          </a:solidFill>
                          <a:effectLst/>
                          <a:latin typeface="+mn-lt"/>
                        </a:rPr>
                        <a:t>ISTRANCALAR (DÜZDERE, KUZULUDERE, BÜYÜKDERE, SULTANBAHÇEDERE, ELMALIDERE)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1995-1997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41,94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8"/>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KUYULAR</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9"/>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KAZANDERE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32,45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0"/>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SAZLIDERE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a:solidFill>
                            <a:schemeClr val="bg1"/>
                          </a:solidFill>
                          <a:effectLst/>
                          <a:latin typeface="+mn-lt"/>
                          <a:ea typeface="Times New Roman" panose="02020603050405020304" pitchFamily="18" charset="0"/>
                        </a:rPr>
                        <a:t>1998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48,64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1"/>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PABUÇDERE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39,81</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2"/>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YEŞİLÇAY REGÜLATÖRÜ</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269,57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3"/>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MELEN REGÜLATÖRÜ</a:t>
                      </a:r>
                    </a:p>
                    <a:p>
                      <a:pPr algn="just">
                        <a:spcAft>
                          <a:spcPts val="0"/>
                        </a:spcAft>
                      </a:pPr>
                      <a:r>
                        <a:rPr lang="tr-TR" sz="1400" b="1" dirty="0">
                          <a:solidFill>
                            <a:schemeClr val="bg1"/>
                          </a:solidFill>
                          <a:effectLst/>
                          <a:latin typeface="+mn-lt"/>
                          <a:ea typeface="Times New Roman" panose="02020603050405020304" pitchFamily="18" charset="0"/>
                        </a:rPr>
                        <a:t>(1.Kısım+2.Kısım+3.Kısım)</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2004-2014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591,41</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4"/>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BENTLER</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1620-1839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6"/>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GENEL TOPLAM</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just">
                        <a:spcAft>
                          <a:spcPts val="0"/>
                        </a:spcAft>
                      </a:pPr>
                      <a:r>
                        <a:rPr lang="tr-TR" sz="1400" b="1" dirty="0">
                          <a:solidFill>
                            <a:schemeClr val="bg1"/>
                          </a:solidFill>
                          <a:effectLst/>
                          <a:latin typeface="+mn-lt"/>
                          <a:ea typeface="Times New Roman" panose="02020603050405020304" pitchFamily="18" charset="0"/>
                        </a:rPr>
                        <a:t> </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1.522,41</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187557020"/>
                  </a:ext>
                </a:extLst>
              </a:tr>
            </a:tbl>
          </a:graphicData>
        </a:graphic>
      </p:graphicFrame>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BARAJLAR ve ALTYAPI</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58</a:t>
            </a:fld>
            <a:r>
              <a:rPr lang="tr-TR" dirty="0"/>
              <a:t> / </a:t>
            </a:r>
            <a:r>
              <a:rPr lang="tr-TR" dirty="0" smtClean="0"/>
              <a:t>204</a:t>
            </a:r>
            <a:endParaRPr lang="tr-TR" dirty="0"/>
          </a:p>
        </p:txBody>
      </p:sp>
    </p:spTree>
    <p:extLst>
      <p:ext uri="{BB962C8B-B14F-4D97-AF65-F5344CB8AC3E}">
        <p14:creationId xmlns:p14="http://schemas.microsoft.com/office/powerpoint/2010/main" val="3079244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98255"/>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İLETİŞİM-HABERLEŞME ve ENERJİ  </a:t>
            </a:r>
            <a:r>
              <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(2023 </a:t>
            </a:r>
            <a:r>
              <a:rPr kumimoji="0" lang="tr-TR" sz="1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nvPr>
        </p:nvGraphicFramePr>
        <p:xfrm>
          <a:off x="117000" y="962807"/>
          <a:ext cx="6624000" cy="1453865"/>
        </p:xfrm>
        <a:graphic>
          <a:graphicData uri="http://schemas.openxmlformats.org/drawingml/2006/table">
            <a:tbl>
              <a:tblPr>
                <a:effectLst>
                  <a:outerShdw blurRad="50800" dist="38100" dir="5400000" algn="t" rotWithShape="0">
                    <a:prstClr val="black">
                      <a:alpha val="40000"/>
                    </a:prstClr>
                  </a:outerShdw>
                </a:effectLst>
              </a:tblPr>
              <a:tblGrid>
                <a:gridCol w="1728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tblGrid>
              <a:tr h="484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43029" marR="43029" marT="0" marB="0" anchor="b"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TELEFON SANTRAL KAPASİTESİ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ABONE SAYISI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BEKLEYEN ABONE</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ANKESÖRLÜ TELEFON</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AVRUPA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1.127.947</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1.326.611</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lang="tr-TR" sz="1200" b="0" i="0" u="none" strike="noStrike" kern="1200">
                          <a:solidFill>
                            <a:schemeClr val="tx1"/>
                          </a:solidFill>
                          <a:latin typeface="Calibri" panose="020F0502020204030204" pitchFamily="34" charset="0"/>
                          <a:ea typeface="+mn-ea"/>
                          <a:cs typeface="+mn-cs"/>
                        </a:rPr>
                        <a:t>776</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lang="tr-TR" sz="1200" b="0" i="0" u="none" strike="noStrike" kern="1200">
                          <a:solidFill>
                            <a:schemeClr val="tx1"/>
                          </a:solidFill>
                          <a:latin typeface="Calibri" panose="020F0502020204030204" pitchFamily="34" charset="0"/>
                          <a:ea typeface="+mn-ea"/>
                          <a:cs typeface="+mn-cs"/>
                        </a:rPr>
                        <a:t>3.763</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ANADOLU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marL="0" algn="ctr" defTabSz="914400" rtl="0" eaLnBrk="1" fontAlgn="b" latinLnBrk="0" hangingPunct="1"/>
                      <a:r>
                        <a:rPr lang="tr-TR" sz="1200" b="0" i="0" u="none" strike="noStrike" kern="1200">
                          <a:solidFill>
                            <a:schemeClr val="tx1"/>
                          </a:solidFill>
                          <a:latin typeface="Calibri" panose="020F0502020204030204" pitchFamily="34" charset="0"/>
                          <a:ea typeface="+mn-ea"/>
                          <a:cs typeface="+mn-cs"/>
                        </a:rPr>
                        <a:t>563.738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688.922</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374</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2.602</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TOPLAM</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914400" rtl="0" eaLnBrk="1" fontAlgn="b" latinLnBrk="0" hangingPunct="1"/>
                      <a:r>
                        <a:rPr lang="tr-TR" sz="1200" b="1" i="0" u="none" strike="noStrike" kern="1200" dirty="0">
                          <a:solidFill>
                            <a:schemeClr val="tx1"/>
                          </a:solidFill>
                          <a:latin typeface="Calibri" panose="020F0502020204030204" pitchFamily="34" charset="0"/>
                          <a:ea typeface="+mn-ea"/>
                          <a:cs typeface="+mn-cs"/>
                        </a:rPr>
                        <a:t>1.691.685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914400" rtl="0" eaLnBrk="1" fontAlgn="b" latinLnBrk="0" hangingPunct="1"/>
                      <a:r>
                        <a:rPr lang="tr-TR" sz="1200" b="1" i="0" u="none" strike="noStrike" kern="1200" dirty="0">
                          <a:solidFill>
                            <a:schemeClr val="tx1"/>
                          </a:solidFill>
                          <a:latin typeface="Calibri" panose="020F0502020204030204" pitchFamily="34" charset="0"/>
                          <a:ea typeface="+mn-ea"/>
                          <a:cs typeface="+mn-cs"/>
                        </a:rPr>
                        <a:t>2.015.533</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914400" rtl="0" eaLnBrk="1" fontAlgn="b" latinLnBrk="0" hangingPunct="1"/>
                      <a:r>
                        <a:rPr lang="tr-TR" sz="1200" b="1" i="0" u="none" strike="noStrike" kern="1200" dirty="0">
                          <a:solidFill>
                            <a:schemeClr val="tx1"/>
                          </a:solidFill>
                          <a:latin typeface="Calibri" panose="020F0502020204030204" pitchFamily="34" charset="0"/>
                          <a:ea typeface="+mn-ea"/>
                          <a:cs typeface="+mn-cs"/>
                        </a:rPr>
                        <a:t>1.150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914400" rtl="0" eaLnBrk="1" fontAlgn="b" latinLnBrk="0" hangingPunct="1"/>
                      <a:r>
                        <a:rPr lang="tr-TR" sz="1200" b="1" i="0" u="none" strike="noStrike" kern="1200" dirty="0">
                          <a:solidFill>
                            <a:schemeClr val="tx1"/>
                          </a:solidFill>
                          <a:latin typeface="Calibri" panose="020F0502020204030204" pitchFamily="34" charset="0"/>
                          <a:ea typeface="+mn-ea"/>
                          <a:cs typeface="+mn-cs"/>
                        </a:rPr>
                        <a:t>6.365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5" name="Metin kutusu 4"/>
          <p:cNvSpPr txBox="1"/>
          <p:nvPr/>
        </p:nvSpPr>
        <p:spPr>
          <a:xfrm>
            <a:off x="-17471" y="2478808"/>
            <a:ext cx="67067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Not: Bu bilgilerin ticari sır niteliğinde gizliliği bulunmaktadır.</a:t>
            </a:r>
            <a:endParaRPr kumimoji="0" lang="tr-TR" sz="11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6 Tablo"/>
          <p:cNvGraphicFramePr>
            <a:graphicFrameLocks noGrp="1"/>
          </p:cNvGraphicFramePr>
          <p:nvPr>
            <p:extLst>
              <p:ext uri="{D42A27DB-BD31-4B8C-83A1-F6EECF244321}">
                <p14:modId xmlns:p14="http://schemas.microsoft.com/office/powerpoint/2010/main" val="3039739865"/>
              </p:ext>
            </p:extLst>
          </p:nvPr>
        </p:nvGraphicFramePr>
        <p:xfrm>
          <a:off x="100853" y="2833690"/>
          <a:ext cx="6656294" cy="2957509"/>
        </p:xfrm>
        <a:graphic>
          <a:graphicData uri="http://schemas.openxmlformats.org/drawingml/2006/table">
            <a:tbl>
              <a:tblPr>
                <a:effectLst>
                  <a:outerShdw blurRad="50800" dist="38100" dir="5400000" algn="t" rotWithShape="0">
                    <a:prstClr val="black">
                      <a:alpha val="40000"/>
                    </a:prstClr>
                  </a:outerShdw>
                </a:effectLst>
              </a:tblPr>
              <a:tblGrid>
                <a:gridCol w="2286747">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gridCol w="1080247">
                  <a:extLst>
                    <a:ext uri="{9D8B030D-6E8A-4147-A177-3AD203B41FA5}">
                      <a16:colId xmlns:a16="http://schemas.microsoft.com/office/drawing/2014/main" val="3449620910"/>
                    </a:ext>
                  </a:extLst>
                </a:gridCol>
              </a:tblGrid>
              <a:tr h="436615">
                <a:tc>
                  <a:txBody>
                    <a:bodyPr/>
                    <a:lstStyle/>
                    <a:p>
                      <a:pPr algn="just"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                         ENERJİ</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2020</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2021</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2022 </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2023</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340597">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34.371.876.813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a:t>36.337.317.343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37.659.428.556</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1" i="0" u="none" strike="noStrike" kern="1200" dirty="0" smtClean="0">
                          <a:solidFill>
                            <a:schemeClr val="tx1"/>
                          </a:solidFill>
                          <a:effectLst/>
                          <a:latin typeface="Calibri" panose="020F0502020204030204" pitchFamily="34" charset="0"/>
                          <a:ea typeface="+mn-ea"/>
                          <a:cs typeface="+mn-cs"/>
                        </a:rPr>
                        <a:t>38.952.156.084</a:t>
                      </a:r>
                      <a:endParaRPr lang="tr-TR" sz="1200" b="1"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2.574,78</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a:t>2.293,89</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2.377,35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2.600,7</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KAYIP KAÇAK ORANI (</a:t>
                      </a:r>
                      <a:r>
                        <a:rPr lang="tr-TR" sz="1200" b="1" i="0" u="none" strike="noStrike" baseline="0" dirty="0">
                          <a:solidFill>
                            <a:srgbClr val="2D3142"/>
                          </a:solidFill>
                          <a:latin typeface="Calibri" panose="020F0502020204030204" pitchFamily="34" charset="0"/>
                          <a:cs typeface="Arial" pitchFamily="34" charset="0"/>
                        </a:rPr>
                        <a:t>AVRUPA </a:t>
                      </a:r>
                      <a:r>
                        <a:rPr lang="tr-TR" sz="1200" b="1" i="0" u="none" strike="noStrike" dirty="0">
                          <a:solidFill>
                            <a:srgbClr val="2D3142"/>
                          </a:solidFill>
                          <a:latin typeface="Calibri" panose="020F0502020204030204" pitchFamily="34" charset="0"/>
                          <a:cs typeface="Arial" pitchFamily="34" charset="0"/>
                        </a:rPr>
                        <a:t> YAKASI)          </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%7,64</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a:t>%7,23</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%6,38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 6,28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99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D3142"/>
                          </a:solidFill>
                          <a:latin typeface="Calibri" panose="020F0502020204030204" pitchFamily="34" charset="0"/>
                          <a:cs typeface="Arial" pitchFamily="34" charset="0"/>
                        </a:rPr>
                        <a:t>KAYIP KAÇAK ORANI (ANADOLU</a:t>
                      </a:r>
                      <a:r>
                        <a:rPr lang="tr-TR" sz="1200" b="1" i="0" u="none" strike="noStrike" baseline="0" dirty="0">
                          <a:solidFill>
                            <a:srgbClr val="2D3142"/>
                          </a:solidFill>
                          <a:latin typeface="Calibri" panose="020F0502020204030204" pitchFamily="34" charset="0"/>
                          <a:cs typeface="Arial" pitchFamily="34" charset="0"/>
                        </a:rPr>
                        <a:t> </a:t>
                      </a:r>
                      <a:r>
                        <a:rPr lang="tr-TR" sz="1200" b="1" i="0" u="none" strike="noStrike" dirty="0">
                          <a:solidFill>
                            <a:srgbClr val="2D3142"/>
                          </a:solidFill>
                          <a:latin typeface="Calibri" panose="020F0502020204030204" pitchFamily="34" charset="0"/>
                          <a:cs typeface="Arial" pitchFamily="34" charset="0"/>
                        </a:rPr>
                        <a:t>YAKASI)</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%5,40</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a:t>%6,22</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%5,05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a:t>
                      </a:r>
                      <a:r>
                        <a:rPr lang="tr-TR" sz="1200" b="0" i="0" u="none" strike="noStrike" baseline="0" dirty="0">
                          <a:solidFill>
                            <a:schemeClr val="tx1"/>
                          </a:solidFill>
                          <a:effectLst/>
                          <a:latin typeface="Calibri" panose="020F0502020204030204" pitchFamily="34" charset="0"/>
                        </a:rPr>
                        <a:t> 4,74</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0597">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6.207.725.000</a:t>
                      </a:r>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dirty="0"/>
                        <a:t> 6.988.167.271 </a:t>
                      </a:r>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6.802.961.170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200" b="1" i="0" u="none" strike="noStrike" dirty="0">
                          <a:solidFill>
                            <a:schemeClr val="tx1"/>
                          </a:solidFill>
                          <a:effectLst/>
                          <a:latin typeface="Calibri" panose="020F0502020204030204" pitchFamily="34" charset="0"/>
                        </a:rPr>
                        <a:t>6.724.356.200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YILLIK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400</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a:t>441,1</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429,5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429,5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0" name="Slayt Numarası Yer Tutucusu 9"/>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4 Tablo"/>
          <p:cNvGraphicFramePr>
            <a:graphicFrameLocks noGrp="1"/>
          </p:cNvGraphicFramePr>
          <p:nvPr>
            <p:extLst>
              <p:ext uri="{D42A27DB-BD31-4B8C-83A1-F6EECF244321}">
                <p14:modId xmlns:p14="http://schemas.microsoft.com/office/powerpoint/2010/main" val="1052730500"/>
              </p:ext>
            </p:extLst>
          </p:nvPr>
        </p:nvGraphicFramePr>
        <p:xfrm>
          <a:off x="93839" y="5936830"/>
          <a:ext cx="6764161" cy="3466088"/>
        </p:xfrm>
        <a:graphic>
          <a:graphicData uri="http://schemas.openxmlformats.org/drawingml/2006/table">
            <a:tbl>
              <a:tblPr>
                <a:effectLst>
                  <a:outerShdw blurRad="50800" dist="38100" dir="5400000" algn="t" rotWithShape="0">
                    <a:prstClr val="black">
                      <a:alpha val="40000"/>
                    </a:prstClr>
                  </a:outerShdw>
                </a:effectLst>
              </a:tblPr>
              <a:tblGrid>
                <a:gridCol w="1483184">
                  <a:extLst>
                    <a:ext uri="{9D8B030D-6E8A-4147-A177-3AD203B41FA5}">
                      <a16:colId xmlns:a16="http://schemas.microsoft.com/office/drawing/2014/main" val="20000"/>
                    </a:ext>
                  </a:extLst>
                </a:gridCol>
                <a:gridCol w="1476137">
                  <a:extLst>
                    <a:ext uri="{9D8B030D-6E8A-4147-A177-3AD203B41FA5}">
                      <a16:colId xmlns:a16="http://schemas.microsoft.com/office/drawing/2014/main" val="20001"/>
                    </a:ext>
                  </a:extLst>
                </a:gridCol>
                <a:gridCol w="1483183">
                  <a:extLst>
                    <a:ext uri="{9D8B030D-6E8A-4147-A177-3AD203B41FA5}">
                      <a16:colId xmlns:a16="http://schemas.microsoft.com/office/drawing/2014/main" val="20002"/>
                    </a:ext>
                  </a:extLst>
                </a:gridCol>
                <a:gridCol w="2321657">
                  <a:extLst>
                    <a:ext uri="{9D8B030D-6E8A-4147-A177-3AD203B41FA5}">
                      <a16:colId xmlns:a16="http://schemas.microsoft.com/office/drawing/2014/main" val="20003"/>
                    </a:ext>
                  </a:extLst>
                </a:gridCol>
              </a:tblGrid>
              <a:tr h="46396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İLDEKİ DOĞALGAZ ABONMAN DURUMU</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516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ABONE SAYISI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GAZ KULLANICI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TÜKETİM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MİKTARI (m</a:t>
                      </a:r>
                      <a:r>
                        <a:rPr kumimoji="0" lang="tr-TR" sz="1400" b="1" i="0" u="none" strike="noStrike" cap="none" normalizeH="0" baseline="30000" dirty="0">
                          <a:ln>
                            <a:noFill/>
                          </a:ln>
                          <a:solidFill>
                            <a:schemeClr val="bg1"/>
                          </a:solidFill>
                          <a:effectLst/>
                          <a:latin typeface="Calibri" panose="020F0502020204030204" pitchFamily="34" charset="0"/>
                          <a:cs typeface="Arial" pitchFamily="34" charset="0"/>
                        </a:rPr>
                        <a:t>3</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2906911194"/>
                  </a:ext>
                </a:extLst>
              </a:tr>
              <a:tr h="408677">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6.466.567</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6.151.390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6.395.111.688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408677">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6.649.518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6.359.342</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5.916.051.890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408677">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6.775.510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6.486.361</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6.207.725.000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70429530"/>
                  </a:ext>
                </a:extLst>
              </a:tr>
              <a:tr h="396567">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2021</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6.884.674</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6.598.235</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    6.988.167.271 	</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3992198"/>
                  </a:ext>
                </a:extLst>
              </a:tr>
              <a:tr h="431343">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2022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7.015.892</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6.693.933</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6.802.961.170 </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8525612"/>
                  </a:ext>
                </a:extLst>
              </a:tr>
              <a:tr h="431343">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7.131.229</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6.803.696</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200" b="1" i="0" u="none" strike="noStrike" dirty="0">
                          <a:solidFill>
                            <a:schemeClr val="tx1"/>
                          </a:solidFill>
                          <a:effectLst/>
                          <a:latin typeface="Calibri" panose="020F0502020204030204" pitchFamily="34" charset="0"/>
                        </a:rPr>
                        <a:t>6.724.356.200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2210516"/>
                  </a:ext>
                </a:extLst>
              </a:tr>
            </a:tbl>
          </a:graphicData>
        </a:graphic>
      </p:graphicFrame>
    </p:spTree>
    <p:extLst>
      <p:ext uri="{BB962C8B-B14F-4D97-AF65-F5344CB8AC3E}">
        <p14:creationId xmlns:p14="http://schemas.microsoft.com/office/powerpoint/2010/main" val="797363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1629060107"/>
              </p:ext>
            </p:extLst>
          </p:nvPr>
        </p:nvGraphicFramePr>
        <p:xfrm>
          <a:off x="95527" y="830292"/>
          <a:ext cx="6636578" cy="8565498"/>
        </p:xfrm>
        <a:graphic>
          <a:graphicData uri="http://schemas.openxmlformats.org/drawingml/2006/table">
            <a:tbl>
              <a:tblPr>
                <a:effectLst>
                  <a:outerShdw blurRad="50800" dist="38100" dir="5400000" algn="t" rotWithShape="0">
                    <a:prstClr val="black">
                      <a:alpha val="40000"/>
                    </a:prstClr>
                  </a:outerShdw>
                </a:effectLst>
              </a:tblPr>
              <a:tblGrid>
                <a:gridCol w="1022363">
                  <a:extLst>
                    <a:ext uri="{9D8B030D-6E8A-4147-A177-3AD203B41FA5}">
                      <a16:colId xmlns:a16="http://schemas.microsoft.com/office/drawing/2014/main" val="20000"/>
                    </a:ext>
                  </a:extLst>
                </a:gridCol>
                <a:gridCol w="719571">
                  <a:extLst>
                    <a:ext uri="{9D8B030D-6E8A-4147-A177-3AD203B41FA5}">
                      <a16:colId xmlns:a16="http://schemas.microsoft.com/office/drawing/2014/main" val="20001"/>
                    </a:ext>
                  </a:extLst>
                </a:gridCol>
                <a:gridCol w="726925">
                  <a:extLst>
                    <a:ext uri="{9D8B030D-6E8A-4147-A177-3AD203B41FA5}">
                      <a16:colId xmlns:a16="http://schemas.microsoft.com/office/drawing/2014/main" val="20002"/>
                    </a:ext>
                  </a:extLst>
                </a:gridCol>
                <a:gridCol w="830774">
                  <a:extLst>
                    <a:ext uri="{9D8B030D-6E8A-4147-A177-3AD203B41FA5}">
                      <a16:colId xmlns:a16="http://schemas.microsoft.com/office/drawing/2014/main" val="20003"/>
                    </a:ext>
                  </a:extLst>
                </a:gridCol>
                <a:gridCol w="778848">
                  <a:extLst>
                    <a:ext uri="{9D8B030D-6E8A-4147-A177-3AD203B41FA5}">
                      <a16:colId xmlns:a16="http://schemas.microsoft.com/office/drawing/2014/main" val="20005"/>
                    </a:ext>
                  </a:extLst>
                </a:gridCol>
                <a:gridCol w="852699">
                  <a:extLst>
                    <a:ext uri="{9D8B030D-6E8A-4147-A177-3AD203B41FA5}">
                      <a16:colId xmlns:a16="http://schemas.microsoft.com/office/drawing/2014/main" val="20007"/>
                    </a:ext>
                  </a:extLst>
                </a:gridCol>
                <a:gridCol w="955611">
                  <a:extLst>
                    <a:ext uri="{9D8B030D-6E8A-4147-A177-3AD203B41FA5}">
                      <a16:colId xmlns:a16="http://schemas.microsoft.com/office/drawing/2014/main" val="645329726"/>
                    </a:ext>
                  </a:extLst>
                </a:gridCol>
                <a:gridCol w="749787">
                  <a:extLst>
                    <a:ext uri="{9D8B030D-6E8A-4147-A177-3AD203B41FA5}">
                      <a16:colId xmlns:a16="http://schemas.microsoft.com/office/drawing/2014/main" val="218079404"/>
                    </a:ext>
                  </a:extLst>
                </a:gridCol>
              </a:tblGrid>
              <a:tr h="36495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2000 GNS Nüfusu</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2008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2015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2022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2023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Adalar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17.760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14.221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15.623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16.033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16.690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16 325</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Avcılar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233.749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333.944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364.682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425.228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436 897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452.132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437 221</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Bağcılar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556.519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720.819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738.809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757.162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737 206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740.069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719 071</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Bahçelievler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478.623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571.683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590.063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602.040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592 371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594.350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567 848</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Bakırköy</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208.398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214.810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219.145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223.248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226 229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226.685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220 476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Bayrampaşa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246.006</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268.276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269.481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272.374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269 950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275.314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268 850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Beşiktaş</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190.813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185.373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184.390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190.033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176 513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175.190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169 022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Beykoz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210.832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243.454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246.136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249.727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246 110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247.875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245 647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Beyoğlu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231.900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245.064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248.084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242.250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226 396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225.920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218 589</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384.089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163.140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182.017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257 362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277.181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276 572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Çatalca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81.589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62.339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62.001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67.329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74 975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77.468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80 007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Eminönü(**)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smtClean="0">
                          <a:solidFill>
                            <a:schemeClr val="tx1"/>
                          </a:solidFill>
                          <a:effectLst/>
                          <a:latin typeface="Calibri Light" panose="020F0302020204030204" pitchFamily="34" charset="0"/>
                          <a:ea typeface="+mn-ea"/>
                          <a:cs typeface="+mn-cs"/>
                        </a:rPr>
                        <a:t>-</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227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Esenler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380.709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464.557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461.072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459.983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446 276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445.421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 </a:t>
                      </a:r>
                      <a:r>
                        <a:rPr lang="tr-TR" sz="1000" b="0" i="0" u="none" strike="noStrike" kern="1200" dirty="0">
                          <a:solidFill>
                            <a:schemeClr val="tx1"/>
                          </a:solidFill>
                          <a:effectLst/>
                          <a:latin typeface="Calibri Light" panose="020F0302020204030204" pitchFamily="34" charset="0"/>
                          <a:ea typeface="+mn-ea"/>
                          <a:cs typeface="+mn-cs"/>
                        </a:rPr>
                        <a:t>427 901</a:t>
                      </a:r>
                    </a:p>
                    <a:p>
                      <a:pPr marL="0" algn="ctr" defTabSz="685800" rtl="0" eaLnBrk="1" fontAlgn="ctr" latinLnBrk="0" hangingPunct="1"/>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Eyüpsultan</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255.912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323.038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338.329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375.409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405 845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422.913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420 194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Fatih</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403.508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443.955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431.147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396 594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368.227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356 025</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897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Gaziosmanpaşa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752.389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460.675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474.259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501.546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487 778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495.998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483 830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Güngören</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272.950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314.271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309.624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302.066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280 299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282.692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269 944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Kadıköy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663.299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533.452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532.835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465.954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481 983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483.064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467 919</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Kağıthane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345.239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415.130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416.515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437.942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442 415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455.943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445 672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Kartal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407.865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426.748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432.199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457.552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474 514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483.418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475 042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Küçükçekmece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594.524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669.081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695.988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761.064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789 633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808.957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792 030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Maltepe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355.384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417.605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438.257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487.337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515 021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528.544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523 137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Pendik</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389.657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541.619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585.196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681.736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726 481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750.435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743 774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Sarıyer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242.543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277.372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280.802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344.159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335 298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350.454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344 250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Silivri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108.155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124.601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138.797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165.084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200 215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217.163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221 723</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Sultanbeyli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175.700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282.026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291.063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321.730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343 318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358.201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360 702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Şile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32.447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28.571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28.119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33.477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37 904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43.464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48 537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Şişli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270.674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312.666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274.017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266 793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276.528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264 736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Tuzla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123.225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170.453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234.372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288.878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293 604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Ümraniye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605.855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553.935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603.431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688.347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713 803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732.379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723 760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Üsküdar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495.118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524.889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526.947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540.617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520 771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524.452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517 348</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Zeytinburnu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247.669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288.058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292.430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289.685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283 657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292.616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280 896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Arnavutköy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163.510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188.011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236.222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296 709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326.452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336 062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Ataşehir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351.046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375.208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422 594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423.127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416 529</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Başakşehir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207.542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248.467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353.311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469 924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514.900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509 915</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Beylikdüzü(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204.873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279.999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365 572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412.835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409 347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Çekmeköy</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147.352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168.438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231.818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296.066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299 806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Esenyurt</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373.017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446.777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742.810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957 398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983.571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978 007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Sancaktepe</a:t>
                      </a: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229.093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256.442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354.882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456 861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489.848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492 804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Sultangazi</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444.295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468.274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521.524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537 488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542.531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532 802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40"/>
                  </a:ext>
                </a:extLst>
              </a:tr>
              <a:tr h="38458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j-lt"/>
                          <a:cs typeface="Arial" pitchFamily="34" charset="0"/>
                        </a:rPr>
                        <a:t>İSTANBUL</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10.018.735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12.697.164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13.255.685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14.657..434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b"/>
                      <a:r>
                        <a:rPr kumimoji="0" lang="tr-TR" sz="1000" b="1" i="0" u="none" strike="noStrike" kern="1200" cap="none" normalizeH="0" baseline="0" dirty="0">
                          <a:ln>
                            <a:noFill/>
                          </a:ln>
                          <a:solidFill>
                            <a:srgbClr val="283845"/>
                          </a:solidFill>
                          <a:effectLst/>
                          <a:latin typeface="+mj-lt"/>
                          <a:ea typeface="+mn-ea"/>
                          <a:cs typeface="Arial" pitchFamily="34" charset="0"/>
                        </a:rPr>
                        <a:t>15.462.452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r>
                        <a:rPr kumimoji="0" lang="tr-TR" sz="1000" b="1" i="0" u="none" strike="noStrike" kern="1200" cap="none" normalizeH="0" baseline="0" dirty="0">
                          <a:ln>
                            <a:noFill/>
                          </a:ln>
                          <a:solidFill>
                            <a:srgbClr val="283845"/>
                          </a:solidFill>
                          <a:effectLst/>
                          <a:latin typeface="+mj-lt"/>
                          <a:ea typeface="+mn-ea"/>
                          <a:cs typeface="Arial" pitchFamily="34" charset="0"/>
                        </a:rPr>
                        <a:t>15.907.951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r>
                        <a:rPr kumimoji="0" lang="tr-TR" sz="1000" b="1" i="0" u="none" strike="noStrike" kern="1200" cap="none" normalizeH="0" baseline="0" dirty="0">
                          <a:ln>
                            <a:noFill/>
                          </a:ln>
                          <a:solidFill>
                            <a:srgbClr val="283845"/>
                          </a:solidFill>
                          <a:effectLst/>
                          <a:latin typeface="+mj-lt"/>
                          <a:ea typeface="+mn-ea"/>
                          <a:cs typeface="Arial" pitchFamily="34" charset="0"/>
                        </a:rPr>
                        <a:t>15.655.924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41"/>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İLÇELERE GÖRE NÜFUS</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484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KENTSEL DÖNÜŞÜM</a:t>
            </a:r>
          </a:p>
        </p:txBody>
      </p:sp>
      <p:sp>
        <p:nvSpPr>
          <p:cNvPr id="7" name="Parallelogram 15">
            <a:extLst>
              <a:ext uri="{FF2B5EF4-FFF2-40B4-BE49-F238E27FC236}">
                <a16:creationId xmlns:a16="http://schemas.microsoft.com/office/drawing/2014/main" id="{CA8A8A80-E6C9-4063-A021-CEB2C3FE3A06}"/>
              </a:ext>
            </a:extLst>
          </p:cNvPr>
          <p:cNvSpPr/>
          <p:nvPr/>
        </p:nvSpPr>
        <p:spPr>
          <a:xfrm>
            <a:off x="107576" y="861895"/>
            <a:ext cx="5760000" cy="360000"/>
          </a:xfrm>
          <a:prstGeom prst="parallelogram">
            <a:avLst/>
          </a:prstGeom>
          <a:solidFill>
            <a:srgbClr val="FF6000">
              <a:alpha val="9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a:ln>
                  <a:noFill/>
                </a:ln>
                <a:solidFill>
                  <a:prstClr val="white"/>
                </a:solidFill>
                <a:effectLst/>
                <a:uLnTx/>
                <a:uFillTx/>
                <a:latin typeface="Calibri" panose="020F0502020204030204"/>
                <a:ea typeface="+mn-ea"/>
                <a:cs typeface="+mn-cs"/>
              </a:rPr>
              <a:t>KENTSEL DÖNÜŞÜM İHTİYACI</a:t>
            </a:r>
            <a:endParaRPr kumimoji="0" lang="en-ID" sz="16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Metin kutusu 8"/>
          <p:cNvSpPr txBox="1"/>
          <p:nvPr/>
        </p:nvSpPr>
        <p:spPr>
          <a:xfrm>
            <a:off x="215153" y="9459440"/>
            <a:ext cx="66428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İstanbul Altyapı ve Kentsel Dönüşüm Müdürlüğü verisidir.</a:t>
            </a:r>
            <a:endPar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o 3"/>
          <p:cNvGraphicFramePr>
            <a:graphicFrameLocks noGrp="1"/>
          </p:cNvGraphicFramePr>
          <p:nvPr>
            <p:extLst/>
          </p:nvPr>
        </p:nvGraphicFramePr>
        <p:xfrm>
          <a:off x="202792" y="1282694"/>
          <a:ext cx="6401207" cy="8115302"/>
        </p:xfrm>
        <a:graphic>
          <a:graphicData uri="http://schemas.openxmlformats.org/drawingml/2006/table">
            <a:tbl>
              <a:tblPr/>
              <a:tblGrid>
                <a:gridCol w="1500227">
                  <a:extLst>
                    <a:ext uri="{9D8B030D-6E8A-4147-A177-3AD203B41FA5}">
                      <a16:colId xmlns:a16="http://schemas.microsoft.com/office/drawing/2014/main" val="2859230789"/>
                    </a:ext>
                  </a:extLst>
                </a:gridCol>
                <a:gridCol w="1633660">
                  <a:extLst>
                    <a:ext uri="{9D8B030D-6E8A-4147-A177-3AD203B41FA5}">
                      <a16:colId xmlns:a16="http://schemas.microsoft.com/office/drawing/2014/main" val="2164707435"/>
                    </a:ext>
                  </a:extLst>
                </a:gridCol>
                <a:gridCol w="1705221">
                  <a:extLst>
                    <a:ext uri="{9D8B030D-6E8A-4147-A177-3AD203B41FA5}">
                      <a16:colId xmlns:a16="http://schemas.microsoft.com/office/drawing/2014/main" val="2693291888"/>
                    </a:ext>
                  </a:extLst>
                </a:gridCol>
                <a:gridCol w="1562099">
                  <a:extLst>
                    <a:ext uri="{9D8B030D-6E8A-4147-A177-3AD203B41FA5}">
                      <a16:colId xmlns:a16="http://schemas.microsoft.com/office/drawing/2014/main" val="3482426448"/>
                    </a:ext>
                  </a:extLst>
                </a:gridCol>
              </a:tblGrid>
              <a:tr h="463936">
                <a:tc>
                  <a:txBody>
                    <a:bodyPr/>
                    <a:lstStyle/>
                    <a:p>
                      <a:pPr algn="ctr" rtl="0" fontAlgn="ctr"/>
                      <a:r>
                        <a:rPr lang="tr-TR" sz="1200" b="1" i="0" u="none" strike="noStrike" dirty="0">
                          <a:solidFill>
                            <a:srgbClr val="FFFFFF"/>
                          </a:solidFill>
                          <a:effectLst/>
                          <a:latin typeface="Calibri" panose="020F0502020204030204" pitchFamily="34" charset="0"/>
                        </a:rPr>
                        <a:t>İLÇE ADI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dirty="0">
                          <a:solidFill>
                            <a:srgbClr val="FFFFFF"/>
                          </a:solidFill>
                          <a:effectLst/>
                          <a:latin typeface="Calibri" panose="020F0502020204030204" pitchFamily="34" charset="0"/>
                        </a:rPr>
                        <a:t>BİNA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dirty="0">
                          <a:solidFill>
                            <a:srgbClr val="FFFFFF"/>
                          </a:solidFill>
                          <a:effectLst/>
                          <a:latin typeface="Calibri" panose="020F0502020204030204" pitchFamily="34" charset="0"/>
                        </a:rPr>
                        <a:t>BAĞIMSIZ BÖLÜM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a:solidFill>
                            <a:srgbClr val="FFFFFF"/>
                          </a:solidFill>
                          <a:effectLst/>
                          <a:latin typeface="Calibri" panose="020F0502020204030204" pitchFamily="34" charset="0"/>
                        </a:rPr>
                        <a:t>BAŞVURU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3798511429"/>
                  </a:ext>
                </a:extLst>
              </a:tr>
              <a:tr h="322174">
                <a:tc>
                  <a:txBody>
                    <a:bodyPr/>
                    <a:lstStyle/>
                    <a:p>
                      <a:pPr algn="l" rtl="0" fontAlgn="ctr"/>
                      <a:r>
                        <a:rPr lang="tr-TR" sz="1200" b="1" i="0" u="none" strike="noStrike" dirty="0">
                          <a:solidFill>
                            <a:srgbClr val="000000"/>
                          </a:solidFill>
                          <a:effectLst/>
                          <a:latin typeface="Calibri" panose="020F0502020204030204" pitchFamily="34" charset="0"/>
                        </a:rPr>
                        <a:t>İSTANBUL GENELİ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90.061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1.019.471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269.670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30535184"/>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Bahçelievler</a:t>
                      </a:r>
                    </a:p>
                  </a:txBody>
                  <a:tcPr marL="7183" marR="7183" marT="7183" marB="0" anchor="ctr">
                    <a:lnL>
                      <a:noFill/>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6.740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94.413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26.852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84507451"/>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Bağcılar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9.014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80.036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25.933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178073717"/>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Güngören</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4.463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67.717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20.403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911748865"/>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Üsküdar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5.856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58.919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18.577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791147101"/>
                  </a:ext>
                </a:extLst>
              </a:tr>
              <a:tr h="187928">
                <a:tc>
                  <a:txBody>
                    <a:bodyPr/>
                    <a:lstStyle/>
                    <a:p>
                      <a:pPr algn="l" rtl="0" fontAlgn="ctr"/>
                      <a:r>
                        <a:rPr lang="tr-TR" sz="1100" b="0" i="0" u="none" strike="noStrike">
                          <a:solidFill>
                            <a:srgbClr val="000000"/>
                          </a:solidFill>
                          <a:effectLst/>
                          <a:latin typeface="Calibri" panose="020F0502020204030204" pitchFamily="34" charset="0"/>
                        </a:rPr>
                        <a:t>Fatih</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5.963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60.160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15.608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602687512"/>
                  </a:ext>
                </a:extLst>
              </a:tr>
              <a:tr h="187928">
                <a:tc>
                  <a:txBody>
                    <a:bodyPr/>
                    <a:lstStyle/>
                    <a:p>
                      <a:pPr algn="l" rtl="0" fontAlgn="ctr"/>
                      <a:r>
                        <a:rPr lang="tr-TR" sz="1100" b="0" i="0" u="none" strike="noStrike">
                          <a:solidFill>
                            <a:srgbClr val="000000"/>
                          </a:solidFill>
                          <a:effectLst/>
                          <a:latin typeface="Calibri" panose="020F0502020204030204" pitchFamily="34" charset="0"/>
                        </a:rPr>
                        <a:t>Avcılar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3.369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45.014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13.517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63333429"/>
                  </a:ext>
                </a:extLst>
              </a:tr>
              <a:tr h="187928">
                <a:tc>
                  <a:txBody>
                    <a:bodyPr/>
                    <a:lstStyle/>
                    <a:p>
                      <a:pPr algn="l" rtl="0" fontAlgn="ctr"/>
                      <a:r>
                        <a:rPr lang="tr-TR" sz="1100" b="0" i="0" u="none" strike="noStrike">
                          <a:solidFill>
                            <a:srgbClr val="000000"/>
                          </a:solidFill>
                          <a:effectLst/>
                          <a:latin typeface="Calibri" panose="020F0502020204030204" pitchFamily="34" charset="0"/>
                        </a:rPr>
                        <a:t>Küçükçekmece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4.465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53.329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13.344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866420570"/>
                  </a:ext>
                </a:extLst>
              </a:tr>
              <a:tr h="187928">
                <a:tc>
                  <a:txBody>
                    <a:bodyPr/>
                    <a:lstStyle/>
                    <a:p>
                      <a:pPr algn="l" rtl="0" fontAlgn="ctr"/>
                      <a:r>
                        <a:rPr lang="tr-TR" sz="1100" b="0" i="0" u="none" strike="noStrike">
                          <a:solidFill>
                            <a:srgbClr val="000000"/>
                          </a:solidFill>
                          <a:effectLst/>
                          <a:latin typeface="Calibri" panose="020F0502020204030204" pitchFamily="34" charset="0"/>
                        </a:rPr>
                        <a:t>Kartal</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3.257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42.515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12.211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17292614"/>
                  </a:ext>
                </a:extLst>
              </a:tr>
              <a:tr h="187928">
                <a:tc>
                  <a:txBody>
                    <a:bodyPr/>
                    <a:lstStyle/>
                    <a:p>
                      <a:pPr algn="l" rtl="0" fontAlgn="ctr"/>
                      <a:r>
                        <a:rPr lang="tr-TR" sz="1100" b="0" i="0" u="none" strike="noStrike">
                          <a:solidFill>
                            <a:srgbClr val="000000"/>
                          </a:solidFill>
                          <a:effectLst/>
                          <a:latin typeface="Calibri" panose="020F0502020204030204" pitchFamily="34" charset="0"/>
                        </a:rPr>
                        <a:t>Esenler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4.242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37.328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10.433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27637242"/>
                  </a:ext>
                </a:extLst>
              </a:tr>
              <a:tr h="187928">
                <a:tc>
                  <a:txBody>
                    <a:bodyPr/>
                    <a:lstStyle/>
                    <a:p>
                      <a:pPr algn="l" rtl="0" fontAlgn="ctr"/>
                      <a:r>
                        <a:rPr lang="tr-TR" sz="1100" b="0" i="0" u="none" strike="noStrike">
                          <a:solidFill>
                            <a:srgbClr val="000000"/>
                          </a:solidFill>
                          <a:effectLst/>
                          <a:latin typeface="Calibri" panose="020F0502020204030204" pitchFamily="34" charset="0"/>
                        </a:rPr>
                        <a:t>Maltepe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2.999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45.850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10.162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119213263"/>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Ümraniye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3.199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32.766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10.016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8198960"/>
                  </a:ext>
                </a:extLst>
              </a:tr>
              <a:tr h="187928">
                <a:tc>
                  <a:txBody>
                    <a:bodyPr/>
                    <a:lstStyle/>
                    <a:p>
                      <a:pPr algn="l" rtl="0" fontAlgn="ctr"/>
                      <a:r>
                        <a:rPr lang="tr-TR" sz="1100" b="0" i="0" u="none" strike="noStrike">
                          <a:solidFill>
                            <a:srgbClr val="000000"/>
                          </a:solidFill>
                          <a:effectLst/>
                          <a:latin typeface="Calibri" panose="020F0502020204030204" pitchFamily="34" charset="0"/>
                        </a:rPr>
                        <a:t>Kadıköy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2.817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49.691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9.695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188347038"/>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Pendik</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3.277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35.031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9.059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037295110"/>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Zeytinburnu</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2.658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31.538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6.978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335019777"/>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Bakırköy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1.885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27.957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6.739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700290070"/>
                  </a:ext>
                </a:extLst>
              </a:tr>
              <a:tr h="187928">
                <a:tc>
                  <a:txBody>
                    <a:bodyPr/>
                    <a:lstStyle/>
                    <a:p>
                      <a:pPr algn="l" rtl="0" fontAlgn="ctr"/>
                      <a:r>
                        <a:rPr lang="tr-TR" sz="1100" b="0" i="0" u="none" strike="noStrike">
                          <a:solidFill>
                            <a:srgbClr val="000000"/>
                          </a:solidFill>
                          <a:effectLst/>
                          <a:latin typeface="Calibri" panose="020F0502020204030204" pitchFamily="34" charset="0"/>
                        </a:rPr>
                        <a:t>Gaziosmanpaşa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25.742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6.382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857303281"/>
                  </a:ext>
                </a:extLst>
              </a:tr>
              <a:tr h="187928">
                <a:tc>
                  <a:txBody>
                    <a:bodyPr/>
                    <a:lstStyle/>
                    <a:p>
                      <a:pPr algn="l" rtl="0" fontAlgn="ctr"/>
                      <a:r>
                        <a:rPr lang="tr-TR" sz="1100" b="0" i="0" u="none" strike="noStrike">
                          <a:solidFill>
                            <a:srgbClr val="000000"/>
                          </a:solidFill>
                          <a:effectLst/>
                          <a:latin typeface="Calibri" panose="020F0502020204030204" pitchFamily="34" charset="0"/>
                        </a:rPr>
                        <a:t>Kağıthane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2.140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21.996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5.692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929246947"/>
                  </a:ext>
                </a:extLst>
              </a:tr>
              <a:tr h="187928">
                <a:tc>
                  <a:txBody>
                    <a:bodyPr/>
                    <a:lstStyle/>
                    <a:p>
                      <a:pPr algn="l" rtl="0" fontAlgn="ctr"/>
                      <a:r>
                        <a:rPr lang="tr-TR" sz="1100" b="0" i="0" u="none" strike="noStrike">
                          <a:solidFill>
                            <a:srgbClr val="000000"/>
                          </a:solidFill>
                          <a:effectLst/>
                          <a:latin typeface="Calibri" panose="020F0502020204030204" pitchFamily="34" charset="0"/>
                        </a:rPr>
                        <a:t>Sultangazi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2.302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19.789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5.678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286561005"/>
                  </a:ext>
                </a:extLst>
              </a:tr>
              <a:tr h="187928">
                <a:tc>
                  <a:txBody>
                    <a:bodyPr/>
                    <a:lstStyle/>
                    <a:p>
                      <a:pPr algn="l" rtl="0" fontAlgn="ctr"/>
                      <a:r>
                        <a:rPr lang="tr-TR" sz="1100" b="0" i="0" u="none" strike="noStrike">
                          <a:solidFill>
                            <a:srgbClr val="000000"/>
                          </a:solidFill>
                          <a:effectLst/>
                          <a:latin typeface="Calibri" panose="020F0502020204030204" pitchFamily="34" charset="0"/>
                        </a:rPr>
                        <a:t>Bayrampaşa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2.333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49531818"/>
                  </a:ext>
                </a:extLst>
              </a:tr>
              <a:tr h="187928">
                <a:tc>
                  <a:txBody>
                    <a:bodyPr/>
                    <a:lstStyle/>
                    <a:p>
                      <a:pPr algn="l" rtl="0" fontAlgn="ctr"/>
                      <a:r>
                        <a:rPr lang="tr-TR" sz="1100" b="0" i="0" u="none" strike="noStrike">
                          <a:solidFill>
                            <a:srgbClr val="000000"/>
                          </a:solidFill>
                          <a:effectLst/>
                          <a:latin typeface="Calibri" panose="020F0502020204030204" pitchFamily="34" charset="0"/>
                        </a:rPr>
                        <a:t>Eyüpsultan</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16.439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4.214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51782687"/>
                  </a:ext>
                </a:extLst>
              </a:tr>
              <a:tr h="187928">
                <a:tc>
                  <a:txBody>
                    <a:bodyPr/>
                    <a:lstStyle/>
                    <a:p>
                      <a:pPr algn="l" rtl="0" fontAlgn="ctr"/>
                      <a:r>
                        <a:rPr lang="tr-TR" sz="1100" b="0" i="0" u="none" strike="noStrike">
                          <a:solidFill>
                            <a:srgbClr val="000000"/>
                          </a:solidFill>
                          <a:effectLst/>
                          <a:latin typeface="Calibri" panose="020F0502020204030204" pitchFamily="34" charset="0"/>
                        </a:rPr>
                        <a:t>Ataşehir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1.473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20.103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4.017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910158103"/>
                  </a:ext>
                </a:extLst>
              </a:tr>
              <a:tr h="187928">
                <a:tc>
                  <a:txBody>
                    <a:bodyPr/>
                    <a:lstStyle/>
                    <a:p>
                      <a:pPr algn="l" rtl="0" fontAlgn="ctr"/>
                      <a:r>
                        <a:rPr lang="tr-TR" sz="1100" b="0" i="0" u="none" strike="noStrike">
                          <a:solidFill>
                            <a:srgbClr val="000000"/>
                          </a:solidFill>
                          <a:effectLst/>
                          <a:latin typeface="Calibri" panose="020F0502020204030204" pitchFamily="34" charset="0"/>
                        </a:rPr>
                        <a:t>Sultanbeyli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2.062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9.374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3.595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862957317"/>
                  </a:ext>
                </a:extLst>
              </a:tr>
              <a:tr h="187928">
                <a:tc>
                  <a:txBody>
                    <a:bodyPr/>
                    <a:lstStyle/>
                    <a:p>
                      <a:pPr algn="l" rtl="0" fontAlgn="ctr"/>
                      <a:r>
                        <a:rPr lang="tr-TR" sz="1100" b="0" i="0" u="none" strike="noStrike">
                          <a:solidFill>
                            <a:srgbClr val="000000"/>
                          </a:solidFill>
                          <a:effectLst/>
                          <a:latin typeface="Calibri" panose="020F0502020204030204" pitchFamily="34" charset="0"/>
                        </a:rPr>
                        <a:t>Şişli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1.299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18.997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3.112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14119150"/>
                  </a:ext>
                </a:extLst>
              </a:tr>
              <a:tr h="187928">
                <a:tc>
                  <a:txBody>
                    <a:bodyPr/>
                    <a:lstStyle/>
                    <a:p>
                      <a:pPr algn="l" rtl="0" fontAlgn="ctr"/>
                      <a:r>
                        <a:rPr lang="tr-TR" sz="1100" b="0" i="0" u="none" strike="noStrike">
                          <a:solidFill>
                            <a:srgbClr val="000000"/>
                          </a:solidFill>
                          <a:effectLst/>
                          <a:latin typeface="Calibri" panose="020F0502020204030204" pitchFamily="34" charset="0"/>
                        </a:rPr>
                        <a:t>Sancaktepe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1.530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8.136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2.955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045181839"/>
                  </a:ext>
                </a:extLst>
              </a:tr>
              <a:tr h="187928">
                <a:tc>
                  <a:txBody>
                    <a:bodyPr/>
                    <a:lstStyle/>
                    <a:p>
                      <a:pPr algn="l" rtl="0" fontAlgn="ctr"/>
                      <a:r>
                        <a:rPr lang="tr-TR" sz="1100" b="0" i="0" u="none" strike="noStrike">
                          <a:solidFill>
                            <a:srgbClr val="000000"/>
                          </a:solidFill>
                          <a:effectLst/>
                          <a:latin typeface="Calibri" panose="020F0502020204030204" pitchFamily="34" charset="0"/>
                        </a:rPr>
                        <a:t>Esenyurt</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1.334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19.440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2.863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687905118"/>
                  </a:ext>
                </a:extLst>
              </a:tr>
              <a:tr h="187928">
                <a:tc>
                  <a:txBody>
                    <a:bodyPr/>
                    <a:lstStyle/>
                    <a:p>
                      <a:pPr algn="l" rtl="0" fontAlgn="ctr"/>
                      <a:r>
                        <a:rPr lang="tr-TR" sz="1100" b="0" i="0" u="none" strike="noStrike">
                          <a:solidFill>
                            <a:srgbClr val="000000"/>
                          </a:solidFill>
                          <a:effectLst/>
                          <a:latin typeface="Calibri" panose="020F0502020204030204" pitchFamily="34" charset="0"/>
                        </a:rPr>
                        <a:t>Beşiktaş</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13.411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2.605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88465487"/>
                  </a:ext>
                </a:extLst>
              </a:tr>
              <a:tr h="187928">
                <a:tc>
                  <a:txBody>
                    <a:bodyPr/>
                    <a:lstStyle/>
                    <a:p>
                      <a:pPr algn="l" rtl="0" fontAlgn="ctr"/>
                      <a:r>
                        <a:rPr lang="tr-TR" sz="1100" b="0" i="0" u="none" strike="noStrike">
                          <a:solidFill>
                            <a:srgbClr val="000000"/>
                          </a:solidFill>
                          <a:effectLst/>
                          <a:latin typeface="Calibri" panose="020F0502020204030204" pitchFamily="34" charset="0"/>
                        </a:rPr>
                        <a:t>Büyükçekmece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13.767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2.580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773549077"/>
                  </a:ext>
                </a:extLst>
              </a:tr>
              <a:tr h="187928">
                <a:tc>
                  <a:txBody>
                    <a:bodyPr/>
                    <a:lstStyle/>
                    <a:p>
                      <a:pPr algn="l" rtl="0" fontAlgn="ctr"/>
                      <a:r>
                        <a:rPr lang="tr-TR" sz="1100" b="0" i="0" u="none" strike="noStrike">
                          <a:solidFill>
                            <a:srgbClr val="000000"/>
                          </a:solidFill>
                          <a:effectLst/>
                          <a:latin typeface="Calibri" panose="020F0502020204030204" pitchFamily="34" charset="0"/>
                        </a:rPr>
                        <a:t>Beyoğlu</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1.021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10.552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2.567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264949069"/>
                  </a:ext>
                </a:extLst>
              </a:tr>
              <a:tr h="187928">
                <a:tc>
                  <a:txBody>
                    <a:bodyPr/>
                    <a:lstStyle/>
                    <a:p>
                      <a:pPr algn="l" rtl="0" fontAlgn="ctr"/>
                      <a:r>
                        <a:rPr lang="tr-TR" sz="1100" b="0" i="0" u="none" strike="noStrike">
                          <a:solidFill>
                            <a:srgbClr val="000000"/>
                          </a:solidFill>
                          <a:effectLst/>
                          <a:latin typeface="Calibri" panose="020F0502020204030204" pitchFamily="34" charset="0"/>
                        </a:rPr>
                        <a:t>Çekmeköy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692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6.693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1.954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831793113"/>
                  </a:ext>
                </a:extLst>
              </a:tr>
              <a:tr h="187928">
                <a:tc>
                  <a:txBody>
                    <a:bodyPr/>
                    <a:lstStyle/>
                    <a:p>
                      <a:pPr algn="l" rtl="0" fontAlgn="ctr"/>
                      <a:r>
                        <a:rPr lang="tr-TR" sz="1100" b="0" i="0" u="none" strike="noStrike">
                          <a:solidFill>
                            <a:srgbClr val="000000"/>
                          </a:solidFill>
                          <a:effectLst/>
                          <a:latin typeface="Calibri" panose="020F0502020204030204" pitchFamily="34" charset="0"/>
                        </a:rPr>
                        <a:t>Tuzla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738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5.057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1.414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65954013"/>
                  </a:ext>
                </a:extLst>
              </a:tr>
              <a:tr h="187928">
                <a:tc>
                  <a:txBody>
                    <a:bodyPr/>
                    <a:lstStyle/>
                    <a:p>
                      <a:pPr algn="l" rtl="0" fontAlgn="ctr"/>
                      <a:r>
                        <a:rPr lang="tr-TR" sz="1100" b="0" i="0" u="none" strike="noStrike">
                          <a:solidFill>
                            <a:srgbClr val="000000"/>
                          </a:solidFill>
                          <a:effectLst/>
                          <a:latin typeface="Calibri" panose="020F0502020204030204" pitchFamily="34" charset="0"/>
                        </a:rPr>
                        <a:t>Beylikdüzü</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11.802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1.269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740909907"/>
                  </a:ext>
                </a:extLst>
              </a:tr>
              <a:tr h="187928">
                <a:tc>
                  <a:txBody>
                    <a:bodyPr/>
                    <a:lstStyle/>
                    <a:p>
                      <a:pPr algn="l" rtl="0" fontAlgn="ctr"/>
                      <a:r>
                        <a:rPr lang="tr-TR" sz="1100" b="0" i="0" u="none" strike="noStrike">
                          <a:solidFill>
                            <a:srgbClr val="000000"/>
                          </a:solidFill>
                          <a:effectLst/>
                          <a:latin typeface="Calibri" panose="020F0502020204030204" pitchFamily="34" charset="0"/>
                        </a:rPr>
                        <a:t>Silivri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554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5.234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1.240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603697718"/>
                  </a:ext>
                </a:extLst>
              </a:tr>
              <a:tr h="187928">
                <a:tc>
                  <a:txBody>
                    <a:bodyPr/>
                    <a:lstStyle/>
                    <a:p>
                      <a:pPr algn="l" rtl="0" fontAlgn="ctr"/>
                      <a:r>
                        <a:rPr lang="tr-TR" sz="1100" b="0" i="0" u="none" strike="noStrike">
                          <a:solidFill>
                            <a:srgbClr val="000000"/>
                          </a:solidFill>
                          <a:effectLst/>
                          <a:latin typeface="Calibri" panose="020F0502020204030204" pitchFamily="34" charset="0"/>
                        </a:rPr>
                        <a:t>Arnavutköy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553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2.256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785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42321414"/>
                  </a:ext>
                </a:extLst>
              </a:tr>
              <a:tr h="187928">
                <a:tc>
                  <a:txBody>
                    <a:bodyPr/>
                    <a:lstStyle/>
                    <a:p>
                      <a:pPr algn="l" rtl="0" fontAlgn="ctr"/>
                      <a:r>
                        <a:rPr lang="tr-TR" sz="1100" b="0" i="0" u="none" strike="noStrike">
                          <a:solidFill>
                            <a:srgbClr val="000000"/>
                          </a:solidFill>
                          <a:effectLst/>
                          <a:latin typeface="Calibri" panose="020F0502020204030204" pitchFamily="34" charset="0"/>
                        </a:rPr>
                        <a:t>Sarıyer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375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2.935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629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900460962"/>
                  </a:ext>
                </a:extLst>
              </a:tr>
              <a:tr h="187928">
                <a:tc>
                  <a:txBody>
                    <a:bodyPr/>
                    <a:lstStyle/>
                    <a:p>
                      <a:pPr algn="l" rtl="0" fontAlgn="ctr"/>
                      <a:r>
                        <a:rPr lang="tr-TR" sz="1100" b="0" i="0" u="none" strike="noStrike">
                          <a:solidFill>
                            <a:srgbClr val="000000"/>
                          </a:solidFill>
                          <a:effectLst/>
                          <a:latin typeface="Calibri" panose="020F0502020204030204" pitchFamily="34" charset="0"/>
                        </a:rPr>
                        <a:t>Beykoz</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1.617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362058032"/>
                  </a:ext>
                </a:extLst>
              </a:tr>
              <a:tr h="187928">
                <a:tc>
                  <a:txBody>
                    <a:bodyPr/>
                    <a:lstStyle/>
                    <a:p>
                      <a:pPr algn="l" rtl="0" fontAlgn="ctr"/>
                      <a:r>
                        <a:rPr lang="tr-TR" sz="1100" b="0" i="0" u="none" strike="noStrike">
                          <a:solidFill>
                            <a:srgbClr val="000000"/>
                          </a:solidFill>
                          <a:effectLst/>
                          <a:latin typeface="Calibri" panose="020F0502020204030204" pitchFamily="34" charset="0"/>
                        </a:rPr>
                        <a:t>Başakşehir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2.604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233020641"/>
                  </a:ext>
                </a:extLst>
              </a:tr>
              <a:tr h="187928">
                <a:tc>
                  <a:txBody>
                    <a:bodyPr/>
                    <a:lstStyle/>
                    <a:p>
                      <a:pPr algn="l" rtl="0" fontAlgn="ctr"/>
                      <a:r>
                        <a:rPr lang="tr-TR" sz="1100" b="0" i="0" u="none" strike="noStrike">
                          <a:solidFill>
                            <a:srgbClr val="000000"/>
                          </a:solidFill>
                          <a:effectLst/>
                          <a:latin typeface="Calibri" panose="020F0502020204030204" pitchFamily="34" charset="0"/>
                        </a:rPr>
                        <a:t>Çatalca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911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204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65585584"/>
                  </a:ext>
                </a:extLst>
              </a:tr>
              <a:tr h="187928">
                <a:tc>
                  <a:txBody>
                    <a:bodyPr/>
                    <a:lstStyle/>
                    <a:p>
                      <a:pPr algn="l" rtl="0" fontAlgn="ctr"/>
                      <a:r>
                        <a:rPr lang="tr-TR" sz="1100" b="0" i="0" u="none" strike="noStrike">
                          <a:solidFill>
                            <a:srgbClr val="000000"/>
                          </a:solidFill>
                          <a:effectLst/>
                          <a:latin typeface="Calibri" panose="020F0502020204030204" pitchFamily="34" charset="0"/>
                        </a:rPr>
                        <a:t>Şile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618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145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093373873"/>
                  </a:ext>
                </a:extLst>
              </a:tr>
              <a:tr h="187928">
                <a:tc>
                  <a:txBody>
                    <a:bodyPr/>
                    <a:lstStyle/>
                    <a:p>
                      <a:pPr algn="l" fontAlgn="b"/>
                      <a:r>
                        <a:rPr lang="tr-TR" sz="1100" b="0" i="0" u="none" strike="noStrike" dirty="0">
                          <a:solidFill>
                            <a:srgbClr val="000000"/>
                          </a:solidFill>
                          <a:effectLst/>
                          <a:latin typeface="Calibri" panose="020F0502020204030204" pitchFamily="34" charset="0"/>
                        </a:rPr>
                        <a:t>Adalar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241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84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216585638"/>
                  </a:ext>
                </a:extLst>
              </a:tr>
            </a:tbl>
          </a:graphicData>
        </a:graphic>
      </p:graphicFrame>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74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92766" y="2865364"/>
          <a:ext cx="6665844" cy="5980391"/>
        </p:xfrm>
        <a:graphic>
          <a:graphicData uri="http://schemas.openxmlformats.org/drawingml/2006/table">
            <a:tbl>
              <a:tblPr>
                <a:effectLst>
                  <a:outerShdw blurRad="50800" dist="38100" dir="5400000" algn="t" rotWithShape="0">
                    <a:prstClr val="black">
                      <a:alpha val="40000"/>
                    </a:prstClr>
                  </a:outerShdw>
                </a:effectLst>
              </a:tblPr>
              <a:tblGrid>
                <a:gridCol w="1140975">
                  <a:extLst>
                    <a:ext uri="{9D8B030D-6E8A-4147-A177-3AD203B41FA5}">
                      <a16:colId xmlns:a16="http://schemas.microsoft.com/office/drawing/2014/main" val="20000"/>
                    </a:ext>
                  </a:extLst>
                </a:gridCol>
                <a:gridCol w="1204361">
                  <a:extLst>
                    <a:ext uri="{9D8B030D-6E8A-4147-A177-3AD203B41FA5}">
                      <a16:colId xmlns:a16="http://schemas.microsoft.com/office/drawing/2014/main" val="20001"/>
                    </a:ext>
                  </a:extLst>
                </a:gridCol>
                <a:gridCol w="1140975">
                  <a:extLst>
                    <a:ext uri="{9D8B030D-6E8A-4147-A177-3AD203B41FA5}">
                      <a16:colId xmlns:a16="http://schemas.microsoft.com/office/drawing/2014/main" val="20002"/>
                    </a:ext>
                  </a:extLst>
                </a:gridCol>
                <a:gridCol w="1504355">
                  <a:extLst>
                    <a:ext uri="{9D8B030D-6E8A-4147-A177-3AD203B41FA5}">
                      <a16:colId xmlns:a16="http://schemas.microsoft.com/office/drawing/2014/main" val="20003"/>
                    </a:ext>
                  </a:extLst>
                </a:gridCol>
                <a:gridCol w="1675178">
                  <a:extLst>
                    <a:ext uri="{9D8B030D-6E8A-4147-A177-3AD203B41FA5}">
                      <a16:colId xmlns:a16="http://schemas.microsoft.com/office/drawing/2014/main" val="3103097945"/>
                    </a:ext>
                  </a:extLst>
                </a:gridCol>
              </a:tblGrid>
              <a:tr h="828498">
                <a:tc>
                  <a:txBody>
                    <a:bodyPr/>
                    <a:lstStyle/>
                    <a:p>
                      <a:pPr algn="ctr" rtl="0" fontAlgn="ctr"/>
                      <a:r>
                        <a:rPr lang="tr-TR" sz="1400" b="1" i="0" u="none" strike="noStrike" dirty="0">
                          <a:solidFill>
                            <a:schemeClr val="bg1"/>
                          </a:solidFill>
                          <a:effectLst/>
                          <a:latin typeface="Calibri" panose="020F0502020204030204" pitchFamily="34" charset="0"/>
                        </a:rPr>
                        <a:t> YILLAR</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   PROGRAMA ALINAN PROJE </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BİTEN PROJE</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YILI HARCAMASI</a:t>
                      </a:r>
                      <a:r>
                        <a:rPr lang="fi-FI" sz="1400" b="1" i="0" u="none" strike="noStrike" dirty="0">
                          <a:solidFill>
                            <a:schemeClr val="bg1"/>
                          </a:solidFill>
                          <a:effectLst/>
                          <a:latin typeface="Calibri" panose="020F0502020204030204" pitchFamily="34" charset="0"/>
                        </a:rPr>
                        <a:t/>
                      </a:r>
                      <a:br>
                        <a:rPr lang="fi-FI" sz="1400" b="1" i="0" u="none" strike="noStrike" dirty="0">
                          <a:solidFill>
                            <a:schemeClr val="bg1"/>
                          </a:solidFill>
                          <a:effectLst/>
                          <a:latin typeface="Calibri" panose="020F0502020204030204" pitchFamily="34" charset="0"/>
                        </a:rPr>
                      </a:br>
                      <a:r>
                        <a:rPr lang="fi-FI" sz="1400" b="1" i="0" u="none" strike="noStrike" dirty="0">
                          <a:solidFill>
                            <a:schemeClr val="bg1"/>
                          </a:solidFill>
                          <a:effectLst/>
                          <a:latin typeface="Calibri" panose="020F0502020204030204" pitchFamily="34" charset="0"/>
                        </a:rPr>
                        <a:t>(DEVAM EDEN+BİTEN)</a:t>
                      </a:r>
                      <a:r>
                        <a:rPr lang="tr-TR" sz="1400" b="1" i="0" u="none" strike="noStrike" dirty="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bg1"/>
                          </a:solidFill>
                          <a:effectLst/>
                          <a:latin typeface="Calibri" panose="020F0502020204030204" pitchFamily="34" charset="0"/>
                        </a:rPr>
                        <a:t>ESKALE</a:t>
                      </a:r>
                      <a:r>
                        <a:rPr lang="tr-TR" sz="1400" b="1" i="0" u="none" strike="noStrike" baseline="0" dirty="0">
                          <a:solidFill>
                            <a:schemeClr val="bg1"/>
                          </a:solidFill>
                          <a:effectLst/>
                          <a:latin typeface="Calibri" panose="020F0502020204030204" pitchFamily="34" charset="0"/>
                        </a:rPr>
                        <a:t> EDİLMİŞ </a:t>
                      </a:r>
                    </a:p>
                    <a:p>
                      <a:pPr algn="ctr" rtl="0" fontAlgn="ctr"/>
                      <a:r>
                        <a:rPr lang="tr-TR" sz="1400" b="1" i="0" u="none" strike="noStrike" dirty="0">
                          <a:solidFill>
                            <a:schemeClr val="bg1"/>
                          </a:solidFill>
                          <a:effectLst/>
                          <a:latin typeface="Calibri" panose="020F0502020204030204" pitchFamily="34" charset="0"/>
                        </a:rPr>
                        <a:t>YILI HARCAMASI </a:t>
                      </a:r>
                      <a:r>
                        <a:rPr lang="fi-FI" sz="1400" b="1" i="0" u="none" strike="noStrike" dirty="0">
                          <a:solidFill>
                            <a:schemeClr val="bg1"/>
                          </a:solidFill>
                          <a:effectLst/>
                          <a:latin typeface="Calibri" panose="020F0502020204030204" pitchFamily="34" charset="0"/>
                        </a:rPr>
                        <a:t> (DEVAM EDEN+BİTEN)</a:t>
                      </a:r>
                      <a:r>
                        <a:rPr lang="tr-TR" sz="1400" b="1" i="0" u="none" strike="noStrike" dirty="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1.539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1.332.425.380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16.638.463.913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2.085.274.205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23.819.670.042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1.844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882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2.191.830.909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23.242.521.648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3.206.362.974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31.007.477.760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1.372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6.033.934.280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53.836.419.870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1.554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7.135.544.489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57.843.986.302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6.201.203.084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47.190.244.754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1.333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6.620.725.758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47.351.751.008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1.229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5.008.387.340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32.431.708.112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963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4.519.105.693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 27.564.361.789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6.606.963.068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37.522.449.527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1.101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5.790.665.292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30.402.629.092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6.511.687.769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31.420.572.502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7.549.809.336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33.565.604.780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9.706.827.695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38.559.299.044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35806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1.342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357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14.098.308.727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46.552.910.354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501250"/>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14.270.182.484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42.133.483.175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869293"/>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263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Calibri" panose="020F0502020204030204" pitchFamily="34" charset="0"/>
                        </a:rPr>
                        <a:t>17.757.258.420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45.750.064.977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259212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1.193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Calibri" panose="020F0502020204030204" pitchFamily="34" charset="0"/>
                        </a:rPr>
                        <a:t>22.245.520.106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42.117.364.364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04841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1.428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Calibri" panose="020F0502020204030204" pitchFamily="34" charset="0"/>
                        </a:rPr>
                        <a:t>43.770.943.091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50.448.392.559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6124656"/>
                  </a:ext>
                </a:extLst>
              </a:tr>
              <a:tr h="211626">
                <a:tc>
                  <a:txBody>
                    <a:bodyPr/>
                    <a:lstStyle/>
                    <a:p>
                      <a:pPr algn="ctr" rtl="0" fontAlgn="ctr"/>
                      <a:r>
                        <a:rPr lang="tr-TR" sz="1400" b="0" i="0" u="none" strike="noStrike" dirty="0" smtClean="0">
                          <a:solidFill>
                            <a:srgbClr val="000000"/>
                          </a:solidFill>
                          <a:effectLst/>
                          <a:latin typeface="Calibri" panose="020F0502020204030204" pitchFamily="34" charset="0"/>
                        </a:rPr>
                        <a:t>2023</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1.419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299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rgbClr val="000000"/>
                          </a:solidFill>
                          <a:effectLst/>
                          <a:latin typeface="Calibri" panose="020F0502020204030204" pitchFamily="34" charset="0"/>
                          <a:ea typeface="+mn-ea"/>
                          <a:cs typeface="+mn-cs"/>
                        </a:rPr>
                        <a:t>62.911.121.060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rgbClr val="000000"/>
                          </a:solidFill>
                          <a:effectLst/>
                          <a:latin typeface="Calibri" panose="020F0502020204030204" pitchFamily="34" charset="0"/>
                          <a:ea typeface="+mn-ea"/>
                          <a:cs typeface="+mn-cs"/>
                        </a:rPr>
                        <a:t>62.911.121.060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884144"/>
                  </a:ext>
                </a:extLst>
              </a:tr>
              <a:tr h="438627">
                <a:tc>
                  <a:txBody>
                    <a:bodyPr/>
                    <a:lstStyle/>
                    <a:p>
                      <a:pPr algn="ctr" rtl="0" fontAlgn="ctr"/>
                      <a:r>
                        <a:rPr lang="tr-TR" sz="1600" b="1" i="0" u="none" strike="noStrike" dirty="0">
                          <a:solidFill>
                            <a:schemeClr val="bg1"/>
                          </a:solidFill>
                          <a:effectLst/>
                          <a:latin typeface="+mn-lt"/>
                        </a:rPr>
                        <a:t>TOPLAM</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effectLst/>
                          <a:latin typeface="+mn-lt"/>
                        </a:rPr>
                        <a:t>27.027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effectLst/>
                          <a:latin typeface="+mn-lt"/>
                        </a:rPr>
                        <a:t>7.296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effectLst/>
                          <a:latin typeface="+mn-lt"/>
                        </a:rPr>
                        <a:t>255.554.081.160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600" b="1" i="0" u="none" strike="noStrike" dirty="0" smtClean="0">
                          <a:solidFill>
                            <a:srgbClr val="FFFFFF"/>
                          </a:solidFill>
                          <a:effectLst/>
                          <a:latin typeface="+mn-lt"/>
                        </a:rPr>
                        <a:t>794.746.134.843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16"/>
                  </a:ext>
                </a:extLst>
              </a:tr>
            </a:tbl>
          </a:graphicData>
        </a:graphic>
      </p:graphicFrame>
      <p:sp>
        <p:nvSpPr>
          <p:cNvPr id="4" name="Dikdörtgen 3"/>
          <p:cNvSpPr/>
          <p:nvPr/>
        </p:nvSpPr>
        <p:spPr>
          <a:xfrm>
            <a:off x="0" y="93002"/>
            <a:ext cx="6858000"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 </a:t>
            </a:r>
            <a:r>
              <a:rPr kumimoji="0" lang="tr-TR" sz="1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İTİBARIYLA </a:t>
            </a: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YAPILAN </a:t>
            </a:r>
            <a:r>
              <a:rPr kumimoji="0" lang="tr-TR" sz="1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YATIRIMLAR</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(MERKEZİ YÖNETİM VE YERİNDEN YÖNETİM KURULUŞLARI</a:t>
            </a:r>
            <a:r>
              <a:rPr kumimoji="0" lang="tr-TR" sz="1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0" y="8885511"/>
            <a:ext cx="6898345" cy="800219"/>
          </a:xfrm>
          <a:prstGeom prst="rect">
            <a:avLst/>
          </a:prstGeom>
          <a:noFill/>
        </p:spPr>
        <p:txBody>
          <a:bodyPr wrap="square" rtlCol="0">
            <a:spAutoFit/>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Son 20 yılda </a:t>
            </a:r>
            <a:r>
              <a:rPr kumimoji="0" lang="tr-TR"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itchFamily="34" charset="0"/>
              </a:rPr>
              <a:t>7.296  </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proje bitirilerek, 2003 yılından bu yana toplam </a:t>
            </a:r>
            <a:r>
              <a:rPr kumimoji="0" lang="tr-TR"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itchFamily="34" charset="0"/>
              </a:rPr>
              <a:t> 255.554.081.160 TL  </a:t>
            </a: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güncel rakamlarla </a:t>
            </a:r>
            <a:r>
              <a:rPr kumimoji="0" lang="tr-TR"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itchFamily="34" charset="0"/>
              </a:rPr>
              <a:t>794.746.134.843 TL  </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harcama yapılmıştır.  </a:t>
            </a:r>
          </a:p>
          <a:p>
            <a:pPr marL="0" marR="0" lvl="0" indent="0" algn="l" defTabSz="914361"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 </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https://herkesicin.tcmb.gov.tr/wps/wcm/connect/ekonomi/hie/icerik/enflasyon+hesaplayici adresinde yer alan katsayılara göre </a:t>
            </a: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Mayıs 2023 tarihinde güncellenmiştir</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p>
        </p:txBody>
      </p:sp>
      <p:sp>
        <p:nvSpPr>
          <p:cNvPr id="8" name="Parallelogram 15">
            <a:extLst>
              <a:ext uri="{FF2B5EF4-FFF2-40B4-BE49-F238E27FC236}">
                <a16:creationId xmlns:a16="http://schemas.microsoft.com/office/drawing/2014/main" id="{CA8A8A80-E6C9-4063-A021-CEB2C3FE3A06}"/>
              </a:ext>
            </a:extLst>
          </p:cNvPr>
          <p:cNvSpPr/>
          <p:nvPr/>
        </p:nvSpPr>
        <p:spPr>
          <a:xfrm>
            <a:off x="3148262" y="779974"/>
            <a:ext cx="3709738" cy="384947"/>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960000"/>
                </a:solidFill>
                <a:effectLst/>
                <a:uLnTx/>
                <a:uFillTx/>
                <a:latin typeface="Calibri" panose="020F0502020204030204"/>
                <a:ea typeface="+mn-ea"/>
                <a:cs typeface="+mn-cs"/>
              </a:rPr>
              <a:t>Son </a:t>
            </a:r>
            <a:r>
              <a:rPr kumimoji="0" lang="tr-TR" sz="2800" b="1" i="1" u="none" strike="noStrike" kern="1200" cap="none" spc="0" normalizeH="0" baseline="0" noProof="0" dirty="0" smtClean="0">
                <a:ln>
                  <a:noFill/>
                </a:ln>
                <a:solidFill>
                  <a:srgbClr val="960000"/>
                </a:solidFill>
                <a:effectLst/>
                <a:uLnTx/>
                <a:uFillTx/>
                <a:latin typeface="Calibri" panose="020F0502020204030204"/>
                <a:ea typeface="+mn-ea"/>
                <a:cs typeface="+mn-cs"/>
              </a:rPr>
              <a:t>20 </a:t>
            </a:r>
            <a:r>
              <a:rPr kumimoji="0" lang="tr-TR" sz="2800" b="1" i="1" u="none" strike="noStrike" kern="1200" cap="none" spc="0" normalizeH="0" baseline="0" noProof="0" dirty="0">
                <a:ln>
                  <a:noFill/>
                </a:ln>
                <a:solidFill>
                  <a:srgbClr val="960000"/>
                </a:solidFill>
                <a:effectLst/>
                <a:uLnTx/>
                <a:uFillTx/>
                <a:latin typeface="Calibri" panose="020F0502020204030204"/>
                <a:ea typeface="+mn-ea"/>
                <a:cs typeface="+mn-cs"/>
              </a:rPr>
              <a:t>Yılda</a:t>
            </a:r>
            <a:endParaRPr kumimoji="0" lang="en-ID" sz="2800" b="1" i="1" u="none" strike="noStrike" kern="1200" cap="none" spc="0" normalizeH="0" baseline="0" noProof="0" dirty="0">
              <a:ln>
                <a:noFill/>
              </a:ln>
              <a:solidFill>
                <a:srgbClr val="960000"/>
              </a:solidFill>
              <a:effectLst/>
              <a:uLnTx/>
              <a:uFillTx/>
              <a:latin typeface="Calibri" panose="020F0502020204030204"/>
              <a:ea typeface="+mn-ea"/>
              <a:cs typeface="+mn-cs"/>
            </a:endParaRPr>
          </a:p>
        </p:txBody>
      </p:sp>
      <p:sp>
        <p:nvSpPr>
          <p:cNvPr id="9" name="Parallelogram 15">
            <a:extLst>
              <a:ext uri="{FF2B5EF4-FFF2-40B4-BE49-F238E27FC236}">
                <a16:creationId xmlns:a16="http://schemas.microsoft.com/office/drawing/2014/main" id="{CA8A8A80-E6C9-4063-A021-CEB2C3FE3A06}"/>
              </a:ext>
            </a:extLst>
          </p:cNvPr>
          <p:cNvSpPr/>
          <p:nvPr/>
        </p:nvSpPr>
        <p:spPr>
          <a:xfrm>
            <a:off x="3031300" y="1190693"/>
            <a:ext cx="3732755" cy="403017"/>
          </a:xfrm>
          <a:prstGeom prst="parallelogram">
            <a:avLst/>
          </a:prstGeom>
          <a:solidFill>
            <a:srgbClr val="960000">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1" u="none" strike="noStrike" kern="1200" cap="none" spc="0" normalizeH="0" baseline="0" noProof="0" dirty="0" smtClean="0">
                <a:ln>
                  <a:noFill/>
                </a:ln>
                <a:solidFill>
                  <a:prstClr val="white"/>
                </a:solidFill>
                <a:effectLst/>
                <a:uLnTx/>
                <a:uFillTx/>
                <a:latin typeface="Calibri" panose="020F0502020204030204"/>
                <a:ea typeface="+mn-ea"/>
                <a:cs typeface="+mn-cs"/>
              </a:rPr>
              <a:t>255 </a:t>
            </a:r>
            <a:r>
              <a:rPr kumimoji="0" lang="tr-TR" sz="3200" b="1" i="1" u="none" strike="noStrike" kern="1200" cap="none" spc="0" normalizeH="0" baseline="0" noProof="0" dirty="0">
                <a:ln>
                  <a:noFill/>
                </a:ln>
                <a:solidFill>
                  <a:prstClr val="white"/>
                </a:solidFill>
                <a:effectLst/>
                <a:uLnTx/>
                <a:uFillTx/>
                <a:latin typeface="Calibri" panose="020F0502020204030204"/>
                <a:ea typeface="+mn-ea"/>
                <a:cs typeface="+mn-cs"/>
              </a:rPr>
              <a:t>Milyar TL</a:t>
            </a:r>
            <a:endParaRPr kumimoji="0" lang="en-ID" sz="3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Parallelogram 15">
            <a:extLst>
              <a:ext uri="{FF2B5EF4-FFF2-40B4-BE49-F238E27FC236}">
                <a16:creationId xmlns:a16="http://schemas.microsoft.com/office/drawing/2014/main" id="{CA8A8A80-E6C9-4063-A021-CEB2C3FE3A06}"/>
              </a:ext>
            </a:extLst>
          </p:cNvPr>
          <p:cNvSpPr/>
          <p:nvPr/>
        </p:nvSpPr>
        <p:spPr>
          <a:xfrm>
            <a:off x="2725111" y="2427636"/>
            <a:ext cx="3738319" cy="340616"/>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960000"/>
                </a:solidFill>
                <a:effectLst/>
                <a:uLnTx/>
                <a:uFillTx/>
                <a:latin typeface="Calibri" panose="020F0502020204030204"/>
                <a:ea typeface="+mn-ea"/>
                <a:cs typeface="+mn-cs"/>
              </a:rPr>
              <a:t>Yatırım yapılmıştır.</a:t>
            </a:r>
            <a:endParaRPr kumimoji="0" lang="en-ID" sz="2800" b="1" i="1" u="none" strike="noStrike" kern="1200" cap="none" spc="0" normalizeH="0" baseline="0" noProof="0" dirty="0">
              <a:ln>
                <a:noFill/>
              </a:ln>
              <a:solidFill>
                <a:srgbClr val="960000"/>
              </a:solidFill>
              <a:effectLst/>
              <a:uLnTx/>
              <a:uFillTx/>
              <a:latin typeface="Calibri" panose="020F0502020204030204"/>
              <a:ea typeface="+mn-ea"/>
              <a:cs typeface="+mn-cs"/>
            </a:endParaRPr>
          </a:p>
        </p:txBody>
      </p:sp>
      <p:sp>
        <p:nvSpPr>
          <p:cNvPr id="11" name="Parallelogram 15">
            <a:extLst>
              <a:ext uri="{FF2B5EF4-FFF2-40B4-BE49-F238E27FC236}">
                <a16:creationId xmlns:a16="http://schemas.microsoft.com/office/drawing/2014/main" id="{CA8A8A80-E6C9-4063-A021-CEB2C3FE3A06}"/>
              </a:ext>
            </a:extLst>
          </p:cNvPr>
          <p:cNvSpPr/>
          <p:nvPr/>
        </p:nvSpPr>
        <p:spPr>
          <a:xfrm>
            <a:off x="91783" y="764304"/>
            <a:ext cx="3002691" cy="1925887"/>
          </a:xfrm>
          <a:prstGeom prst="parallelogram">
            <a:avLst/>
          </a:prstGeom>
          <a:solidFill>
            <a:srgbClr val="F2D492">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prstClr val="black"/>
                </a:solidFill>
                <a:effectLst/>
                <a:uLnTx/>
                <a:uFillTx/>
                <a:latin typeface="Calibri" panose="020F0502020204030204"/>
                <a:ea typeface="+mn-ea"/>
                <a:cs typeface="+mn-cs"/>
              </a:rPr>
              <a:t>İSTANBUL’A</a:t>
            </a:r>
            <a:endParaRPr kumimoji="0" lang="en-ID" sz="2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Parallelogram 15">
            <a:extLst>
              <a:ext uri="{FF2B5EF4-FFF2-40B4-BE49-F238E27FC236}">
                <a16:creationId xmlns:a16="http://schemas.microsoft.com/office/drawing/2014/main" id="{CA8A8A80-E6C9-4063-A021-CEB2C3FE3A06}"/>
              </a:ext>
            </a:extLst>
          </p:cNvPr>
          <p:cNvSpPr/>
          <p:nvPr/>
        </p:nvSpPr>
        <p:spPr>
          <a:xfrm>
            <a:off x="2813703" y="1643270"/>
            <a:ext cx="3862670" cy="749200"/>
          </a:xfrm>
          <a:prstGeom prst="parallelogram">
            <a:avLst/>
          </a:prstGeom>
          <a:solidFill>
            <a:srgbClr val="960000">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a:ea typeface="+mn-ea"/>
                <a:cs typeface="+mn-cs"/>
              </a:rPr>
              <a:t>Güncel Rakamlarla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1" u="none" strike="noStrike" kern="1200" cap="none" spc="0" normalizeH="0" baseline="0" noProof="0" dirty="0" smtClean="0">
                <a:ln>
                  <a:noFill/>
                </a:ln>
                <a:solidFill>
                  <a:prstClr val="white"/>
                </a:solidFill>
                <a:effectLst/>
                <a:uLnTx/>
                <a:uFillTx/>
                <a:latin typeface="Calibri" panose="020F0502020204030204"/>
                <a:ea typeface="+mn-ea"/>
                <a:cs typeface="+mn-cs"/>
              </a:rPr>
              <a:t>794 </a:t>
            </a:r>
            <a:r>
              <a:rPr kumimoji="0" lang="tr-TR" sz="3200" b="1" i="1" u="none" strike="noStrike" kern="1200" cap="none" spc="0" normalizeH="0" baseline="0" noProof="0" dirty="0">
                <a:ln>
                  <a:noFill/>
                </a:ln>
                <a:solidFill>
                  <a:prstClr val="white"/>
                </a:solidFill>
                <a:effectLst/>
                <a:uLnTx/>
                <a:uFillTx/>
                <a:latin typeface="Calibri" panose="020F0502020204030204"/>
                <a:ea typeface="+mn-ea"/>
                <a:cs typeface="+mn-cs"/>
              </a:rPr>
              <a:t>Milyar TL</a:t>
            </a:r>
            <a:endParaRPr kumimoji="0" lang="en-ID" sz="3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535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906720316"/>
              </p:ext>
            </p:extLst>
          </p:nvPr>
        </p:nvGraphicFramePr>
        <p:xfrm>
          <a:off x="121202" y="802766"/>
          <a:ext cx="6642101" cy="8646035"/>
        </p:xfrm>
        <a:graphic>
          <a:graphicData uri="http://schemas.openxmlformats.org/drawingml/2006/table">
            <a:tbl>
              <a:tblPr>
                <a:effectLst>
                  <a:outerShdw blurRad="50800" dist="38100" dir="5400000" algn="t" rotWithShape="0">
                    <a:prstClr val="black">
                      <a:alpha val="40000"/>
                    </a:prstClr>
                  </a:outerShdw>
                </a:effectLst>
              </a:tblPr>
              <a:tblGrid>
                <a:gridCol w="1482311">
                  <a:extLst>
                    <a:ext uri="{9D8B030D-6E8A-4147-A177-3AD203B41FA5}">
                      <a16:colId xmlns:a16="http://schemas.microsoft.com/office/drawing/2014/main" val="20000"/>
                    </a:ext>
                  </a:extLst>
                </a:gridCol>
                <a:gridCol w="1431235">
                  <a:extLst>
                    <a:ext uri="{9D8B030D-6E8A-4147-A177-3AD203B41FA5}">
                      <a16:colId xmlns:a16="http://schemas.microsoft.com/office/drawing/2014/main" val="20005"/>
                    </a:ext>
                  </a:extLst>
                </a:gridCol>
                <a:gridCol w="1311965">
                  <a:extLst>
                    <a:ext uri="{9D8B030D-6E8A-4147-A177-3AD203B41FA5}">
                      <a16:colId xmlns:a16="http://schemas.microsoft.com/office/drawing/2014/main" val="20006"/>
                    </a:ext>
                  </a:extLst>
                </a:gridCol>
                <a:gridCol w="1338470">
                  <a:extLst>
                    <a:ext uri="{9D8B030D-6E8A-4147-A177-3AD203B41FA5}">
                      <a16:colId xmlns:a16="http://schemas.microsoft.com/office/drawing/2014/main" val="20007"/>
                    </a:ext>
                  </a:extLst>
                </a:gridCol>
                <a:gridCol w="1078120">
                  <a:extLst>
                    <a:ext uri="{9D8B030D-6E8A-4147-A177-3AD203B41FA5}">
                      <a16:colId xmlns:a16="http://schemas.microsoft.com/office/drawing/2014/main" val="2146321172"/>
                    </a:ext>
                  </a:extLst>
                </a:gridCol>
              </a:tblGrid>
              <a:tr h="39831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Nüfus- 2023</a:t>
                      </a:r>
                      <a:r>
                        <a:rPr lang="tr-TR" sz="1200" b="1" i="0" u="none" strike="noStrike" baseline="0" dirty="0">
                          <a:solidFill>
                            <a:schemeClr val="bg1"/>
                          </a:solidFill>
                          <a:effectLst/>
                          <a:latin typeface="+mn-lt"/>
                        </a:rPr>
                        <a:t>  </a:t>
                      </a:r>
                      <a:r>
                        <a:rPr lang="tr-TR" sz="1200" b="1" i="0" u="none" strike="noStrike" dirty="0">
                          <a:solidFill>
                            <a:schemeClr val="bg1"/>
                          </a:solidFill>
                          <a:effectLst/>
                          <a:latin typeface="+mn-lt"/>
                        </a:rPr>
                        <a:t>(TÜİK)</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Yüzölçümü (km2)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Yoğunluğu</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a:solidFill>
                            <a:schemeClr val="bg1"/>
                          </a:solidFill>
                          <a:effectLst/>
                          <a:latin typeface="+mn-lt"/>
                        </a:rPr>
                        <a:t>ORAN</a:t>
                      </a:r>
                      <a:r>
                        <a:rPr lang="tr-TR" sz="1200" b="1" i="0" u="none" strike="noStrike" baseline="0">
                          <a:solidFill>
                            <a:schemeClr val="bg1"/>
                          </a:solidFill>
                          <a:effectLst/>
                          <a:latin typeface="+mn-lt"/>
                        </a:rPr>
                        <a:t> </a:t>
                      </a:r>
                      <a:endParaRPr lang="tr-TR" sz="1200" b="1" i="0" u="none" strike="noStrike" dirty="0">
                        <a:solidFill>
                          <a:schemeClr val="bg1"/>
                        </a:solidFill>
                        <a:effectLst/>
                        <a:latin typeface="+mn-lt"/>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206904">
                <a:tc>
                  <a:txBody>
                    <a:bodyPr/>
                    <a:lstStyle/>
                    <a:p>
                      <a:pPr algn="l" fontAlgn="ctr"/>
                      <a:r>
                        <a:rPr lang="tr-TR" sz="1200" b="1" i="0" u="none" strike="noStrike" dirty="0">
                          <a:solidFill>
                            <a:srgbClr val="000000"/>
                          </a:solidFill>
                          <a:effectLst/>
                          <a:latin typeface="+mn-lt"/>
                        </a:rPr>
                        <a:t>İSTANBUL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15.655.924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5.461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ctr" latinLnBrk="0" hangingPunct="1"/>
                      <a:r>
                        <a:rPr lang="tr-TR" sz="1100" b="0" i="0" u="none" strike="noStrike" kern="1200" dirty="0">
                          <a:solidFill>
                            <a:srgbClr val="000000"/>
                          </a:solidFill>
                          <a:effectLst/>
                          <a:latin typeface="Arial" panose="020B0604020202020204" pitchFamily="34" charset="0"/>
                          <a:ea typeface="+mn-ea"/>
                          <a:cs typeface="Arial" panose="020B0604020202020204" pitchFamily="34" charset="0"/>
                        </a:rPr>
                        <a:t>2.866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ctr" latinLnBrk="0" hangingPunct="1"/>
                      <a:r>
                        <a:rPr lang="tr-TR" sz="11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3190912256"/>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Esenyurt</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978 007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43</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22.744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6,2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Küçükçekmece</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792 030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44</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18.001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5,1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Pendik</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743 774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190</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3.915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Ümraniye</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723 760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46</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15.734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4,6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Bağcılar</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719 071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23</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31.264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4,6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Bahçelievler</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a:solidFill>
                            <a:srgbClr val="000000"/>
                          </a:solidFill>
                          <a:effectLst/>
                          <a:latin typeface="Arial" panose="020B0604020202020204" pitchFamily="34" charset="0"/>
                          <a:ea typeface="+mn-ea"/>
                          <a:cs typeface="Arial" panose="020B0604020202020204" pitchFamily="34" charset="0"/>
                        </a:rPr>
                        <a:t> 567 848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17</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33.403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3,6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Sultangazi</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532 802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37</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14.400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Maltepe</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a:solidFill>
                            <a:srgbClr val="000000"/>
                          </a:solidFill>
                          <a:effectLst/>
                          <a:latin typeface="Arial" panose="020B0604020202020204" pitchFamily="34" charset="0"/>
                          <a:ea typeface="+mn-ea"/>
                          <a:cs typeface="Arial" panose="020B0604020202020204" pitchFamily="34" charset="0"/>
                        </a:rPr>
                        <a:t> 523 137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53</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9.871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06904">
                <a:tc>
                  <a:txBody>
                    <a:bodyPr/>
                    <a:lstStyle/>
                    <a:p>
                      <a:pPr marL="0" algn="l" defTabSz="685800" rtl="0" eaLnBrk="1" fontAlgn="ctr" latinLnBrk="0" hangingPunct="1"/>
                      <a:r>
                        <a:rPr lang="tr-TR" sz="1050" b="0" i="0" u="none" strike="noStrike" kern="1200">
                          <a:solidFill>
                            <a:srgbClr val="000000"/>
                          </a:solidFill>
                          <a:effectLst/>
                          <a:latin typeface="Arial" panose="020B0604020202020204" pitchFamily="34" charset="0"/>
                          <a:ea typeface="+mn-ea"/>
                          <a:cs typeface="Arial" panose="020B0604020202020204" pitchFamily="34" charset="0"/>
                        </a:rPr>
                        <a:t>Üsküdar</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517 348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35</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14.781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Başakşehir</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509 915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107</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4.766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06904">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50" b="0" i="0" u="none" strike="noStrike" kern="1200" dirty="0" err="1">
                          <a:solidFill>
                            <a:srgbClr val="000000"/>
                          </a:solidFill>
                          <a:effectLst/>
                          <a:latin typeface="Arial" panose="020B0604020202020204" pitchFamily="34" charset="0"/>
                          <a:ea typeface="+mn-ea"/>
                          <a:cs typeface="Arial" panose="020B0604020202020204" pitchFamily="34" charset="0"/>
                        </a:rPr>
                        <a:t>Sancaktepe</a:t>
                      </a:r>
                      <a:endParaRPr lang="tr-TR" sz="105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492 804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63</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7.822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Gaziosmanpaşa </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a:solidFill>
                            <a:srgbClr val="000000"/>
                          </a:solidFill>
                          <a:effectLst/>
                          <a:latin typeface="Arial" panose="020B0604020202020204" pitchFamily="34" charset="0"/>
                          <a:ea typeface="+mn-ea"/>
                          <a:cs typeface="Arial" panose="020B0604020202020204" pitchFamily="34" charset="0"/>
                        </a:rPr>
                        <a:t> 483 830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12</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40.319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Kartal</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475 042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38</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12.501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Kadıköy</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467 919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25</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18.717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06904">
                <a:tc>
                  <a:txBody>
                    <a:bodyPr/>
                    <a:lstStyle/>
                    <a:p>
                      <a:pPr marL="0" algn="l" defTabSz="685800" rtl="0" eaLnBrk="1" fontAlgn="ctr" latinLnBrk="0" hangingPunct="1"/>
                      <a:r>
                        <a:rPr lang="tr-TR" sz="1050" b="0" i="0" u="none" strike="noStrike" kern="1200">
                          <a:solidFill>
                            <a:srgbClr val="000000"/>
                          </a:solidFill>
                          <a:effectLst/>
                          <a:latin typeface="Arial" panose="020B0604020202020204" pitchFamily="34" charset="0"/>
                          <a:ea typeface="+mn-ea"/>
                          <a:cs typeface="Arial" panose="020B0604020202020204" pitchFamily="34" charset="0"/>
                        </a:rPr>
                        <a:t>Kağıthane</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445 672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29.711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06904">
                <a:tc>
                  <a:txBody>
                    <a:bodyPr/>
                    <a:lstStyle/>
                    <a:p>
                      <a:pPr marL="0" algn="l" defTabSz="685800" rtl="0" eaLnBrk="1" fontAlgn="ctr" latinLnBrk="0" hangingPunct="1"/>
                      <a:r>
                        <a:rPr lang="tr-TR" sz="1050" b="0" i="0" u="none" strike="noStrike" kern="1200">
                          <a:solidFill>
                            <a:srgbClr val="000000"/>
                          </a:solidFill>
                          <a:effectLst/>
                          <a:latin typeface="Arial" panose="020B0604020202020204" pitchFamily="34" charset="0"/>
                          <a:ea typeface="+mn-ea"/>
                          <a:cs typeface="Arial" panose="020B0604020202020204" pitchFamily="34" charset="0"/>
                        </a:rPr>
                        <a:t>Avcılar</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437 221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8.744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Esenler</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427 901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19</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22.521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06904">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50" b="0" i="0" u="none" strike="noStrike" kern="1200" dirty="0" err="1">
                          <a:solidFill>
                            <a:srgbClr val="000000"/>
                          </a:solidFill>
                          <a:effectLst/>
                          <a:latin typeface="Arial" panose="020B0604020202020204" pitchFamily="34" charset="0"/>
                          <a:ea typeface="+mn-ea"/>
                          <a:cs typeface="Arial" panose="020B0604020202020204" pitchFamily="34" charset="0"/>
                        </a:rPr>
                        <a:t>Eyüpsultan</a:t>
                      </a:r>
                      <a:endParaRPr lang="tr-TR" sz="105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420 194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228</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1.843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06904">
                <a:tc>
                  <a:txBody>
                    <a:bodyPr/>
                    <a:lstStyle/>
                    <a:p>
                      <a:pPr marL="0" algn="l" defTabSz="685800" rtl="0" eaLnBrk="1" fontAlgn="ctr" latinLnBrk="0" hangingPunct="1"/>
                      <a:r>
                        <a:rPr lang="tr-TR" sz="1050" b="0" i="0" u="none" strike="noStrike" kern="1200" dirty="0" err="1">
                          <a:solidFill>
                            <a:srgbClr val="000000"/>
                          </a:solidFill>
                          <a:effectLst/>
                          <a:latin typeface="Arial" panose="020B0604020202020204" pitchFamily="34" charset="0"/>
                          <a:ea typeface="+mn-ea"/>
                          <a:cs typeface="Arial" panose="020B0604020202020204" pitchFamily="34" charset="0"/>
                        </a:rPr>
                        <a:t>Ataşehir</a:t>
                      </a:r>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 </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416 529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25</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16.661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206904">
                <a:tc>
                  <a:txBody>
                    <a:bodyPr/>
                    <a:lstStyle/>
                    <a:p>
                      <a:pPr marL="0" algn="l" defTabSz="685800" rtl="0" eaLnBrk="1" fontAlgn="ctr" latinLnBrk="0" hangingPunct="1"/>
                      <a:r>
                        <a:rPr lang="tr-TR" sz="1050" b="0" i="0" u="none" strike="noStrike" kern="1200" dirty="0" err="1">
                          <a:solidFill>
                            <a:srgbClr val="000000"/>
                          </a:solidFill>
                          <a:effectLst/>
                          <a:latin typeface="Arial" panose="020B0604020202020204" pitchFamily="34" charset="0"/>
                          <a:ea typeface="+mn-ea"/>
                          <a:cs typeface="Arial" panose="020B0604020202020204" pitchFamily="34" charset="0"/>
                        </a:rPr>
                        <a:t>Beylikdüzü</a:t>
                      </a:r>
                      <a:endParaRPr lang="tr-TR" sz="105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409 347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39</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10.496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2,6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206904">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Sultanbeyli</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360 702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29</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12.438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2,3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Fatih </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356 025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23.735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Sarıyer</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344 250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177</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1.945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Arnavutköy</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336 062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453</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742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Çekmeköy</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299 806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152</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1.972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1,9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206904">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Tuzla</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293 604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138</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2.128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1,9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Zeytinburnu </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280 896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12</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23.408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206904">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Büyükçekmece</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276 572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173</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1.599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1,8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Güngören </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269 944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7</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38.563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1,7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206904">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Bayrampaşa</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268 850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29.872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Şişli </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264 736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26.474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1,7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Beykoz</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245 647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310</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792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a:solidFill>
                            <a:srgbClr val="000000"/>
                          </a:solidFill>
                          <a:effectLst/>
                          <a:latin typeface="Arial" panose="020B0604020202020204" pitchFamily="34" charset="0"/>
                          <a:ea typeface="+mn-ea"/>
                          <a:cs typeface="Arial" panose="020B0604020202020204" pitchFamily="34" charset="0"/>
                        </a:rPr>
                        <a:t>1,6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Silivri</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221 723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858</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258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67459816"/>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Bakırköy</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220 476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29</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7.603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Beyoğlu</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218 589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24.288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Beşiktaş</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169 022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18</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9.390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Çatalca</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80 007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1.142</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70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0,5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206904">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Şile</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 48 537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800</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a:solidFill>
                            <a:srgbClr val="000000"/>
                          </a:solidFill>
                          <a:effectLst/>
                          <a:latin typeface="Arial" panose="020B0604020202020204" pitchFamily="34" charset="0"/>
                          <a:ea typeface="+mn-ea"/>
                          <a:cs typeface="Arial" panose="020B0604020202020204" pitchFamily="34" charset="0"/>
                        </a:rPr>
                        <a:t>61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78465">
                <a:tc>
                  <a:txBody>
                    <a:bodyPr/>
                    <a:lstStyle/>
                    <a:p>
                      <a:pPr marL="0" algn="l"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Adalar</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r>
                        <a:rPr lang="tr-TR" sz="900" b="1" i="0" u="none" strike="noStrike" dirty="0">
                          <a:effectLst/>
                          <a:latin typeface="Arial" panose="020B0604020202020204" pitchFamily="34" charset="0"/>
                        </a:rPr>
                        <a:t> </a:t>
                      </a:r>
                      <a:r>
                        <a:rPr lang="tr-TR" sz="1050" b="1" i="0" u="none" strike="noStrike" kern="1200" dirty="0">
                          <a:solidFill>
                            <a:srgbClr val="000000"/>
                          </a:solidFill>
                          <a:effectLst/>
                          <a:latin typeface="Arial" panose="020B0604020202020204" pitchFamily="34" charset="0"/>
                          <a:ea typeface="+mn-ea"/>
                          <a:cs typeface="Arial" panose="020B0604020202020204" pitchFamily="34" charset="0"/>
                        </a:rPr>
                        <a:t>16 325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Arial" panose="020B0604020202020204" pitchFamily="34" charset="0"/>
                          <a:cs typeface="Arial" panose="020B0604020202020204" pitchFamily="34" charset="0"/>
                        </a:rPr>
                        <a:t>11</a:t>
                      </a:r>
                    </a:p>
                  </a:txBody>
                  <a:tcPr marL="0" marR="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1484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50" b="0"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İLÇELERE GÖRE NÜFUS YOĞUNLUĞU</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72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117556129"/>
              </p:ext>
            </p:extLst>
          </p:nvPr>
        </p:nvGraphicFramePr>
        <p:xfrm>
          <a:off x="48604" y="832545"/>
          <a:ext cx="6710004" cy="263952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08812">
                  <a:extLst>
                    <a:ext uri="{9D8B030D-6E8A-4147-A177-3AD203B41FA5}">
                      <a16:colId xmlns:a16="http://schemas.microsoft.com/office/drawing/2014/main" val="463268062"/>
                    </a:ext>
                  </a:extLst>
                </a:gridCol>
                <a:gridCol w="1867064">
                  <a:extLst>
                    <a:ext uri="{9D8B030D-6E8A-4147-A177-3AD203B41FA5}">
                      <a16:colId xmlns:a16="http://schemas.microsoft.com/office/drawing/2014/main" val="947962462"/>
                    </a:ext>
                  </a:extLst>
                </a:gridCol>
                <a:gridCol w="1867064">
                  <a:extLst>
                    <a:ext uri="{9D8B030D-6E8A-4147-A177-3AD203B41FA5}">
                      <a16:colId xmlns:a16="http://schemas.microsoft.com/office/drawing/2014/main" val="2846116298"/>
                    </a:ext>
                  </a:extLst>
                </a:gridCol>
                <a:gridCol w="1867064">
                  <a:extLst>
                    <a:ext uri="{9D8B030D-6E8A-4147-A177-3AD203B41FA5}">
                      <a16:colId xmlns:a16="http://schemas.microsoft.com/office/drawing/2014/main" val="2653242806"/>
                    </a:ext>
                  </a:extLst>
                </a:gridCol>
              </a:tblGrid>
              <a:tr h="451813">
                <a:tc gridSpan="4">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TOPLAM HANEHALKI</a:t>
                      </a:r>
                      <a:r>
                        <a:rPr lang="tr-TR" sz="1600" b="1" cap="none" spc="0" baseline="0" dirty="0">
                          <a:ln w="0"/>
                          <a:solidFill>
                            <a:schemeClr val="bg1"/>
                          </a:solidFill>
                          <a:effectLst/>
                          <a:latin typeface="Calibri" panose="020F0502020204030204" pitchFamily="34" charset="0"/>
                        </a:rPr>
                        <a:t> SAYISI</a:t>
                      </a:r>
                      <a:endParaRPr lang="tr-TR" sz="1600" b="1" cap="none" spc="0" dirty="0">
                        <a:ln w="0"/>
                        <a:solidFill>
                          <a:schemeClr val="bg1"/>
                        </a:solidFill>
                        <a:effectLst/>
                        <a:latin typeface="Calibri" panose="020F0502020204030204" pitchFamily="34" charset="0"/>
                      </a:endParaRP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07026">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YIL </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TÜRKİYE</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İSTANBUL</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ORAN</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313448">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21.091.075</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3.973.852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%18,84</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313448">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2019</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24.001.940</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4.521.402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%18,83</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313448">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2020</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24.604.086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4.596.419</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549529930"/>
                  </a:ext>
                </a:extLst>
              </a:tr>
              <a:tr h="313448">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2021</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25.329.833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4.755.086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%18,77</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67194538"/>
                  </a:ext>
                </a:extLst>
              </a:tr>
              <a:tr h="313448">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7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25.329.833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t"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4.859.620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%18,65</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821988236"/>
                  </a:ext>
                </a:extLst>
              </a:tr>
              <a:tr h="313448">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26.309.332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4.827.915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7000"/>
                        </a:lnSpc>
                        <a:spcBef>
                          <a:spcPts val="0"/>
                        </a:spcBef>
                        <a:spcAft>
                          <a:spcPts val="0"/>
                        </a:spcAft>
                        <a:buClrTx/>
                        <a:buSzTx/>
                        <a:buFontTx/>
                        <a:buNone/>
                        <a:tabLst/>
                        <a:defRPr/>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%18,35</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17623728"/>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423029068"/>
              </p:ext>
            </p:extLst>
          </p:nvPr>
        </p:nvGraphicFramePr>
        <p:xfrm>
          <a:off x="92765" y="3531179"/>
          <a:ext cx="6652593" cy="232628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336294">
                  <a:extLst>
                    <a:ext uri="{9D8B030D-6E8A-4147-A177-3AD203B41FA5}">
                      <a16:colId xmlns:a16="http://schemas.microsoft.com/office/drawing/2014/main" val="463268062"/>
                    </a:ext>
                  </a:extLst>
                </a:gridCol>
                <a:gridCol w="4316299">
                  <a:extLst>
                    <a:ext uri="{9D8B030D-6E8A-4147-A177-3AD203B41FA5}">
                      <a16:colId xmlns:a16="http://schemas.microsoft.com/office/drawing/2014/main" val="947962462"/>
                    </a:ext>
                  </a:extLst>
                </a:gridCol>
              </a:tblGrid>
              <a:tr h="341912">
                <a:tc gridSpan="2">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YAŞLARA GÖRE 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33851">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 YAŞ ARALIĞI</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76688">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0-4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900" b="0" i="0" u="none" strike="noStrike" dirty="0">
                          <a:solidFill>
                            <a:srgbClr val="000000"/>
                          </a:solidFill>
                          <a:effectLst/>
                          <a:latin typeface="Arial" panose="020B0604020202020204" pitchFamily="34" charset="0"/>
                        </a:rPr>
                        <a:t>894.997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76688">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5-19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rgbClr val="000000"/>
                          </a:solidFill>
                          <a:effectLst/>
                          <a:latin typeface="Calibri" panose="020F0502020204030204" pitchFamily="34" charset="0"/>
                        </a:rPr>
                        <a:t>3.347.308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76688">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20-24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900" b="0" i="0" u="none" strike="noStrike" dirty="0">
                          <a:solidFill>
                            <a:srgbClr val="000000"/>
                          </a:solidFill>
                          <a:effectLst/>
                          <a:latin typeface="Arial" panose="020B0604020202020204" pitchFamily="34" charset="0"/>
                        </a:rPr>
                        <a:t>1.207.047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76688">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25-64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rgbClr val="000000"/>
                          </a:solidFill>
                          <a:effectLst/>
                          <a:latin typeface="Calibri" panose="020F0502020204030204" pitchFamily="34" charset="0"/>
                        </a:rPr>
                        <a:t>8.967.673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76688">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65+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rgbClr val="000000"/>
                          </a:solidFill>
                          <a:effectLst/>
                          <a:latin typeface="Calibri" panose="020F0502020204030204" pitchFamily="34" charset="0"/>
                        </a:rPr>
                        <a:t>1.238.899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67079">
                <a:tc>
                  <a:txBody>
                    <a:bodyPr/>
                    <a:lstStyle/>
                    <a:p>
                      <a:pPr algn="ctr">
                        <a:lnSpc>
                          <a:spcPct val="107000"/>
                        </a:lnSpc>
                        <a:spcAft>
                          <a:spcPts val="0"/>
                        </a:spcAft>
                      </a:pPr>
                      <a:r>
                        <a:rPr lang="tr-TR" sz="1200" b="1" dirty="0">
                          <a:solidFill>
                            <a:srgbClr val="283845"/>
                          </a:solidFill>
                          <a:effectLst/>
                          <a:latin typeface="Calibri" panose="020F0502020204030204" pitchFamily="34" charset="0"/>
                          <a:ea typeface="Calibri" panose="020F0502020204030204" pitchFamily="34" charset="0"/>
                          <a:cs typeface="Arial" panose="020B0604020202020204" pitchFamily="34" charset="0"/>
                        </a:rPr>
                        <a:t>TOPLAM</a:t>
                      </a:r>
                      <a:endParaRPr lang="tr-TR" sz="1200" dirty="0">
                        <a:solidFill>
                          <a:srgbClr val="2838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283845"/>
                          </a:solidFill>
                          <a:effectLst/>
                          <a:latin typeface="Calibri" panose="020F0502020204030204" pitchFamily="34" charset="0"/>
                          <a:ea typeface="Calibri" panose="020F0502020204030204" pitchFamily="34" charset="0"/>
                          <a:cs typeface="Times New Roman" panose="02020603050405020304" pitchFamily="18" charset="0"/>
                        </a:rPr>
                        <a:t>15.655.924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195725181"/>
                  </a:ext>
                </a:extLst>
              </a:tr>
            </a:tbl>
          </a:graphicData>
        </a:graphic>
      </p:graphicFrame>
      <p:graphicFrame>
        <p:nvGraphicFramePr>
          <p:cNvPr id="6" name="Group 52"/>
          <p:cNvGraphicFramePr>
            <a:graphicFrameLocks noGrp="1"/>
          </p:cNvGraphicFramePr>
          <p:nvPr>
            <p:extLst>
              <p:ext uri="{D42A27DB-BD31-4B8C-83A1-F6EECF244321}">
                <p14:modId xmlns:p14="http://schemas.microsoft.com/office/powerpoint/2010/main" val="984088253"/>
              </p:ext>
            </p:extLst>
          </p:nvPr>
        </p:nvGraphicFramePr>
        <p:xfrm>
          <a:off x="106017" y="5923721"/>
          <a:ext cx="6639340" cy="3507489"/>
        </p:xfrm>
        <a:graphic>
          <a:graphicData uri="http://schemas.openxmlformats.org/drawingml/2006/table">
            <a:tbl>
              <a:tblPr>
                <a:effectLst>
                  <a:outerShdw blurRad="50800" dist="38100" dir="5400000" algn="t" rotWithShape="0">
                    <a:prstClr val="black">
                      <a:alpha val="40000"/>
                    </a:prstClr>
                  </a:outerShdw>
                </a:effectLst>
              </a:tblPr>
              <a:tblGrid>
                <a:gridCol w="536548">
                  <a:extLst>
                    <a:ext uri="{9D8B030D-6E8A-4147-A177-3AD203B41FA5}">
                      <a16:colId xmlns:a16="http://schemas.microsoft.com/office/drawing/2014/main" val="20003"/>
                    </a:ext>
                  </a:extLst>
                </a:gridCol>
                <a:gridCol w="2521767">
                  <a:extLst>
                    <a:ext uri="{9D8B030D-6E8A-4147-A177-3AD203B41FA5}">
                      <a16:colId xmlns:a16="http://schemas.microsoft.com/office/drawing/2014/main" val="20000"/>
                    </a:ext>
                  </a:extLst>
                </a:gridCol>
                <a:gridCol w="1663294">
                  <a:extLst>
                    <a:ext uri="{9D8B030D-6E8A-4147-A177-3AD203B41FA5}">
                      <a16:colId xmlns:a16="http://schemas.microsoft.com/office/drawing/2014/main" val="20001"/>
                    </a:ext>
                  </a:extLst>
                </a:gridCol>
                <a:gridCol w="1917731">
                  <a:extLst>
                    <a:ext uri="{9D8B030D-6E8A-4147-A177-3AD203B41FA5}">
                      <a16:colId xmlns:a16="http://schemas.microsoft.com/office/drawing/2014/main" val="20002"/>
                    </a:ext>
                  </a:extLst>
                </a:gridCol>
              </a:tblGrid>
              <a:tr h="477079">
                <a:tc gridSpan="4">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rPr>
                        <a:t>2023 YILINDA İSTANBUL’DA YAŞAYAN DİĞER İLLERE KAYITLI NÜFUS </a:t>
                      </a:r>
                    </a:p>
                  </a:txBody>
                  <a:tcPr marL="81591" marR="81591" marT="40793" marB="40793" anchor="ctr" anchorCtr="1"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chemeClr val="bg1"/>
                        </a:solidFill>
                        <a:effectLst/>
                        <a:latin typeface="Calibri" panose="020F0502020204030204" pitchFamily="34" charset="0"/>
                      </a:endParaRPr>
                    </a:p>
                  </a:txBody>
                  <a:tcPr marL="81591" marR="81591" marT="40793" marB="40793" anchor="ctr" anchorCtr="1"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anchor="ctr" anchorCtr="1"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36609">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NÜFUSA KAYITLI OLUNAN İL</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900" b="1" i="0" u="none" strike="noStrike" cap="none" normalizeH="0" baseline="0" dirty="0">
                        <a:ln>
                          <a:noFill/>
                        </a:ln>
                        <a:solidFill>
                          <a:srgbClr val="14213D"/>
                        </a:solidFill>
                        <a:effectLst/>
                        <a:latin typeface="Calibri" panose="020F0502020204030204" pitchFamily="34" charset="0"/>
                      </a:endParaRPr>
                    </a:p>
                  </a:txBody>
                  <a:tcPr marL="81591" marR="81591" marT="40793" marB="40793"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NÜFUS</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ORAN %</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SİVAS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764.896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KASTAMONU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560.643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ORDU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524.259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GİRESUN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494.295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TOKAT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475.271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ERZURUM</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430.917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2,75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47846556"/>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SAMSUN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428.751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2,73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4891">
                <a:tc>
                  <a:txBody>
                    <a:bodyPr/>
                    <a:lstStyle/>
                    <a:p>
                      <a:pPr algn="ctr" rtl="0" fontAlgn="b"/>
                      <a:r>
                        <a:rPr lang="tr-TR" sz="1200" b="1"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chemeClr val="tx1"/>
                          </a:solidFill>
                          <a:effectLst/>
                          <a:latin typeface="Calibri" panose="020F0502020204030204" pitchFamily="34" charset="0"/>
                        </a:rPr>
                        <a:t>MALATYA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415.688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7983117"/>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TRABZON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413.270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4891">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SİNOP</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374.717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44891">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solidFill>
                            <a:schemeClr val="tx1"/>
                          </a:solidFill>
                          <a:effectLst/>
                          <a:latin typeface="Arial" panose="020B0604020202020204" pitchFamily="34" charset="0"/>
                        </a:rPr>
                        <a:t>2.153.513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kern="1200" dirty="0">
                          <a:solidFill>
                            <a:schemeClr val="tx1"/>
                          </a:solidFill>
                          <a:effectLst/>
                          <a:latin typeface="Arial" panose="020B0604020202020204" pitchFamily="34" charset="0"/>
                          <a:ea typeface="+mn-ea"/>
                          <a:cs typeface="+mn-cs"/>
                        </a:rPr>
                        <a:t>13,7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
        <p:nvSpPr>
          <p:cNvPr id="7" name="Dikdörtgen 6"/>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96618" y="888566"/>
          <a:ext cx="6617691" cy="3645450"/>
        </p:xfrm>
        <a:graphic>
          <a:graphicData uri="http://schemas.openxmlformats.org/drawingml/2006/table">
            <a:tbl>
              <a:tblPr>
                <a:effectLst>
                  <a:outerShdw blurRad="50800" dist="38100" dir="5400000" algn="t" rotWithShape="0">
                    <a:prstClr val="black">
                      <a:alpha val="40000"/>
                    </a:prstClr>
                  </a:outerShdw>
                </a:effectLst>
              </a:tblPr>
              <a:tblGrid>
                <a:gridCol w="936573">
                  <a:extLst>
                    <a:ext uri="{9D8B030D-6E8A-4147-A177-3AD203B41FA5}">
                      <a16:colId xmlns:a16="http://schemas.microsoft.com/office/drawing/2014/main" val="37962773"/>
                    </a:ext>
                  </a:extLst>
                </a:gridCol>
                <a:gridCol w="1175122">
                  <a:extLst>
                    <a:ext uri="{9D8B030D-6E8A-4147-A177-3AD203B41FA5}">
                      <a16:colId xmlns:a16="http://schemas.microsoft.com/office/drawing/2014/main" val="1771217485"/>
                    </a:ext>
                  </a:extLst>
                </a:gridCol>
                <a:gridCol w="1066232">
                  <a:extLst>
                    <a:ext uri="{9D8B030D-6E8A-4147-A177-3AD203B41FA5}">
                      <a16:colId xmlns:a16="http://schemas.microsoft.com/office/drawing/2014/main" val="1326744596"/>
                    </a:ext>
                  </a:extLst>
                </a:gridCol>
                <a:gridCol w="1037280">
                  <a:extLst>
                    <a:ext uri="{9D8B030D-6E8A-4147-A177-3AD203B41FA5}">
                      <a16:colId xmlns:a16="http://schemas.microsoft.com/office/drawing/2014/main" val="1198144464"/>
                    </a:ext>
                  </a:extLst>
                </a:gridCol>
                <a:gridCol w="1175008">
                  <a:extLst>
                    <a:ext uri="{9D8B030D-6E8A-4147-A177-3AD203B41FA5}">
                      <a16:colId xmlns:a16="http://schemas.microsoft.com/office/drawing/2014/main" val="694860317"/>
                    </a:ext>
                  </a:extLst>
                </a:gridCol>
                <a:gridCol w="1227476">
                  <a:extLst>
                    <a:ext uri="{9D8B030D-6E8A-4147-A177-3AD203B41FA5}">
                      <a16:colId xmlns:a16="http://schemas.microsoft.com/office/drawing/2014/main" val="3377412540"/>
                    </a:ext>
                  </a:extLst>
                </a:gridCol>
              </a:tblGrid>
              <a:tr h="347959">
                <a:tc gridSpan="6">
                  <a:txBody>
                    <a:bodyPr/>
                    <a:lstStyle/>
                    <a:p>
                      <a:pPr algn="ctr">
                        <a:lnSpc>
                          <a:spcPct val="107000"/>
                        </a:lnSpc>
                        <a:spcAft>
                          <a:spcPts val="0"/>
                        </a:spcAft>
                      </a:pPr>
                      <a:r>
                        <a:rPr lang="tr-TR" sz="1200" b="1" dirty="0">
                          <a:solidFill>
                            <a:schemeClr val="bg1"/>
                          </a:solidFill>
                          <a:effectLst/>
                          <a:latin typeface="+mn-lt"/>
                          <a:ea typeface="Calibri" panose="020F0502020204030204" pitchFamily="34" charset="0"/>
                          <a:cs typeface="Times New Roman" panose="02020603050405020304" pitchFamily="18" charset="0"/>
                        </a:rPr>
                        <a:t>2011 – 2023 YILLARI ARASINDA İSTANBUL İLİ GÖÇ İSTATİSTİKLERİ</a:t>
                      </a:r>
                      <a:endParaRPr lang="tr-TR" sz="12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334681">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TOPLAM NÜFUS</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VERDİĞİ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 HIZI  ‰</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2013-2014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14.377.018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438.998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424.662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14.336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2014-2015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14.657.434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453.407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402.864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50.543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398646271"/>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2015-2016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14.804.116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369.582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440.889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-71.307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- 4,8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114081136"/>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2016-2017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15.029.231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416.587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422.559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-5.972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- 0,4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919610848"/>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2017-2018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15.067.724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498.482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595.803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-210.321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-13,9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12837365"/>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2018-2019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15.519.267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498.676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378.305</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120.371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7,8 </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68465864"/>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2019-2020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15.452.462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328.632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381.654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-53.022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-3,42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62374518"/>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2020-2021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15.840.900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385.328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408.165</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-22.837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-1,44 (negatif</a:t>
                      </a:r>
                      <a:r>
                        <a:rPr lang="tr-TR" sz="1200" b="1" kern="1200" baseline="0" dirty="0">
                          <a:solidFill>
                            <a:srgbClr val="FF0000"/>
                          </a:solidFill>
                          <a:effectLst/>
                          <a:latin typeface="+mn-lt"/>
                          <a:ea typeface="Calibri" panose="020F0502020204030204" pitchFamily="34" charset="0"/>
                          <a:cs typeface="Times New Roman" panose="02020603050405020304" pitchFamily="18" charset="0"/>
                        </a:rPr>
                        <a:t> göç)</a:t>
                      </a:r>
                      <a:endParaRPr lang="tr-TR" sz="1200" b="1" kern="1200" dirty="0">
                        <a:solidFill>
                          <a:srgbClr val="FF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70220911"/>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2021-2022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15.907.951</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385.294</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418.082</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- 32 788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-2,1 (negatif göç)</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10174361"/>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2022-2023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FF0000"/>
                          </a:solidFill>
                          <a:effectLst/>
                          <a:latin typeface="+mn-lt"/>
                          <a:ea typeface="Calibri" panose="020F0502020204030204" pitchFamily="34" charset="0"/>
                          <a:cs typeface="Times New Roman" panose="02020603050405020304" pitchFamily="18" charset="0"/>
                        </a:rPr>
                        <a:t>15.655.924</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endParaRPr lang="tr-TR" sz="1200"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endParaRPr lang="tr-TR" sz="1200"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endParaRPr lang="tr-TR" sz="1200"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endParaRPr lang="tr-TR" sz="1200" b="1"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227381071"/>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a:t>
            </a:r>
            <a:r>
              <a:rPr kumimoji="0" lang="tr-TR" sz="2800" b="1" i="1" u="none" strike="noStrike" kern="1200" cap="none" spc="0" normalizeH="0" baseline="0" noProof="0">
                <a:ln>
                  <a:noFill/>
                </a:ln>
                <a:solidFill>
                  <a:prstClr val="white"/>
                </a:solidFill>
                <a:effectLst/>
                <a:uLnTx/>
                <a:uFillTx/>
                <a:latin typeface="Calibri" panose="020F0502020204030204" pitchFamily="34" charset="0"/>
                <a:ea typeface="+mn-ea"/>
                <a:cs typeface="+mn-cs"/>
              </a:rPr>
              <a:t>GÖÇ İSTATİSTİKLERİ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7" name="Tablo 6"/>
          <p:cNvGraphicFramePr>
            <a:graphicFrameLocks noGrp="1"/>
          </p:cNvGraphicFramePr>
          <p:nvPr>
            <p:extLst/>
          </p:nvPr>
        </p:nvGraphicFramePr>
        <p:xfrm>
          <a:off x="96618" y="4787064"/>
          <a:ext cx="3203108"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18975">
                  <a:extLst>
                    <a:ext uri="{9D8B030D-6E8A-4147-A177-3AD203B41FA5}">
                      <a16:colId xmlns:a16="http://schemas.microsoft.com/office/drawing/2014/main" val="20000"/>
                    </a:ext>
                  </a:extLst>
                </a:gridCol>
                <a:gridCol w="1343889">
                  <a:extLst>
                    <a:ext uri="{9D8B030D-6E8A-4147-A177-3AD203B41FA5}">
                      <a16:colId xmlns:a16="http://schemas.microsoft.com/office/drawing/2014/main" val="463268062"/>
                    </a:ext>
                  </a:extLst>
                </a:gridCol>
                <a:gridCol w="1140244">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2023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VERDİĞİ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dirty="0">
                        <a:ln>
                          <a:noFill/>
                        </a:ln>
                        <a:solidFill>
                          <a:schemeClr val="bg1"/>
                        </a:solidFill>
                        <a:effectLst/>
                        <a:latin typeface="+mj-lt"/>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213D"/>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Calibri" panose="020F0502020204030204" pitchFamily="34" charset="0"/>
                        </a:rPr>
                        <a:t>İL</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Times New Roman" panose="02020603050405020304" pitchFamily="18" charset="0"/>
                        </a:rPr>
                        <a:t>VERDİĞİ</a:t>
                      </a:r>
                      <a:r>
                        <a:rPr lang="tr-TR" sz="1200" b="1" baseline="0" dirty="0">
                          <a:solidFill>
                            <a:schemeClr val="tx1"/>
                          </a:solidFill>
                          <a:effectLst/>
                          <a:latin typeface="+mn-lt"/>
                          <a:ea typeface="Calibri" panose="020F0502020204030204" pitchFamily="34" charset="0"/>
                          <a:cs typeface="Times New Roman" panose="02020603050405020304" pitchFamily="18" charset="0"/>
                        </a:rPr>
                        <a:t> GÖÇ</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KOCAELİ</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28.350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TEKİRDAĞ</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24.560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ANKARA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19.290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İZMİR</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18.471</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BURSA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15.159</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SAKARYA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13.430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SAMSUN</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11.834</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BALIKESİR</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11.714</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ANTALYA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11.266</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MUĞLA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10.320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 latinLnBrk="0" hangingPunct="1">
                        <a:lnSpc>
                          <a:spcPct val="107000"/>
                        </a:lnSpc>
                        <a:spcBef>
                          <a:spcPct val="20000"/>
                        </a:spcBef>
                        <a:spcAft>
                          <a:spcPts val="0"/>
                        </a:spcAft>
                        <a:buClrTx/>
                        <a:buSzTx/>
                        <a:buFontTx/>
                        <a:buNone/>
                        <a:tabLst/>
                      </a:pPr>
                      <a:r>
                        <a:rPr lang="tr-TR" sz="1200" kern="1200" dirty="0">
                          <a:solidFill>
                            <a:srgbClr val="000000"/>
                          </a:solidFill>
                          <a:effectLst/>
                          <a:latin typeface="+mn-lt"/>
                          <a:ea typeface="Calibri" panose="020F0502020204030204" pitchFamily="34" charset="0"/>
                          <a:cs typeface="Times New Roman" panose="02020603050405020304" pitchFamily="18" charset="0"/>
                        </a:rPr>
                        <a:t>253.688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TOPLAM VERİLEN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rtl="0" fontAlgn="b"/>
                      <a:r>
                        <a:rPr kumimoji="0" lang="tr-TR" sz="1200" b="1" i="0" u="none" strike="noStrike" kern="1200" cap="none" normalizeH="0" baseline="0" dirty="0">
                          <a:ln>
                            <a:noFill/>
                          </a:ln>
                          <a:solidFill>
                            <a:schemeClr val="tx1"/>
                          </a:solidFill>
                          <a:effectLst/>
                          <a:latin typeface="+mn-lt"/>
                          <a:ea typeface="+mn-ea"/>
                          <a:cs typeface="+mn-cs"/>
                        </a:rPr>
                        <a:t>418.082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graphicFrame>
        <p:nvGraphicFramePr>
          <p:cNvPr id="8" name="Tablo 7"/>
          <p:cNvGraphicFramePr>
            <a:graphicFrameLocks noGrp="1"/>
          </p:cNvGraphicFramePr>
          <p:nvPr>
            <p:extLst/>
          </p:nvPr>
        </p:nvGraphicFramePr>
        <p:xfrm>
          <a:off x="3405463" y="4787064"/>
          <a:ext cx="3308847"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42338">
                  <a:extLst>
                    <a:ext uri="{9D8B030D-6E8A-4147-A177-3AD203B41FA5}">
                      <a16:colId xmlns:a16="http://schemas.microsoft.com/office/drawing/2014/main" val="463268062"/>
                    </a:ext>
                  </a:extLst>
                </a:gridCol>
                <a:gridCol w="1588624">
                  <a:extLst>
                    <a:ext uri="{9D8B030D-6E8A-4147-A177-3AD203B41FA5}">
                      <a16:colId xmlns:a16="http://schemas.microsoft.com/office/drawing/2014/main" val="20001"/>
                    </a:ext>
                  </a:extLst>
                </a:gridCol>
                <a:gridCol w="1177885">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2023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ALDIĞI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Calibri" panose="020F0502020204030204" pitchFamily="34" charset="0"/>
                        </a:rPr>
                        <a:t>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a:t>
                      </a:r>
                      <a:r>
                        <a:rPr lang="tr-TR" sz="1200" b="1" baseline="0" dirty="0">
                          <a:solidFill>
                            <a:srgbClr val="14213D"/>
                          </a:solidFill>
                          <a:effectLst/>
                          <a:latin typeface="+mn-lt"/>
                          <a:ea typeface="Calibri" panose="020F0502020204030204" pitchFamily="34" charset="0"/>
                          <a:cs typeface="Times New Roman" panose="02020603050405020304" pitchFamily="18" charset="0"/>
                        </a:rPr>
                        <a: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ANKARA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19.738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KOCAELİ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16.006</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İZMİR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14.378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TOKAT</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14.321</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BURSA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12.584</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VAN</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12.206</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TEKİRDAĞ</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11.251</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ANTALYA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10.118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ŞANLIURFA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8.909</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DİYARBAKIR</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8.648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200" kern="1200" dirty="0">
                          <a:solidFill>
                            <a:srgbClr val="000000"/>
                          </a:solidFill>
                          <a:effectLst/>
                          <a:latin typeface="+mn-lt"/>
                          <a:ea typeface="Calibri" panose="020F0502020204030204" pitchFamily="34" charset="0"/>
                          <a:cs typeface="Times New Roman" panose="02020603050405020304" pitchFamily="18" charset="0"/>
                        </a:rPr>
                        <a:t>257.135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mn-cs"/>
                        </a:rPr>
                        <a:t>TOPLAM ALINAN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marL="0" algn="ctr" defTabSz="685800" rtl="0" eaLnBrk="1" fontAlgn="b" latinLnBrk="0" hangingPunct="1">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385.294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78031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22056</TotalTime>
  <Words>10544</Words>
  <Application>Microsoft Office PowerPoint</Application>
  <PresentationFormat>A4 Kağıt (210x297 mm)</PresentationFormat>
  <Paragraphs>6080</Paragraphs>
  <Slides>61</Slides>
  <Notes>14</Notes>
  <HiddenSlides>0</HiddenSlides>
  <MMClips>0</MMClips>
  <ScaleCrop>false</ScaleCrop>
  <HeadingPairs>
    <vt:vector size="6" baseType="variant">
      <vt:variant>
        <vt:lpstr>Kullanılan Yazı Tipleri</vt:lpstr>
      </vt:variant>
      <vt:variant>
        <vt:i4>13</vt:i4>
      </vt:variant>
      <vt:variant>
        <vt:lpstr>Tema</vt:lpstr>
      </vt:variant>
      <vt:variant>
        <vt:i4>4</vt:i4>
      </vt:variant>
      <vt:variant>
        <vt:lpstr>Slayt Başlıkları</vt:lpstr>
      </vt:variant>
      <vt:variant>
        <vt:i4>61</vt:i4>
      </vt:variant>
    </vt:vector>
  </HeadingPairs>
  <TitlesOfParts>
    <vt:vector size="78" baseType="lpstr">
      <vt:lpstr>SimSun</vt:lpstr>
      <vt:lpstr>Arial</vt:lpstr>
      <vt:lpstr>Arial Tur</vt:lpstr>
      <vt:lpstr>Arial Tur</vt:lpstr>
      <vt:lpstr>Bookman Old Style</vt:lpstr>
      <vt:lpstr>Calibri</vt:lpstr>
      <vt:lpstr>Calibri Light</vt:lpstr>
      <vt:lpstr>Century Gothic</vt:lpstr>
      <vt:lpstr>Franklin Gothic Demi Cond</vt:lpstr>
      <vt:lpstr>Linux Libertine Display G</vt:lpstr>
      <vt:lpstr>Segoe UI Semibold</vt:lpstr>
      <vt:lpstr>Tahoma</vt:lpstr>
      <vt:lpstr>Times New Roman</vt:lpstr>
      <vt:lpstr>Office Teması</vt:lpstr>
      <vt:lpstr>1_Özel Tasarım</vt:lpstr>
      <vt:lpstr>Özel Tasarım</vt:lpstr>
      <vt:lpstr>2_Office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Barış AMAÇ</dc:creator>
  <cp:lastModifiedBy>Serpil BÜYÜKKARA</cp:lastModifiedBy>
  <cp:revision>2077</cp:revision>
  <cp:lastPrinted>2024-05-02T12:30:23Z</cp:lastPrinted>
  <dcterms:created xsi:type="dcterms:W3CDTF">2021-03-15T10:30:38Z</dcterms:created>
  <dcterms:modified xsi:type="dcterms:W3CDTF">2024-12-04T07:06:52Z</dcterms:modified>
</cp:coreProperties>
</file>