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7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8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9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2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3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4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5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6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7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1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2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73" r:id="rId3"/>
    <p:sldMasterId id="2147483749" r:id="rId4"/>
    <p:sldMasterId id="2147483762" r:id="rId5"/>
    <p:sldMasterId id="2147483775" r:id="rId6"/>
    <p:sldMasterId id="2147483827" r:id="rId7"/>
    <p:sldMasterId id="2147483840" r:id="rId8"/>
    <p:sldMasterId id="2147483853" r:id="rId9"/>
    <p:sldMasterId id="2147483866" r:id="rId10"/>
    <p:sldMasterId id="2147483905" r:id="rId11"/>
    <p:sldMasterId id="2147483918" r:id="rId12"/>
    <p:sldMasterId id="2147483931" r:id="rId13"/>
    <p:sldMasterId id="2147483944" r:id="rId14"/>
    <p:sldMasterId id="2147483983" r:id="rId15"/>
    <p:sldMasterId id="2147483996" r:id="rId16"/>
    <p:sldMasterId id="2147484009" r:id="rId17"/>
    <p:sldMasterId id="2147484022" r:id="rId18"/>
    <p:sldMasterId id="2147484035" r:id="rId19"/>
    <p:sldMasterId id="2147484061" r:id="rId20"/>
    <p:sldMasterId id="2147484087" r:id="rId21"/>
    <p:sldMasterId id="2147484100" r:id="rId22"/>
    <p:sldMasterId id="2147484126" r:id="rId23"/>
    <p:sldMasterId id="2147484152" r:id="rId24"/>
    <p:sldMasterId id="2147484165" r:id="rId25"/>
    <p:sldMasterId id="2147484178" r:id="rId26"/>
    <p:sldMasterId id="2147484191" r:id="rId27"/>
    <p:sldMasterId id="2147484204" r:id="rId28"/>
    <p:sldMasterId id="2147484217" r:id="rId29"/>
    <p:sldMasterId id="2147484230" r:id="rId30"/>
    <p:sldMasterId id="2147484243" r:id="rId31"/>
    <p:sldMasterId id="2147484256" r:id="rId32"/>
    <p:sldMasterId id="2147484269" r:id="rId33"/>
  </p:sldMasterIdLst>
  <p:notesMasterIdLst>
    <p:notesMasterId r:id="rId83"/>
  </p:notesMasterIdLst>
  <p:handoutMasterIdLst>
    <p:handoutMasterId r:id="rId84"/>
  </p:handoutMasterIdLst>
  <p:sldIdLst>
    <p:sldId id="1423" r:id="rId34"/>
    <p:sldId id="1260" r:id="rId35"/>
    <p:sldId id="1261" r:id="rId36"/>
    <p:sldId id="1411" r:id="rId37"/>
    <p:sldId id="1272" r:id="rId38"/>
    <p:sldId id="1413" r:id="rId39"/>
    <p:sldId id="1184" r:id="rId40"/>
    <p:sldId id="1379" r:id="rId41"/>
    <p:sldId id="1380" r:id="rId42"/>
    <p:sldId id="1381" r:id="rId43"/>
    <p:sldId id="1414" r:id="rId44"/>
    <p:sldId id="1220" r:id="rId45"/>
    <p:sldId id="1415" r:id="rId46"/>
    <p:sldId id="1416" r:id="rId47"/>
    <p:sldId id="1282" r:id="rId48"/>
    <p:sldId id="1385" r:id="rId49"/>
    <p:sldId id="1386" r:id="rId50"/>
    <p:sldId id="1387" r:id="rId51"/>
    <p:sldId id="1388" r:id="rId52"/>
    <p:sldId id="1417" r:id="rId53"/>
    <p:sldId id="1418" r:id="rId54"/>
    <p:sldId id="1391" r:id="rId55"/>
    <p:sldId id="1392" r:id="rId56"/>
    <p:sldId id="1393" r:id="rId57"/>
    <p:sldId id="1394" r:id="rId58"/>
    <p:sldId id="1395" r:id="rId59"/>
    <p:sldId id="1310" r:id="rId60"/>
    <p:sldId id="1312" r:id="rId61"/>
    <p:sldId id="1396" r:id="rId62"/>
    <p:sldId id="1222" r:id="rId63"/>
    <p:sldId id="1419" r:id="rId64"/>
    <p:sldId id="1225" r:id="rId65"/>
    <p:sldId id="1399" r:id="rId66"/>
    <p:sldId id="1400" r:id="rId67"/>
    <p:sldId id="1401" r:id="rId68"/>
    <p:sldId id="1199" r:id="rId69"/>
    <p:sldId id="1402" r:id="rId70"/>
    <p:sldId id="1403" r:id="rId71"/>
    <p:sldId id="1404" r:id="rId72"/>
    <p:sldId id="1207" r:id="rId73"/>
    <p:sldId id="1420" r:id="rId74"/>
    <p:sldId id="1406" r:id="rId75"/>
    <p:sldId id="1421" r:id="rId76"/>
    <p:sldId id="1408" r:id="rId77"/>
    <p:sldId id="1191" r:id="rId78"/>
    <p:sldId id="1195" r:id="rId79"/>
    <p:sldId id="1409" r:id="rId80"/>
    <p:sldId id="1298" r:id="rId81"/>
    <p:sldId id="1422" r:id="rId82"/>
  </p:sldIdLst>
  <p:sldSz cx="6858000" cy="9906000" type="A4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üleyha AKSÜZEK KAVAK" initials="ZAK" lastIdx="1" clrIdx="0">
    <p:extLst>
      <p:ext uri="{19B8F6BF-5375-455C-9EA6-DF929625EA0E}">
        <p15:presenceInfo xmlns:p15="http://schemas.microsoft.com/office/powerpoint/2012/main" userId="S-1-5-21-3319460674-182160504-3610838970-10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F64"/>
    <a:srgbClr val="2F4858"/>
    <a:srgbClr val="F2D492"/>
    <a:srgbClr val="C2D2E3"/>
    <a:srgbClr val="B1DCEB"/>
    <a:srgbClr val="AED8ED"/>
    <a:srgbClr val="DD142C"/>
    <a:srgbClr val="DE122A"/>
    <a:srgbClr val="CC6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3548" autoAdjust="0"/>
  </p:normalViewPr>
  <p:slideViewPr>
    <p:cSldViewPr snapToGrid="0">
      <p:cViewPr varScale="1">
        <p:scale>
          <a:sx n="72" d="100"/>
          <a:sy n="72" d="100"/>
        </p:scale>
        <p:origin x="3390" y="54"/>
      </p:cViewPr>
      <p:guideLst/>
    </p:cSldViewPr>
  </p:slideViewPr>
  <p:outlineViewPr>
    <p:cViewPr>
      <p:scale>
        <a:sx n="33" d="100"/>
        <a:sy n="33" d="100"/>
      </p:scale>
      <p:origin x="0" y="-168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2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76" Type="http://schemas.openxmlformats.org/officeDocument/2006/relationships/slide" Target="slides/slide43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80" Type="http://schemas.openxmlformats.org/officeDocument/2006/relationships/slide" Target="slides/slide47.xml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slide" Target="slides/slide48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67CFD-0522-4911-AE15-DFE0283BE41F}" type="datetimeFigureOut">
              <a:rPr lang="tr-TR" smtClean="0"/>
              <a:t>4.12.2024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FABCE-18FE-486E-9DA5-EF597B4E23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58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60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60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A3C0F-A9AD-4274-91D2-28331D09CCCF}" type="datetimeFigureOut">
              <a:rPr lang="tr-TR" smtClean="0"/>
              <a:t>4.12.2024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60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60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5915-9D30-44F4-BAED-259C05145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42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B5915-9D30-44F4-BAED-259C05145258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97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B5915-9D30-44F4-BAED-259C05145258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64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B5915-9D30-44F4-BAED-259C05145258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98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B5915-9D30-44F4-BAED-259C0514525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9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B5915-9D30-44F4-BAED-259C05145258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68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B5915-9D30-44F4-BAED-259C05145258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23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B5915-9D30-44F4-BAED-259C0514525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1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2484" y="9493250"/>
            <a:ext cx="1050118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96AAD45-9E9D-4CFF-8CAC-247D62ADDC27}" type="slidenum">
              <a:rPr lang="tr-TR" smtClean="0"/>
              <a:pPr/>
              <a:t>‹#›</a:t>
            </a:fld>
            <a:r>
              <a:rPr lang="tr-TR" dirty="0" smtClean="0"/>
              <a:t> / 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886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994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8294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2310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723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187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614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735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6094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283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840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74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3294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7232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0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61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3739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266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560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75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754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462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34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004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0422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827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6406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96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07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38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493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0884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9919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056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9011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1652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474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943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458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459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81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0842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1757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566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6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017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85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253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32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515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745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907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6673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71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5279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20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18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16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8048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5666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629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948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377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669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286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1075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1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487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8319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5980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6417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3082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90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1343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3767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2212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091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4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3537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496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99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0287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592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402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6389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2683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94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369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4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4325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545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794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765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61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175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135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880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1830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96933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17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92088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7088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9818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5696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3466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91434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79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100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456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48471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54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2484" y="9493250"/>
            <a:ext cx="1050118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96AAD45-9E9D-4CFF-8CAC-247D62ADDC27}" type="slidenum">
              <a:rPr lang="tr-TR" smtClean="0"/>
              <a:pPr/>
              <a:t>‹#›</a:t>
            </a:fld>
            <a:r>
              <a:rPr lang="tr-TR" dirty="0" smtClean="0"/>
              <a:t> / 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243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0452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3033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4077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6388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8579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485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04272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908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05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4420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088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80998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262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5291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2578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602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20205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9595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002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248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284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22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6065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63113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3928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23112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34183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9729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40979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63132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410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3577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840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71659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489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3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5864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9032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82773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0173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15914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1990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675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24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5111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41404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3634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14671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0883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1470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21371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865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72337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049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68722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78893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0413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07201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49404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555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0962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4864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5980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7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6999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22044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61814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05237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05519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2585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72415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53017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5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32703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15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9243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5724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36487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16622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38755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59316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445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71778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8283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09264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1377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30660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055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89647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81750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4323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25690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336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2079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0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2035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6226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91229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7562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6352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07673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2129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61645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9591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9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2484" y="9493250"/>
            <a:ext cx="1050118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96AAD45-9E9D-4CFF-8CAC-247D62ADDC27}" type="slidenum">
              <a:rPr lang="tr-TR" smtClean="0"/>
              <a:pPr/>
              <a:t>‹#›</a:t>
            </a:fld>
            <a:r>
              <a:rPr lang="tr-TR" dirty="0" smtClean="0"/>
              <a:t> / 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38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3204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5504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52155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77970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53253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84839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2414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7673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34076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027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266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7683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78864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5525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0837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401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71896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29590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68813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665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07437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94836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10677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5526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41469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267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6410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8152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3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36104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682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3496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8536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02531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1224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3522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2554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849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46180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521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485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0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15067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7577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3517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85661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6368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9114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3512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6163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58418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8900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562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323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29857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7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86714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86031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0698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4494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79965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2497D-9526-46E3-87F6-A3E087388D9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9325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5468-037C-4EB7-9B05-AA0EB0B9D414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28654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FF05A-57A6-4D2E-9AC6-7179672223A7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332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06963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C2698-750E-4935-A9FF-10EB12D987C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5405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C120A-1DEF-4E72-800B-56A09F81C15A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72688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7262-DC3C-4046-87BA-0614E92E22A1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9265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D680-2597-47AB-9E84-D89B726922DB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023" y="8188289"/>
            <a:ext cx="1933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BB51D-9C7D-441F-A98E-8C7F0B4E83B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5000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90E9-AC39-4317-8CB2-2947C0F5D18F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650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0D8A-D364-43D6-9099-C65F02A4D876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94223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56567-F27B-42B7-BEBB-5C62BA9038A3}" type="datetime1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4.12.2024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6309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96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89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512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69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2484" y="9493250"/>
            <a:ext cx="1050118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96AAD45-9E9D-4CFF-8CAC-247D62ADDC27}" type="slidenum">
              <a:rPr lang="tr-TR" smtClean="0"/>
              <a:pPr/>
              <a:t>‹#›</a:t>
            </a:fld>
            <a:r>
              <a:rPr lang="tr-TR" dirty="0" smtClean="0"/>
              <a:t> / 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265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013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013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206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45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50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374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349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89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846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8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2484" y="9493250"/>
            <a:ext cx="1050118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96AAD45-9E9D-4CFF-8CAC-247D62ADDC27}" type="slidenum">
              <a:rPr lang="tr-TR" smtClean="0"/>
              <a:pPr/>
              <a:t>‹#›</a:t>
            </a:fld>
            <a:r>
              <a:rPr lang="tr-TR" dirty="0" smtClean="0"/>
              <a:t> / 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1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427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7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086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86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77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590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11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701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666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3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2484" y="9493250"/>
            <a:ext cx="1050118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96AAD45-9E9D-4CFF-8CAC-247D62ADDC27}" type="slidenum">
              <a:rPr lang="tr-TR" smtClean="0"/>
              <a:pPr/>
              <a:t>‹#›</a:t>
            </a:fld>
            <a:r>
              <a:rPr lang="tr-TR" dirty="0" smtClean="0"/>
              <a:t> / 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122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20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851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73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39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68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412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279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34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1300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5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49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2994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116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616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53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3591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43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705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747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48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6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97752" y="9411404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96AAD45-9E9D-4CFF-8CAC-247D62ADDC27}" type="slidenum">
              <a:rPr lang="tr-TR" smtClean="0"/>
              <a:pPr/>
              <a:t>‹#›</a:t>
            </a:fld>
            <a:r>
              <a:rPr lang="tr-TR" dirty="0" smtClean="0"/>
              <a:t> / 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4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7554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964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145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80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669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81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72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26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3692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3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2647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4160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228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1727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305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292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3354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083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71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292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24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 userDrawn="1"/>
        </p:nvSpPr>
        <p:spPr>
          <a:xfrm>
            <a:off x="5918200" y="9493250"/>
            <a:ext cx="871306" cy="342900"/>
          </a:xfrm>
          <a:prstGeom prst="roundRect">
            <a:avLst/>
          </a:prstGeom>
          <a:solidFill>
            <a:srgbClr val="9E652E">
              <a:alpha val="75000"/>
            </a:srgbClr>
          </a:solidFill>
          <a:ln>
            <a:solidFill>
              <a:srgbClr val="2F4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2484" y="9493250"/>
            <a:ext cx="1050118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96AAD45-9E9D-4CFF-8CAC-247D62ADDC27}" type="slidenum">
              <a:rPr lang="tr-TR" smtClean="0"/>
              <a:pPr/>
              <a:t>‹#›</a:t>
            </a:fld>
            <a:r>
              <a:rPr lang="tr-TR" dirty="0" smtClean="0"/>
              <a:t> / 201</a:t>
            </a:r>
            <a:endParaRPr lang="tr-TR" dirty="0"/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0" i="1" dirty="0">
                <a:solidFill>
                  <a:srgbClr val="9E652E"/>
                </a:solidFill>
              </a:rPr>
              <a:t>İl Planlama ve Koordinasyon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24174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59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44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21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0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77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10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28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0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44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2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8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4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9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3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8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23752"/>
            <a:ext cx="6858000" cy="424066"/>
          </a:xfrm>
          <a:prstGeom prst="rect">
            <a:avLst/>
          </a:prstGeom>
          <a:solidFill>
            <a:srgbClr val="F2D492">
              <a:alpha val="1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97752" y="9411404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96AAD45-9E9D-4CFF-8CAC-247D62ADDC27}" type="slidenum">
              <a:rPr lang="tr-TR" smtClean="0"/>
              <a:pPr/>
              <a:t>‹#›</a:t>
            </a:fld>
            <a:r>
              <a:rPr lang="tr-TR" dirty="0" smtClean="0"/>
              <a:t> / 201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23" y="198155"/>
            <a:ext cx="919097" cy="6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7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34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80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61986"/>
            <a:ext cx="6858000" cy="424066"/>
          </a:xfrm>
          <a:prstGeom prst="rect">
            <a:avLst/>
          </a:prstGeom>
          <a:solidFill>
            <a:srgbClr val="2D3142">
              <a:alpha val="9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0" y="9558077"/>
            <a:ext cx="205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720000"/>
          </a:xfrm>
          <a:prstGeom prst="rect">
            <a:avLst/>
          </a:prstGeom>
          <a:solidFill>
            <a:srgbClr val="BF4904">
              <a:alpha val="75000"/>
            </a:srgbClr>
          </a:solidFill>
          <a:ln w="12700">
            <a:solidFill>
              <a:srgbClr val="BF4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7756" y="20300"/>
            <a:ext cx="1080000" cy="8064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2" y="123383"/>
            <a:ext cx="781648" cy="539740"/>
          </a:xfrm>
          <a:prstGeom prst="rect">
            <a:avLst/>
          </a:prstGeom>
        </p:spPr>
      </p:pic>
      <p:sp>
        <p:nvSpPr>
          <p:cNvPr id="20" name="Dikdörtgen 19"/>
          <p:cNvSpPr/>
          <p:nvPr userDrawn="1"/>
        </p:nvSpPr>
        <p:spPr>
          <a:xfrm>
            <a:off x="6121672" y="9385652"/>
            <a:ext cx="547764" cy="500400"/>
          </a:xfrm>
          <a:prstGeom prst="rect">
            <a:avLst/>
          </a:prstGeom>
          <a:solidFill>
            <a:srgbClr val="F8F9FA"/>
          </a:solidFill>
          <a:ln w="12700">
            <a:solidFill>
              <a:srgbClr val="2838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756" y="9449302"/>
            <a:ext cx="1547735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2400" b="1" kern="1200" smtClean="0"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9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1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9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40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00"/>
            <a:ext cx="6858000" cy="648000"/>
          </a:xfrm>
          <a:prstGeom prst="rect">
            <a:avLst/>
          </a:prstGeom>
          <a:solidFill>
            <a:srgbClr val="9E652E">
              <a:alpha val="75000"/>
            </a:srgbClr>
          </a:solidFill>
          <a:ln w="12700">
            <a:solidFill>
              <a:srgbClr val="9E65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 userDrawn="1"/>
        </p:nvSpPr>
        <p:spPr>
          <a:xfrm>
            <a:off x="5709506" y="34472"/>
            <a:ext cx="1080000" cy="684000"/>
          </a:xfrm>
          <a:prstGeom prst="rect">
            <a:avLst/>
          </a:prstGeom>
          <a:solidFill>
            <a:srgbClr val="F8F9FA"/>
          </a:solidFill>
          <a:ln w="25400">
            <a:solidFill>
              <a:srgbClr val="DEE2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82" y="63500"/>
            <a:ext cx="781648" cy="539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682" y="9481959"/>
            <a:ext cx="457844" cy="38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tr-TR" sz="1000" b="1" kern="1200" smtClean="0"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EDEF5D5-D363-46A2-9BB9-E2C93747B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" y="9672813"/>
            <a:ext cx="5760000" cy="0"/>
          </a:xfrm>
          <a:prstGeom prst="line">
            <a:avLst/>
          </a:prstGeom>
          <a:ln>
            <a:solidFill>
              <a:srgbClr val="9E652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 userDrawn="1"/>
        </p:nvGrpSpPr>
        <p:grpSpPr>
          <a:xfrm>
            <a:off x="5817607" y="9462156"/>
            <a:ext cx="946113" cy="421314"/>
            <a:chOff x="11250945" y="6273600"/>
            <a:chExt cx="946113" cy="421314"/>
          </a:xfrm>
        </p:grpSpPr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E7C084F8-6635-419B-959E-EFA094D45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50945" y="6273600"/>
              <a:ext cx="421314" cy="421314"/>
            </a:xfrm>
            <a:prstGeom prst="rect">
              <a:avLst/>
            </a:prstGeom>
          </p:spPr>
        </p:pic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ED42D47-35F8-4C1D-9B3D-7F2BD0009CBB}"/>
                </a:ext>
              </a:extLst>
            </p:cNvPr>
            <p:cNvSpPr/>
            <p:nvPr userDrawn="1"/>
          </p:nvSpPr>
          <p:spPr>
            <a:xfrm rot="10800000">
              <a:off x="11874259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C243C8BF-9DD2-4466-A863-119D006747CE}"/>
                </a:ext>
              </a:extLst>
            </p:cNvPr>
            <p:cNvSpPr/>
            <p:nvPr userDrawn="1"/>
          </p:nvSpPr>
          <p:spPr>
            <a:xfrm rot="10800000">
              <a:off x="11874342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030F2A72-832F-4E7B-962E-95E8D89463BE}"/>
                </a:ext>
              </a:extLst>
            </p:cNvPr>
            <p:cNvSpPr/>
            <p:nvPr userDrawn="1"/>
          </p:nvSpPr>
          <p:spPr>
            <a:xfrm rot="10800000">
              <a:off x="11740833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673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0"/>
                    <a:pt x="60198" y="13430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3628978B-D21B-4E97-91E3-3DFB624AE4FA}"/>
                </a:ext>
              </a:extLst>
            </p:cNvPr>
            <p:cNvSpPr/>
            <p:nvPr userDrawn="1"/>
          </p:nvSpPr>
          <p:spPr>
            <a:xfrm rot="10800000">
              <a:off x="11740833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3EFBA611-4F9A-49E7-B467-893FFAE79F9D}"/>
                </a:ext>
              </a:extLst>
            </p:cNvPr>
            <p:cNvSpPr/>
            <p:nvPr userDrawn="1"/>
          </p:nvSpPr>
          <p:spPr>
            <a:xfrm rot="10800000">
              <a:off x="1214452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9992FC3C-B88E-48FE-9C26-16514F8A0AD5}"/>
                </a:ext>
              </a:extLst>
            </p:cNvPr>
            <p:cNvSpPr/>
            <p:nvPr userDrawn="1"/>
          </p:nvSpPr>
          <p:spPr>
            <a:xfrm rot="10800000">
              <a:off x="1214452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768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37F85C2D-C6B1-4B2D-BA80-A9C7507BD50D}"/>
                </a:ext>
              </a:extLst>
            </p:cNvPr>
            <p:cNvSpPr/>
            <p:nvPr userDrawn="1"/>
          </p:nvSpPr>
          <p:spPr>
            <a:xfrm rot="10800000">
              <a:off x="12011010" y="6526488"/>
              <a:ext cx="52538" cy="52539"/>
            </a:xfrm>
            <a:custGeom>
              <a:avLst/>
              <a:gdLst>
                <a:gd name="connsiteX0" fmla="*/ 60198 w 60197"/>
                <a:gd name="connsiteY0" fmla="*/ 30099 h 60198"/>
                <a:gd name="connsiteX1" fmla="*/ 30099 w 60197"/>
                <a:gd name="connsiteY1" fmla="*/ 60198 h 60198"/>
                <a:gd name="connsiteX2" fmla="*/ 0 w 60197"/>
                <a:gd name="connsiteY2" fmla="*/ 30099 h 60198"/>
                <a:gd name="connsiteX3" fmla="*/ 30099 w 60197"/>
                <a:gd name="connsiteY3" fmla="*/ 0 h 60198"/>
                <a:gd name="connsiteX4" fmla="*/ 60198 w 60197"/>
                <a:gd name="connsiteY4" fmla="*/ 30099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8">
                  <a:moveTo>
                    <a:pt x="60198" y="30099"/>
                  </a:moveTo>
                  <a:cubicBezTo>
                    <a:pt x="60198" y="46722"/>
                    <a:pt x="46722" y="60198"/>
                    <a:pt x="30099" y="60198"/>
                  </a:cubicBezTo>
                  <a:cubicBezTo>
                    <a:pt x="13476" y="60198"/>
                    <a:pt x="0" y="46722"/>
                    <a:pt x="0" y="30099"/>
                  </a:cubicBezTo>
                  <a:cubicBezTo>
                    <a:pt x="0" y="13476"/>
                    <a:pt x="13476" y="0"/>
                    <a:pt x="30099" y="0"/>
                  </a:cubicBezTo>
                  <a:cubicBezTo>
                    <a:pt x="46722" y="0"/>
                    <a:pt x="60198" y="1347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0A2A3DE0-500D-408A-9DB7-11CCE7E5926F}"/>
                </a:ext>
              </a:extLst>
            </p:cNvPr>
            <p:cNvSpPr/>
            <p:nvPr userDrawn="1"/>
          </p:nvSpPr>
          <p:spPr>
            <a:xfrm rot="10800000">
              <a:off x="12011010" y="6389487"/>
              <a:ext cx="52538" cy="52539"/>
            </a:xfrm>
            <a:custGeom>
              <a:avLst/>
              <a:gdLst>
                <a:gd name="connsiteX0" fmla="*/ 60198 w 60197"/>
                <a:gd name="connsiteY0" fmla="*/ 30099 h 60197"/>
                <a:gd name="connsiteX1" fmla="*/ 30099 w 60197"/>
                <a:gd name="connsiteY1" fmla="*/ 60198 h 60197"/>
                <a:gd name="connsiteX2" fmla="*/ 0 w 60197"/>
                <a:gd name="connsiteY2" fmla="*/ 30099 h 60197"/>
                <a:gd name="connsiteX3" fmla="*/ 30099 w 60197"/>
                <a:gd name="connsiteY3" fmla="*/ 0 h 60197"/>
                <a:gd name="connsiteX4" fmla="*/ 60198 w 60197"/>
                <a:gd name="connsiteY4" fmla="*/ 30099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" h="60197">
                  <a:moveTo>
                    <a:pt x="60198" y="30099"/>
                  </a:moveTo>
                  <a:cubicBezTo>
                    <a:pt x="60198" y="46672"/>
                    <a:pt x="46768" y="60198"/>
                    <a:pt x="30099" y="60198"/>
                  </a:cubicBezTo>
                  <a:cubicBezTo>
                    <a:pt x="13525" y="60198"/>
                    <a:pt x="0" y="46768"/>
                    <a:pt x="0" y="30099"/>
                  </a:cubicBezTo>
                  <a:cubicBezTo>
                    <a:pt x="0" y="13526"/>
                    <a:pt x="13430" y="0"/>
                    <a:pt x="30099" y="0"/>
                  </a:cubicBezTo>
                  <a:cubicBezTo>
                    <a:pt x="46673" y="95"/>
                    <a:pt x="60198" y="13526"/>
                    <a:pt x="60198" y="30099"/>
                  </a:cubicBezTo>
                  <a:close/>
                </a:path>
              </a:pathLst>
            </a:custGeom>
            <a:solidFill>
              <a:srgbClr val="CDA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Metin kutusu 6"/>
          <p:cNvSpPr txBox="1"/>
          <p:nvPr userDrawn="1"/>
        </p:nvSpPr>
        <p:spPr>
          <a:xfrm>
            <a:off x="52026" y="9672813"/>
            <a:ext cx="429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E65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  <a:endParaRPr kumimoji="0" lang="tr-TR" sz="900" b="0" i="1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2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434728"/>
            <a:ext cx="6858000" cy="1077218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2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2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İSTANBUL VALİLİĞİ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2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 Planlama ve Koordinasyon Müdürlüğü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1" y="408224"/>
            <a:ext cx="1145819" cy="114581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75" y="490445"/>
            <a:ext cx="1253756" cy="90774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6028105"/>
            <a:ext cx="6858000" cy="341632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C5B2A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İSTANBUL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C5B2A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İL İSTATİSTİK RAPORU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0" y="9259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2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701"/>
            <a:ext cx="6858000" cy="45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3788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EMNİYET-JANDARMA BÖLGESİ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GENEL </a:t>
            </a:r>
            <a:r>
              <a:rPr kumimoji="0" lang="tr-T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ASAYİŞ OLAYLARI (TRAFİK HARİÇ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44568"/>
              </p:ext>
            </p:extLst>
          </p:nvPr>
        </p:nvGraphicFramePr>
        <p:xfrm>
          <a:off x="174813" y="874642"/>
          <a:ext cx="6543486" cy="853440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07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237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SUÇ TÜRÜ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DEĞİŞİM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EMNİYET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JANDARMA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EMNİYET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JANDARMA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4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ASAYİŞ SUÇLARI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394.498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4.063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398.561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369.327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5.043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374.370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-6,1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76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TERÖR OLAYLARI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241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284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220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247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-13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MALİ SUÇLAR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947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1.025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-39,9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26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ORGANİZE SUÇLAR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-19,3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43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NARKOTİK OLAYLAR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41.151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41.626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34.014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34.653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-16,8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718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TOPLUMSAL OLAYLAR (GÜVENLİK)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6.318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6.318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4.490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4.490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-28,9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388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DİĞER SUÇLAR (kaçakçılık +siber+bilişim+ göçmen kaç.)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8.235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10.565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18.800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5.647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34.456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40.103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174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42900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451.400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tr-T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15.442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tr-T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466.842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414.153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40.510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454.663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-2,6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1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56071"/>
              </p:ext>
            </p:extLst>
          </p:nvPr>
        </p:nvGraphicFramePr>
        <p:xfrm>
          <a:off x="156754" y="1044806"/>
          <a:ext cx="6570617" cy="2268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0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3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4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2020 YILI TERÖR OLAYLARI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623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EMNİYET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JANDARMA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TOPLAM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OLAY SAYISI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YAKALANAN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TUTUKLANAN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OPERASYON SAYISI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TOPLAM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3.945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86439"/>
                  </a:ext>
                </a:extLst>
              </a:tr>
            </a:tbl>
          </a:graphicData>
        </a:graphic>
      </p:graphicFrame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71800"/>
              </p:ext>
            </p:extLst>
          </p:nvPr>
        </p:nvGraphicFramePr>
        <p:xfrm>
          <a:off x="156753" y="3458819"/>
          <a:ext cx="6570618" cy="300941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783">
                <a:tc gridSpan="4">
                  <a:txBody>
                    <a:bodyPr/>
                    <a:lstStyle/>
                    <a:p>
                      <a:pPr marL="342900" lvl="0" indent="-3429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 YILI EMNİYET-JANDARMA BÖLGESİ </a:t>
                      </a:r>
                    </a:p>
                    <a:p>
                      <a:pPr marL="342900" lvl="0" indent="-3429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TRAFİK KAZALARI</a:t>
                      </a:r>
                      <a:endParaRPr kumimoji="0" lang="tr-T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46208"/>
                  </a:ext>
                </a:extLst>
              </a:tr>
              <a:tr h="3379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KAZANIN TÜRÜ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EMNİYET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JANDARMA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TOPLAM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ÖLÜMLÜ KAZA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YARALAMALI KAZA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14.829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15.357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MADDİ HASARLI KAZA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28.752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29.554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TOPLAM 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43.665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45.004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9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ÖLÜ SAYISI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9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YARALI SAYISI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19.338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20.326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07179"/>
              </p:ext>
            </p:extLst>
          </p:nvPr>
        </p:nvGraphicFramePr>
        <p:xfrm>
          <a:off x="156753" y="6636244"/>
          <a:ext cx="6570617" cy="256121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 gridSpan="4">
                  <a:txBody>
                    <a:bodyPr/>
                    <a:lstStyle/>
                    <a:p>
                      <a:pPr marL="342900" lvl="0" indent="-34290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 YILI EMNİYET - JANDARMA BÖLGESİ </a:t>
                      </a:r>
                    </a:p>
                    <a:p>
                      <a:pPr marL="342900" lvl="0" indent="-34290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TRAFİK DENETİMLERİ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3" marR="68573" marT="34287" marB="34287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3" marR="68573" marT="34287" marB="34287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3" marR="68573" marT="34287" marB="34287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683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TRAFİK DENETİMLERİ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EMNİYET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</a:rPr>
                        <a:t>JANDARMA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CEZA UYGULANAN SÜRÜCÜ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(MAKBUZ)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582.398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78.611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661.009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CEZA TUTARI (TL)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1.095.390.974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41.474.291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1.136.865.265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TRAFİKTEN MEN EDİLEN ARAÇ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91.358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18.531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109.889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ASAYİŞ, GÜVENLİK</a:t>
            </a:r>
            <a:endParaRPr kumimoji="0" lang="tr-T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SAHİL GÜVENLİK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856130"/>
              </p:ext>
            </p:extLst>
          </p:nvPr>
        </p:nvGraphicFramePr>
        <p:xfrm>
          <a:off x="119270" y="804334"/>
          <a:ext cx="6612833" cy="832400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57967">
                  <a:extLst>
                    <a:ext uri="{9D8B030D-6E8A-4147-A177-3AD203B41FA5}">
                      <a16:colId xmlns:a16="http://schemas.microsoft.com/office/drawing/2014/main" val="2574950369"/>
                    </a:ext>
                  </a:extLst>
                </a:gridCol>
                <a:gridCol w="940536">
                  <a:extLst>
                    <a:ext uri="{9D8B030D-6E8A-4147-A177-3AD203B41FA5}">
                      <a16:colId xmlns:a16="http://schemas.microsoft.com/office/drawing/2014/main" val="48273964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3591774868"/>
                    </a:ext>
                  </a:extLst>
                </a:gridCol>
                <a:gridCol w="993912">
                  <a:extLst>
                    <a:ext uri="{9D8B030D-6E8A-4147-A177-3AD203B41FA5}">
                      <a16:colId xmlns:a16="http://schemas.microsoft.com/office/drawing/2014/main" val="2302787418"/>
                    </a:ext>
                  </a:extLst>
                </a:gridCol>
              </a:tblGrid>
              <a:tr h="73905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KONTROL EDİLEN GEMİ ve</a:t>
                      </a:r>
                      <a:r>
                        <a:rPr lang="tr-TR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TEKNE SAYILARI 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05506"/>
                  </a:ext>
                </a:extLst>
              </a:tr>
              <a:tr h="56110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tr-TR" sz="1400" b="1" i="0" u="none" strike="noStrike" dirty="0"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</a:rPr>
                        <a:t>DEĞİŞİM </a:t>
                      </a:r>
                      <a:r>
                        <a:rPr lang="tr-TR" sz="1400" b="1" i="0" u="none" strike="noStrike" dirty="0" smtClean="0"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</a:rPr>
                        <a:t>( %)</a:t>
                      </a:r>
                      <a:endParaRPr lang="tr-TR" sz="1400" b="1" i="0" u="none" strike="noStrike" dirty="0"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93578"/>
                  </a:ext>
                </a:extLst>
              </a:tr>
              <a:tr h="40822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İCRA EDİLEN SEYİR SAATLERİ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52335"/>
                  </a:ext>
                </a:extLst>
              </a:tr>
              <a:tr h="40822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KONTROL EDİLEN GEMİ/TEKNE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29740"/>
                  </a:ext>
                </a:extLst>
              </a:tr>
              <a:tr h="40822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YASAL İŞLEM UYGULANAN GEMİ/TEKNE SAYISI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029391"/>
                  </a:ext>
                </a:extLst>
              </a:tr>
              <a:tr h="40822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MOTORİN KAÇAKÇILIĞI OLAY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tr-T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59388"/>
                  </a:ext>
                </a:extLst>
              </a:tr>
              <a:tr h="40822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YAKALANAN KAÇAK MOTORİN MİKTARI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(ton)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095096"/>
                  </a:ext>
                </a:extLst>
              </a:tr>
              <a:tr h="40822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İLLEGAL OLAY GEÇİŞ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05437"/>
                  </a:ext>
                </a:extLst>
              </a:tr>
              <a:tr h="40822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YAKALANAN KAÇAK MÜLTECİ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79489"/>
                  </a:ext>
                </a:extLst>
              </a:tr>
              <a:tr h="6085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İCRA EDİLEN ARAMA KURTARMA HAREKAT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27894"/>
                  </a:ext>
                </a:extLst>
              </a:tr>
              <a:tr h="6085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A/K HAREKATINDA KURTARILAN İNSAN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90202"/>
                  </a:ext>
                </a:extLst>
              </a:tr>
              <a:tr h="561037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A/K HAREKATINDA KURTARILAN TEKNE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92619"/>
                  </a:ext>
                </a:extLst>
              </a:tr>
              <a:tr h="60855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DENİZDEN ÇIKARILAN CESET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460647"/>
                  </a:ext>
                </a:extLst>
              </a:tr>
              <a:tr h="85867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BOĞAZDAN GEÇEN VE REFAKAT YAPILAN TANKER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36568"/>
                  </a:ext>
                </a:extLst>
              </a:tr>
              <a:tr h="51266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ÇEVRE KİRLİLİĞİ OLAY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132985"/>
                  </a:ext>
                </a:extLst>
              </a:tr>
              <a:tr h="40822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CEZA UYGULANAN KUM KOSTERİ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28111"/>
                  </a:ext>
                </a:extLst>
              </a:tr>
            </a:tbl>
          </a:graphicData>
        </a:graphic>
      </p:graphicFrame>
      <p:sp>
        <p:nvSpPr>
          <p:cNvPr id="7" name="Slayt Numarası Yer Tutucus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99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458220"/>
              </p:ext>
            </p:extLst>
          </p:nvPr>
        </p:nvGraphicFramePr>
        <p:xfrm>
          <a:off x="130789" y="1015528"/>
          <a:ext cx="6628341" cy="221988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9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5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İŞSİZLİK  VE  İŞGÜCÜ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85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TÜRKİYE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İSTANBUL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</a:rPr>
                        <a:t>İST/TR ORAN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İŞ GÜCÜ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31.567.000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6.788.000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21,5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İSTİHDAM EDİLENLER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27.706.000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5.778.000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20,8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İŞSİZ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3.861.000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1.010.000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26,1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1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İŞSİZLİK  ORANI (%)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75682"/>
              </p:ext>
            </p:extLst>
          </p:nvPr>
        </p:nvGraphicFramePr>
        <p:xfrm>
          <a:off x="138505" y="8087795"/>
          <a:ext cx="6633754" cy="1188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9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1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8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İŞYERİ SAYISI 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(Ekim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2020)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TÜRKİYE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İSTANBUL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İSTANBUL’UN PAYI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1.950.305	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549.036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28 </a:t>
                      </a: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26382" y="18157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İŞ</a:t>
            </a:r>
            <a:r>
              <a:rPr kumimoji="0" lang="tr-TR" sz="24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ve ÇALIŞMA HAYATI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931661"/>
              </p:ext>
            </p:extLst>
          </p:nvPr>
        </p:nvGraphicFramePr>
        <p:xfrm>
          <a:off x="125376" y="3558065"/>
          <a:ext cx="6633754" cy="334226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6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678">
                  <a:extLst>
                    <a:ext uri="{9D8B030D-6E8A-4147-A177-3AD203B41FA5}">
                      <a16:colId xmlns:a16="http://schemas.microsoft.com/office/drawing/2014/main" val="1410202677"/>
                    </a:ext>
                  </a:extLst>
                </a:gridCol>
              </a:tblGrid>
              <a:tr h="42287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İSTİHDAM EDİLENLERİN SEKTÖREL DAĞILIMI*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185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TÜRKİYE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İSTANBUL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</a:rPr>
                        <a:t>İST/TR ORAN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TARIM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4.948.000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27.000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</a:rPr>
                        <a:t>SANAYİ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7.921.000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1.842.000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HİZMET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15.928.000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3.911.000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24,5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TARIM SEKTÖRÜ ORANI (%)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81986"/>
                  </a:ext>
                </a:extLst>
              </a:tr>
              <a:tr h="4173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</a:rPr>
                        <a:t>SANAYİ SEKTÖRÜ ORANI (%)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19238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</a:rPr>
                        <a:t>HİZMET SEKTÖRÜ ORANI (%)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55,3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67,7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41686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138505" y="7452623"/>
            <a:ext cx="637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İstanbul, 15.462.452 kişi ile Türkiye’nin toplam nüfusunun  % 18,4’ünü, toplam istihdamının ise % 20,8’ini barındırmaktadır. İlimizde işsizlik oranı ise 14,9’dur.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0DF0-3E24-4D8A-B6AC-3C036DDEAA7E}"/>
              </a:ext>
            </a:extLst>
          </p:cNvPr>
          <p:cNvSpPr txBox="1"/>
          <p:nvPr/>
        </p:nvSpPr>
        <p:spPr>
          <a:xfrm>
            <a:off x="138505" y="6929403"/>
            <a:ext cx="5597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Ocak – 2021 TUİK verileridir.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** 2019 yılına ait TUİK verileridir.</a:t>
            </a:r>
          </a:p>
        </p:txBody>
      </p:sp>
    </p:spTree>
    <p:extLst>
      <p:ext uri="{BB962C8B-B14F-4D97-AF65-F5344CB8AC3E}">
        <p14:creationId xmlns:p14="http://schemas.microsoft.com/office/powerpoint/2010/main" val="18933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63681"/>
              </p:ext>
            </p:extLst>
          </p:nvPr>
        </p:nvGraphicFramePr>
        <p:xfrm>
          <a:off x="147919" y="901341"/>
          <a:ext cx="6570381" cy="821459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0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6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ÇALIŞMA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HAYATI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53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İSTİHDAM </a:t>
                      </a: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EDİLENLER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5.558.000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5.664.000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5.899.000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5.778.000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5.778.000*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121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İŞSİZ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869.000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914.000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839.000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1.010.000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1.010.000*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53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SSK MENSUBU (4/a)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4.338.622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4.461.586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4.399.199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4.376.514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4.696.350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48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BAĞKURLU (4/b)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512.563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543.428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581.346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559.331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597.049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151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EMEKLİ SANDIĞI MENSUBU (4/c)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343.552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338.408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346.979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352.839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351.545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653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kern="1200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 SGK’LI ÇALIŞAN 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5.194.737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5.343.422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5.327.524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5.288.684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5.644.944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653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SSK EMEKLİSİ (4/a)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1.764.511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1.730.361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1.802.003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1.857.147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1.911.999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478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BAĞKUR EMEKLİSİ  (4/b)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284.945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287.553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293.445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296.148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297.158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653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EMEKLİ SANDIĞI EMEKLİSİ (4/c)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313.955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319.179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329.357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333.701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337.797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3653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kern="1200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 SGK EMEKLİSİ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2.363.411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2.337.093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2.424.805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2.486.996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2.546.954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227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 GENEL SAĞLIK SİGORTALI KİŞİ SAYISI (G1+G2+G3)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1.143.943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1.167.724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993.292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1.172.480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1.043.584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45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GENEL SAĞLIK SİGORTASI GELİR İŞLEMLERİNDE</a:t>
                      </a:r>
                      <a:r>
                        <a:rPr lang="tr-TR" sz="12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GELİRİ OLMAYAN SAYISI (G0) (Yeşil kartlılar)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493.296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496.302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560.140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610.307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505.027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59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MALUL MAAŞI ALAN KİŞİ</a:t>
                      </a:r>
                      <a:r>
                        <a:rPr lang="tr-TR" sz="12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SAYISI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(SGK KAPSAMINDA)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37.001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37.149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36.038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36.721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36.716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ÇALIŞMA HAYATI</a:t>
            </a:r>
            <a:endParaRPr kumimoji="0" lang="tr-T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7919" y="9092100"/>
            <a:ext cx="2368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* 2019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yılına ait TUİK 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verileridir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/>
          <p:nvPr/>
        </p:nvSpPr>
        <p:spPr>
          <a:xfrm>
            <a:off x="119269" y="187116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i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MİLLİ GELİR VE EKONOMİK DURUM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lang="tr-TR" dirty="0" smtClean="0">
                <a:solidFill>
                  <a:prstClr val="white"/>
                </a:solidFill>
                <a:latin typeface="Calibri" panose="020F0502020204030204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19949"/>
              </p:ext>
            </p:extLst>
          </p:nvPr>
        </p:nvGraphicFramePr>
        <p:xfrm>
          <a:off x="132523" y="849631"/>
          <a:ext cx="6621164" cy="197308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19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GAYRİ SAFİ YURT İÇİ HASILA (TL)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2004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TÜRKİYE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582.852.799.000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5.046.883.307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71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İSTANBUL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174.651.410.000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1.517.323.616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13772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İSTANBUL PAYI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%30,06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25860"/>
                  </a:ext>
                </a:extLst>
              </a:tr>
            </a:tbl>
          </a:graphicData>
        </a:graphic>
      </p:graphicFrame>
      <p:graphicFrame>
        <p:nvGraphicFramePr>
          <p:cNvPr id="11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19914"/>
              </p:ext>
            </p:extLst>
          </p:nvPr>
        </p:nvGraphicFramePr>
        <p:xfrm>
          <a:off x="132524" y="2966596"/>
          <a:ext cx="6621163" cy="158959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9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4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KİŞİ BAŞINA DÜŞEN GSYH (USD-$)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2004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TÜRKİYE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6.021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8.598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İSTANBUL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10.332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13.914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13772"/>
                  </a:ext>
                </a:extLst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35748"/>
              </p:ext>
            </p:extLst>
          </p:nvPr>
        </p:nvGraphicFramePr>
        <p:xfrm>
          <a:off x="106195" y="4683260"/>
          <a:ext cx="6647492" cy="467277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1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2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ŞİRKETLERİN DAĞILIMI  (FAAL)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ŞİRKET TÜRÜ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SAYISI (2020)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LİMİTED ŞİRKET 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242.059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ŞAHIS ŞİRKETİ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93.666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ANONİM ŞİRKET 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70.784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KOLLEKTİF ŞİRKET 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368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  KOOPERATİF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1.013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KOMANDİT ŞİRKET 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HOLDİNG  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503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BANKA MERKEZ VE ŞUBELERİ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4.199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TOPLAM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423.411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01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187116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YABANCILARA MÜLK SATIŞI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36450"/>
              </p:ext>
            </p:extLst>
          </p:nvPr>
        </p:nvGraphicFramePr>
        <p:xfrm>
          <a:off x="143691" y="871905"/>
          <a:ext cx="6570617" cy="224878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8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29">
                  <a:extLst>
                    <a:ext uri="{9D8B030D-6E8A-4147-A177-3AD203B41FA5}">
                      <a16:colId xmlns:a16="http://schemas.microsoft.com/office/drawing/2014/main" val="2789348245"/>
                    </a:ext>
                  </a:extLst>
                </a:gridCol>
              </a:tblGrid>
              <a:tr h="499730"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YABANCILARA MÜLK SATIŞI</a:t>
                      </a:r>
                      <a:endParaRPr lang="tr-TR" sz="1800" kern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 anchorCtr="1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r-TR" sz="12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 anchorCtr="1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66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YABANCI SERMAYELİ ŞİRKETLERE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SATILAN </a:t>
                      </a: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MÜLK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1.461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2.222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2.643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1.720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1.620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63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YABANCI GERÇEK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KİŞİLERE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 fontAlgn="b"/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SATILAN M</a:t>
                      </a: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ÜLK  SAYISI 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6.882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30.099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15.876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24.350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22.419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70743"/>
              </p:ext>
            </p:extLst>
          </p:nvPr>
        </p:nvGraphicFramePr>
        <p:xfrm>
          <a:off x="170195" y="3290048"/>
          <a:ext cx="6570616" cy="602622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21327">
                  <a:extLst>
                    <a:ext uri="{9D8B030D-6E8A-4147-A177-3AD203B41FA5}">
                      <a16:colId xmlns:a16="http://schemas.microsoft.com/office/drawing/2014/main" val="3389241839"/>
                    </a:ext>
                  </a:extLst>
                </a:gridCol>
                <a:gridCol w="821327">
                  <a:extLst>
                    <a:ext uri="{9D8B030D-6E8A-4147-A177-3AD203B41FA5}">
                      <a16:colId xmlns:a16="http://schemas.microsoft.com/office/drawing/2014/main" val="1065915504"/>
                    </a:ext>
                  </a:extLst>
                </a:gridCol>
                <a:gridCol w="821327">
                  <a:extLst>
                    <a:ext uri="{9D8B030D-6E8A-4147-A177-3AD203B41FA5}">
                      <a16:colId xmlns:a16="http://schemas.microsoft.com/office/drawing/2014/main" val="2714074225"/>
                    </a:ext>
                  </a:extLst>
                </a:gridCol>
                <a:gridCol w="821327">
                  <a:extLst>
                    <a:ext uri="{9D8B030D-6E8A-4147-A177-3AD203B41FA5}">
                      <a16:colId xmlns:a16="http://schemas.microsoft.com/office/drawing/2014/main" val="1604955415"/>
                    </a:ext>
                  </a:extLst>
                </a:gridCol>
                <a:gridCol w="821327">
                  <a:extLst>
                    <a:ext uri="{9D8B030D-6E8A-4147-A177-3AD203B41FA5}">
                      <a16:colId xmlns:a16="http://schemas.microsoft.com/office/drawing/2014/main" val="866333550"/>
                    </a:ext>
                  </a:extLst>
                </a:gridCol>
                <a:gridCol w="821327">
                  <a:extLst>
                    <a:ext uri="{9D8B030D-6E8A-4147-A177-3AD203B41FA5}">
                      <a16:colId xmlns:a16="http://schemas.microsoft.com/office/drawing/2014/main" val="1394035242"/>
                    </a:ext>
                  </a:extLst>
                </a:gridCol>
                <a:gridCol w="821327">
                  <a:extLst>
                    <a:ext uri="{9D8B030D-6E8A-4147-A177-3AD203B41FA5}">
                      <a16:colId xmlns:a16="http://schemas.microsoft.com/office/drawing/2014/main" val="1536396035"/>
                    </a:ext>
                  </a:extLst>
                </a:gridCol>
                <a:gridCol w="821327">
                  <a:extLst>
                    <a:ext uri="{9D8B030D-6E8A-4147-A177-3AD203B41FA5}">
                      <a16:colId xmlns:a16="http://schemas.microsoft.com/office/drawing/2014/main" val="3989345114"/>
                    </a:ext>
                  </a:extLst>
                </a:gridCol>
              </a:tblGrid>
              <a:tr h="79685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UYRUĞUNA GÖRE YABANCI GERÇEK KİŞİLERE MÜLK SATIŞ SIRALAMASI (İLK 5 ÜLKE) 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4669"/>
                  </a:ext>
                </a:extLst>
              </a:tr>
              <a:tr h="7406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ÜLKE ADI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GERÇEK KİŞİ SAYISI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ÜLKE ADI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GERÇEK KİŞİ SAYISI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ÜLKE ADI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GERÇEK KİŞİ SAYISI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ÜLKE ADI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GERÇEK KİŞİ SAYISI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57470"/>
                  </a:ext>
                </a:extLst>
              </a:tr>
              <a:tr h="47048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Irak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3.821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İran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İran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5.330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498968"/>
                  </a:ext>
                </a:extLst>
              </a:tr>
              <a:tr h="7406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Suudi Arabistan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3.705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İran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2.581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333995"/>
                  </a:ext>
                </a:extLst>
              </a:tr>
              <a:tr h="47048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Afganistan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2.153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Afganistan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Afganistan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Afganistan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1.610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67424"/>
                  </a:ext>
                </a:extLst>
              </a:tr>
              <a:tr h="7406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Kuveyt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Suudi Arabistan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Suudi Arabistan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969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017986"/>
                  </a:ext>
                </a:extLst>
              </a:tr>
              <a:tr h="4704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İran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Mısır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Ürdün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928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63209"/>
                  </a:ext>
                </a:extLst>
              </a:tr>
              <a:tr h="4704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11.001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50607"/>
                  </a:ext>
                </a:extLst>
              </a:tr>
              <a:tr h="5919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22.199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22.419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50" marR="9050" marT="905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9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8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DIŞ TİCARET VERİLERİ</a:t>
            </a:r>
            <a:endParaRPr kumimoji="0" lang="tr-T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333153"/>
              </p:ext>
            </p:extLst>
          </p:nvPr>
        </p:nvGraphicFramePr>
        <p:xfrm>
          <a:off x="121802" y="925585"/>
          <a:ext cx="6617874" cy="832759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1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6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YILLAR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İHRACAT  (Milyon USD)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İTHALAT (Milyon USD)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7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TÜRKİYE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İSTANBUL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İST.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PAYI (%)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TÜRKİYE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İSTANBUL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İST.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PAYI (%)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2012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152.464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76.624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51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236.545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119.604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57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15277"/>
                  </a:ext>
                </a:extLst>
              </a:tr>
              <a:tr h="76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151.868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70.941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251.651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144.136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157.715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82.075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242.224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135.945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143.934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77.068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207.203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117.784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142.606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76.208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198.601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116.008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157.055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81.485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233.792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134.679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2018 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168.023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85.023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223.039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120.575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171.531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86.155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202.705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105.553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56303"/>
                  </a:ext>
                </a:extLst>
              </a:tr>
              <a:tr h="76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40875" marR="40875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169.481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82.748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219.397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126.831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271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5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GENEL BÜTÇE GELİRLERİ 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(BİN TL)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983"/>
              </p:ext>
            </p:extLst>
          </p:nvPr>
        </p:nvGraphicFramePr>
        <p:xfrm>
          <a:off x="150012" y="954153"/>
          <a:ext cx="6582092" cy="797777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5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6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YILI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İSTANBUL/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TÜRKİYE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TAHAKKUK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(BİN TL</a:t>
                      </a: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) (NET)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TAHSİLAT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(BİN TL</a:t>
                      </a: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) (NET)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TAHSİLAT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ORANI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( </a:t>
                      </a: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%)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İSTANBUL/ TÜRKİYE TAHSİLAT  ORANI (%) 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0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İstanbul 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391.865.947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249.575.165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031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1" marR="91431" marT="45716" marB="45716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Türkiye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932.584.453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610.336.392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031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tr-TR" sz="1600" b="1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600" b="1" dirty="0"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İstanbul 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493.455.046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294.827.392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031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1" marR="91431" marT="45716" marB="45716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Türkiye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1.102.713.186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694.163.062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031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İstanbul 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545.110.830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327.136.402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509">
                <a:tc vMerge="1">
                  <a:txBody>
                    <a:bodyPr/>
                    <a:lstStyle/>
                    <a:p>
                      <a:endParaRPr lang="tr-TR" sz="1400" b="1" dirty="0">
                        <a:latin typeface="Bookman Old Style" panose="02050604050505020204" pitchFamily="18" charset="0"/>
                      </a:endParaRPr>
                    </a:p>
                  </a:txBody>
                  <a:tcPr marL="91431" marR="91431" marT="45716" marB="45716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Türkiye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1.296.955.505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827.523.979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0509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Calibri" panose="020F0502020204030204" pitchFamily="34" charset="0"/>
                        </a:rPr>
                        <a:t>2020</a:t>
                      </a:r>
                      <a:r>
                        <a:rPr lang="tr-TR" sz="1600" b="1" baseline="0" dirty="0"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İstanbul 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660.790.698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406.960.890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61,59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41.15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88847"/>
                  </a:ext>
                </a:extLst>
              </a:tr>
              <a:tr h="800509">
                <a:tc vMerge="1">
                  <a:txBody>
                    <a:bodyPr/>
                    <a:lstStyle/>
                    <a:p>
                      <a:pPr algn="ctr"/>
                      <a:endParaRPr lang="tr-TR" sz="1300" b="1" dirty="0">
                        <a:latin typeface="Bookman Old Style" panose="02050604050505020204" pitchFamily="18" charset="0"/>
                      </a:endParaRPr>
                    </a:p>
                  </a:txBody>
                  <a:tcPr marL="91431" marR="91431" marT="45716" marB="45716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Türkiye</a:t>
                      </a:r>
                    </a:p>
                  </a:txBody>
                  <a:tcPr marL="91431" marR="91431" marT="45716" marB="45716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1.556.959.024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988.870.587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63,51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3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232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EĞİTİM GENEL DURUMU</a:t>
            </a:r>
            <a:endParaRPr kumimoji="0" lang="tr-T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65847"/>
              </p:ext>
            </p:extLst>
          </p:nvPr>
        </p:nvGraphicFramePr>
        <p:xfrm>
          <a:off x="97008" y="833240"/>
          <a:ext cx="6661600" cy="378424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11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57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ÖRGÜN + YAYGIN  EĞİTİM  (TÜRKİYE / İSTANBUL)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16" marB="45716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TÜRKİYE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İSTANBUL 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İSTANBUL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% PAY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1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ÖRGÜN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endParaRPr kumimoji="0" lang="tr-TR" sz="1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YAYGIN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ÖRGÜN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YAYGIN</a:t>
                      </a:r>
                      <a:endParaRPr kumimoji="0" lang="tr-TR" sz="1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OKUL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68.589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16.608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85.197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6.851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2.876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9.727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DERSLİK 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727.347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109.957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837.304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103.619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18.781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122.400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ÖĞRETMEN 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1.117.686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85.141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1.202.827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154.417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22.464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176.881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ÖĞRENCİ/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KURSİYER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18.241.881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10.958.359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29.200.240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3.066.290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702.252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3.768.542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08543"/>
              </p:ext>
            </p:extLst>
          </p:nvPr>
        </p:nvGraphicFramePr>
        <p:xfrm>
          <a:off x="110262" y="4678756"/>
          <a:ext cx="6648349" cy="465435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2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871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kern="1200" dirty="0">
                          <a:solidFill>
                            <a:schemeClr val="bg1"/>
                          </a:solidFill>
                        </a:rPr>
                        <a:t>İSTANBUL İLİ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kern="1200" dirty="0">
                          <a:solidFill>
                            <a:schemeClr val="bg1"/>
                          </a:solidFill>
                        </a:rPr>
                        <a:t>EĞİTİM GENEL DURUMU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500" b="1" i="0" u="none" strike="noStrike" dirty="0">
                        <a:solidFill>
                          <a:srgbClr val="000099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500" b="1" i="0" u="none" strike="noStrike" kern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500" b="1" i="0" u="none" strike="noStrike" kern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</a:rPr>
                        <a:t>EĞİTİM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uLnTx/>
                          <a:uFillTx/>
                        </a:rPr>
                        <a:t>2018-2019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uLnTx/>
                          <a:uFillTx/>
                        </a:rPr>
                        <a:t>2019-2020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u="none" strike="noStrike" kern="1200" dirty="0">
                          <a:solidFill>
                            <a:srgbClr val="14213D"/>
                          </a:solidFill>
                        </a:rPr>
                        <a:t>2020-2021</a:t>
                      </a:r>
                      <a:endParaRPr lang="tr-TR" sz="1200" b="0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01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1" u="none" strike="noStrike" dirty="0">
                          <a:solidFill>
                            <a:srgbClr val="FF5400"/>
                          </a:solidFill>
                        </a:rPr>
                        <a:t>OKUL ÖNCESİ ÖĞRENCİLER</a:t>
                      </a:r>
                      <a:endParaRPr lang="tr-TR" sz="1300" b="1" i="0" u="none" strike="noStrike" dirty="0">
                        <a:solidFill>
                          <a:srgbClr val="FF5400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207.071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252.816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141.410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732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1" u="none" strike="noStrike" dirty="0">
                          <a:solidFill>
                            <a:srgbClr val="FF5400"/>
                          </a:solidFill>
                        </a:rPr>
                        <a:t>İLKÖĞRETİM ÖĞRENCİLERİ</a:t>
                      </a:r>
                      <a:endParaRPr lang="tr-TR" sz="1300" b="1" i="0" u="none" strike="noStrike" dirty="0">
                        <a:solidFill>
                          <a:srgbClr val="FF5400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1.836.773</a:t>
                      </a:r>
                      <a:endParaRPr lang="tr-TR" sz="1200" b="0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1.851.439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1.785.326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7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ORTAÖĞRETİM GENEL 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365.971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393.085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448.126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3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ORTAÖĞRETİM MESLEKİ ve TEKNİK EĞİTİM GENEL (İHL ve Özel Eğitim Ortaokulu dahil)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385.083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347.383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399.002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01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1" u="none" strike="noStrike" dirty="0">
                          <a:solidFill>
                            <a:srgbClr val="FF5400"/>
                          </a:solidFill>
                        </a:rPr>
                        <a:t>ORTAÖĞRETİM TOPLAMI</a:t>
                      </a:r>
                      <a:endParaRPr lang="tr-TR" sz="1300" b="1" i="0" u="none" strike="noStrike" dirty="0">
                        <a:solidFill>
                          <a:srgbClr val="FF5400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751.054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740.468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847.128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01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300" b="1" u="none" strike="noStrike" dirty="0">
                          <a:solidFill>
                            <a:srgbClr val="14213D"/>
                          </a:solidFill>
                        </a:rPr>
                        <a:t>TOPLAM ÖĞRENCİ SAYISI</a:t>
                      </a:r>
                      <a:endParaRPr lang="tr-TR" sz="13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0" u="none" strike="noStrike" kern="1200" dirty="0">
                          <a:solidFill>
                            <a:srgbClr val="C00000"/>
                          </a:solidFill>
                        </a:rPr>
                        <a:t>2.794.898</a:t>
                      </a:r>
                      <a:endParaRPr lang="tr-TR" sz="1200" b="0" i="0" u="none" strike="noStrike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0" u="none" strike="noStrike" kern="1200" dirty="0">
                          <a:solidFill>
                            <a:srgbClr val="C00000"/>
                          </a:solidFill>
                        </a:rPr>
                        <a:t>2.851.621</a:t>
                      </a:r>
                      <a:endParaRPr lang="tr-TR" sz="1200" b="0" i="0" u="none" strike="noStrike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2.773.864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01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300" u="none" strike="noStrike" dirty="0"/>
                        <a:t>OKUMAZ</a:t>
                      </a:r>
                      <a:r>
                        <a:rPr lang="tr-TR" sz="1300" u="none" strike="noStrike" baseline="0" dirty="0"/>
                        <a:t> YAZMAZ  ORANI   %</a:t>
                      </a:r>
                      <a:endParaRPr lang="tr-TR" sz="13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01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300" u="none" strike="noStrike" dirty="0"/>
                        <a:t>DERSLİK SAYISI  (Örgün)</a:t>
                      </a:r>
                      <a:endParaRPr lang="tr-TR" sz="13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103.613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103.973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103.619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5104" y="131021"/>
            <a:ext cx="655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NÜFUS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49415"/>
              </p:ext>
            </p:extLst>
          </p:nvPr>
        </p:nvGraphicFramePr>
        <p:xfrm>
          <a:off x="119272" y="3465888"/>
          <a:ext cx="6586327" cy="56648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75989">
                  <a:extLst>
                    <a:ext uri="{9D8B030D-6E8A-4147-A177-3AD203B41FA5}">
                      <a16:colId xmlns:a16="http://schemas.microsoft.com/office/drawing/2014/main" val="2601106219"/>
                    </a:ext>
                  </a:extLst>
                </a:gridCol>
                <a:gridCol w="867604">
                  <a:extLst>
                    <a:ext uri="{9D8B030D-6E8A-4147-A177-3AD203B41FA5}">
                      <a16:colId xmlns:a16="http://schemas.microsoft.com/office/drawing/2014/main" val="1650796824"/>
                    </a:ext>
                  </a:extLst>
                </a:gridCol>
                <a:gridCol w="852647">
                  <a:extLst>
                    <a:ext uri="{9D8B030D-6E8A-4147-A177-3AD203B41FA5}">
                      <a16:colId xmlns:a16="http://schemas.microsoft.com/office/drawing/2014/main" val="1166015246"/>
                    </a:ext>
                  </a:extLst>
                </a:gridCol>
                <a:gridCol w="848340">
                  <a:extLst>
                    <a:ext uri="{9D8B030D-6E8A-4147-A177-3AD203B41FA5}">
                      <a16:colId xmlns:a16="http://schemas.microsoft.com/office/drawing/2014/main" val="1573544411"/>
                    </a:ext>
                  </a:extLst>
                </a:gridCol>
                <a:gridCol w="901827">
                  <a:extLst>
                    <a:ext uri="{9D8B030D-6E8A-4147-A177-3AD203B41FA5}">
                      <a16:colId xmlns:a16="http://schemas.microsoft.com/office/drawing/2014/main" val="2714203926"/>
                    </a:ext>
                  </a:extLst>
                </a:gridCol>
                <a:gridCol w="942398">
                  <a:extLst>
                    <a:ext uri="{9D8B030D-6E8A-4147-A177-3AD203B41FA5}">
                      <a16:colId xmlns:a16="http://schemas.microsoft.com/office/drawing/2014/main" val="3757808530"/>
                    </a:ext>
                  </a:extLst>
                </a:gridCol>
                <a:gridCol w="897522">
                  <a:extLst>
                    <a:ext uri="{9D8B030D-6E8A-4147-A177-3AD203B41FA5}">
                      <a16:colId xmlns:a16="http://schemas.microsoft.com/office/drawing/2014/main" val="815974917"/>
                    </a:ext>
                  </a:extLst>
                </a:gridCol>
              </a:tblGrid>
              <a:tr h="9873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NÜFUS</a:t>
                      </a:r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*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2012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100" b="1" i="0" u="none" strike="noStrike" kern="12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90493"/>
                  </a:ext>
                </a:extLst>
              </a:tr>
              <a:tr h="73464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TOPLAM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 NÜFUS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13.854.740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14.804.116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15.029.231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15.067.724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15.519.267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15.462.452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51290"/>
                  </a:ext>
                </a:extLst>
              </a:tr>
              <a:tr h="60497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ŞEHİR NÜFUSU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13.710.512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14.804.116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15.029.231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15.067.724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15.519.267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15.462.452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96171"/>
                  </a:ext>
                </a:extLst>
              </a:tr>
              <a:tr h="60497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KÖY NÜFUSU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144.228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tr-T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62058"/>
                  </a:ext>
                </a:extLst>
              </a:tr>
              <a:tr h="60497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ÖLÜM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SAYISI 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54.696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64.936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71.050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69.113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63.371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20.003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708043"/>
                  </a:ext>
                </a:extLst>
              </a:tr>
              <a:tr h="70986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DOĞUM SAYISI***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225.905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224.457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241.770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222.596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206.943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197.767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83417"/>
                  </a:ext>
                </a:extLst>
              </a:tr>
              <a:tr h="7090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EVLENEN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 SAYISI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110.478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105.171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105.731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100.081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99.858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85.763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63807"/>
                  </a:ext>
                </a:extLst>
              </a:tr>
              <a:tr h="7090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BOŞANAN SAYISI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26.825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27.270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29.467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32.438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32.564</a:t>
                      </a:r>
                      <a:endParaRPr lang="tr-TR" sz="11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27.323</a:t>
                      </a:r>
                    </a:p>
                  </a:txBody>
                  <a:tcPr marL="8965" marR="8965" marT="896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069621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0" y="9165868"/>
            <a:ext cx="76062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*   </a:t>
            </a:r>
            <a:r>
              <a:rPr kumimoji="0" lang="tr-TR" sz="9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tr-TR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TÜİK verileridir.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lang="tr-TR" dirty="0" smtClean="0">
                <a:solidFill>
                  <a:prstClr val="white"/>
                </a:solidFill>
                <a:latin typeface="Calibri" panose="020F0502020204030204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Tablo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90567"/>
              </p:ext>
            </p:extLst>
          </p:nvPr>
        </p:nvGraphicFramePr>
        <p:xfrm>
          <a:off x="159026" y="899889"/>
          <a:ext cx="6599583" cy="23601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01674">
                  <a:extLst>
                    <a:ext uri="{9D8B030D-6E8A-4147-A177-3AD203B41FA5}">
                      <a16:colId xmlns:a16="http://schemas.microsoft.com/office/drawing/2014/main" val="463268062"/>
                    </a:ext>
                  </a:extLst>
                </a:gridCol>
                <a:gridCol w="4597909">
                  <a:extLst>
                    <a:ext uri="{9D8B030D-6E8A-4147-A177-3AD203B41FA5}">
                      <a16:colId xmlns:a16="http://schemas.microsoft.com/office/drawing/2014/main" val="947962462"/>
                    </a:ext>
                  </a:extLst>
                </a:gridCol>
              </a:tblGrid>
              <a:tr h="668788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CUMHURİYET ÖNCESİ İSTANBUL</a:t>
                      </a:r>
                      <a:r>
                        <a:rPr lang="tr-TR" sz="1400" b="1" cap="none" spc="0" baseline="0" dirty="0">
                          <a:ln w="0"/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NÜFUSU*</a:t>
                      </a:r>
                      <a:endParaRPr lang="tr-TR" sz="1400" b="1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7" marR="7777" marT="7777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r-TR" sz="1200" b="1" cap="none" spc="0" dirty="0">
                        <a:ln w="0"/>
                        <a:solidFill>
                          <a:srgbClr val="1E1E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7" marR="7777" marT="7777" marB="0" anchor="ctr">
                    <a:solidFill>
                      <a:srgbClr val="FFB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24898"/>
                  </a:ext>
                </a:extLst>
              </a:tr>
              <a:tr h="4228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YILLAR</a:t>
                      </a:r>
                    </a:p>
                  </a:txBody>
                  <a:tcPr marL="7777" marR="7777" marT="7777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İSTANBUL</a:t>
                      </a:r>
                    </a:p>
                  </a:txBody>
                  <a:tcPr marL="7777" marR="7777" marT="7777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93895"/>
                  </a:ext>
                </a:extLst>
              </a:tr>
              <a:tr h="422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1885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873.565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9772"/>
                  </a:ext>
                </a:extLst>
              </a:tr>
              <a:tr h="422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1896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1.030.234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12253"/>
                  </a:ext>
                </a:extLst>
              </a:tr>
              <a:tr h="422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1914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909.987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7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6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32813"/>
              </p:ext>
            </p:extLst>
          </p:nvPr>
        </p:nvGraphicFramePr>
        <p:xfrm>
          <a:off x="26894" y="860605"/>
          <a:ext cx="6794991" cy="788583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73305564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4049852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3627838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3885471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316735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9031639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7141738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126414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1796769"/>
                    </a:ext>
                  </a:extLst>
                </a:gridCol>
                <a:gridCol w="386991">
                  <a:extLst>
                    <a:ext uri="{9D8B030D-6E8A-4147-A177-3AD203B41FA5}">
                      <a16:colId xmlns:a16="http://schemas.microsoft.com/office/drawing/2014/main" val="54965052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166603327"/>
                    </a:ext>
                  </a:extLst>
                </a:gridCol>
              </a:tblGrid>
              <a:tr h="6646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OKUL TÜRÜ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Okul/Kurum/ Sınıf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Öğretmen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Derslik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Şube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Derslik Başına Düşen Öğrenci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Şube Başına Düşen Öğrenci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Öğretmen Başına Düşen Öğrenci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205403"/>
                  </a:ext>
                </a:extLst>
              </a:tr>
              <a:tr h="69579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53" marR="3953" marT="395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84447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OKUL ÖNCESİ TOPLAMI </a:t>
                      </a:r>
                      <a:endParaRPr lang="en-US" sz="9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1.595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99.654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52.586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47.068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6.633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4.467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6.675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35962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Anaokulu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143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16.727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8.816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7.911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1.398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865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1.237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30621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Anasınıfı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1.440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82.344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43.388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38.956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5.104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3.506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5.342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733230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Özel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Eğitim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Anaokulu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583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382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201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131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96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96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05050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İLKOKUL TOPLAMI</a:t>
                      </a:r>
                      <a:endParaRPr lang="en-US" sz="9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1.048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840.382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432.485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407.897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32.401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25.934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29.261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318490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İlkokul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1.004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838.582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431.290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407.292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32.206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25.218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28.848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004618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Özel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Eğitim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İlkokulu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1.800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1.195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605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195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716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413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50443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ORTAOKUL TOPLAMI</a:t>
                      </a:r>
                      <a:endParaRPr lang="en-US" sz="9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1.152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775.823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396.947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378.876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35.646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19.458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29.216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36779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Ortaokul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747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632.019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333.315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298.704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29.005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15.036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22.536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60968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İmam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Hatip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Ortaokulu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247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109.423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50.004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59.419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6.346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4.261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4.974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77314"/>
                  </a:ext>
                </a:extLst>
              </a:tr>
              <a:tr h="40497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İHL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Bünyesinde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Yer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Alan İHO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113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32.497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12.417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20.080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1.319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438170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Özel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Eğitim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Ortaokulu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1.884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1.211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673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295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161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387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46541"/>
                  </a:ext>
                </a:extLst>
              </a:tr>
              <a:tr h="4606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TEMEL EĞİTİM TOPLAMI</a:t>
                      </a:r>
                      <a:endParaRPr lang="en-US" sz="9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2.355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1.715.859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882.018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833.841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69.576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46.353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65.152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28668"/>
                  </a:ext>
                </a:extLst>
              </a:tr>
              <a:tr h="4606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ORTAÖĞRETİM TOPLAMI</a:t>
                      </a:r>
                      <a:endParaRPr lang="en-US" sz="9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944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705.069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358.122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346.947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41.098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21.746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21.487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75164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Genel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Ortaöğretim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316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330.332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150.578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179.754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13.998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7.451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7.535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66114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Mesleki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ve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Teknik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Ortaöğretim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358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262.780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159.134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103.646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17.306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7.588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9.180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01886"/>
                  </a:ext>
                </a:extLst>
              </a:tr>
              <a:tr h="40497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Din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Öğretimi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Genel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Müdürlüğü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(İHL)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210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106.046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44.634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61.412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8.757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6.106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3.982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05293"/>
                  </a:ext>
                </a:extLst>
              </a:tr>
              <a:tr h="30601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 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Özel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Eğitim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Lisesi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5.911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3.776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2.135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1.037</a:t>
                      </a:r>
                      <a:endParaRPr lang="tr-T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601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790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55475"/>
                  </a:ext>
                </a:extLst>
              </a:tr>
              <a:tr h="5100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ÖRGÜN EĞİTİM TOPLAMI</a:t>
                      </a:r>
                      <a:endParaRPr lang="en-US" sz="9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3660" marR="3660" marT="366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3.299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2.420.928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1.240.140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1.180.788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110.674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68.099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86.639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36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22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90907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26894" y="2273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ÖRGÜN EĞİTİM DETAYI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(Resmi-Özel Toplamı)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8802362"/>
            <a:ext cx="6410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 1: Anasınıflarında görev </a:t>
            </a: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yapan 6.333 öğretmen 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ile </a:t>
            </a: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5.045 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derslik hem okulöncesinde hem de diğer kademelerde de hesaplandığı için toplamdan düşülmüştür.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 2: İmam Hatip Liseleri bünyesinde yer alan İmam Hatip Ortaokulu derslik ve öğretmen sayıları. İmam Hatip Ortaokulu kademesinde de hesaplandığı için toplamdan düşülmüştür.</a:t>
            </a:r>
          </a:p>
        </p:txBody>
      </p:sp>
    </p:spTree>
    <p:extLst>
      <p:ext uri="{BB962C8B-B14F-4D97-AF65-F5344CB8AC3E}">
        <p14:creationId xmlns:p14="http://schemas.microsoft.com/office/powerpoint/2010/main" val="23571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60994"/>
              </p:ext>
            </p:extLst>
          </p:nvPr>
        </p:nvGraphicFramePr>
        <p:xfrm>
          <a:off x="80685" y="874058"/>
          <a:ext cx="6683184" cy="793863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36417">
                  <a:extLst>
                    <a:ext uri="{9D8B030D-6E8A-4147-A177-3AD203B41FA5}">
                      <a16:colId xmlns:a16="http://schemas.microsoft.com/office/drawing/2014/main" val="101702362"/>
                    </a:ext>
                  </a:extLst>
                </a:gridCol>
                <a:gridCol w="615725">
                  <a:extLst>
                    <a:ext uri="{9D8B030D-6E8A-4147-A177-3AD203B41FA5}">
                      <a16:colId xmlns:a16="http://schemas.microsoft.com/office/drawing/2014/main" val="1111504042"/>
                    </a:ext>
                  </a:extLst>
                </a:gridCol>
                <a:gridCol w="615725">
                  <a:extLst>
                    <a:ext uri="{9D8B030D-6E8A-4147-A177-3AD203B41FA5}">
                      <a16:colId xmlns:a16="http://schemas.microsoft.com/office/drawing/2014/main" val="3522886417"/>
                    </a:ext>
                  </a:extLst>
                </a:gridCol>
                <a:gridCol w="615725">
                  <a:extLst>
                    <a:ext uri="{9D8B030D-6E8A-4147-A177-3AD203B41FA5}">
                      <a16:colId xmlns:a16="http://schemas.microsoft.com/office/drawing/2014/main" val="1424363409"/>
                    </a:ext>
                  </a:extLst>
                </a:gridCol>
                <a:gridCol w="718346">
                  <a:extLst>
                    <a:ext uri="{9D8B030D-6E8A-4147-A177-3AD203B41FA5}">
                      <a16:colId xmlns:a16="http://schemas.microsoft.com/office/drawing/2014/main" val="2754743862"/>
                    </a:ext>
                  </a:extLst>
                </a:gridCol>
                <a:gridCol w="718346">
                  <a:extLst>
                    <a:ext uri="{9D8B030D-6E8A-4147-A177-3AD203B41FA5}">
                      <a16:colId xmlns:a16="http://schemas.microsoft.com/office/drawing/2014/main" val="2936454766"/>
                    </a:ext>
                  </a:extLst>
                </a:gridCol>
                <a:gridCol w="615725">
                  <a:extLst>
                    <a:ext uri="{9D8B030D-6E8A-4147-A177-3AD203B41FA5}">
                      <a16:colId xmlns:a16="http://schemas.microsoft.com/office/drawing/2014/main" val="4130442133"/>
                    </a:ext>
                  </a:extLst>
                </a:gridCol>
                <a:gridCol w="615725">
                  <a:extLst>
                    <a:ext uri="{9D8B030D-6E8A-4147-A177-3AD203B41FA5}">
                      <a16:colId xmlns:a16="http://schemas.microsoft.com/office/drawing/2014/main" val="2329205647"/>
                    </a:ext>
                  </a:extLst>
                </a:gridCol>
                <a:gridCol w="615725">
                  <a:extLst>
                    <a:ext uri="{9D8B030D-6E8A-4147-A177-3AD203B41FA5}">
                      <a16:colId xmlns:a16="http://schemas.microsoft.com/office/drawing/2014/main" val="4098375079"/>
                    </a:ext>
                  </a:extLst>
                </a:gridCol>
                <a:gridCol w="615725">
                  <a:extLst>
                    <a:ext uri="{9D8B030D-6E8A-4147-A177-3AD203B41FA5}">
                      <a16:colId xmlns:a16="http://schemas.microsoft.com/office/drawing/2014/main" val="679418486"/>
                    </a:ext>
                  </a:extLst>
                </a:gridCol>
              </a:tblGrid>
              <a:tr h="7771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TÜRÜ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KURUM SAYISI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DERSLİK SAYISI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ŞUBE SAYISI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ÖĞRENCİ SAYISI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DERSLİK BAŞINA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ŞUBE BAŞINA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İKİLİ ÖĞRETİM </a:t>
                      </a:r>
                      <a:r>
                        <a:rPr lang="tr-T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ORANI % 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İKİLİ ÖĞRETİM ORANI </a:t>
                      </a:r>
                      <a:r>
                        <a:rPr lang="tr-T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27168"/>
                  </a:ext>
                </a:extLst>
              </a:tr>
              <a:tr h="264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RESMİ OKULLAR TOPLAM (A+B+C+D+E+F)</a:t>
                      </a:r>
                      <a:endParaRPr lang="tr-TR" sz="10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İKİLİ</a:t>
                      </a:r>
                      <a:endParaRPr lang="tr-TR" sz="10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751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16.581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30.491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898.609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25%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39%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772800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NORMAL</a:t>
                      </a:r>
                      <a:endParaRPr lang="tr-TR" sz="10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2.280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50.557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48.154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1.422.665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75%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61%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55115"/>
                  </a:ext>
                </a:extLst>
              </a:tr>
              <a:tr h="2664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3.031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67.138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78.645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2.321.274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199642"/>
                  </a:ext>
                </a:extLst>
              </a:tr>
              <a:tr h="264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İLKÖĞRETİM TOPLAM (A+B+C)</a:t>
                      </a:r>
                      <a:endParaRPr lang="tr-TR" sz="10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İKİLİ</a:t>
                      </a:r>
                      <a:endParaRPr lang="tr-TR" sz="10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663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14.463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26.881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774.134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32%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48%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793559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NORMAL</a:t>
                      </a:r>
                      <a:endParaRPr lang="tr-TR" sz="10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1.424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30.929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30.277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842.071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68%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52%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20736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2.087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45.392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57.158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1.616.205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6388"/>
                  </a:ext>
                </a:extLst>
              </a:tr>
              <a:tr h="264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İLKOKUL (A)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İKİLİ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357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9.100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15.507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437.658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34%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52%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14754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NORMAL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691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16.834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13.754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402.724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66%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48%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570740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1.048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25.934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29.261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840.382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33338"/>
                  </a:ext>
                </a:extLst>
              </a:tr>
              <a:tr h="264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ORTAOKUL (B)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İKİLİ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264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4.965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10.581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315.970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33%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826972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NORMAL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10.232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12.342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317.933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67%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133980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792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15.197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22.923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633.903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82746"/>
                  </a:ext>
                </a:extLst>
              </a:tr>
              <a:tr h="264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İMAM-HATİP ORTAOKULU (C)</a:t>
                      </a:r>
                      <a:endParaRPr lang="tr-TR" sz="10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İKİLİ</a:t>
                      </a:r>
                      <a:endParaRPr lang="tr-TR" sz="10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398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793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20.506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17%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14%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88674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NORMAL</a:t>
                      </a:r>
                      <a:endParaRPr lang="tr-TR" sz="10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205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3.863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4.181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121.414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83%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86%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662220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247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4.261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6.293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141.920</a:t>
                      </a:r>
                      <a:endParaRPr lang="tr-TR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46233"/>
                  </a:ext>
                </a:extLst>
              </a:tr>
              <a:tr h="264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ORTAÖĞRETİM TOPLAM (D+E+F)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İKİLİ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2.118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3.610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124.475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18%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642290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NORMAL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856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19.628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17.877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580.594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82%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697123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944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21.746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21.487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705.069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32123"/>
                  </a:ext>
                </a:extLst>
              </a:tr>
              <a:tr h="264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GENEL ORTAÖĞRETİM (D)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İKİLİ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873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1.565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60.056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11%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18%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920496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NORMAL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280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6.578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5.970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270.276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89%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82%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373749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316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7.451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7.535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330.332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43018"/>
                  </a:ext>
                </a:extLst>
              </a:tr>
              <a:tr h="264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MESLEKİ-TEKNİK ORTAÖĞRETİM (E)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İKİLİ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956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1.688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54.707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84921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NORMAL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377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7.233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8.282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213.984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17785"/>
                  </a:ext>
                </a:extLst>
              </a:tr>
              <a:tr h="28694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418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8.189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9.970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268.691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76376"/>
                  </a:ext>
                </a:extLst>
              </a:tr>
              <a:tr h="264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İMAM HATİP LİSELERİ (F)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İKİLİ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289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357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9.712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16103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NORMAL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199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5.817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3.625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96.334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95%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971032"/>
                  </a:ext>
                </a:extLst>
              </a:tr>
              <a:tr h="2643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210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6.106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3.982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106.046</a:t>
                      </a:r>
                      <a:endParaRPr lang="tr-TR" sz="9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 TUR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9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 TUR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142139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92765" y="8920719"/>
            <a:ext cx="6670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Not: </a:t>
            </a:r>
            <a:r>
              <a:rPr kumimoji="0" lang="tr-TR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İlkokul ve ortaokul aynı binayı ve derslikleri kullandığı için ilgili kurum türlerinde derslik başına düşen öğrenci sayısı verileri  fazla çıkmıştır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Normalde ilk ve ortaokulda derslik başına düşen öğrenci sayısı </a:t>
            </a:r>
            <a:r>
              <a:rPr kumimoji="0" lang="tr-T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36’dır</a:t>
            </a:r>
            <a:r>
              <a:rPr kumimoji="0" lang="tr-T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tr-T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3473" y="42120"/>
            <a:ext cx="683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2020-2021 YILI RESMİ 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OKULLARIN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NORMAL VE İKİLİ ÖĞRETİM DURUMU*</a:t>
            </a:r>
            <a:endParaRPr kumimoji="0" lang="tr-T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3473" y="42120"/>
            <a:ext cx="683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YÜKSEK ÖĞRETİM GENEL DURUMU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TÜRKİYE-İSTANBUL KARŞILAŞTIRMASI</a:t>
            </a:r>
            <a:endParaRPr kumimoji="0" lang="tr-T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82516"/>
              </p:ext>
            </p:extLst>
          </p:nvPr>
        </p:nvGraphicFramePr>
        <p:xfrm>
          <a:off x="123108" y="854517"/>
          <a:ext cx="6624000" cy="854127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351788606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30098245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3632365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130434168"/>
                    </a:ext>
                  </a:extLst>
                </a:gridCol>
              </a:tblGrid>
              <a:tr h="906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YÜKSEK ÖĞRETİM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İSTANBUL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TÜRKİYE</a:t>
                      </a:r>
                      <a:endParaRPr lang="tr-TR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İSTANBUL’UN PAYI </a:t>
                      </a:r>
                      <a:endParaRPr lang="tr-TR" sz="14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tr-T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91534"/>
                  </a:ext>
                </a:extLst>
              </a:tr>
              <a:tr h="544143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KURUM</a:t>
                      </a:r>
                      <a:r>
                        <a:rPr lang="tr-TR" sz="1400" b="1" u="none" strike="noStrike" baseline="0" dirty="0">
                          <a:solidFill>
                            <a:srgbClr val="14213D"/>
                          </a:solidFill>
                          <a:effectLst/>
                        </a:rPr>
                        <a:t> SAYISI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87" marR="7087" marT="7087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87" marR="7087" marT="7087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87" marR="7087" marT="7087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43280"/>
                  </a:ext>
                </a:extLst>
              </a:tr>
              <a:tr h="49342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DEVLET ÜNİVERSİTESİ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13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678265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VAKIF ÜNİVERSİTESİ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44*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60,2</a:t>
                      </a: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37815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VAKIF MESLEK YÜKSEK OKULU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3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99473"/>
                  </a:ext>
                </a:extLst>
              </a:tr>
              <a:tr h="49342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 smtClean="0">
                          <a:solidFill>
                            <a:srgbClr val="FF5400"/>
                          </a:solidFill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FF54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60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84684"/>
                  </a:ext>
                </a:extLst>
              </a:tr>
              <a:tr h="544143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ÖĞRENCİ SAYISI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7087" marR="7087" marT="7087" marB="0" anchor="ctr">
                    <a:lnL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87" marR="7087" marT="7087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463169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DEVLET ÜNİVERSİTESİ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776.707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7.320.450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84433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VAKIF ÜNİVERSİTESİ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458.183</a:t>
                      </a: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608.133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754418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VAKIF MESLEK YÜKSEK OKULU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4.491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11.661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66357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 smtClean="0">
                          <a:solidFill>
                            <a:srgbClr val="FF5400"/>
                          </a:solidFill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FF54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1.239.381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7.940.244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87041"/>
                  </a:ext>
                </a:extLst>
              </a:tr>
              <a:tr h="544143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ÖĞRETİM ELEMANI SAYISI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7087" marR="7087" marT="7087" marB="0" anchor="ctr">
                    <a:lnL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880574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DEVLET ÜNİVERSİTESİ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16.443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150.518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99490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VAKIF ÜNİVERSİTESİ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18.643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26.939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238710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VAKIF MESLEK YÜKSEK OKULU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74494"/>
                  </a:ext>
                </a:extLst>
              </a:tr>
              <a:tr h="50150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u="none" strike="noStrike" dirty="0">
                          <a:solidFill>
                            <a:srgbClr val="FF5400"/>
                          </a:solidFill>
                          <a:effectLst/>
                        </a:rPr>
                        <a:t>TOPLAM </a:t>
                      </a:r>
                      <a:endParaRPr lang="tr-TR" sz="1400" b="1" i="0" u="none" strike="noStrike" dirty="0">
                        <a:solidFill>
                          <a:srgbClr val="FF54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35.212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177.518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88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1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DEVLET ÜNİVERSİTELERİ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30142"/>
              </p:ext>
            </p:extLst>
          </p:nvPr>
        </p:nvGraphicFramePr>
        <p:xfrm>
          <a:off x="40342" y="943690"/>
          <a:ext cx="6786939" cy="835933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3129976894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4248295555"/>
                    </a:ext>
                  </a:extLst>
                </a:gridCol>
                <a:gridCol w="642403">
                  <a:extLst>
                    <a:ext uri="{9D8B030D-6E8A-4147-A177-3AD203B41FA5}">
                      <a16:colId xmlns:a16="http://schemas.microsoft.com/office/drawing/2014/main" val="1018558212"/>
                    </a:ext>
                  </a:extLst>
                </a:gridCol>
                <a:gridCol w="582446">
                  <a:extLst>
                    <a:ext uri="{9D8B030D-6E8A-4147-A177-3AD203B41FA5}">
                      <a16:colId xmlns:a16="http://schemas.microsoft.com/office/drawing/2014/main" val="2766534829"/>
                    </a:ext>
                  </a:extLst>
                </a:gridCol>
                <a:gridCol w="608141">
                  <a:extLst>
                    <a:ext uri="{9D8B030D-6E8A-4147-A177-3AD203B41FA5}">
                      <a16:colId xmlns:a16="http://schemas.microsoft.com/office/drawing/2014/main" val="2790645772"/>
                    </a:ext>
                  </a:extLst>
                </a:gridCol>
                <a:gridCol w="608141">
                  <a:extLst>
                    <a:ext uri="{9D8B030D-6E8A-4147-A177-3AD203B41FA5}">
                      <a16:colId xmlns:a16="http://schemas.microsoft.com/office/drawing/2014/main" val="3300494511"/>
                    </a:ext>
                  </a:extLst>
                </a:gridCol>
                <a:gridCol w="673808">
                  <a:extLst>
                    <a:ext uri="{9D8B030D-6E8A-4147-A177-3AD203B41FA5}">
                      <a16:colId xmlns:a16="http://schemas.microsoft.com/office/drawing/2014/main" val="26878293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12104799"/>
                    </a:ext>
                  </a:extLst>
                </a:gridCol>
              </a:tblGrid>
              <a:tr h="1372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SIRA NO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vert="vert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ÜNİVERSİTE ADI 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FAKÜLTE SAYISI 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YÜKSEK OKUL  SAYISI 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MESLEK YÜKSEK OKUL SAYISI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ENSTİTÜ SAYISI 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ÖĞRETİM ELEMANI SAYISI 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ÖĞRENCİ SAYISI 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88511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u="none" strike="noStrike" dirty="0">
                          <a:effectLst/>
                        </a:rPr>
                        <a:t>BOĞAZİÇİ ÜNİVERSİTESİ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62646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u="none" strike="noStrike" dirty="0">
                          <a:effectLst/>
                        </a:rPr>
                        <a:t>GALATASARAY</a:t>
                      </a:r>
                      <a:r>
                        <a:rPr lang="tr-TR" sz="1200" b="1" u="none" strike="noStrike" baseline="0" dirty="0">
                          <a:effectLst/>
                        </a:rPr>
                        <a:t> </a:t>
                      </a:r>
                      <a:r>
                        <a:rPr lang="tr-TR" sz="1200" b="1" u="none" strike="noStrike" dirty="0">
                          <a:effectLst/>
                        </a:rPr>
                        <a:t>ÜNİVERSİTESİ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63737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MEDENİYET ÜNİVERSİTESİ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86214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TEKNİK ÜNİVERSİTESİ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36.113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23707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ÜNİVERSİTESİ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552.088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40921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ÜNİVERSİTESİ CERRAHPAŞA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34.601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58039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MARMARA ÜNİVERSİTESİ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74.244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0196"/>
                  </a:ext>
                </a:extLst>
              </a:tr>
              <a:tr h="592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MİMARSİNAN GÜZEL SANATLAR ÜNİVERSİTESİ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58595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u="none" strike="noStrike" dirty="0">
                          <a:effectLst/>
                        </a:rPr>
                        <a:t>SAĞLIK</a:t>
                      </a:r>
                      <a:r>
                        <a:rPr lang="tr-TR" sz="1200" b="1" u="none" strike="noStrike" baseline="0" dirty="0">
                          <a:effectLst/>
                        </a:rPr>
                        <a:t> </a:t>
                      </a:r>
                      <a:r>
                        <a:rPr lang="tr-TR" sz="1200" b="1" u="none" strike="noStrike" dirty="0">
                          <a:effectLst/>
                        </a:rPr>
                        <a:t>BİLİMLERİ ÜNİVERSİTESİ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30302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10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u="none" strike="noStrike" dirty="0">
                          <a:effectLst/>
                        </a:rPr>
                        <a:t>TÜRK-ALMAN ÜNİVERSİTESİ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93024"/>
                  </a:ext>
                </a:extLst>
              </a:tr>
              <a:tr h="592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11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u="none" strike="noStrike" dirty="0" smtClean="0">
                          <a:effectLst/>
                        </a:rPr>
                        <a:t>TÜRK-JAPON BİLİM VE TEKNOLOJİ ÜNİVERSİTESİ</a:t>
                      </a:r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49990"/>
                  </a:ext>
                </a:extLst>
              </a:tr>
              <a:tr h="592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12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u="none" strike="noStrike" dirty="0" smtClean="0">
                          <a:effectLst/>
                        </a:rPr>
                        <a:t>TÜRKİYE</a:t>
                      </a:r>
                      <a:r>
                        <a:rPr lang="tr-TR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tr-TR" sz="1200" b="1" u="none" strike="noStrike" dirty="0" smtClean="0">
                          <a:effectLst/>
                        </a:rPr>
                        <a:t>ULUSLARARASI İSLAM, BİLİM VE TEKNOLOJİ ÜNİVERSİTESİ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41468"/>
                  </a:ext>
                </a:extLst>
              </a:tr>
              <a:tr h="473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</a:rPr>
                        <a:t>13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u="none" strike="noStrike" dirty="0">
                          <a:effectLst/>
                        </a:rPr>
                        <a:t>YILDIZ TEKNİK ÜNİVERSİTESİ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35.990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78705"/>
                  </a:ext>
                </a:extLst>
              </a:tr>
              <a:tr h="4736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400" b="1" u="none" strike="noStrike" dirty="0">
                          <a:solidFill>
                            <a:srgbClr val="14213D"/>
                          </a:solidFill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8" marR="3248" marT="324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16.443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776.707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35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2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VAKIF ÜNİVERSİTELERİ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40663"/>
              </p:ext>
            </p:extLst>
          </p:nvPr>
        </p:nvGraphicFramePr>
        <p:xfrm>
          <a:off x="53791" y="820278"/>
          <a:ext cx="6736973" cy="861526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6788">
                  <a:extLst>
                    <a:ext uri="{9D8B030D-6E8A-4147-A177-3AD203B41FA5}">
                      <a16:colId xmlns:a16="http://schemas.microsoft.com/office/drawing/2014/main" val="3208617606"/>
                    </a:ext>
                  </a:extLst>
                </a:gridCol>
                <a:gridCol w="2471729">
                  <a:extLst>
                    <a:ext uri="{9D8B030D-6E8A-4147-A177-3AD203B41FA5}">
                      <a16:colId xmlns:a16="http://schemas.microsoft.com/office/drawing/2014/main" val="1043160973"/>
                    </a:ext>
                  </a:extLst>
                </a:gridCol>
                <a:gridCol w="648074">
                  <a:extLst>
                    <a:ext uri="{9D8B030D-6E8A-4147-A177-3AD203B41FA5}">
                      <a16:colId xmlns:a16="http://schemas.microsoft.com/office/drawing/2014/main" val="3113933963"/>
                    </a:ext>
                  </a:extLst>
                </a:gridCol>
                <a:gridCol w="602860">
                  <a:extLst>
                    <a:ext uri="{9D8B030D-6E8A-4147-A177-3AD203B41FA5}">
                      <a16:colId xmlns:a16="http://schemas.microsoft.com/office/drawing/2014/main" val="3349014425"/>
                    </a:ext>
                  </a:extLst>
                </a:gridCol>
                <a:gridCol w="617934">
                  <a:extLst>
                    <a:ext uri="{9D8B030D-6E8A-4147-A177-3AD203B41FA5}">
                      <a16:colId xmlns:a16="http://schemas.microsoft.com/office/drawing/2014/main" val="727192237"/>
                    </a:ext>
                  </a:extLst>
                </a:gridCol>
                <a:gridCol w="557648">
                  <a:extLst>
                    <a:ext uri="{9D8B030D-6E8A-4147-A177-3AD203B41FA5}">
                      <a16:colId xmlns:a16="http://schemas.microsoft.com/office/drawing/2014/main" val="2206133781"/>
                    </a:ext>
                  </a:extLst>
                </a:gridCol>
                <a:gridCol w="663148">
                  <a:extLst>
                    <a:ext uri="{9D8B030D-6E8A-4147-A177-3AD203B41FA5}">
                      <a16:colId xmlns:a16="http://schemas.microsoft.com/office/drawing/2014/main" val="790745694"/>
                    </a:ext>
                  </a:extLst>
                </a:gridCol>
                <a:gridCol w="798792">
                  <a:extLst>
                    <a:ext uri="{9D8B030D-6E8A-4147-A177-3AD203B41FA5}">
                      <a16:colId xmlns:a16="http://schemas.microsoft.com/office/drawing/2014/main" val="2547668739"/>
                    </a:ext>
                  </a:extLst>
                </a:gridCol>
              </a:tblGrid>
              <a:tr h="452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SIRA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ÜNİVERSİTE ADI 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FAKÜLTE SAYISI 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YÜKSEK OKUL  SAYISI 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MESLEK YÜKSEK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OKULU SAYISI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ENSTİTÜ SAYISI 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ÖĞRETİM ELEMANI  SAYISI 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ÖĞRENCİ SAYISI </a:t>
                      </a:r>
                      <a:endParaRPr lang="tr-TR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11605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ACIBADEM M. ALİ AYDINLAR ÜNİV.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94915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ALTINBAŞ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36429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BAHÇEŞEHİR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2854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BEYKENT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03847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BEYKOZ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148227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BEZM-İ ÂLEM VAKIF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17559"/>
                  </a:ext>
                </a:extLst>
              </a:tr>
              <a:tr h="135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BİRUNİ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651498"/>
                  </a:ext>
                </a:extLst>
              </a:tr>
              <a:tr h="135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DEMİROĞLU BİLİM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42023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DOĞUŞ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76573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10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FATİH SULTAN MEHMET VAKIF ÜNİV.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252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11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FENERBAHÇE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09622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12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HALİÇ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43693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13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IŞIK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502414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14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İBN-İ HALDUN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7990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tr-TR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İSTANBUL 29 MAYIS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38540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16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İSTANBUL AREL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5626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ATLAS ÜNİVERSİTESİ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843190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AYDIN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240078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AYVANSARAY ÜNİV.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160005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BİLGİ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91477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tr-T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ESENYURT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57466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tr-T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GALATA ÜNİVERSİTESİ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56954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GEDİK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44939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GELİŞİM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603300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KENT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84772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KÜLTÜR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941732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MEDİPOL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683631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RUMELİ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77342"/>
                  </a:ext>
                </a:extLst>
              </a:tr>
              <a:tr h="165606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SABAHATTİN ZAİM Ü.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92729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tr-T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SAĞLIK VE TEKNOLOJİ Ü.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14881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TİCARET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01258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32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İSTANBUL YENİ YÜZYIL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48175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33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İSTİNYE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16157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34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KADİR HAS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01868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35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KOÇ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92514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36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MALTEPE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46183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37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MEF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737744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38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NİŞANTAŞI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964901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39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OKAN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52399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40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ÖZYEĞİN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2521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41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PİRİ REİS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566172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 smtClean="0">
                          <a:effectLst/>
                          <a:latin typeface="+mn-lt"/>
                        </a:rPr>
                        <a:t>42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SABANCI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02291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 smtClean="0">
                          <a:effectLst/>
                          <a:latin typeface="+mn-lt"/>
                        </a:rPr>
                        <a:t>43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ÜSKÜDAR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79261"/>
                  </a:ext>
                </a:extLst>
              </a:tr>
              <a:tr h="16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 smtClean="0">
                          <a:effectLst/>
                          <a:latin typeface="+mn-lt"/>
                        </a:rPr>
                        <a:t>44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YEDİTEPE ÜNİVERSİTESİ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18.643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458.183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63747"/>
                  </a:ext>
                </a:extLst>
              </a:tr>
              <a:tr h="16698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tr-TR" sz="8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VAKIF ÜNİVERSTİLERİ TOPLAMI</a:t>
                      </a:r>
                      <a:endParaRPr lang="tr-TR" sz="8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707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65968"/>
                  </a:ext>
                </a:extLst>
              </a:tr>
              <a:tr h="159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ATAŞEHİR ADIGÜZEL MYO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611963"/>
                  </a:ext>
                </a:extLst>
              </a:tr>
              <a:tr h="159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ŞİŞLİ MYO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 dirty="0">
                          <a:effectLst/>
                        </a:rPr>
                        <a:t>3854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20277"/>
                  </a:ext>
                </a:extLst>
              </a:tr>
              <a:tr h="1591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tr-TR" sz="8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VAKIF MYO TOPLAMI</a:t>
                      </a:r>
                      <a:endParaRPr lang="tr-TR" sz="8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4.491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308114"/>
                  </a:ext>
                </a:extLst>
              </a:tr>
              <a:tr h="2351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900" b="1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GENEL TOPLAM</a:t>
                      </a:r>
                      <a:endParaRPr lang="tr-TR" sz="900" b="1" i="0" u="none" strike="noStrike" dirty="0"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18.769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462.674</a:t>
                      </a:r>
                    </a:p>
                  </a:txBody>
                  <a:tcPr marL="3101" marR="3101" marT="3101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6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1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YÜKSEK ÖĞRENİM YURTLARI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939133"/>
              </p:ext>
            </p:extLst>
          </p:nvPr>
        </p:nvGraphicFramePr>
        <p:xfrm>
          <a:off x="98613" y="1285465"/>
          <a:ext cx="6677461" cy="598879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31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336">
                  <a:extLst>
                    <a:ext uri="{9D8B030D-6E8A-4147-A177-3AD203B41FA5}">
                      <a16:colId xmlns:a16="http://schemas.microsoft.com/office/drawing/2014/main" val="965685225"/>
                    </a:ext>
                  </a:extLst>
                </a:gridCol>
                <a:gridCol w="89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55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YURTLAR</a:t>
                      </a:r>
                      <a:endParaRPr kumimoji="0" lang="tr-T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ERKEK</a:t>
                      </a:r>
                      <a:endParaRPr kumimoji="0" lang="tr-T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KIZ</a:t>
                      </a:r>
                      <a:endParaRPr kumimoji="0" lang="tr-T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AYRI</a:t>
                      </a:r>
                      <a:endParaRPr kumimoji="0" lang="tr-T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kumimoji="0" lang="tr-T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54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İSTANBUL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YURT SAYISI (KAMU)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21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5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KAPASİTE (KAMU)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12.163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12.914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25.077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5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YURT SAYISI (ÖZEL)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/>
                        <a:t>420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/>
                        <a:t>-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/>
                        <a:t>420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5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KAPASİTE (ÖZEL)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62.644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-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62.644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5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TÜRKİYE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YURT SAYISI (KAMU) 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243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355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182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790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55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KAPASİTE (KAMU)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268.024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430.265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698.289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132522" y="7453844"/>
            <a:ext cx="6321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1400" dirty="0">
                <a:solidFill>
                  <a:prstClr val="black"/>
                </a:solidFill>
                <a:latin typeface="Calibri" panose="020F0502020204030204" pitchFamily="34" charset="0"/>
              </a:rPr>
              <a:t>NOT: Karma Yurtlar, Kız Öğrenci Yurtlarına dönüştürüldüğünden; Karma Yurtların toplam kapasitesi, kız öğrenci sayısına dahil edilmiştir.</a:t>
            </a:r>
          </a:p>
        </p:txBody>
      </p:sp>
    </p:spTree>
    <p:extLst>
      <p:ext uri="{BB962C8B-B14F-4D97-AF65-F5344CB8AC3E}">
        <p14:creationId xmlns:p14="http://schemas.microsoft.com/office/powerpoint/2010/main" val="14015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3473" y="42120"/>
            <a:ext cx="683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TOPLU TAŞIMA İLE  GÜNLÜK TAŞINAN </a:t>
            </a:r>
            <a:endParaRPr kumimoji="0" lang="tr-TR" sz="20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YOLCU SAYISI </a:t>
            </a:r>
            <a:endParaRPr kumimoji="0" lang="tr-T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66624"/>
              </p:ext>
            </p:extLst>
          </p:nvPr>
        </p:nvGraphicFramePr>
        <p:xfrm>
          <a:off x="125507" y="815505"/>
          <a:ext cx="6638366" cy="850077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591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ULAŞIM TÜRÜ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2017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2018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6">
                <a:tc gridSpan="5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baseline="0" dirty="0" smtClean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RAYLI SİSTEM İLE TAŞINAN TOPLAM TAŞINAN YOLCU SAYISI </a:t>
                      </a:r>
                      <a:endParaRPr lang="tr-TR" sz="1400" b="1" i="0" u="none" strike="noStrike" dirty="0" smtClean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75538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METRO (YER ALTI)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1.069.172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1.180.238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1.257.327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441.300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7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HAFİF RAYLI (YER ÜSTÜ)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495.650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731.133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869.572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248.658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MARMARAY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184.141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286.840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550.871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229.408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TRAMVAY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593.600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462.899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682.001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316.202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99421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FÜNİKÜLER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30.782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39.964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32.861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6.379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TELEFERİK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9.032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8.840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11.793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2.408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2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FF54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FF5400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2.382.377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2.709.914</a:t>
                      </a:r>
                      <a:endParaRPr lang="tr-TR" sz="1200" b="1" i="0" u="none" strike="noStrike" dirty="0">
                        <a:solidFill>
                          <a:srgbClr val="FF54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3.404.425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1.244.355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980">
                <a:tc gridSpan="5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baseline="0" dirty="0" smtClean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LASTİKLİ ARAÇLAR İLE TAŞINAN TOPLAM TAŞINAN YOLCU SAYISI </a:t>
                      </a:r>
                      <a:endParaRPr lang="tr-TR" sz="1400" b="1" i="0" u="none" strike="noStrike" dirty="0" smtClean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38567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İETT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841.830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969.536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1.149.114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501.839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METROBÜS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955.873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971.214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1.059.021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452.861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OTOBÜS AŞ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838.040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835.422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1.066.448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400.074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ÖZEL HALK OTOBÜSÜ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1.314.639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1.571.393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1.950.845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824.164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79173"/>
                  </a:ext>
                </a:extLst>
              </a:tr>
              <a:tr h="35492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i="0" u="none" strike="noStrike" dirty="0" smtClean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FF54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3.950.382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4.347.565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5.225.428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2.178.938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3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DENİZ ARAÇLARI </a:t>
                      </a:r>
                      <a:r>
                        <a:rPr lang="tr-TR" sz="1400" b="1" i="0" u="none" strike="noStrike" baseline="0" dirty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TOPLAM TAŞINAN YOLCU SAYISI </a:t>
                      </a:r>
                      <a:endParaRPr lang="tr-TR" sz="1400" b="1" i="0" u="none" strike="noStrike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Aft>
                          <a:spcPts val="0"/>
                        </a:spcAft>
                      </a:pP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spcAft>
                          <a:spcPts val="0"/>
                        </a:spcAft>
                      </a:pP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spcAft>
                          <a:spcPts val="0"/>
                        </a:spcAft>
                      </a:pP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62000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ŞEHİR HATLARI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101.122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110.457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116.040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54.887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İDO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19.394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13.509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DENTUR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59.538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29.295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TURYOL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492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i="0" u="none" strike="noStrike" dirty="0" smtClean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FF54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208.382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187.051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230.933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FF5400"/>
                          </a:solidFill>
                          <a:effectLst/>
                          <a:latin typeface="Calibri" panose="020F0502020204030204" pitchFamily="34" charset="0"/>
                        </a:rPr>
                        <a:t>113.915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1681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GENEL TOPLAM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kern="1200" dirty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6.541.141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7.244.530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8.860.786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3.537.208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7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67562"/>
              </p:ext>
            </p:extLst>
          </p:nvPr>
        </p:nvGraphicFramePr>
        <p:xfrm>
          <a:off x="146816" y="814715"/>
          <a:ext cx="6548716" cy="200799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8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YILLAR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3721" marR="43721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TRAFİĞE KAYITLI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MOTORLU ARAÇ SAYISI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3721" marR="43721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BİR ÖNCEKİ YILA GÖRE ARTIŞ SAYISI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3721" marR="43721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 smtClean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3721" marR="43721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4.112.488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215.870	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1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 smtClean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3721" marR="43721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4.239.154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126.666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6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3721" marR="43721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4.190.910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-48.244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7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 smtClean="0"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 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3721" marR="43721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4.388.118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197.208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463063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63473" y="42120"/>
            <a:ext cx="68301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KARAYOLU ULAŞIMI</a:t>
            </a: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MOTORLU ARAÇ ve TOPLU TAŞIMA ARAÇLARI SAYISI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23594"/>
              </p:ext>
            </p:extLst>
          </p:nvPr>
        </p:nvGraphicFramePr>
        <p:xfrm>
          <a:off x="112643" y="6388524"/>
          <a:ext cx="6632715" cy="298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232">
                  <a:extLst>
                    <a:ext uri="{9D8B030D-6E8A-4147-A177-3AD203B41FA5}">
                      <a16:colId xmlns:a16="http://schemas.microsoft.com/office/drawing/2014/main" val="1310826673"/>
                    </a:ext>
                  </a:extLst>
                </a:gridCol>
              </a:tblGrid>
              <a:tr h="394116">
                <a:tc gridSpan="5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KÖPRÜLERDEN YILLIK GEÇEN ARAÇ</a:t>
                      </a:r>
                    </a:p>
                  </a:txBody>
                  <a:tcPr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b="1" dirty="0">
                        <a:solidFill>
                          <a:srgbClr val="FF0000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16">
                <a:tc>
                  <a:txBody>
                    <a:bodyPr/>
                    <a:lstStyle/>
                    <a:p>
                      <a:pPr marL="0" marR="0" lvl="0" indent="0" algn="l" defTabSz="914400" rtl="0" fontAlgn="base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485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 smtClean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tr-TR" sz="1200" b="1" i="0" u="none" strike="noStrike" kern="1200" dirty="0">
                        <a:solidFill>
                          <a:srgbClr val="2F4858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  <a:endParaRPr lang="tr-TR" sz="1400" b="1" kern="1200" baseline="0" dirty="0">
                        <a:solidFill>
                          <a:srgbClr val="2F4858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endParaRPr lang="tr-TR" sz="1400" b="1" kern="1200" baseline="0" dirty="0">
                        <a:solidFill>
                          <a:srgbClr val="2F4858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87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15 TEMMUZ ŞEHİTLER KÖPRÜSÜ</a:t>
                      </a:r>
                    </a:p>
                  </a:txBody>
                  <a:tcPr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58.699.748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57.790.926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55.492.546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45.299.792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87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FATİH</a:t>
                      </a:r>
                      <a:r>
                        <a:rPr lang="tr-TR" sz="1200" b="1" baseline="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SULTAN MEHMET</a:t>
                      </a:r>
                      <a:r>
                        <a:rPr lang="tr-TR" sz="1200" b="1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KÖPRÜSÜ</a:t>
                      </a:r>
                    </a:p>
                  </a:txBody>
                  <a:tcPr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63.577.866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72.857.894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61.595.230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45.595.744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87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YAVUZ SULTAN SELİM KÖPRÜSÜ</a:t>
                      </a:r>
                    </a:p>
                  </a:txBody>
                  <a:tcPr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892666"/>
                  </a:ext>
                </a:extLst>
              </a:tr>
              <a:tr h="419596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AVRASYA  TÜNELİ</a:t>
                      </a:r>
                    </a:p>
                  </a:txBody>
                  <a:tcPr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 smtClean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15.119.000</a:t>
                      </a:r>
                      <a:endParaRPr lang="tr-TR" sz="1200" b="1" i="0" u="none" strike="noStrike" kern="1200" dirty="0">
                        <a:solidFill>
                          <a:srgbClr val="2F4858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17.556.000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17.271.000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12.800.000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691373"/>
                  </a:ext>
                </a:extLst>
              </a:tr>
              <a:tr h="443587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122.277.614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130.648.820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117.087.776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i="0" u="none" strike="noStrike" kern="120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90.895.536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43562"/>
              </p:ext>
            </p:extLst>
          </p:nvPr>
        </p:nvGraphicFramePr>
        <p:xfrm>
          <a:off x="108163" y="2929703"/>
          <a:ext cx="6637195" cy="335183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8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TOPLU</a:t>
                      </a:r>
                      <a:r>
                        <a:rPr lang="tr-TR" sz="1400" b="1" i="0" u="none" strike="noStrik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TAŞIMA ARAÇLARI</a:t>
                      </a:r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                                                          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TAKSİ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17.395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17.395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17.395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17.395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TAKSİ/DOLMUŞ 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572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MİNİBÜS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6.460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6.460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6.460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6.460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SERVİS ARACI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66.269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57.625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57.625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57.625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ÖZEL HALK OTOBÜS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2.154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İETT OTOBÜS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2.520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2.460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2.463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2.610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OTOBÜS A.Ş. (Erguvan Otobüs)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985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400" b="1" i="0" u="none" strike="noStrike" kern="1200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METROBÜS</a:t>
                      </a:r>
                      <a:r>
                        <a:rPr lang="tr-TR" sz="1400" b="1" i="0" u="none" strike="noStrike" kern="1200" baseline="0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1" i="0" u="none" strike="noStrike" kern="1200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SAYISI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96.965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88.350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88.346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88.349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45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HAVAYOLU ULAŞIMI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25762"/>
              </p:ext>
            </p:extLst>
          </p:nvPr>
        </p:nvGraphicFramePr>
        <p:xfrm>
          <a:off x="166627" y="923198"/>
          <a:ext cx="6638364" cy="5689636"/>
        </p:xfrm>
        <a:graphic>
          <a:graphicData uri="http://schemas.openxmlformats.org/drawingml/2006/table">
            <a:tbl>
              <a:tblPr/>
              <a:tblGrid>
                <a:gridCol w="1854132">
                  <a:extLst>
                    <a:ext uri="{9D8B030D-6E8A-4147-A177-3AD203B41FA5}">
                      <a16:colId xmlns:a16="http://schemas.microsoft.com/office/drawing/2014/main" val="1031707862"/>
                    </a:ext>
                  </a:extLst>
                </a:gridCol>
                <a:gridCol w="1604634">
                  <a:extLst>
                    <a:ext uri="{9D8B030D-6E8A-4147-A177-3AD203B41FA5}">
                      <a16:colId xmlns:a16="http://schemas.microsoft.com/office/drawing/2014/main" val="2977241270"/>
                    </a:ext>
                  </a:extLst>
                </a:gridCol>
                <a:gridCol w="1602102">
                  <a:extLst>
                    <a:ext uri="{9D8B030D-6E8A-4147-A177-3AD203B41FA5}">
                      <a16:colId xmlns:a16="http://schemas.microsoft.com/office/drawing/2014/main" val="1648629064"/>
                    </a:ext>
                  </a:extLst>
                </a:gridCol>
                <a:gridCol w="1577496">
                  <a:extLst>
                    <a:ext uri="{9D8B030D-6E8A-4147-A177-3AD203B41FA5}">
                      <a16:colId xmlns:a16="http://schemas.microsoft.com/office/drawing/2014/main" val="1071990530"/>
                    </a:ext>
                  </a:extLst>
                </a:gridCol>
              </a:tblGrid>
              <a:tr h="54036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İSTANBUL HAVALİMANI YOLCU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TRAFİĞİ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01965"/>
                  </a:ext>
                </a:extLst>
              </a:tr>
              <a:tr h="5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GELEN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GİDEN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TOPLAM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44192"/>
                  </a:ext>
                </a:extLst>
              </a:tr>
              <a:tr h="5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İÇ HATLAR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3.667.670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2.925.656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6.593.326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638607"/>
                  </a:ext>
                </a:extLst>
              </a:tr>
              <a:tr h="5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DIŞ HATLAR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7.912.389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3.954.483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11.866.872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94125"/>
                  </a:ext>
                </a:extLst>
              </a:tr>
              <a:tr h="5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TOPLAM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11.580.059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6.880.139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18.460.190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061991"/>
                  </a:ext>
                </a:extLst>
              </a:tr>
              <a:tr h="28594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374392"/>
                  </a:ext>
                </a:extLst>
              </a:tr>
              <a:tr h="54036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SABİHA GÖKÇEN HAVALİMANI YOLCU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TRAFİĞİ</a:t>
                      </a:r>
                      <a:endParaRPr kumimoji="0" lang="tr-TR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577280"/>
                  </a:ext>
                </a:extLst>
              </a:tr>
              <a:tr h="5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GELEN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GİDEN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TOPLAM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73078"/>
                  </a:ext>
                </a:extLst>
              </a:tr>
              <a:tr h="5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İÇ HATLAR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5.849.222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5.099.429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10.948.651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420364"/>
                  </a:ext>
                </a:extLst>
              </a:tr>
              <a:tr h="5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DIŞ HATLAR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2.636.863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2.246.287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4.883.150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04286"/>
                  </a:ext>
                </a:extLst>
              </a:tr>
              <a:tr h="5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TOPLAM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8.486.085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7.345.718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15.831.801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60098"/>
                  </a:ext>
                </a:extLst>
              </a:tr>
            </a:tbl>
          </a:graphicData>
        </a:graphic>
      </p:graphicFrame>
      <p:graphicFrame>
        <p:nvGraphicFramePr>
          <p:cNvPr id="7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61934"/>
              </p:ext>
            </p:extLst>
          </p:nvPr>
        </p:nvGraphicFramePr>
        <p:xfrm>
          <a:off x="140123" y="6878246"/>
          <a:ext cx="6638364" cy="2279008"/>
        </p:xfrm>
        <a:graphic>
          <a:graphicData uri="http://schemas.openxmlformats.org/drawingml/2006/table">
            <a:tbl>
              <a:tblPr/>
              <a:tblGrid>
                <a:gridCol w="225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9752"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52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İÇHATLAR YOLCU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40.507.114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40.296.755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37.027.788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17.541.977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52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DIŞ HATLAR YOLCU SAYISI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54.606.175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59.246.780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64.166.471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16.750.022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752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 YOLCU SAYISI  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95.113.289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99.543.535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101.194.259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34.291.991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0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DENİZYOLU ULAŞIMI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26077"/>
              </p:ext>
            </p:extLst>
          </p:nvPr>
        </p:nvGraphicFramePr>
        <p:xfrm>
          <a:off x="181145" y="1038437"/>
          <a:ext cx="6548717" cy="55126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68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571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TÜR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SAYI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43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GEMİ  SAYISI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57 (İDO 29, ŞH 28)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43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İSKELE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 SAYISI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54 (İDO 7, ŞH 50)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43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HAT SAYISI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25 (İDO 3, ŞH 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43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TAŞINAN ARAÇ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4.006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(Günlük)</a:t>
                      </a:r>
                      <a:endParaRPr lang="tr-TR" sz="14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43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İDO+ŞH  (YOLCU)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63.955</a:t>
                      </a:r>
                      <a:r>
                        <a:rPr lang="tr-TR" sz="1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(Günlük)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1655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DENİZ MOTORU (DENTUR+TURYOL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YOLCU)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49.960 (Günlük)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743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 (YOLCU)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113.915</a:t>
                      </a:r>
                      <a:r>
                        <a:rPr lang="tr-TR" sz="1400" b="0" kern="1200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(Günlük)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00550"/>
              </p:ext>
            </p:extLst>
          </p:nvPr>
        </p:nvGraphicFramePr>
        <p:xfrm>
          <a:off x="167893" y="6858385"/>
          <a:ext cx="6548717" cy="227236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6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13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TRANSİT</a:t>
                      </a:r>
                      <a:r>
                        <a:rPr lang="tr-TR" sz="1600" b="1" i="0" u="none" strike="noStrik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BOĞAZ GEMİ TRAFİĞİ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2018</a:t>
                      </a:r>
                      <a:endParaRPr lang="tr-TR" sz="1600" b="1" i="0" u="none" strike="noStrike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  <a:endParaRPr lang="tr-TR" sz="1600" b="1" i="0" u="none" strike="noStrike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600" b="1" i="0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2021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13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BOĞAZDAN GEÇEN TANKER SAYISI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8.587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8.957</a:t>
                      </a:r>
                      <a:endParaRPr lang="tr-TR" sz="14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4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8.248</a:t>
                      </a:r>
                      <a:endParaRPr lang="tr-TR" sz="14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13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BOĞAZDAN GEÇEN TOPLAM GEMİ SAYISI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41.103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41.112</a:t>
                      </a:r>
                      <a:endParaRPr lang="tr-TR" sz="14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4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38.551</a:t>
                      </a:r>
                      <a:endParaRPr lang="tr-TR" sz="14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3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136"/>
              </p:ext>
            </p:extLst>
          </p:nvPr>
        </p:nvGraphicFramePr>
        <p:xfrm>
          <a:off x="105104" y="876991"/>
          <a:ext cx="6588079" cy="81168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3605">
                  <a:extLst>
                    <a:ext uri="{9D8B030D-6E8A-4147-A177-3AD203B41FA5}">
                      <a16:colId xmlns:a16="http://schemas.microsoft.com/office/drawing/2014/main" val="2601106219"/>
                    </a:ext>
                  </a:extLst>
                </a:gridCol>
                <a:gridCol w="1694927">
                  <a:extLst>
                    <a:ext uri="{9D8B030D-6E8A-4147-A177-3AD203B41FA5}">
                      <a16:colId xmlns:a16="http://schemas.microsoft.com/office/drawing/2014/main" val="165079682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02824231"/>
                    </a:ext>
                  </a:extLst>
                </a:gridCol>
                <a:gridCol w="1510747">
                  <a:extLst>
                    <a:ext uri="{9D8B030D-6E8A-4147-A177-3AD203B41FA5}">
                      <a16:colId xmlns:a16="http://schemas.microsoft.com/office/drawing/2014/main" val="3099657515"/>
                    </a:ext>
                  </a:extLst>
                </a:gridCol>
              </a:tblGrid>
              <a:tr h="482653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CUMHURİYET</a:t>
                      </a:r>
                      <a:r>
                        <a:rPr lang="tr-TR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DÖNEMİ İSTANBUL NÜFUSU</a:t>
                      </a:r>
                      <a:endParaRPr lang="tr-TR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2B364A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9D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535077"/>
                  </a:ext>
                </a:extLst>
              </a:tr>
              <a:tr h="42962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YILLAR</a:t>
                      </a:r>
                    </a:p>
                  </a:txBody>
                  <a:tcPr marL="7777" marR="7777" marT="7777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İSTANBUL</a:t>
                      </a:r>
                    </a:p>
                  </a:txBody>
                  <a:tcPr marL="7777" marR="7777" marT="7777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TÜRKİYE</a:t>
                      </a:r>
                    </a:p>
                  </a:txBody>
                  <a:tcPr marL="7777" marR="7777" marT="7777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</a:t>
                      </a:r>
                    </a:p>
                  </a:txBody>
                  <a:tcPr marL="7777" marR="7777" marT="7777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90493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1927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806.863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13.648.270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51290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1935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883.599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16.158.018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96171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1940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991.237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17.820.950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5,56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62058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1945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1.078.399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18.790.174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5,74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708043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1950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1.166.477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20.947.188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5,57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83417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1955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1.533.822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24.064.763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6,37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63807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1.882.092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27.754.820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6,78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069621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2.293.823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31.391.421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83901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3.019.032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35.605.176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8,48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75248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3.904.588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40.347.719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9,68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1030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1980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4.741.890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44.736.957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39762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1985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5.842.985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50.664.458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305491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7.309.190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56.473.035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12,94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278411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9.198.809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62.865.574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14,63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831006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10.018.735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67.803.927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14,78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29910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13.624.240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74.724.269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18,23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2931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13.854.740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75.627.384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18,32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63951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14.377.018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77.695.904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18,50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62414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14.657.434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78.741.053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44626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14.804.116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79.814.871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18,55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42575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15.029.231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80.810.525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759639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15.067.724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82.003.882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18,37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12225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15.519.267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83.154.997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265622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15.462.452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83.614.362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18,49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56444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92765" y="9172654"/>
            <a:ext cx="6586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Karpat, Kemal (2003) Osmanlı Nüfusu (1830-1914) İstanbul: Tarih Vakfı Yurt Yayınları; Karpat, Kemal (2006) Osmanlı’da Değişim, Modernleşme ve Uluslaşma, Çev. Dilek Özdemir, Ankara: İmge Kitapevi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05104" y="131021"/>
            <a:ext cx="655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YILLARA GÖRE İSTANBUL NÜFUSU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lang="tr-TR" dirty="0" smtClean="0">
                <a:solidFill>
                  <a:prstClr val="white"/>
                </a:solidFill>
                <a:latin typeface="Calibri" panose="020F0502020204030204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786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SAĞLIK GENEL BİLGİLER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AAD45-9E9D-4CFF-8CAC-247D62ADDC27}" type="slidenum">
              <a:rPr lang="tr-TR" smtClean="0"/>
              <a:pPr/>
              <a:t>30</a:t>
            </a:fld>
            <a:r>
              <a:rPr lang="tr-TR" dirty="0"/>
              <a:t> / </a:t>
            </a:r>
            <a:r>
              <a:rPr lang="tr-TR" dirty="0" smtClean="0"/>
              <a:t>204</a:t>
            </a:r>
            <a:endParaRPr lang="tr-TR" dirty="0"/>
          </a:p>
        </p:txBody>
      </p:sp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91163"/>
              </p:ext>
            </p:extLst>
          </p:nvPr>
        </p:nvGraphicFramePr>
        <p:xfrm>
          <a:off x="132524" y="914400"/>
          <a:ext cx="6599581" cy="842911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791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bg1"/>
                          </a:solidFill>
                        </a:rPr>
                        <a:t>SAĞLIK*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tr-TR" sz="1600" b="1" i="0" u="none" strike="noStrike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kern="1200" baseline="0" dirty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tr-TR" sz="1600" b="1" i="0" u="none" strike="noStrike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kern="1200" baseline="0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tr-TR" sz="1600" b="1" i="0" u="none" strike="noStrike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kern="1200" baseline="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marL="5025" marR="5025" marT="50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74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u="none" strike="noStrike" dirty="0">
                          <a:latin typeface="+mn-lt"/>
                        </a:rPr>
                        <a:t>HASTANE</a:t>
                      </a:r>
                      <a:r>
                        <a:rPr lang="tr-TR" sz="1200" b="1" u="none" strike="noStrike" baseline="0" dirty="0">
                          <a:latin typeface="+mn-lt"/>
                        </a:rPr>
                        <a:t> SAYISI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400" u="none" strike="noStrike" kern="1200" dirty="0"/>
                        <a:t>238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239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235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237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74">
                <a:tc>
                  <a:txBody>
                    <a:bodyPr/>
                    <a:lstStyle/>
                    <a:p>
                      <a:pPr algn="just" rtl="0" fontAlgn="ctr"/>
                      <a:r>
                        <a:rPr lang="tr-TR" sz="1200" b="1" u="none" strike="noStrike" kern="1200" dirty="0">
                          <a:latin typeface="+mn-lt"/>
                        </a:rPr>
                        <a:t>HASTANE YATAK SAYISI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37.787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39.530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40.719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46.443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399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u="none" strike="noStrike" dirty="0">
                          <a:latin typeface="+mn-lt"/>
                        </a:rPr>
                        <a:t>HEKİM </a:t>
                      </a:r>
                      <a:r>
                        <a:rPr lang="tr-TR" sz="1200" b="1" u="none" strike="noStrike" dirty="0" smtClean="0">
                          <a:latin typeface="+mn-lt"/>
                        </a:rPr>
                        <a:t>SAYISI</a:t>
                      </a:r>
                    </a:p>
                    <a:p>
                      <a:pPr algn="just" fontAlgn="b"/>
                      <a:r>
                        <a:rPr lang="tr-TR" sz="1200" b="1" u="none" strike="noStrike" dirty="0" smtClean="0">
                          <a:latin typeface="+mn-lt"/>
                        </a:rPr>
                        <a:t> </a:t>
                      </a:r>
                      <a:r>
                        <a:rPr lang="tr-TR" sz="1200" b="1" u="none" strike="noStrike" baseline="0" dirty="0">
                          <a:latin typeface="+mn-lt"/>
                        </a:rPr>
                        <a:t>(Asistan, Diş Hekimi dâhil.)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40.373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43.509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41.712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43.871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104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u="none" strike="noStrike" dirty="0">
                          <a:latin typeface="+mn-lt"/>
                        </a:rPr>
                        <a:t>YATARAK TEDAVİ GÖREN HASTA 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2.107.974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1.960.655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2.154.123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1.829.518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98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u="none" strike="noStrike" dirty="0">
                          <a:latin typeface="+mn-lt"/>
                        </a:rPr>
                        <a:t>TOPLAM AMELİYAT 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2.160.389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2.005.455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2.309.599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1.631.120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998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latin typeface="+mn-lt"/>
                        </a:rPr>
                        <a:t>ÖLEN BEBEK  / BEBEK ÖLÜM HIZI (1000'DE)  (0-1 YAŞ) </a:t>
                      </a:r>
                      <a:endParaRPr lang="tr-TR" sz="1200" b="1" i="0" u="none" strike="noStrike" baseline="30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u="none" strike="noStrike" kern="1200" dirty="0"/>
                        <a:t>28 hafta ve üzeri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u="none" strike="noStrike" kern="1200" dirty="0"/>
                        <a:t>1.036/‰ 4,3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28 hafta ve üzeri</a:t>
                      </a:r>
                      <a:br>
                        <a:rPr lang="tr-TR" sz="1200" u="none" strike="noStrike" kern="1200" dirty="0">
                          <a:latin typeface="+mn-lt"/>
                        </a:rPr>
                      </a:br>
                      <a:r>
                        <a:rPr lang="tr-TR" sz="1200" u="none" strike="noStrike" kern="1200" dirty="0">
                          <a:latin typeface="+mn-lt"/>
                        </a:rPr>
                        <a:t>1.220 /  ‰ 5,3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kern="1200" noProof="0" dirty="0">
                          <a:latin typeface="+mn-lt"/>
                        </a:rPr>
                        <a:t>28 hafta ve üzeri</a:t>
                      </a:r>
                      <a:br>
                        <a:rPr lang="tr-TR" sz="1200" u="none" strike="noStrike" kern="1200" noProof="0" dirty="0">
                          <a:latin typeface="+mn-lt"/>
                        </a:rPr>
                      </a:br>
                      <a:r>
                        <a:rPr lang="tr-TR" sz="1200" u="none" strike="noStrike" kern="1200" noProof="0" dirty="0">
                          <a:latin typeface="+mn-lt"/>
                        </a:rPr>
                        <a:t>908 /  ‰ 4,5</a:t>
                      </a:r>
                      <a:endParaRPr lang="tr-TR" sz="1200" b="1" i="0" u="none" strike="noStrik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28 hafta ve üzeri  </a:t>
                      </a:r>
                    </a:p>
                    <a:p>
                      <a:pPr algn="ctr"/>
                      <a:r>
                        <a:rPr lang="tr-TR" sz="1200" dirty="0" smtClean="0">
                          <a:latin typeface="+mn-lt"/>
                        </a:rPr>
                        <a:t>869/</a:t>
                      </a:r>
                      <a:r>
                        <a:rPr lang="tr-TR" sz="1200" baseline="0" dirty="0" smtClean="0">
                          <a:latin typeface="+mn-lt"/>
                        </a:rPr>
                        <a:t> </a:t>
                      </a:r>
                      <a:r>
                        <a:rPr lang="tr-TR" sz="1200" dirty="0">
                          <a:latin typeface="+mn-lt"/>
                        </a:rPr>
                        <a:t>binde 4,2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68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latin typeface="+mn-lt"/>
                        </a:rPr>
                        <a:t>ÖLEN ANNE SAYISI / ANNE ÖLÜM ORANI (100.000’DE)</a:t>
                      </a:r>
                      <a:r>
                        <a:rPr lang="tr-TR" sz="1200" b="1" u="none" strike="noStrike" baseline="30000" dirty="0">
                          <a:latin typeface="+mn-lt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23/yüz binde 9,6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27 /  yüz binde 11,7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23 /yüz binde 10,3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25 / yüz binde 10,6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67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latin typeface="+mn-lt"/>
                        </a:rPr>
                        <a:t>NORMAL DOĞUM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100.460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97.177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96.364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86.512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67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latin typeface="+mn-lt"/>
                        </a:rPr>
                        <a:t>SEZARYEN DOĞUM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132.286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132.692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135.478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129.847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18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latin typeface="+mn-lt"/>
                        </a:rPr>
                        <a:t>SEZARYEN DIŞI MÜDAHALELİ DOĞUM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1.116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981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966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772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267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latin typeface="+mn-lt"/>
                        </a:rPr>
                        <a:t>HASTANEDE TOPLAM DOĞUM SAYISI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233.862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230.850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latin typeface="+mn-lt"/>
                        </a:rPr>
                        <a:t>232.828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217.131</a:t>
                      </a:r>
                      <a:endParaRPr lang="tr-TR" sz="1200" b="1" dirty="0">
                        <a:latin typeface="+mn-lt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985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latin typeface="+mn-lt"/>
                        </a:rPr>
                        <a:t>TESPİT EDİLEN BULAŞICI HASTALIK SAYISI</a:t>
                      </a:r>
                      <a:endParaRPr lang="tr-TR" sz="1200" b="1" i="0" u="none" strike="noStrike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11.102</a:t>
                      </a:r>
                      <a:endParaRPr lang="tr-TR" sz="1400" b="1" i="0" u="none" strike="noStrike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13.330</a:t>
                      </a:r>
                      <a:endParaRPr lang="tr-TR" sz="1200" b="1" i="0" u="none" strike="noStrike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19.547</a:t>
                      </a:r>
                      <a:endParaRPr lang="tr-TR" sz="1200" b="1" i="0" u="none" strike="noStrike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chemeClr val="tx1"/>
                          </a:solidFill>
                          <a:latin typeface="+mn-lt"/>
                        </a:rPr>
                        <a:t>24.630**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latin typeface="+mn-lt"/>
                        </a:rPr>
                        <a:t>YAPILAN AŞILAMA </a:t>
                      </a:r>
                      <a:r>
                        <a:rPr lang="tr-TR" sz="1200" b="1" u="none" strike="noStrike" dirty="0" smtClean="0">
                          <a:latin typeface="+mn-lt"/>
                        </a:rPr>
                        <a:t>SAYISI***</a:t>
                      </a:r>
                      <a:endParaRPr lang="tr-TR" sz="1200" b="1" i="0" u="none" strike="noStrike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25" marR="5025" marT="50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dirty="0"/>
                        <a:t>3.963.156</a:t>
                      </a:r>
                      <a:endParaRPr lang="tr-TR" sz="1400" b="1" i="0" u="none" strike="noStrike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3.352.407</a:t>
                      </a:r>
                      <a:endParaRPr lang="tr-TR" sz="1200" b="1" i="0" u="none" strike="noStrike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latin typeface="+mn-lt"/>
                        </a:rPr>
                        <a:t>3.316.771</a:t>
                      </a:r>
                      <a:endParaRPr lang="tr-TR" sz="1200" b="1" i="0" u="none" strike="noStrike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chemeClr val="tx1"/>
                          </a:solidFill>
                          <a:latin typeface="+mn-lt"/>
                        </a:rPr>
                        <a:t>3.263.281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616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790476"/>
              </p:ext>
            </p:extLst>
          </p:nvPr>
        </p:nvGraphicFramePr>
        <p:xfrm>
          <a:off x="216663" y="1139271"/>
          <a:ext cx="6506744" cy="225328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58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10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SAĞLIK İLE İLGİLİ GENEL </a:t>
                      </a: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GÖSTERGELER</a:t>
                      </a:r>
                      <a:endParaRPr kumimoji="0" lang="tr-T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İSTANBUL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TÜRKİYE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İST. PAYI %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HASTANE SAYISI 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1.532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15,47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YATAK SAYISI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46.443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252.487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7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HEKİM </a:t>
                      </a:r>
                      <a:r>
                        <a:rPr kumimoji="0" lang="tr-T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SAYISI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 </a:t>
                      </a: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(Diş hekimi ve asistan hekim dahil)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43.871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206.594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06837"/>
              </p:ext>
            </p:extLst>
          </p:nvPr>
        </p:nvGraphicFramePr>
        <p:xfrm>
          <a:off x="229602" y="3549318"/>
          <a:ext cx="6507057" cy="309002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2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1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SAĞLIK HİZMETLERİNİN KİŞİ BAŞINA </a:t>
                      </a:r>
                      <a:r>
                        <a:rPr kumimoji="0" lang="tr-TR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DAĞILIMI</a:t>
                      </a:r>
                      <a:endParaRPr kumimoji="0" lang="tr-T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İSTANBUL</a:t>
                      </a:r>
                      <a:endParaRPr kumimoji="0" lang="tr-TR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TÜRKİYE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NÜFUS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15.462.452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83.614.362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13447"/>
                  </a:ext>
                </a:extLst>
              </a:tr>
              <a:tr h="403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YATAK BAŞINA DÜŞEN KİŞİ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DOKTOR BAŞINA DÜŞEN KİŞİ </a:t>
                      </a:r>
                      <a:endParaRPr kumimoji="0" lang="tr-T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Diş hek. hariç)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HEMŞİRE BAŞINA DÜŞEN KİŞİ 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EBE+HEMŞİRE BAŞINA DÜŞEN KİŞİ 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4288" marR="74288" marT="37144" marB="37144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04951"/>
              </p:ext>
            </p:extLst>
          </p:nvPr>
        </p:nvGraphicFramePr>
        <p:xfrm>
          <a:off x="229602" y="6821957"/>
          <a:ext cx="6507057" cy="1944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0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112 ACİL </a:t>
                      </a: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HİZMETLERİ</a:t>
                      </a:r>
                      <a:endParaRPr kumimoji="0" lang="tr-T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95" marR="74295" marT="37148" marB="3714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112 İSTASYONU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95" marR="74295" marT="37148" marB="3714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AMBULANS </a:t>
                      </a:r>
                      <a:r>
                        <a:rPr kumimoji="0" lang="tr-T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SAYISI*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95" marR="74295" marT="37148" marB="3714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TAŞINAN VAKA SAYISI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95" marR="74295" marT="37148" marB="3714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1.041.338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İLK 10 DAKİKA ULAŞILAN HASTA ORANI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95" marR="74295" marT="37148" marB="3714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%68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62877" y="8799852"/>
            <a:ext cx="63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Ambulans Sayısına 2 deniz ve 1 </a:t>
            </a: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helikopter </a:t>
            </a: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ambulansı dahil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edilmiştir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SAĞLIK GENEL BİLGİLER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71330"/>
              </p:ext>
            </p:extLst>
          </p:nvPr>
        </p:nvGraphicFramePr>
        <p:xfrm>
          <a:off x="112642" y="805672"/>
          <a:ext cx="6632716" cy="296841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03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96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22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728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31610">
                  <a:extLst>
                    <a:ext uri="{9D8B030D-6E8A-4147-A177-3AD203B41FA5}">
                      <a16:colId xmlns:a16="http://schemas.microsoft.com/office/drawing/2014/main" val="3945947781"/>
                    </a:ext>
                  </a:extLst>
                </a:gridCol>
              </a:tblGrid>
              <a:tr h="35270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        YILLARA GÖRE HASTANE SAYILARI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tr-T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tr-T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tr-T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solidFill>
                      <a:srgbClr val="FFE6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BAĞLI 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OLDUĞU KURUM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2016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2017 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2018 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2019 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2020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SAĞLIK BAKANLIĞI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15*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6599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ÜNİVERSİTELER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DİĞER KAMU KURUMLARI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ÖZEL HASTANELER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166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161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ASKERİ HASTANELER*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TOPLAM 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396" marR="3439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400" b="1" u="none" strike="noStrike" kern="1200" dirty="0">
                          <a:solidFill>
                            <a:srgbClr val="14213D"/>
                          </a:solidFill>
                        </a:rPr>
                        <a:t>237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400" b="1" u="none" strike="noStrike" kern="1200" dirty="0">
                          <a:solidFill>
                            <a:srgbClr val="14213D"/>
                          </a:solidFill>
                        </a:rPr>
                        <a:t>239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400" b="1" u="none" strike="noStrike" kern="1200" dirty="0">
                          <a:solidFill>
                            <a:srgbClr val="14213D"/>
                          </a:solidFill>
                        </a:rPr>
                        <a:t>235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 kern="1200" dirty="0">
                          <a:solidFill>
                            <a:srgbClr val="14213D"/>
                          </a:solidFill>
                        </a:rPr>
                        <a:t>237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7235" y="3774086"/>
            <a:ext cx="6790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*Askeri Hastanelerle ilgili istatistik tutulmamaktadır.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** 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tanesi 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Diş Hastanesidir.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**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Sağlık Bakanlığı Hastanelerine  </a:t>
            </a:r>
            <a:r>
              <a:rPr kumimoji="0" lang="tr-T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 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Adet Ağız Diş Sağlığı Merkezi dahil edilmemiştir.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'TSİM (Temel Sağlık İstatistikleri Modülün)’den alınan verilerdir.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-92765" y="156461"/>
            <a:ext cx="6830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HASTANE ve HASTA YATAK SAYILARI</a:t>
            </a:r>
            <a:endParaRPr kumimoji="0" lang="tr-T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AAD45-9E9D-4CFF-8CAC-247D62ADDC27}" type="slidenum">
              <a:rPr lang="tr-TR" smtClean="0"/>
              <a:pPr/>
              <a:t>32</a:t>
            </a:fld>
            <a:r>
              <a:rPr lang="tr-TR" dirty="0"/>
              <a:t> / </a:t>
            </a:r>
            <a:r>
              <a:rPr lang="tr-TR" dirty="0" smtClean="0"/>
              <a:t>204</a:t>
            </a:r>
            <a:endParaRPr lang="tr-TR" dirty="0"/>
          </a:p>
        </p:txBody>
      </p:sp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44052"/>
              </p:ext>
            </p:extLst>
          </p:nvPr>
        </p:nvGraphicFramePr>
        <p:xfrm>
          <a:off x="172280" y="4445194"/>
          <a:ext cx="6573078" cy="275486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1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2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54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95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716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3620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YILLARA  GÖRE  HASTA YATAK SAYILARI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tr-T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tr-T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tr-T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solidFill>
                      <a:srgbClr val="FFE6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BAĞLI OLDUĞU KURUM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2017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2018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2019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2020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SAĞLIK BAKANLIĞI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17.811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/>
                        <a:t>18.954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/>
                        <a:t>19.856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25.694</a:t>
                      </a:r>
                      <a:endParaRPr lang="tr-TR" sz="1200" b="1" dirty="0"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5.423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24223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ÜNİVERSİTELER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/>
                        <a:t>5.598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/>
                        <a:t>5.849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5.503</a:t>
                      </a:r>
                      <a:endParaRPr lang="tr-TR" sz="1200" b="1" dirty="0"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DİĞER KAMU KUR.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tr-TR" sz="1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Darulaceze</a:t>
                      </a: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/>
                        <a:t>-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/>
                        <a:t>-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  <a:endParaRPr lang="tr-TR" sz="1200" b="1" dirty="0"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ÖZEL HASTANELER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14.552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/>
                        <a:t>14.978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/>
                        <a:t>15.014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15.246</a:t>
                      </a:r>
                      <a:endParaRPr lang="tr-TR" sz="1200" b="1" dirty="0"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ASKERİ HASTANELER*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/>
                        <a:t>-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  <a:endParaRPr lang="tr-TR" sz="1200" b="1" dirty="0"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</a:rPr>
                        <a:t>TOPLAM 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116" marR="3611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37.786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u="none" strike="noStrike" kern="1200" dirty="0">
                          <a:solidFill>
                            <a:srgbClr val="14213D"/>
                          </a:solidFill>
                        </a:rPr>
                        <a:t>39.530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u="none" strike="noStrike" kern="1200" dirty="0">
                          <a:solidFill>
                            <a:srgbClr val="14213D"/>
                          </a:solidFill>
                        </a:rPr>
                        <a:t>40.719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 kern="1200" dirty="0">
                          <a:solidFill>
                            <a:srgbClr val="14213D"/>
                          </a:solidFill>
                        </a:rPr>
                        <a:t>46.443</a:t>
                      </a:r>
                      <a:endParaRPr lang="tr-TR" sz="1400" b="1" i="0" u="none" strike="noStrike" kern="12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0" y="7194551"/>
            <a:ext cx="6985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*Askeri Hastanelerle ilgili istatistik tutulmamaktadır.</a:t>
            </a:r>
          </a:p>
        </p:txBody>
      </p:sp>
      <p:graphicFrame>
        <p:nvGraphicFramePr>
          <p:cNvPr id="11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21369"/>
              </p:ext>
            </p:extLst>
          </p:nvPr>
        </p:nvGraphicFramePr>
        <p:xfrm>
          <a:off x="92765" y="7395029"/>
          <a:ext cx="6606210" cy="200076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6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058">
                <a:tc gridSpan="4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YOĞUN BAKIM YATAK SAYILARI  </a:t>
                      </a:r>
                      <a:endParaRPr lang="tr-TR" sz="2000" b="0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623" marR="6623" marT="6623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tr-T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tr-T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solidFill>
                      <a:srgbClr val="1421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84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BAĞLI OLDUĞU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KURUM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Erişkin Yoğun Bakım Yatak Sayısı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Yenidoğan Yoğun Bakım Yatak Sayısı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Çocuk Yoğun Bakım Yatak  Sayısı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Sağlık Bakanlığı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2.890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610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309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1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Özel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2.535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1.909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61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Üniversite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516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261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89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Toplam 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623" marR="6623" marT="662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5.941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2.780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459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226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SOSYAL</a:t>
            </a:r>
            <a:r>
              <a:rPr kumimoji="0" lang="tr-TR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HİZMETLER</a:t>
            </a: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tr-T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34407"/>
              </p:ext>
            </p:extLst>
          </p:nvPr>
        </p:nvGraphicFramePr>
        <p:xfrm>
          <a:off x="177421" y="848143"/>
          <a:ext cx="6564573" cy="839139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6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SOSYAL YARDIM TÜRÜ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3306" marR="53306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KİŞİ SAYISI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53306" marR="53306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YARDIM MİKTARI (TL)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53306" marR="53306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Maddi Yardım (Tek Seferlik)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74.142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29.692.635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2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Diğer Aile Yardımları (İşe yönlendirme, prim borcu ödeme)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515.728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78.450.222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Engelli Diğer Araç, Gereç, Cihaz Ve Protez Yardımı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372.149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2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Sağlık Yardımı  (İlaç, Tıbbi Malzeme Gebelik, Tedavi Yardımı + Şartlı Sağlık Yardımı) 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51.187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183.443.701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Eğitim Yardımı (Şartlı Eğitim Yardımı Dahil)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169.781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92.521.481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Yardım Alan Şehit Ailesi Ve Gazi Sayısı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7.092.206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Barınma Yardımı  (Yurt Yardımı</a:t>
                      </a:r>
                      <a:r>
                        <a:rPr lang="tr-TR" sz="1200" b="0" u="none" strike="noStrike" baseline="0" dirty="0">
                          <a:solidFill>
                            <a:srgbClr val="14213D"/>
                          </a:solidFill>
                          <a:effectLst/>
                        </a:rPr>
                        <a:t> </a:t>
                      </a:r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Dahil) 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1.069.358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Yabancı Yardımı 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36.308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237.819.924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Gıda Yardımı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274.355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42.729.174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Giyim Yardımı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862.213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Yakacak Yardımı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98.768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15.883.557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Afet Yardımı (Sel, Yangın vb.) 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2.780.727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Yaşlı Aylığı (65 Yaş Maaşı)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53.404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390.814.301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Eşi Vefat Etmiş Kadınlara Yönelik Maaş 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17.659.025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1242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Engelli Aylığı/Diğer Engelli Aylığı (Engelli, Yakını Aylığı-2022-Slikozis)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52.309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365.117.158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Muhtaç Asker Ailesi Yardımı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14.284.336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Muhtaç Asker Çocuğu Yardımı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173.375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u="none" strike="noStrike" dirty="0">
                          <a:solidFill>
                            <a:srgbClr val="14213D"/>
                          </a:solidFill>
                          <a:effectLst/>
                        </a:rPr>
                        <a:t>Öksüz</a:t>
                      </a:r>
                      <a:r>
                        <a:rPr lang="tr-TR" sz="1200" b="0" u="none" strike="noStrike" baseline="0" dirty="0">
                          <a:solidFill>
                            <a:srgbClr val="14213D"/>
                          </a:solidFill>
                          <a:effectLst/>
                        </a:rPr>
                        <a:t> Yetim Yardımı</a:t>
                      </a:r>
                      <a:endParaRPr lang="tr-TR" sz="1200" b="0" i="0" u="none" strike="noStrike" dirty="0">
                        <a:solidFill>
                          <a:srgbClr val="14213D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2.251.350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5112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5721" marR="55721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1.366.223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1.483.016.892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2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3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SOSYAL HİZMET KURULUŞLARI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32371"/>
              </p:ext>
            </p:extLst>
          </p:nvPr>
        </p:nvGraphicFramePr>
        <p:xfrm>
          <a:off x="98948" y="790116"/>
          <a:ext cx="6660105" cy="869184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56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566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TÜRÜ  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KURUM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SAYI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KAPASİTE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YARARLANAN</a:t>
                      </a:r>
                      <a:br>
                        <a:rPr lang="tr-TR" sz="11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lang="tr-TR" sz="11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SAYISI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Engelli Rehabilitasyon Merkezi (Resmi)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Aile  Çalışma ve Sosyal Hizmetler İl Müdürlüğü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619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523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Umut Evleri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Aile  Çalışma ve Sosyal Hizmetler İl Müdürlüğü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40677"/>
                  </a:ext>
                </a:extLst>
              </a:tr>
              <a:tr h="3444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Çocuk Destek Merkezi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Aile  Çalışma ve Sosyal Hizmetler İl Müdürlüğü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284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247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Çocuk Evleri Sitesi (Çocuk Yuvası)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Aile  Çalışma ve Sosyal Hizmetler İl Müdürlüğü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980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857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4370"/>
                  </a:ext>
                </a:extLst>
              </a:tr>
              <a:tr h="3444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Çocuk Evleri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Aile  Çalışma ve Sosyal Hizmetler İl Müdürlüğü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140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749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572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444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Kreş ve Gündüz Bakımevi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Aile  Çalışma ve Sosyal Hizmetler İl Müdürlüğü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11.738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262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İlk Kabul İstasyonu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Aile  Çalışma ve Sosyal Hizmetler İl Müdürlüğü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133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Sosyal Hizmet Merkezi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Aile  Çalışma ve Sosyal Hizmetler İl Müdürlüğü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354.201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59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Huzurevi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Aile  Çalışma ve </a:t>
                      </a: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Sosyal </a:t>
                      </a: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Hizmetler İl Müdürlüğü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tr-TR" sz="1100" b="0" i="0" u="none" strike="noStrike" kern="1200" dirty="0">
                        <a:solidFill>
                          <a:srgbClr val="14213D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1.565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1.174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İstanbul Büyükşehir Belediyesi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tr-TR" sz="1100" b="0" i="0" u="none" strike="noStrike" kern="1200" dirty="0">
                        <a:solidFill>
                          <a:srgbClr val="14213D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651</a:t>
                      </a:r>
                      <a:endParaRPr lang="tr-TR" sz="1100" b="0" i="0" u="none" strike="noStrike" kern="1200" dirty="0">
                        <a:solidFill>
                          <a:srgbClr val="14213D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İlçe Belediyelere Bağlı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73171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Dernek ve Vakıflar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  <a:endParaRPr lang="tr-TR" sz="1100" b="0" i="0" u="none" strike="noStrike" kern="1200" dirty="0">
                        <a:solidFill>
                          <a:srgbClr val="14213D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1366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662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Azınlıklar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</a:t>
                      </a:r>
                      <a:endParaRPr lang="tr-TR" sz="1100" b="0" i="0" u="none" strike="noStrike" kern="1200" dirty="0">
                        <a:solidFill>
                          <a:srgbClr val="14213D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500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279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0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İl Milli Eğitim Müdürlüğüne Bağlı</a:t>
                      </a:r>
                      <a:endParaRPr kumimoji="0" lang="tr-T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tr-TR" sz="1100" b="0" i="0" u="none" strike="noStrike" kern="1200" dirty="0">
                        <a:solidFill>
                          <a:srgbClr val="14213D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29208"/>
                  </a:ext>
                </a:extLst>
              </a:tr>
              <a:tr h="2464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Özel Şahıs ve Şirketlere Bağlı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92</a:t>
                      </a:r>
                      <a:endParaRPr lang="tr-TR" sz="1100" b="0" i="0" u="none" strike="noStrike" kern="1200" dirty="0">
                        <a:solidFill>
                          <a:srgbClr val="14213D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3.661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792880"/>
                  </a:ext>
                </a:extLst>
              </a:tr>
              <a:tr h="4104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Özel Gündüzlü Yaşlı Hizmet Merkezleri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</a:t>
                      </a:r>
                      <a:endParaRPr lang="tr-TR" sz="1100" b="0" i="0" u="none" strike="noStrike" kern="1200" dirty="0">
                        <a:solidFill>
                          <a:srgbClr val="14213D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4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Darülaceze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Aile  Çalışma ve Sosyal Hizmetler Bakanlığı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516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416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1747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Kadın Konukevleri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effectLst/>
                          <a:latin typeface="+mn-lt"/>
                        </a:rPr>
                        <a:t>Aile  Çalışma ve Sosyal Hizmetler İl Müdürlüğü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297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3.904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Küçükçekmece Belediyesi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Kadıköy Belediyesi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Üsküdar Belediyesi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 err="1">
                          <a:effectLst/>
                          <a:latin typeface="+mn-lt"/>
                        </a:rPr>
                        <a:t>Eyüpsultan</a:t>
                      </a:r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 Belediyesi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Pendik Belediyesi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Ümraniye  Belediyesi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Ataşehir  Belediyesi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Gaziosmanpaşa Belediyesi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2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Kartal  Belediyesi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3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i="0" u="none" strike="noStrike" kern="1200" dirty="0">
                          <a:solidFill>
                            <a:srgbClr val="14213D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TOPLAM </a:t>
                      </a:r>
                    </a:p>
                  </a:txBody>
                  <a:tcPr marL="11842" marR="11842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200" b="1" i="0" u="none" strike="noStrike" kern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14575" marR="14575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367.903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9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SOSYAL HİZMETLER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3746" y="9265288"/>
            <a:ext cx="6053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NOT: Şehit yakınları ve gazi sayıları, adres değişiklikleri ve vefatlar sebebiyle değişebilmektedir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21530"/>
              </p:ext>
            </p:extLst>
          </p:nvPr>
        </p:nvGraphicFramePr>
        <p:xfrm>
          <a:off x="134785" y="856221"/>
          <a:ext cx="6548403" cy="391455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9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428">
                  <a:extLst>
                    <a:ext uri="{9D8B030D-6E8A-4147-A177-3AD203B41FA5}">
                      <a16:colId xmlns:a16="http://schemas.microsoft.com/office/drawing/2014/main" val="2801467038"/>
                    </a:ext>
                  </a:extLst>
                </a:gridCol>
              </a:tblGrid>
              <a:tr h="59311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SOSYAL HİZMET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  <a:endParaRPr lang="tr-TR" sz="18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84" marR="7284" marT="728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9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Huzurevlerinde Kalan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(Darülaceze dahil </a:t>
                      </a:r>
                      <a:r>
                        <a:rPr lang="tr-TR" sz="1200" b="1" i="0" u="none" strike="noStrike" baseline="0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edilmiştir.)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7.095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7.348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7.323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6.910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9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Çocuk Evlerinde Kalan (Fiili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olarak kalan)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683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1.003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895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857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49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Kadın Konuk Evlerinden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Yararlanan Kadın Sayısı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7.995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4.464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5.258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4.206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49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Engelli Rehabilitasyon Merkezlerinden  Hizmet Alan (Umut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evleri dahil edilmiştir)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376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383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391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547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49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Yaşlı-Engelli </a:t>
                      </a: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Evde Bakım Ücreti Alan 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57.848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59.109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61.147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65.500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49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Şiddet Nedeniyle 6284 Sayılı Yasa Kapsamında Alınan Tedbir Kararları</a:t>
                      </a:r>
                    </a:p>
                  </a:txBody>
                  <a:tcPr marL="36116" marR="36116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33.640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17.233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43.217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47.736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49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Sosyal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Hizmet Yardımından Faydalanan Kişi Sayısı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357.732</a:t>
                      </a:r>
                    </a:p>
                  </a:txBody>
                  <a:tcPr marL="36116" marR="36116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447.554</a:t>
                      </a:r>
                    </a:p>
                  </a:txBody>
                  <a:tcPr marL="36116" marR="36116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450.048</a:t>
                      </a:r>
                    </a:p>
                  </a:txBody>
                  <a:tcPr marL="36116" marR="36116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354.201</a:t>
                      </a:r>
                    </a:p>
                  </a:txBody>
                  <a:tcPr marL="36116" marR="36116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96021"/>
              </p:ext>
            </p:extLst>
          </p:nvPr>
        </p:nvGraphicFramePr>
        <p:xfrm>
          <a:off x="134785" y="4908657"/>
          <a:ext cx="6548403" cy="43281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6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9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800" b="1" i="0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ŞEHİT</a:t>
                      </a:r>
                      <a:r>
                        <a:rPr lang="tr-TR" sz="1800" b="1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VE GAZİ 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HİZMETLERİ</a:t>
                      </a:r>
                      <a:endParaRPr lang="tr-TR" sz="1800" b="1" i="0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800" b="1" i="0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TSK  ŞEHİT</a:t>
                      </a: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1.145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EMNİYET  ŞEHİT</a:t>
                      </a: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261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TSK  GAZİ</a:t>
                      </a: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1.115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EMNİYET GAZİ</a:t>
                      </a: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120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Yardım Alan Gazi Sayısı (TSK+EMNİYET)</a:t>
                      </a: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14363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Yardım Alan Şehit Ailesi Sayısı (TSK+EMNİYET)</a:t>
                      </a: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81548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Sosyo-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Ekonomik Destek (SED) Bağlanan 15 Temmuz Gazi Sayısı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26480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Sosyo-Ekonomik  Destek (SED) Bağlanan</a:t>
                      </a: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15 Temmuz Şehit Ailesi Sayısı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10627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15 Temmuz Gazi Sayısı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1.007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3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15 Temmuz Şehit Sayısı</a:t>
                      </a:r>
                      <a:endParaRPr lang="tr-TR" sz="1200" b="1" i="0" u="none" strike="noStrike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4295" marR="74295" marT="37148" marB="37148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1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i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KÜLÜR ve TURİZM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62977"/>
              </p:ext>
            </p:extLst>
          </p:nvPr>
        </p:nvGraphicFramePr>
        <p:xfrm>
          <a:off x="136461" y="821635"/>
          <a:ext cx="6589018" cy="235311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5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TARİHİ DEĞERE SAHİP YERLER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SAYISI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SARAY*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MEDRESE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MÜZE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CAMİ**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519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KİLİSE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164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SİNEGOG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TÜRBE***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199 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ÇEŞME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595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HAMAM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Slayt Numarası Yer Tutucus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2130" y="3221552"/>
            <a:ext cx="6715870" cy="523220"/>
          </a:xfrm>
          <a:prstGeom prst="rect">
            <a:avLst/>
          </a:prstGeom>
          <a:solidFill>
            <a:srgbClr val="2F4858">
              <a:alpha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 Saraylar İdaresi Başkanlığına Bağlı Saray sayısı 4’tür.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Tarihi Turistik Camiler ile Selatin Camilerin toplam sayısıdır. İstanbul genelindeki toplam Cami sayısı </a:t>
            </a: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3.495’tır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 124 Adedi Kültür ve Turizm Bakanlığına bağlıdır.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284173"/>
              </p:ext>
            </p:extLst>
          </p:nvPr>
        </p:nvGraphicFramePr>
        <p:xfrm>
          <a:off x="136461" y="3790945"/>
          <a:ext cx="6589018" cy="5593672"/>
        </p:xfrm>
        <a:graphic>
          <a:graphicData uri="http://schemas.openxmlformats.org/drawingml/2006/table">
            <a:tbl>
              <a:tblPr/>
              <a:tblGrid>
                <a:gridCol w="242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KÜLTÜREL KURUM</a:t>
                      </a:r>
                    </a:p>
                  </a:txBody>
                  <a:tcPr marL="25004" marR="25004" marT="20250" marB="202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SAYI</a:t>
                      </a:r>
                    </a:p>
                  </a:txBody>
                  <a:tcPr marL="25004" marR="25004" marT="20250" marB="202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AÇIKLAMA</a:t>
                      </a:r>
                    </a:p>
                  </a:txBody>
                  <a:tcPr marL="25004" marR="25004" marT="20250" marB="202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KÜTÜPHANE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1.739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Kültür ve Turizm Bakanlığına ve Diğer Kurumlara Bağlı İldeki Toplam Kütüphane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Sayısıdır. </a:t>
                      </a:r>
                      <a:endParaRPr lang="tr-T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KÜLTÜR MERKEZİ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189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FUAR VE KONGRE MERKEZİ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KONSER SALONU VE GÖSTERİ MERKEZİ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71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SİNEMA(Salon)</a:t>
                      </a:r>
                      <a:endParaRPr lang="tr-TR" sz="1200" b="1" baseline="3000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894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Veriler </a:t>
                      </a:r>
                      <a:r>
                        <a:rPr lang="tr-TR" sz="12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TÜİK’ten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alınmıştır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yılı verileri Haziran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2021 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tarihinde açıklanacaktır.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TİYATRO</a:t>
                      </a:r>
                      <a:r>
                        <a:rPr lang="tr-TR" sz="1200" b="1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(Devlet + Özel sahne)</a:t>
                      </a:r>
                      <a:endParaRPr lang="tr-TR" sz="1200" b="1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214</a:t>
                      </a:r>
                      <a:endParaRPr lang="tr-TR" sz="12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40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SANAT GALERİLERİ –ETKİNLİĞİ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Sanat Galerisi sayısıdır.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MATBAA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771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İl Basın ve Halkla İlişkiler Müdürlüğünün 2021 yılı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verileridir.</a:t>
                      </a:r>
                      <a:endParaRPr lang="tr-TR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ULUSAL ve YEREL GAZETELER</a:t>
                      </a:r>
                      <a:r>
                        <a:rPr lang="tr-TR" sz="1200" b="1" baseline="0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200" b="1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ULUSAL</a:t>
                      </a:r>
                      <a:r>
                        <a:rPr lang="tr-TR" sz="1200" b="1" baseline="0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ve YEREL DERGİLER</a:t>
                      </a:r>
                      <a:endParaRPr lang="tr-TR" sz="1200" b="1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77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90603"/>
                  </a:ext>
                </a:extLst>
              </a:tr>
              <a:tr h="213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TELEVİZYON KANALI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92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RADYO KANALI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103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8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BASIN KARTI SAHİBİ BASIN MENSUBU SAYISI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2.775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CB İletişim Başkanlığı İstanbul Bölge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Müdürlüğünün 2021 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yılı  verileridir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.(Türkiye geneli basın kartı sahibi basın mensubu sayısı 10.249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iken,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İstanbul’un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payı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%29 seviyesindedir.)</a:t>
                      </a:r>
                      <a:endParaRPr lang="tr-T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658529"/>
                  </a:ext>
                </a:extLst>
              </a:tr>
              <a:tr h="3855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KURULAN BASIN MERKEZİ VE BASIN MASASI SAYISI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1262"/>
                  </a:ext>
                </a:extLst>
              </a:tr>
              <a:tr h="12058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YAZILI YAYIN (kitap ,dergi</a:t>
                      </a:r>
                      <a:r>
                        <a:rPr lang="tr-TR" sz="1200" b="1" baseline="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vs.)</a:t>
                      </a:r>
                      <a:endParaRPr lang="tr-TR" sz="1200" b="1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Kitap:71.252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5681 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sayılı Matbaalar Kanunu gereğince Matbaa Sistemine kaydı yapılan ve arşivlemesi</a:t>
                      </a:r>
                      <a:r>
                        <a:rPr lang="tr-TR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ile teslimi gerçekleştirilen eser sayısıdır. 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2021 </a:t>
                      </a:r>
                      <a:r>
                        <a:rPr lang="tr-TR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yılı içerisinde Valiliğimiz tarafından okul ve üniversitelere ihtiyaç sıralamasına göre gönderilen toplam eser sayısı </a:t>
                      </a:r>
                      <a:r>
                        <a:rPr lang="tr-TR" sz="1200" b="1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83.486</a:t>
                      </a:r>
                      <a:r>
                        <a:rPr lang="tr-TR" sz="1200" b="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adettir. (İl Basın ve Halkla İlişkiler Müdürlüğü verileridir.)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62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MÜZE ZİYARETÇİ SAYISI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23144"/>
              </p:ext>
            </p:extLst>
          </p:nvPr>
        </p:nvGraphicFramePr>
        <p:xfrm>
          <a:off x="224564" y="855302"/>
          <a:ext cx="6481035" cy="743934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93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076">
                  <a:extLst>
                    <a:ext uri="{9D8B030D-6E8A-4147-A177-3AD203B41FA5}">
                      <a16:colId xmlns:a16="http://schemas.microsoft.com/office/drawing/2014/main" val="917661381"/>
                    </a:ext>
                  </a:extLst>
                </a:gridCol>
              </a:tblGrid>
              <a:tr h="48141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KÜLTÜR TURİZM </a:t>
                      </a: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BAKANLIĞINA BAĞLI MÜZELER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3756" marR="23756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31675" marR="31675" marT="0" marB="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351111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MÜZENİN ADI</a:t>
                      </a:r>
                    </a:p>
                  </a:txBody>
                  <a:tcPr marL="23756" marR="23756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3756" marR="23756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3756" marR="23756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ARKEOLOJİ MÜZESİ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469.539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127.301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AYASOFYA MÜZESİ*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(Ayasofya-i Kebir Camii)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3.768.168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471.868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KARİYE MÜZESİ*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197.119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45.097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AYA İRİNİ MÜZESİ**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70.173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01299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İSLAM BİLİM VE TEKNOLOJİ </a:t>
                      </a: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MÜZESİ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169.906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29.023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BÜYÜK SARAY MOZAİKLERİ MÜZESİ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81.752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18.220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FETHİYE MÜZESİ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Restorasyonda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GALATA MEVLEVİHANESİ </a:t>
                      </a: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MÜZESİ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68.598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18.759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TÜRK VE İSLAM ESERLERİ </a:t>
                      </a: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MÜZESİ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181.583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47.546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HİSARLAR MÜZESİ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(Rumeli Hisarı)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112.023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36.543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ADAM MİCKİEWİCZ MÜZESİ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3.022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1.944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İSTANBUL HAVAALANI MÜZESİ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1.264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2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GALATA KULESİ MÜZESİ***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593006"/>
                  </a:ext>
                </a:extLst>
              </a:tr>
              <a:tr h="372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MEHMET AKİF ERSOY HATIRA EVİ****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21994"/>
                  </a:ext>
                </a:extLst>
              </a:tr>
              <a:tr h="82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HAFIZA 15 TEMMUZ MÜZESİ </a:t>
                      </a:r>
                      <a:endParaRPr lang="tr-TR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Giriş ücretsiz olduğundan ziyaretçi sayısı  belirlenememektedir.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48024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5.121.883</a:t>
                      </a:r>
                      <a:endParaRPr kumimoji="0" lang="tr-TR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797.565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214987" y="8495708"/>
            <a:ext cx="6428027" cy="81560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tr-TR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Ayasofya Müzesi Müdürlüğü, Ayasofya-i Kebir Camii olarak 10 Temmuz 2020 tarihinde ve Kariye Müzesi 28.10.2020 tarihinde Diyanet İşleri Başkanlığına devredilmiştir</a:t>
            </a:r>
            <a:r>
              <a:rPr kumimoji="0" lang="tr-TR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**Aya İrini Müzesi, Milli Saraylara devredildiğinden 31.08.2019 tarihine kadarki ziyaretçi sayılarını kapsamaktadır</a:t>
            </a:r>
            <a:r>
              <a:rPr kumimoji="0" lang="tr-TR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3629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46490"/>
              </p:ext>
            </p:extLst>
          </p:nvPr>
        </p:nvGraphicFramePr>
        <p:xfrm>
          <a:off x="304799" y="1036368"/>
          <a:ext cx="6321287" cy="613306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1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0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MİLLİ SARAYLAR İDARESİ BAŞKANLIĞI</a:t>
                      </a:r>
                    </a:p>
                  </a:txBody>
                  <a:tcPr marL="23756" marR="237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31675" marR="31675" marT="0" marB="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51111"/>
                  </a:ext>
                </a:extLst>
              </a:tr>
              <a:tr h="508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MÜZE-SARAY-KÖŞK-KASIR ADI</a:t>
                      </a:r>
                    </a:p>
                  </a:txBody>
                  <a:tcPr marL="23756" marR="237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3756" marR="237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TOPKAPI SARAYI 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301.564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DOLMABAHÇE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SARAYI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317.848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BEYLERBEYİ SARAYI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45.245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IHLAMUR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KASRI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83.822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501299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YILDIZ ŞALE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Restorasyonda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KÜÇÜKSU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KASRI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22.301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SARAY KOLEKSİYONLARI MÜZESİ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5.230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RESİM MÜZESİ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7.698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AYNALIKAVAK KASRI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13.804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MASLAK KASRI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9.319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BEYKOZ MECİDİYE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KASRI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17.326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BEYKOZ 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CAM VE BİLLUR MÜZESİ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856567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FLORYA ATATÜRK DENİZ KÖŞKÜ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tr-TR"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609915"/>
                  </a:ext>
                </a:extLst>
              </a:tr>
              <a:tr h="375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824.157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55719"/>
              </p:ext>
            </p:extLst>
          </p:nvPr>
        </p:nvGraphicFramePr>
        <p:xfrm>
          <a:off x="278296" y="7328452"/>
          <a:ext cx="6414051" cy="196463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6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47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 MÜZE ZİYARETÇİ SAYISI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3756" marR="2375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31675" marR="31675" marT="0" marB="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51111"/>
                  </a:ext>
                </a:extLst>
              </a:tr>
              <a:tr h="386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BAĞLI OLDUĞU KURUM</a:t>
                      </a:r>
                    </a:p>
                  </a:txBody>
                  <a:tcPr marL="23756" marR="2375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3756" marR="23756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KÜLTÜR</a:t>
                      </a:r>
                      <a:r>
                        <a:rPr lang="tr-TR" sz="16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VE TURİZM BAKANLIĞI</a:t>
                      </a:r>
                      <a:endParaRPr lang="tr-TR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797.565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40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MİLLİ SARAYLA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 İDARESİ BAŞKANLIĞI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824.157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25004" marR="25004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1.621.722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5004" marR="25004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MÜZE ZİYARETÇİ SAYISI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" y="157914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YABANCI ZİYARETÇİ İSTATİSTİKLERİ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80506"/>
              </p:ext>
            </p:extLst>
          </p:nvPr>
        </p:nvGraphicFramePr>
        <p:xfrm>
          <a:off x="158018" y="944547"/>
          <a:ext cx="6541966" cy="305876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1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8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GELEN</a:t>
                      </a:r>
                      <a:r>
                        <a:rPr lang="tr-TR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YABANCI ZİYARETÇİ SAYISI</a:t>
                      </a: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5004" marR="25004" marT="0" marB="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5004" marR="25004" marT="0" marB="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6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5004" marR="25004" marT="0" marB="0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YILLAR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TÜRKİYE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İSTANBUL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ORAN (%)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36.837.900</a:t>
                      </a: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11.820.697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32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36.244.632</a:t>
                      </a: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12.428.733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58" marR="5358" marT="5358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25.352.213</a:t>
                      </a: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9.217.644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  <a:endParaRPr lang="tr-T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32.410.034</a:t>
                      </a: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10.730.510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39.488.401</a:t>
                      </a: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13.432.990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45.058.286</a:t>
                      </a:r>
                      <a:endParaRPr lang="tr-T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14.906.663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29174"/>
                  </a:ext>
                </a:extLst>
              </a:tr>
              <a:tr h="3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</a:p>
                  </a:txBody>
                  <a:tcPr marL="25004" marR="2500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12.734.213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5.001.981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84733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6068"/>
              </p:ext>
            </p:extLst>
          </p:nvPr>
        </p:nvGraphicFramePr>
        <p:xfrm>
          <a:off x="105009" y="4169881"/>
          <a:ext cx="6647983" cy="506750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27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8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MİLLİYETLERİNE GÖRE  GELEN</a:t>
                      </a:r>
                      <a:r>
                        <a:rPr lang="tr-TR" sz="14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YABANCI ZİYARETÇİLER</a:t>
                      </a: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 (</a:t>
                      </a:r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  <a:r>
                        <a:rPr lang="tr-TR" sz="1400" b="1" i="0" u="none" strike="noStrik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YILI)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294" marR="4294" marT="429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ZİYARETÇİ SAYISI</a:t>
                      </a:r>
                    </a:p>
                  </a:txBody>
                  <a:tcPr marL="4294" marR="4294" marT="429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RUSYA FEDERASYONU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effectLst/>
                          <a:latin typeface="+mn-lt"/>
                        </a:rPr>
                        <a:t>421.475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ALMANYA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effectLst/>
                          <a:latin typeface="+mn-lt"/>
                        </a:rPr>
                        <a:t>410.262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İNGİLTERE (BİRLEŞİK KRALLIK)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effectLst/>
                          <a:latin typeface="+mn-lt"/>
                        </a:rPr>
                        <a:t>236.402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İRAN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effectLst/>
                          <a:latin typeface="+mn-lt"/>
                        </a:rPr>
                        <a:t>233.121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FRANSA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effectLst/>
                          <a:latin typeface="+mn-lt"/>
                        </a:rPr>
                        <a:t>226.650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UKRAYNA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199.907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HOLLANDA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144.123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IRAK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138.142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AMERİKA BİRLEŞİK DEVLETLERİ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136.796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AZERBAYCAN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131.095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KUVEYT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112.814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İSRAİL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107.158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LİBYA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106.293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ÖZBEKİSTAN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92.220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KAZAKİSTAN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91.627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36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DİĞER ÜLKELER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n-lt"/>
                        </a:rPr>
                        <a:t>2.213.896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972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kern="1200" dirty="0">
                          <a:solidFill>
                            <a:srgbClr val="2D314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4294" marR="4294" marT="429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5.001.981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6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66315"/>
              </p:ext>
            </p:extLst>
          </p:nvPr>
        </p:nvGraphicFramePr>
        <p:xfrm>
          <a:off x="122830" y="928049"/>
          <a:ext cx="6564574" cy="833876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29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7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İLÇE ADI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2000 GNS Nüfusu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2010 ADNKS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2015 ADNKS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2017 ADNKS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2018 ADNKS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2019 ADNKS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2020 ADNKS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Adalar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17.760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14.221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15.623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14.907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16.119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15.238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16.033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Avcılar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233.749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364.682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425.228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435.372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435.625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448.882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436 897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Bağcılar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556.519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738.809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757.162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748.483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734.369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745.125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737 206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Bahçelievler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478.623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590.063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602.040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598.454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594.053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611.059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592 371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Bakırköy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208.398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219.145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223.248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222.370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222.668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229.239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226 229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Bayrampaşa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246.006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269.481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272.374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274.179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271.073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274.735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269 950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Beşiktaş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190.813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184.390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190.033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185.447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181.074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182.649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176 513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Beykoz  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210.832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246.136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249.727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251.087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246.700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248.260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246 110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Beyoğlu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231.900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248.084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242.250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238.762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230.526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233.323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226 396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B.çekmece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384.089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182.017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231.064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243.474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247.736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254.103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257 362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Çatalca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81.589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62.001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67.329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69.057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72.966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73.718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74 975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Eminönü(**)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55.635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Esenler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380.709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461.072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459.983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454.569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444.561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450.344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446 276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Eyüp Sultan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255.912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338.329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375.409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381.114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383.909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400.513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405 845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Fatih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403.508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431.147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419.345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433.873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436.539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443.090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396 594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Gaziosmanpaşa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752.389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474.259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501.546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497.957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487.046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491.962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487 778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Güngören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272.950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309.624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302.066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296.967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289.331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289.441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280 299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Kadıköy 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663.299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532.835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465.954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451.453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458.638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482.713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481 983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Kağıthane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345.239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416.515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437.942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442.694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437.026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448.025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442 415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Kartal 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407.865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432.199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457.552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463.433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461.155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470.676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474 514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Küçükçekmece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594.524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695.988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761.064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770.393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770.317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792.821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789 633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Maltepe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355.384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438.257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487.337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497.586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497.034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513.316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515 021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Pendik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389.657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585.196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681.736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698.260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693.599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711.894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726 481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Sarıyer 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242.543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280.802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344.159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344.876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342.503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347.214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335 298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Silivri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108.155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138.797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165.084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180.524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187.621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193.680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200 215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Sultanbeyli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175.700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291.063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321.730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329.985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327.798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336.021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343 318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Şile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32.447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28.119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33.477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35.131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36.516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37.692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37 904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Şişli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270.674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317.337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274.017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274.196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274.289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279.817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266 793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Tuzla 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123.225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185.819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234.372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252.923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255.468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267.400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273 608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Ümraniye 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605.855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603.431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688.347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699.901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690.193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710.280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713 803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Üsküdar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495.118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526.947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540.617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533.570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529.145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531.825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520 771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Zeytinburnu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247.669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292.430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289.685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287.378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284.935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293.574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283 657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Arnavutköy  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188.011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236.222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261.655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270.549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282.488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296 709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Ataşehir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375.208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419.368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423.372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416.318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425.094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422 594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Başakşehir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248.467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353.311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396.729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427.835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460.259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469 924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Beylikdüzü(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204.873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279.999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314.670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331.525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352.412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365 572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Çekmeköy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168.438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231.818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248.859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251.937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264.508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273 658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Esenyurt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446.777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742.810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846.492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891.120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954.579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957 398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Sancaktepe</a:t>
                      </a: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256.442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libri Light" panose="020F0302020204030204" pitchFamily="34" charset="0"/>
                        </a:rPr>
                        <a:t>354.882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402.391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414.143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436.733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456 861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Sultangazi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468.274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521.524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528.514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523.765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534.565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537 488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İSTANBUL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10.018.735</a:t>
                      </a:r>
                    </a:p>
                  </a:txBody>
                  <a:tcPr marL="11175" marR="11175" marT="0" marB="0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13.255.685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14.657..434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15.029.231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15.067.724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15.519.267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tr-T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tr-T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462 452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İLÇELERE GÖRE NÜFUS</a:t>
            </a:r>
            <a:endParaRPr kumimoji="0" lang="tr-T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0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3252" y="0"/>
            <a:ext cx="5353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KONAKLAMA 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TESİSLERİ</a:t>
            </a:r>
            <a:r>
              <a:rPr kumimoji="0" lang="tr-TR" sz="24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ve SEYAHAT ACENTELERİ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857351"/>
              </p:ext>
            </p:extLst>
          </p:nvPr>
        </p:nvGraphicFramePr>
        <p:xfrm>
          <a:off x="159987" y="3051043"/>
          <a:ext cx="6603326" cy="262500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7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66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DİĞER TESİSLER</a:t>
                      </a:r>
                    </a:p>
                  </a:txBody>
                  <a:tcPr marL="51435" marR="51435" marT="25718" marB="25718" anchor="ctr" anchorCtr="1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 TESİS TÜRÜ</a:t>
                      </a:r>
                    </a:p>
                  </a:txBody>
                  <a:tcPr marL="51435" marR="51435" marT="25718" marB="2571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SAYI</a:t>
                      </a:r>
                    </a:p>
                  </a:txBody>
                  <a:tcPr marL="51435" marR="51435" marT="25718" marB="2571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KAPASİTE</a:t>
                      </a:r>
                    </a:p>
                  </a:txBody>
                  <a:tcPr marL="51435" marR="51435" marT="25718" marB="2571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TURİZM İŞLETME  BELGELİ YEME-İÇME VE EĞLENCE TESİSİ</a:t>
                      </a:r>
                    </a:p>
                  </a:txBody>
                  <a:tcPr marL="51435" marR="51435" marT="25718" marB="2571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51435" marR="51435" marT="25718" marB="2571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143.919</a:t>
                      </a:r>
                    </a:p>
                  </a:txBody>
                  <a:tcPr marL="51435" marR="51435" marT="25718" marB="2571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TURİZM YATIRIM BELGELİ YEME-İÇME VE EĞLENCE TESİSİ   (*)</a:t>
                      </a:r>
                    </a:p>
                  </a:txBody>
                  <a:tcPr marL="51435" marR="51435" marT="25718" marB="2571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1435" marR="51435" marT="25718" marB="25718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19.264</a:t>
                      </a: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0441"/>
                  </a:ext>
                </a:extLst>
              </a:tr>
            </a:tbl>
          </a:graphicData>
        </a:graphic>
      </p:graphicFrame>
      <p:graphicFrame>
        <p:nvGraphicFramePr>
          <p:cNvPr id="12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36561"/>
              </p:ext>
            </p:extLst>
          </p:nvPr>
        </p:nvGraphicFramePr>
        <p:xfrm>
          <a:off x="128777" y="6243661"/>
          <a:ext cx="6634536" cy="268197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2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9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TURİZM İŞLETME BELGELİ </a:t>
                      </a:r>
                      <a:r>
                        <a:rPr lang="tr-TR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SEYAHAT</a:t>
                      </a:r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tr-TR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ACENTELERİ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25004" marR="25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44451" marR="44451" marT="0" marB="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ACENTA</a:t>
                      </a:r>
                      <a:r>
                        <a:rPr lang="tr-TR" sz="1600" b="1" baseline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GRUBU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SAYI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A Grubu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</a:rPr>
                        <a:t>4.122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B Grubu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</a:rPr>
                        <a:t>30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 Grubu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</a:rPr>
                        <a:t>36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TOPLAM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r-TR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4.188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10062"/>
              </p:ext>
            </p:extLst>
          </p:nvPr>
        </p:nvGraphicFramePr>
        <p:xfrm>
          <a:off x="183230" y="998806"/>
          <a:ext cx="6494421" cy="177169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7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8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  TURİZM</a:t>
                      </a: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lang="tr-TR" sz="2000" b="1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0 YILI</a:t>
                      </a:r>
                      <a:endParaRPr lang="tr-TR" sz="2000" b="1" i="0" u="none" strike="noStrike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1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TURİZM İŞLETME BELGELİ KONAKLAMA TESİSİ YATAK SAYISI</a:t>
                      </a:r>
                    </a:p>
                  </a:txBody>
                  <a:tcPr marL="5043" marR="5043" marT="504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641</a:t>
                      </a:r>
                    </a:p>
                  </a:txBody>
                  <a:tcPr marL="38576" marR="38576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1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TURİZM YATIRIMI BELGELİ KONAKLAMA TESİSİ  YATAK SAYISI</a:t>
                      </a:r>
                    </a:p>
                  </a:txBody>
                  <a:tcPr marL="5043" marR="5043" marT="5043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400" b="1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5358" marR="5358" marT="5358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093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" y="17136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SPOR İLE İLGİLİ GÖSTERGELER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486849"/>
              </p:ext>
            </p:extLst>
          </p:nvPr>
        </p:nvGraphicFramePr>
        <p:xfrm>
          <a:off x="189046" y="865988"/>
          <a:ext cx="6516000" cy="1584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SPOR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2019 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2020  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LİSANSLI SPORCU SAYISI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655.252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743.510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726.241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GENÇLİK MERKEZİ SAYISI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200" b="1" i="0" u="none" strike="noStrike" dirty="0">
                          <a:solidFill>
                            <a:srgbClr val="14213D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GENÇLİK MERKEZİ LİDER/ NOKTA SAYISI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724" marR="6724" marT="672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11690"/>
              </p:ext>
            </p:extLst>
          </p:nvPr>
        </p:nvGraphicFramePr>
        <p:xfrm>
          <a:off x="189046" y="2632980"/>
          <a:ext cx="6516001" cy="1188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80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385">
                  <a:extLst>
                    <a:ext uri="{9D8B030D-6E8A-4147-A177-3AD203B41FA5}">
                      <a16:colId xmlns:a16="http://schemas.microsoft.com/office/drawing/2014/main" val="269760368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TÜRKİYE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İSTANBUL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ORAN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LİSANSLI SPORCU SAYISI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5.476.897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726.241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%13,2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FAAL 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PORCU SAYISI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410.229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73.224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%17,8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57489"/>
              </p:ext>
            </p:extLst>
          </p:nvPr>
        </p:nvGraphicFramePr>
        <p:xfrm>
          <a:off x="189046" y="4010919"/>
          <a:ext cx="6516000" cy="2772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LİG TÜRÜ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SAYI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SPOR TOTO SÜPER LİG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PTT 1. LİG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TFF 2. LİG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TFF 3. LİG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BAL (Bölgesel Amatör Lig)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33338" marR="33338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87602"/>
              </p:ext>
            </p:extLst>
          </p:nvPr>
        </p:nvGraphicFramePr>
        <p:xfrm>
          <a:off x="189046" y="6926399"/>
          <a:ext cx="6516000" cy="2376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KULÜP TÜRÜ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İSTANBUL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SPOR KULÜBÜ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2.033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İHTİSAS KULÜBÜ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MÜESSESE KULÜBÜ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DİĞER (OKUL KULÜBÜ)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2.238</a:t>
                      </a:r>
                    </a:p>
                  </a:txBody>
                  <a:tcPr marL="32654" marR="32654" marT="0" marB="0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9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78971"/>
            <a:ext cx="6858001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İLDEKİ SPOR TESİSLERİ </a:t>
            </a: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58667"/>
              </p:ext>
            </p:extLst>
          </p:nvPr>
        </p:nvGraphicFramePr>
        <p:xfrm>
          <a:off x="114300" y="839761"/>
          <a:ext cx="6648580" cy="84897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34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18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104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TESİS TÜRÜ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MÜLKİYET DURUMU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802">
                <a:tc vMerge="1"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GHSM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BELEDİYELER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DİĞER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KAMU KURUMLARI</a:t>
                      </a:r>
                      <a:endParaRPr lang="tr-T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ÖZEL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198">
                <a:tc vMerge="1">
                  <a:txBody>
                    <a:bodyPr/>
                    <a:lstStyle/>
                    <a:p>
                      <a:endParaRPr lang="tr-TR" sz="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ADET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KAPASİTE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ADET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kern="1200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KAPASİTE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ADET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KAPASİTE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ADET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KAPASİTE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ADET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KAPASİTE</a:t>
                      </a:r>
                    </a:p>
                  </a:txBody>
                  <a:tcPr marL="68580" marR="68580" marT="34290" marB="34290" vert="vert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ÇİM YÜZEYLİ STAD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36.202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37.202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STADYUM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effectLst/>
                          <a:latin typeface="+mn-lt"/>
                        </a:rPr>
                        <a:t>243.286</a:t>
                      </a:r>
                      <a:endParaRPr lang="tr-T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17.156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effectLst/>
                          <a:latin typeface="+mn-lt"/>
                        </a:rPr>
                        <a:t>260.442</a:t>
                      </a:r>
                      <a:endParaRPr lang="tr-T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TOPRAK YÜZEYLİ STAD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SEMT SAHASI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0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SENTETİK ÇİM YÜZEYLİ SAHA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6.058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2.700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8.758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SPOR SALONU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42.966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12.429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1.700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1.223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1258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57.095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effectLst/>
                          <a:latin typeface="+mn-lt"/>
                        </a:rPr>
                        <a:t>YÜZME HAVUZU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4.253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1.550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6.503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40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effectLst/>
                          <a:latin typeface="+mn-lt"/>
                        </a:rPr>
                        <a:t>KAMP EĞİTİM MERKEZİ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effectLst/>
                          <a:latin typeface="+mn-lt"/>
                        </a:rPr>
                        <a:t>ATLETİZM PİSTİ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91.490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91.490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GENÇLİK MERKEZİ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 smtClean="0">
                          <a:effectLst/>
                          <a:latin typeface="+mn-lt"/>
                        </a:rPr>
                        <a:t>GENÇLİK KAMPI</a:t>
                      </a:r>
                      <a:endParaRPr lang="tr-TR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45435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effectLst/>
                          <a:latin typeface="+mn-lt"/>
                        </a:rPr>
                        <a:t>BUZ  PİSTİ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effectLst/>
                          <a:latin typeface="+mn-lt"/>
                        </a:rPr>
                        <a:t>ATIŞ  POLİGONU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effectLst/>
                          <a:latin typeface="+mn-lt"/>
                        </a:rPr>
                        <a:t>BİNİCİLİK  TESİSLERİ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2.671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2.500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5.171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effectLst/>
                          <a:latin typeface="+mn-lt"/>
                        </a:rPr>
                        <a:t>TENİS TESİSLERİ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effectLst/>
                          <a:latin typeface="+mn-lt"/>
                        </a:rPr>
                        <a:t>GOLF SAHASI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LOKAL BİNALARI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effectLst/>
                          <a:latin typeface="+mn-lt"/>
                        </a:rPr>
                        <a:t>BOWLİNG SALONU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BİLARDO SALONU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9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HOBİ KARTİNG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tr-T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2F4858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tr-TR" sz="1100" b="1" i="0" u="none" strike="noStrike" dirty="0">
                        <a:solidFill>
                          <a:srgbClr val="2F4858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2F4858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09447"/>
              </p:ext>
            </p:extLst>
          </p:nvPr>
        </p:nvGraphicFramePr>
        <p:xfrm>
          <a:off x="49959" y="922759"/>
          <a:ext cx="6767699" cy="140236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412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İMALAT  SANAYİSİNDE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ÇALIŞANLAR (2020)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SANAYİ KURULUŞU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FİRMA SAYISI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ÇALIŞAN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İSO Üyesi  Sanayi Kuruluşu 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19.837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359.956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Organize Sanayi Bölgesi    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361.174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Küçük Sanayi Sitesi  </a:t>
                      </a: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41.532</a:t>
                      </a: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303151"/>
              </p:ext>
            </p:extLst>
          </p:nvPr>
        </p:nvGraphicFramePr>
        <p:xfrm>
          <a:off x="49957" y="2517646"/>
          <a:ext cx="6696003" cy="324402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 gridSpan="7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ORGANİZE SANAYİ  BÖLGELERİ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(2020)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1591" marR="81591" marT="40793" marB="40793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SIRA NO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ADI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YERİ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KURULUŞ YILI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ALANI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(M²)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FAAL FİRMA SAYISI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ÇALIŞAN SAYISI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Dudullu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Ümraniye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2.650.000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1.700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32.638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17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İkitelli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K.Çekmece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Başakşehir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2001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7.000.000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21.847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240.000</a:t>
                      </a: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7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Tuzla Org. San.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Tuzla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610.517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131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7.500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7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İST. Birlik 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Tuzla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511.750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4.158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7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Anadolu</a:t>
                      </a:r>
                      <a:r>
                        <a:rPr lang="tr-TR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Yakası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Tuzla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790.451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151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8.548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7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Kimya Sanayi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Tuzla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2001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742.208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161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6.150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7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Deri Sanayi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Tuzla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7.422.276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873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40.000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7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Beylikdüzü 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Beylikdüzü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2002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1.509.307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1.005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22.180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480">
                <a:tc gridSpan="5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591" marR="81591" marT="40793" marB="4079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591" marR="81591" marT="40793" marB="4079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591" marR="81591" marT="40793" marB="4079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591" marR="81591" marT="40793" marB="4079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25.948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361.174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Group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73810"/>
              </p:ext>
            </p:extLst>
          </p:nvPr>
        </p:nvGraphicFramePr>
        <p:xfrm>
          <a:off x="49960" y="5910484"/>
          <a:ext cx="6696000" cy="339000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 gridSpan="7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KÜÇÜK  SANAYİ  SİTELERİ </a:t>
                      </a:r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(2020)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1591" marR="81591" marT="40793" marB="40793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1591" marR="81591" marT="40793" marB="40793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1591" marR="81591" marT="40793" marB="40793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1591" marR="81591" marT="40793" marB="40793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1591" marR="81591" marT="40793" marB="40793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1591" marR="81591" marT="40793" marB="40793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SIRA NO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ADI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YERİ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KURULUŞ YILI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ALANI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(M²)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FAAL FİRMA SAYISI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ÇALIŞAN SAYISI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İmes KSS.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Ümraniye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1971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650.000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1.046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7.400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Modoko KSS.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Ümraniye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1969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150.000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1.721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Kadosan Oto San. KSS.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Ümraniye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1974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150.000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2.658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Oto Tamircileri Ve Benzerleri KSS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İkitelli</a:t>
                      </a: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1967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360.000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2.770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11.080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Birlik KSS.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Beylikdüzü</a:t>
                      </a: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1975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234.400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2.809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Doğu KSS.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Bahçelievler</a:t>
                      </a:r>
                      <a:endParaRPr kumimoji="0" lang="tr-T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1970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106.000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Evren Oto KSS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Esenyurt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1973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194.000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5.180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Silivri KSS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Silivri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1984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65.000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Şile KSS.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Şile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1989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10.000</a:t>
                      </a:r>
                    </a:p>
                  </a:txBody>
                  <a:tcPr marL="4086" marR="4086" marT="4086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352">
                <a:tc gridSpan="5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591" marR="81591" marT="40793" marB="40793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591" marR="81591" marT="40793" marB="40793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591" marR="81591" marT="40793" marB="40793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591" marR="81591" marT="40793" marB="40793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6.359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41.532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-80999" y="161907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SANAYİ KURULUŞLARI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5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" y="17136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ARAŞTIRMA ve GELİŞTİRME (AR-GE)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51910"/>
              </p:ext>
            </p:extLst>
          </p:nvPr>
        </p:nvGraphicFramePr>
        <p:xfrm>
          <a:off x="218364" y="876952"/>
          <a:ext cx="6513741" cy="393999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077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034">
                  <a:extLst>
                    <a:ext uri="{9D8B030D-6E8A-4147-A177-3AD203B41FA5}">
                      <a16:colId xmlns:a16="http://schemas.microsoft.com/office/drawing/2014/main" val="2441410640"/>
                    </a:ext>
                  </a:extLst>
                </a:gridCol>
              </a:tblGrid>
              <a:tr h="540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2010 YILI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F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İSTANBUL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AR-GE HARCAMASI (1000 TL)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1.657.431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AR-GE İNSAN İŞGÜCÜ (Kişi)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32.124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2020 YILI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F5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193" marR="61193" marT="30595" marB="3059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İSTANBUL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35548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AR-GE HARCAMASI *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400" b="1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12.144.000</a:t>
                      </a: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40035"/>
                  </a:ext>
                </a:extLst>
              </a:tr>
              <a:tr h="490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AR-GE İNSAN İŞGÜCÜ (Kişi)*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tr-TR" sz="1400" b="1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87.166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193" marR="61193" marT="30595" marB="30595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97827"/>
                  </a:ext>
                </a:extLst>
              </a:tr>
            </a:tbl>
          </a:graphicData>
        </a:graphic>
      </p:graphicFrame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58510"/>
              </p:ext>
            </p:extLst>
          </p:nvPr>
        </p:nvGraphicFramePr>
        <p:xfrm>
          <a:off x="119269" y="4976209"/>
          <a:ext cx="6612836" cy="408827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10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3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İSTANBUL (2021 YILI)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3" marR="68573" marT="34287" marB="34287" anchor="ctr" horzOverflow="overflow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F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4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Teknoloji Geliştirme Bölgesi Sayısı</a:t>
                      </a: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Ar-Ge Merkezi Sayısı</a:t>
                      </a: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0" dirty="0">
                          <a:effectLst/>
                          <a:latin typeface="Calibri" panose="020F0502020204030204" pitchFamily="34" charset="0"/>
                        </a:rPr>
                        <a:t>415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Tasarım Merkezi Sayısı </a:t>
                      </a: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0" dirty="0"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194629"/>
                  </a:ext>
                </a:extLst>
              </a:tr>
              <a:tr h="5494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Teknoloji Transfer Ofisi Sayısı</a:t>
                      </a: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0" kern="1200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tr-TR" sz="12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38756"/>
                  </a:ext>
                </a:extLst>
              </a:tr>
              <a:tr h="5494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Teknolojik Ürün Yatırım Destek Programı </a:t>
                      </a: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37710"/>
                  </a:ext>
                </a:extLst>
              </a:tr>
              <a:tr h="549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Teknolojik Ürün Deneyim Belgesi </a:t>
                      </a: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0" dirty="0">
                          <a:effectLst/>
                          <a:latin typeface="Calibri" panose="020F0502020204030204" pitchFamily="34" charset="0"/>
                        </a:rPr>
                        <a:t>192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04910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119269" y="9223748"/>
            <a:ext cx="66287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Veriler TUİK «Araştırma-Geliştirme </a:t>
            </a:r>
            <a:r>
              <a:rPr lang="tr-TR" sz="900" b="1" dirty="0"/>
              <a:t>Faaliyetleri Araştırması, </a:t>
            </a:r>
            <a:r>
              <a:rPr lang="tr-TR" sz="900" b="1" dirty="0" smtClean="0"/>
              <a:t>2020»  den alınmıştır. 2021 yılına ait veriler Ekim 2022’de yayımlanacaktır.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289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Metin kutusu"/>
          <p:cNvSpPr txBox="1"/>
          <p:nvPr/>
        </p:nvSpPr>
        <p:spPr>
          <a:xfrm>
            <a:off x="86518" y="9231640"/>
            <a:ext cx="6369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Tarım alanı; ekimi yapılan, yapılmayan ve tarım alanı vasfında olup kullanılmayan alanlar toplamıdır.</a:t>
            </a:r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" y="17136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i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TARIM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027580"/>
              </p:ext>
            </p:extLst>
          </p:nvPr>
        </p:nvGraphicFramePr>
        <p:xfrm>
          <a:off x="132522" y="880510"/>
          <a:ext cx="6626087" cy="275058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8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5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kumimoji="0" lang="tr-T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İL ARAZİSİNİN DAĞILIMI (Ha)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%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0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İL YÜZÖLÇÜMÜ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546.178 ha</a:t>
                      </a:r>
                      <a:r>
                        <a:rPr lang="tr-TR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2C3A">
                        <a:alpha val="19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743187"/>
                  </a:ext>
                </a:extLst>
              </a:tr>
              <a:tr h="2050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5.461 km² (Gerçek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Alan)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tr-T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47452"/>
                  </a:ext>
                </a:extLst>
              </a:tr>
              <a:tr h="2728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5.196 km²  (</a:t>
                      </a:r>
                      <a:r>
                        <a:rPr kumimoji="0" lang="tr-T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İzdüşüm</a:t>
                      </a: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Alan)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tr-T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67733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TARIM ALANI*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89.290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ÇAYIR-MERA ALANI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ORMAN VE FUNDALIK ALAN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238.130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SANAYİ VE YERLEŞİM ALANI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GÖL VE BARAJ ALANI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11.738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01846"/>
              </p:ext>
            </p:extLst>
          </p:nvPr>
        </p:nvGraphicFramePr>
        <p:xfrm>
          <a:off x="130700" y="3736853"/>
          <a:ext cx="6627908" cy="1603772"/>
        </p:xfrm>
        <a:graphic>
          <a:graphicData uri="http://schemas.openxmlformats.org/drawingml/2006/table">
            <a:tbl>
              <a:tblPr/>
              <a:tblGrid>
                <a:gridCol w="471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8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TARLA BİTKİLERİ ÜRETİM ALANI VE MİKTARI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800" b="1" i="0" u="none" strike="noStrike" baseline="0" dirty="0">
                        <a:solidFill>
                          <a:srgbClr val="000099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ALAN VE MİKTAR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TARLA BİTKİLERİ ÜRETİM ALANI (Ha)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68.352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TARLA</a:t>
                      </a:r>
                      <a:r>
                        <a:rPr lang="tr-TR" sz="1400" b="1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BİTKİLERİ ÜRETİMİ (Ton)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359.018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01845"/>
              </p:ext>
            </p:extLst>
          </p:nvPr>
        </p:nvGraphicFramePr>
        <p:xfrm>
          <a:off x="143950" y="5432149"/>
          <a:ext cx="6614657" cy="2386632"/>
        </p:xfrm>
        <a:graphic>
          <a:graphicData uri="http://schemas.openxmlformats.org/drawingml/2006/table">
            <a:tbl>
              <a:tblPr/>
              <a:tblGrid>
                <a:gridCol w="466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377"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MEYVECİLİK ÜRETİMİ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MEYVECİLİK</a:t>
                      </a:r>
                      <a:r>
                        <a:rPr lang="tr-TR" sz="14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ÜRETİMİ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MEYVECİLİK ALANI (ha)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34518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MEYVE</a:t>
                      </a:r>
                      <a:r>
                        <a:rPr lang="tr-TR" sz="1400" b="1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VEREN AĞAÇ SAYISI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1.667.493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MEYVE VERMEYEN AĞAÇ SAYISI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 MEYVE ÜRETİMİ ( Ton)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85393"/>
              </p:ext>
            </p:extLst>
          </p:nvPr>
        </p:nvGraphicFramePr>
        <p:xfrm>
          <a:off x="143952" y="7913704"/>
          <a:ext cx="6588152" cy="1476000"/>
        </p:xfrm>
        <a:graphic>
          <a:graphicData uri="http://schemas.openxmlformats.org/drawingml/2006/table">
            <a:tbl>
              <a:tblPr/>
              <a:tblGrid>
                <a:gridCol w="465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SEBZECİLİK ÜRETİMİ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SEBZECİLİK</a:t>
                      </a:r>
                      <a:r>
                        <a:rPr lang="tr-TR" sz="14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ÜRETİMİ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SEBZE ALANI (Ha)</a:t>
                      </a: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2.832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SEBZE</a:t>
                      </a:r>
                      <a:r>
                        <a:rPr lang="tr-TR" sz="1400" b="1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ÜRETİMİ (Ton)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73.235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14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05440"/>
              </p:ext>
            </p:extLst>
          </p:nvPr>
        </p:nvGraphicFramePr>
        <p:xfrm>
          <a:off x="133396" y="2279597"/>
          <a:ext cx="6611960" cy="172256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8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807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BÜYÜKBAŞ HAYVAN VARLIĞI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CİNSİ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66">
                <a:tc rowSpan="3"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 smtClean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SIĞIR</a:t>
                      </a:r>
                      <a:endParaRPr lang="tr-TR" sz="1400" b="1" i="0" u="none" strike="noStrike" dirty="0">
                        <a:solidFill>
                          <a:srgbClr val="283845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SAF KÜLTÜR IRKI MİKTARI (BAŞ)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40.245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66">
                <a:tc v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KÜLTÜR MELEZİ MİKTARI (BAŞ)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52.532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66">
                <a:tc v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YERLİ IRK MİKTARI (BAŞ)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3.880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66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MANDA MİKTARI (BAŞ)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16.054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112.711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0277"/>
              </p:ext>
            </p:extLst>
          </p:nvPr>
        </p:nvGraphicFramePr>
        <p:xfrm>
          <a:off x="139730" y="4066937"/>
          <a:ext cx="6605628" cy="156523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53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562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KÜÇÜKBAŞ HAYVAN VARLIĞI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CİNSİ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194">
                <a:tc rowSpan="2"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KOYUN</a:t>
                      </a:r>
                    </a:p>
                  </a:txBody>
                  <a:tcPr marL="8965" marR="8965" marT="8965" marB="0" anchor="ctr">
                    <a:lnL w="952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MERİNOS MİKTARI (BAŞ)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4.789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194">
                <a:tc v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YERLİ MİKTARI (BAŞ)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139.144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33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KIL VE TİFTİK KEÇİSİ MİKTARI (BAŞ)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22.393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194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TOPLAM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166.326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1" y="17136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HAYVANCILIK</a:t>
            </a: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73034"/>
              </p:ext>
            </p:extLst>
          </p:nvPr>
        </p:nvGraphicFramePr>
        <p:xfrm>
          <a:off x="112841" y="5763438"/>
          <a:ext cx="6619264" cy="152525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0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BALIKÇILIK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3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BALIKÇI</a:t>
                      </a:r>
                      <a:r>
                        <a:rPr lang="tr-TR" sz="1400" b="1" i="0" u="none" strike="noStrike" baseline="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TEKNE SAYISI (Adet)</a:t>
                      </a:r>
                      <a:endParaRPr lang="tr-TR" sz="1400" b="1" i="0" u="none" strike="noStrike" dirty="0">
                        <a:solidFill>
                          <a:srgbClr val="2F4858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1.932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DENİZ</a:t>
                      </a:r>
                      <a:r>
                        <a:rPr lang="tr-TR" sz="1400" b="1" i="0" u="none" strike="noStrike" baseline="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BALIKLARI  (Ton)</a:t>
                      </a:r>
                      <a:endParaRPr lang="tr-TR" sz="1400" b="1" i="0" u="none" strike="noStrike" dirty="0">
                        <a:solidFill>
                          <a:srgbClr val="2F4858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26.253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5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TATLI</a:t>
                      </a:r>
                      <a:r>
                        <a:rPr lang="tr-TR" sz="1400" b="1" i="0" u="none" strike="noStrike" baseline="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SU BALIKLARI (Ton)</a:t>
                      </a:r>
                      <a:endParaRPr lang="tr-TR" sz="1400" b="1" i="0" u="none" strike="noStrike" dirty="0">
                        <a:solidFill>
                          <a:srgbClr val="2F4858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DİĞER</a:t>
                      </a:r>
                      <a:r>
                        <a:rPr lang="tr-TR" sz="1400" b="1" i="0" u="none" strike="noStrike" baseline="0" dirty="0">
                          <a:solidFill>
                            <a:srgbClr val="2F4858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DENİZ ÜRÜNLERİ MİKTARI (Ton)</a:t>
                      </a:r>
                      <a:endParaRPr lang="tr-TR" sz="1400" b="1" i="0" u="none" strike="noStrike" dirty="0">
                        <a:solidFill>
                          <a:srgbClr val="2F4858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43476"/>
                  </a:ext>
                </a:extLst>
              </a:tr>
            </a:tbl>
          </a:graphicData>
        </a:graphic>
      </p:graphicFrame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13996"/>
              </p:ext>
            </p:extLst>
          </p:nvPr>
        </p:nvGraphicFramePr>
        <p:xfrm>
          <a:off x="99388" y="7368210"/>
          <a:ext cx="6632717" cy="207509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5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498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KÜMES HAYVAN VARLIĞI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CİNSİ 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93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TAVUK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YUMURTACI TAVUK</a:t>
                      </a:r>
                      <a:r>
                        <a:rPr lang="tr-TR" sz="1400" b="1" i="0" u="none" strike="noStrike" baseline="0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SAYISI</a:t>
                      </a:r>
                      <a:endParaRPr lang="tr-TR" sz="1400" b="1" i="0" u="none" strike="noStrike" dirty="0">
                        <a:solidFill>
                          <a:srgbClr val="283845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1.184.120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931">
                <a:tc v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ETLİK </a:t>
                      </a:r>
                      <a:r>
                        <a:rPr lang="tr-TR" sz="1400" b="1" i="0" u="none" strike="noStrike" baseline="0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TAVUK  SAYISI</a:t>
                      </a:r>
                      <a:endParaRPr lang="tr-TR" sz="1400" b="1" i="0" u="none" strike="noStrike" dirty="0">
                        <a:solidFill>
                          <a:srgbClr val="283845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715.000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931">
                <a:tc v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1.899.120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931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HİNDİ 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25.331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931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ÖRDEK 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6.940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9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KAZ 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8965" marR="8965" marT="8965" marB="0"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8.584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8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1.939.975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55413"/>
              </p:ext>
            </p:extLst>
          </p:nvPr>
        </p:nvGraphicFramePr>
        <p:xfrm>
          <a:off x="166235" y="853942"/>
          <a:ext cx="6592374" cy="133266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3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702"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ARICILIK ÜRETİMİ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TÜRÜ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ESKİ TİP KOVAN ADEDİ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370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YENİ TİP KOVAN ADEDİ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71.418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283845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8965" marR="8965" marT="896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71.788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37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" y="17136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BARAJLAR ve ALTYAPI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82359"/>
              </p:ext>
            </p:extLst>
          </p:nvPr>
        </p:nvGraphicFramePr>
        <p:xfrm>
          <a:off x="209663" y="874922"/>
          <a:ext cx="6434596" cy="53271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43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TESİSİN ADI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HİZMETE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GİRİŞ YILI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VERİM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(MİLYON M³/YIL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ELMALI I VE II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1893 – 1950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TERKOS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1883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ALİBEYKÖY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1972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ÖMERLİ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1972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135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DARLIK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1989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69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BÜYÜKÇEKMECE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1989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55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YEŞİLVADİ REGÜLATÖRÜ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3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ISTRANCALAR (DÜZDERE, KUZULUDERE, BÜYÜKDERE, SULTANBAHÇEDERE, ELMALIDERE)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1995-1997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KUYULAR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1996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KAZANDERE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1997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SAZLIDERE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1998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PABUÇDERE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YEŞİLÇAY REGÜLATÖRÜ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128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MELEN REGÜLATÖRÜ I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187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MELEN REGÜLATÖRÜ II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190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BENTLER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1620-1839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1.073</a:t>
                      </a:r>
                    </a:p>
                  </a:txBody>
                  <a:tcPr marL="51435" marR="51435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GENEL TOPLAM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1.653,4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58A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57020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141195" y="6446235"/>
            <a:ext cx="64633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İÇMESUYU VE BARAJLAR</a:t>
            </a:r>
            <a:endParaRPr kumimoji="0" lang="tr-T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214304" marR="0" lvl="0" indent="-21430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Su şebekesi 19.577 km. ve su isale hattı ise </a:t>
            </a:r>
            <a:r>
              <a:rPr lang="tr-TR" sz="1400" b="1" dirty="0" smtClean="0">
                <a:latin typeface="Calibri" panose="020F0502020204030204" pitchFamily="34" charset="0"/>
                <a:cs typeface="Arial" pitchFamily="34" charset="0"/>
              </a:rPr>
              <a:t>2.847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 km’dir. </a:t>
            </a:r>
          </a:p>
          <a:p>
            <a:pPr marL="214304" lvl="0" indent="-214304" algn="just">
              <a:buFont typeface="Arial" panose="020B0604020202020204" pitchFamily="34" charset="0"/>
              <a:buChar char="•"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Su kaynaklarının kapasitesi 1 milyar 653 milyon 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³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/yıl, şehre verilen ortalama günlük su 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miktarı </a:t>
            </a:r>
            <a:r>
              <a:rPr lang="tr-TR" sz="1400" b="1" dirty="0" smtClean="0">
                <a:latin typeface="Calibri" panose="020F0502020204030204" pitchFamily="34" charset="0"/>
                <a:cs typeface="Arial" pitchFamily="34" charset="0"/>
              </a:rPr>
              <a:t>2.934.792 </a:t>
            </a:r>
            <a:r>
              <a:rPr lang="tr-TR" sz="1400" b="1" dirty="0">
                <a:latin typeface="Calibri" panose="020F0502020204030204" pitchFamily="34" charset="0"/>
                <a:cs typeface="Arial" pitchFamily="34" charset="0"/>
              </a:rPr>
              <a:t>m3/gün’ 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dür.  </a:t>
            </a:r>
          </a:p>
          <a:p>
            <a:pPr marL="214304" marR="0" lvl="0" indent="-21430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6.607.981  adet su kullanan abone bulunmaktadır. Kişi başına düşen günlük su miktarı 190 litredir.</a:t>
            </a:r>
          </a:p>
          <a:p>
            <a:pPr marL="214304" marR="0" lvl="0" indent="-21430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İlde 21 adet içme suyu arıtma tesisi bulunmaktadır. 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28016" y="8034518"/>
            <a:ext cx="6481482" cy="140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KANALİZASYON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257165" marR="0" lvl="0" indent="-25716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İstanbul İlinin mevcut kanalizasyon kanal şebeke uzunluğu 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16.515 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km’dir. </a:t>
            </a:r>
          </a:p>
          <a:p>
            <a:pPr marL="257165" marR="0" lvl="0" indent="-25716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İlde 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88 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adet Atıksu Arıtma Tesisi bulunmaktadır. Arıtılan atık su miktarı 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1.396.180.763  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m³/yıl’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dır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.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257165" marR="0" lvl="0" indent="-25716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İSKİ Genel Müdürlüğü’nün baraj havzaları ve su kaynakları bakımından mesul olduğu alan ise 5.461 km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²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’</a:t>
            </a:r>
            <a:r>
              <a:rPr kumimoji="0" lang="tr-TR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Bdir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0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" y="19825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İLETİŞİM-HABERLEŞME ve ENERJİ  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tr-TR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2020 )</a:t>
            </a:r>
            <a:endParaRPr kumimoji="0" lang="tr-TR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01475"/>
              </p:ext>
            </p:extLst>
          </p:nvPr>
        </p:nvGraphicFramePr>
        <p:xfrm>
          <a:off x="135446" y="6144730"/>
          <a:ext cx="6764161" cy="303474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8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1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96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İLDEKİ DOĞALGAZ ABONMAN DURUMU</a:t>
                      </a:r>
                    </a:p>
                  </a:txBody>
                  <a:tcPr marL="66368" marR="66368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368" marR="66368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368" marR="66368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368" marR="66368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YILLAR</a:t>
                      </a:r>
                    </a:p>
                  </a:txBody>
                  <a:tcPr marL="66368" marR="66368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ABONE SAYISI</a:t>
                      </a:r>
                    </a:p>
                  </a:txBody>
                  <a:tcPr marL="66368" marR="66368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GAZ KULLANICI</a:t>
                      </a:r>
                    </a:p>
                  </a:txBody>
                  <a:tcPr marL="66368" marR="66368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TÜKETİM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MİKTARI (m</a:t>
                      </a:r>
                      <a:r>
                        <a:rPr kumimoji="0" lang="tr-TR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6368" marR="66368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11194"/>
                  </a:ext>
                </a:extLst>
              </a:tr>
              <a:tr h="4086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2016          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6.191.095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5.888.063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5.247.929.338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6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6.304.133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6.007.659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6.117.308.188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86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6.466.567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6.151.390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6.395.111.688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429530"/>
                  </a:ext>
                </a:extLst>
              </a:tr>
              <a:tr h="3965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6.649.518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6.359.342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5.916.051.890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92198"/>
                  </a:ext>
                </a:extLst>
              </a:tr>
              <a:tr h="4313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</a:txBody>
                  <a:tcPr marL="44451" marR="44451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6.775.510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6.486.361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6.207.725.000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25612"/>
                  </a:ext>
                </a:extLst>
              </a:tr>
            </a:tbl>
          </a:graphicData>
        </a:graphic>
      </p:graphicFrame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89908"/>
              </p:ext>
            </p:extLst>
          </p:nvPr>
        </p:nvGraphicFramePr>
        <p:xfrm>
          <a:off x="117000" y="803781"/>
          <a:ext cx="6624000" cy="198414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3029" marR="43029" marT="0" marB="0" anchor="b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TELEFON SANTRAL KAPASİTESİ</a:t>
                      </a:r>
                    </a:p>
                  </a:txBody>
                  <a:tcPr marL="43029" marR="43029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ABONE SAYISI</a:t>
                      </a:r>
                    </a:p>
                  </a:txBody>
                  <a:tcPr marL="43029" marR="43029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BEKLEYEN ABONE</a:t>
                      </a:r>
                    </a:p>
                  </a:txBody>
                  <a:tcPr marL="43029" marR="43029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ANKESÖRLÜ TELEFON</a:t>
                      </a:r>
                    </a:p>
                  </a:txBody>
                  <a:tcPr marL="43029" marR="43029" marT="0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AVRUPA  YAKASI</a:t>
                      </a:r>
                    </a:p>
                  </a:txBody>
                  <a:tcPr marL="43029" marR="43029" marT="0" marB="0" anchor="ctr" horzOverflow="overflow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3.719.320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1.578.213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1.911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4.670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ANADOLU YAKASI</a:t>
                      </a:r>
                    </a:p>
                  </a:txBody>
                  <a:tcPr marL="43029" marR="43029" marT="0" marB="0" anchor="ctr" horzOverflow="overflow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2.194.293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816.667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3.152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314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43029" marR="43029" marT="0" marB="0" anchor="ctr" horzOverflow="overflow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5.913.613                              </a:t>
                      </a:r>
                      <a:b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2.394.880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7.822 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0053"/>
              </p:ext>
            </p:extLst>
          </p:nvPr>
        </p:nvGraphicFramePr>
        <p:xfrm>
          <a:off x="135446" y="2900085"/>
          <a:ext cx="6656293" cy="308775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57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                        ENERJİ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84" marR="7284" marT="728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2019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3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 ELEKTRİK TÜKETİMİ (</a:t>
                      </a:r>
                      <a:r>
                        <a:rPr lang="tr-TR" sz="1200" b="1" i="0" u="none" strike="noStrike" dirty="0" err="1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kWh</a:t>
                      </a:r>
                      <a:r>
                        <a:rPr lang="tr-TR" sz="1200" b="1" i="0" u="none" strike="noStrike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36.602.428.081</a:t>
                      </a:r>
                    </a:p>
                  </a:txBody>
                  <a:tcPr marL="7739" marR="7739" marT="7739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35.536.623.323</a:t>
                      </a:r>
                    </a:p>
                  </a:txBody>
                  <a:tcPr marL="7739" marR="7739" marT="7739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34.371.876.813</a:t>
                      </a:r>
                    </a:p>
                  </a:txBody>
                  <a:tcPr marL="7739" marR="7739" marT="7739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3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KİŞİ BAŞINA ELEKTRİK TÜKETİMİ (</a:t>
                      </a:r>
                      <a:r>
                        <a:rPr lang="tr-TR" sz="1200" b="1" i="0" u="none" strike="noStrike" dirty="0" err="1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kWh</a:t>
                      </a:r>
                      <a:r>
                        <a:rPr lang="tr-TR" sz="1200" b="1" i="0" u="none" strike="noStrike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)*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2.429</a:t>
                      </a:r>
                    </a:p>
                  </a:txBody>
                  <a:tcPr marL="7739" marR="7739" marT="7739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2.364</a:t>
                      </a:r>
                    </a:p>
                  </a:txBody>
                  <a:tcPr marL="7739" marR="7739" marT="7739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2.574,78</a:t>
                      </a:r>
                    </a:p>
                  </a:txBody>
                  <a:tcPr marL="7739" marR="7739" marT="7739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3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KAYIP KAÇAK ORANI </a:t>
                      </a:r>
                      <a:r>
                        <a:rPr lang="tr-TR" sz="1200" b="1" i="0" u="none" strike="noStrike" dirty="0" smtClean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(</a:t>
                      </a:r>
                      <a:r>
                        <a:rPr lang="tr-TR" sz="1200" b="1" i="0" u="none" strike="noStrike" baseline="0" dirty="0" smtClean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AVRUPA </a:t>
                      </a:r>
                      <a:r>
                        <a:rPr lang="tr-TR" sz="1200" b="1" i="0" u="none" strike="noStrike" dirty="0" smtClean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YAKASI)          </a:t>
                      </a:r>
                      <a:endParaRPr lang="tr-TR" sz="1200" b="1" i="0" u="none" strike="noStrike" dirty="0">
                        <a:solidFill>
                          <a:srgbClr val="2D3142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%6,59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%8,01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%7,64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0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KAYIP KAÇAK ORANI (ANADOLU</a:t>
                      </a:r>
                      <a:r>
                        <a:rPr lang="tr-TR" sz="1200" b="1" i="0" u="none" strike="noStrike" baseline="0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200" b="1" i="0" u="none" strike="noStrike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YAKASI)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%6,04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%4,34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%5,25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03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TOPLAM DOĞALGAZ TÜKETİMİ (m³)</a:t>
                      </a: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6.395.111.688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5.916.051.890</a:t>
                      </a:r>
                    </a:p>
                  </a:txBody>
                  <a:tcPr marL="36116" marR="36116" marT="0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6.207.725.000</a:t>
                      </a:r>
                    </a:p>
                  </a:txBody>
                  <a:tcPr marL="36116" marR="36116" marT="0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03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KİŞİ BAŞINA YILLIK DOĞALGAZ TÜKETİMİ (m³</a:t>
                      </a:r>
                      <a:r>
                        <a:rPr lang="tr-TR" sz="1200" b="1" i="0" u="none" strike="noStrike" dirty="0" smtClean="0">
                          <a:solidFill>
                            <a:srgbClr val="2D3142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)*</a:t>
                      </a:r>
                      <a:endParaRPr lang="tr-TR" sz="1200" b="1" i="0" u="none" strike="noStrike" dirty="0">
                        <a:solidFill>
                          <a:srgbClr val="2D3142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284" marR="7284" marT="7284" marB="0" anchor="ctr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424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381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916</a:t>
                      </a:r>
                    </a:p>
                  </a:txBody>
                  <a:tcPr marL="7284" marR="7284" marT="7284" marB="0" anchor="ctr" anchorCtr="1">
                    <a:lnL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9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3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59004"/>
              </p:ext>
            </p:extLst>
          </p:nvPr>
        </p:nvGraphicFramePr>
        <p:xfrm>
          <a:off x="134469" y="3348427"/>
          <a:ext cx="6579726" cy="525572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1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YILLAR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PROGRAMA ALINAN PROJE 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BİTEN PROJE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YILI HARCAMASI </a:t>
                      </a:r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(TL)</a:t>
                      </a:r>
                      <a:b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(DEVAM EDEN+BİTEN)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8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1.332.425.380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2.085.274.205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2.191.830.909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3.206.362.974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6.033.934.280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7.135.544.489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6.201.203.084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6.620.725.758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5.008.387.340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4.519.105.693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6.606.963.068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5.790.665.292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6.511.687.769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7.549.809.336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9.706.827.695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58064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14.098.308.727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01250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14.270.182.484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9293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17.757.258.420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921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7739" marR="7739" marT="773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22.987</a:t>
                      </a:r>
                      <a:endParaRPr lang="tr-TR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6.381</a:t>
                      </a:r>
                      <a:endParaRPr lang="tr-TR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126.626.496.903</a:t>
                      </a:r>
                      <a:endParaRPr lang="tr-TR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6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-4668" y="10479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YILLAR İTİBARİYLA YAPILAN GENEL BÜTÇE YATIRIMLARI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(MERKEZİ YÖNETİM KURULUŞLARI VE MAHALLİ İDARELER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CA8A8A80-E6C9-4063-A021-CEB2C3FE3A06}"/>
              </a:ext>
            </a:extLst>
          </p:cNvPr>
          <p:cNvSpPr/>
          <p:nvPr/>
        </p:nvSpPr>
        <p:spPr>
          <a:xfrm>
            <a:off x="3002219" y="964843"/>
            <a:ext cx="3852000" cy="720000"/>
          </a:xfrm>
          <a:prstGeom prst="parallelogram">
            <a:avLst/>
          </a:prstGeom>
          <a:solidFill>
            <a:schemeClr val="bg1">
              <a:alpha val="95000"/>
            </a:schemeClr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18 Yılda</a:t>
            </a:r>
            <a:endParaRPr kumimoji="0" lang="en-ID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 15">
            <a:extLst>
              <a:ext uri="{FF2B5EF4-FFF2-40B4-BE49-F238E27FC236}">
                <a16:creationId xmlns:a16="http://schemas.microsoft.com/office/drawing/2014/main" id="{CA8A8A80-E6C9-4063-A021-CEB2C3FE3A06}"/>
              </a:ext>
            </a:extLst>
          </p:cNvPr>
          <p:cNvSpPr/>
          <p:nvPr/>
        </p:nvSpPr>
        <p:spPr>
          <a:xfrm>
            <a:off x="2808408" y="1689883"/>
            <a:ext cx="3852000" cy="720000"/>
          </a:xfrm>
          <a:prstGeom prst="parallelogram">
            <a:avLst/>
          </a:prstGeom>
          <a:solidFill>
            <a:srgbClr val="C00000">
              <a:alpha val="95000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126.6 Milyar TL</a:t>
            </a:r>
            <a:endParaRPr kumimoji="0" lang="en-ID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CA8A8A80-E6C9-4063-A021-CEB2C3FE3A06}"/>
              </a:ext>
            </a:extLst>
          </p:cNvPr>
          <p:cNvSpPr/>
          <p:nvPr/>
        </p:nvSpPr>
        <p:spPr>
          <a:xfrm>
            <a:off x="2623157" y="2414712"/>
            <a:ext cx="3852000" cy="720000"/>
          </a:xfrm>
          <a:prstGeom prst="parallelogram">
            <a:avLst/>
          </a:prstGeom>
          <a:solidFill>
            <a:schemeClr val="bg1">
              <a:alpha val="95000"/>
            </a:schemeClr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Yatırım yapılmıştır.</a:t>
            </a:r>
            <a:endParaRPr kumimoji="0" lang="en-ID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id="{CA8A8A80-E6C9-4063-A021-CEB2C3FE3A06}"/>
              </a:ext>
            </a:extLst>
          </p:cNvPr>
          <p:cNvSpPr/>
          <p:nvPr/>
        </p:nvSpPr>
        <p:spPr>
          <a:xfrm>
            <a:off x="40341" y="964843"/>
            <a:ext cx="3002691" cy="2183315"/>
          </a:xfrm>
          <a:prstGeom prst="parallelogram">
            <a:avLst/>
          </a:prstGeom>
          <a:solidFill>
            <a:srgbClr val="F2D492">
              <a:alpha val="95000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İSTANBUL’A</a:t>
            </a:r>
            <a:endParaRPr kumimoji="0" lang="en-ID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16134" y="8804416"/>
            <a:ext cx="5184548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138" dirty="0">
                <a:solidFill>
                  <a:prstClr val="black"/>
                </a:solidFill>
                <a:cs typeface="Arial" pitchFamily="34" charset="0"/>
              </a:rPr>
              <a:t>Son 18 yılda </a:t>
            </a:r>
            <a:r>
              <a:rPr lang="tr-TR" sz="1138" b="1" dirty="0">
                <a:solidFill>
                  <a:srgbClr val="FF0000"/>
                </a:solidFill>
                <a:cs typeface="Arial" pitchFamily="34" charset="0"/>
              </a:rPr>
              <a:t>6.381  </a:t>
            </a:r>
            <a:r>
              <a:rPr lang="tr-TR" sz="1138" dirty="0">
                <a:solidFill>
                  <a:prstClr val="black"/>
                </a:solidFill>
                <a:cs typeface="Arial" pitchFamily="34" charset="0"/>
              </a:rPr>
              <a:t>proje bitirilerek, 2003 yılından bu yana toplam </a:t>
            </a:r>
            <a:r>
              <a:rPr lang="tr-TR" sz="1138" b="1" dirty="0">
                <a:solidFill>
                  <a:srgbClr val="FF0000"/>
                </a:solidFill>
                <a:cs typeface="Arial" pitchFamily="34" charset="0"/>
              </a:rPr>
              <a:t>  126.626.496.903  TL </a:t>
            </a:r>
            <a:r>
              <a:rPr lang="tr-TR" sz="1138" dirty="0">
                <a:solidFill>
                  <a:prstClr val="black"/>
                </a:solidFill>
                <a:cs typeface="Arial" pitchFamily="34" charset="0"/>
              </a:rPr>
              <a:t>harcama yapılmıştır. </a:t>
            </a:r>
          </a:p>
        </p:txBody>
      </p:sp>
    </p:spTree>
    <p:extLst>
      <p:ext uri="{BB962C8B-B14F-4D97-AF65-F5344CB8AC3E}">
        <p14:creationId xmlns:p14="http://schemas.microsoft.com/office/powerpoint/2010/main" val="3245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44548"/>
              </p:ext>
            </p:extLst>
          </p:nvPr>
        </p:nvGraphicFramePr>
        <p:xfrm>
          <a:off x="48604" y="832545"/>
          <a:ext cx="6710004" cy="24539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08812">
                  <a:extLst>
                    <a:ext uri="{9D8B030D-6E8A-4147-A177-3AD203B41FA5}">
                      <a16:colId xmlns:a16="http://schemas.microsoft.com/office/drawing/2014/main" val="463268062"/>
                    </a:ext>
                  </a:extLst>
                </a:gridCol>
                <a:gridCol w="1867064">
                  <a:extLst>
                    <a:ext uri="{9D8B030D-6E8A-4147-A177-3AD203B41FA5}">
                      <a16:colId xmlns:a16="http://schemas.microsoft.com/office/drawing/2014/main" val="947962462"/>
                    </a:ext>
                  </a:extLst>
                </a:gridCol>
                <a:gridCol w="1867064">
                  <a:extLst>
                    <a:ext uri="{9D8B030D-6E8A-4147-A177-3AD203B41FA5}">
                      <a16:colId xmlns:a16="http://schemas.microsoft.com/office/drawing/2014/main" val="2846116298"/>
                    </a:ext>
                  </a:extLst>
                </a:gridCol>
                <a:gridCol w="1867064">
                  <a:extLst>
                    <a:ext uri="{9D8B030D-6E8A-4147-A177-3AD203B41FA5}">
                      <a16:colId xmlns:a16="http://schemas.microsoft.com/office/drawing/2014/main" val="2653242806"/>
                    </a:ext>
                  </a:extLst>
                </a:gridCol>
              </a:tblGrid>
              <a:tr h="476659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6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TOPLAM HANEHALKI</a:t>
                      </a:r>
                      <a:r>
                        <a:rPr lang="tr-TR" sz="1600" b="1" cap="none" spc="0" baseline="0" dirty="0">
                          <a:ln w="0"/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SAYISI</a:t>
                      </a:r>
                      <a:endParaRPr lang="tr-TR" sz="1600" b="1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r-TR" sz="1200" b="1" cap="none" spc="0" dirty="0">
                        <a:ln w="0"/>
                        <a:solidFill>
                          <a:srgbClr val="1E1E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7" marR="7777" marT="7777" marB="0" anchor="ctr">
                    <a:solidFill>
                      <a:srgbClr val="FFB6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r-TR" sz="1200" b="1" cap="none" spc="0" dirty="0">
                        <a:ln w="0"/>
                        <a:solidFill>
                          <a:srgbClr val="1E1E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7" marR="7777" marT="7777" marB="0" anchor="ctr">
                    <a:solidFill>
                      <a:srgbClr val="FFB6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r-TR" sz="1200" b="1" cap="none" spc="0" dirty="0">
                        <a:ln w="0"/>
                        <a:solidFill>
                          <a:srgbClr val="1E1E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7" marR="7777" marT="7777" marB="0" anchor="ctr">
                    <a:solidFill>
                      <a:srgbClr val="FFB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24898"/>
                  </a:ext>
                </a:extLst>
              </a:tr>
              <a:tr h="3239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YIL </a:t>
                      </a: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TÜRKİYE</a:t>
                      </a: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İSTANBUL</a:t>
                      </a: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ORAN</a:t>
                      </a: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93895"/>
                  </a:ext>
                </a:extLst>
              </a:tr>
              <a:tr h="330685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21.091.075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3.973.852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%18,84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12253"/>
                  </a:ext>
                </a:extLst>
              </a:tr>
              <a:tr h="330685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22.676.186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4.232.904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%18,67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74261"/>
                  </a:ext>
                </a:extLst>
              </a:tr>
              <a:tr h="330685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23.221.218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4.306.967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18,54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29930"/>
                  </a:ext>
                </a:extLst>
              </a:tr>
              <a:tr h="330685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24.001.940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4.521.402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94538"/>
                  </a:ext>
                </a:extLst>
              </a:tr>
              <a:tr h="330685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24.654.086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4.596.419</a:t>
                      </a: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%19</a:t>
                      </a: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88236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77292"/>
              </p:ext>
            </p:extLst>
          </p:nvPr>
        </p:nvGraphicFramePr>
        <p:xfrm>
          <a:off x="106017" y="3398657"/>
          <a:ext cx="6652593" cy="2405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36294">
                  <a:extLst>
                    <a:ext uri="{9D8B030D-6E8A-4147-A177-3AD203B41FA5}">
                      <a16:colId xmlns:a16="http://schemas.microsoft.com/office/drawing/2014/main" val="463268062"/>
                    </a:ext>
                  </a:extLst>
                </a:gridCol>
                <a:gridCol w="4316299">
                  <a:extLst>
                    <a:ext uri="{9D8B030D-6E8A-4147-A177-3AD203B41FA5}">
                      <a16:colId xmlns:a16="http://schemas.microsoft.com/office/drawing/2014/main" val="947962462"/>
                    </a:ext>
                  </a:extLst>
                </a:gridCol>
              </a:tblGrid>
              <a:tr h="353599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6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YAŞLARA GÖRE NÜFUS</a:t>
                      </a: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r-TR" sz="1200" b="1" cap="none" spc="0" dirty="0">
                        <a:ln w="0"/>
                        <a:solidFill>
                          <a:srgbClr val="1E1E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7" marR="7777" marT="7777" marB="0" anchor="ctr">
                    <a:solidFill>
                      <a:srgbClr val="FFB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24898"/>
                  </a:ext>
                </a:extLst>
              </a:tr>
              <a:tr h="3452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 YAŞ ARALIĞI</a:t>
                      </a: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b="1" cap="none" spc="0" dirty="0">
                          <a:ln w="0"/>
                          <a:solidFill>
                            <a:srgbClr val="14213D"/>
                          </a:solidFill>
                          <a:effectLst/>
                          <a:latin typeface="+mn-lt"/>
                        </a:rPr>
                        <a:t>NÜFUS</a:t>
                      </a: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93895"/>
                  </a:ext>
                </a:extLst>
              </a:tr>
              <a:tr h="286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1.079.718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9772"/>
                  </a:ext>
                </a:extLst>
              </a:tr>
              <a:tr h="286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5-19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3.301.463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12253"/>
                  </a:ext>
                </a:extLst>
              </a:tr>
              <a:tr h="286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20-24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1.194.847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74261"/>
                  </a:ext>
                </a:extLst>
              </a:tr>
              <a:tr h="286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25-64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8.748.814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52536"/>
                  </a:ext>
                </a:extLst>
              </a:tr>
              <a:tr h="286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65+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1.137.610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10618"/>
                  </a:ext>
                </a:extLst>
              </a:tr>
              <a:tr h="276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200" dirty="0"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15.462.452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725181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105104" y="131021"/>
            <a:ext cx="655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NÜFUS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7806"/>
              </p:ext>
            </p:extLst>
          </p:nvPr>
        </p:nvGraphicFramePr>
        <p:xfrm>
          <a:off x="119270" y="5913780"/>
          <a:ext cx="6573079" cy="348201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1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803">
                <a:tc gridSpan="4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YILINDA İSTANBUL’DA YAŞAYAN DİĞER İLLERE KAYITLI NÜFUS </a:t>
                      </a:r>
                    </a:p>
                  </a:txBody>
                  <a:tcPr marL="81591" marR="81591" marT="40793" marB="40793" anchor="ctr" anchorCtr="1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91" marR="81591" marT="40793" marB="40793" anchor="ctr" anchorCtr="1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81591" marR="81591" marT="40793" marB="40793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81591" marR="81591" marT="40793" marB="40793" anchor="ctr" anchorCtr="1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41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NÜFUSA KAYITLI OLUNAN İL</a:t>
                      </a:r>
                    </a:p>
                  </a:txBody>
                  <a:tcPr marL="81591" marR="81591" marT="40793" marB="40793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14213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91" marR="81591" marT="40793" marB="40793" anchor="ctr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NÜFUS</a:t>
                      </a:r>
                    </a:p>
                  </a:txBody>
                  <a:tcPr marL="81591" marR="81591" marT="40793" marB="40793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13D"/>
                          </a:solidFill>
                          <a:effectLst/>
                          <a:latin typeface="Calibri" panose="020F0502020204030204" pitchFamily="34" charset="0"/>
                        </a:rPr>
                        <a:t>ORAN %</a:t>
                      </a:r>
                    </a:p>
                  </a:txBody>
                  <a:tcPr marL="81591" marR="81591" marT="40793" marB="40793"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SİVAS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768.338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KASTAMONU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562.160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ORDU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526.669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GİRESUN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495.871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TOKAT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488.461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ERZURUM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437.138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84655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SAMSUN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428.101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MALATYA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417.907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8311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TRABZON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414.453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SİNOP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376.610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İSTANBUL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2.159.995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5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283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rgbClr val="283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24459"/>
              </p:ext>
            </p:extLst>
          </p:nvPr>
        </p:nvGraphicFramePr>
        <p:xfrm>
          <a:off x="96618" y="888566"/>
          <a:ext cx="6617691" cy="358844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36573">
                  <a:extLst>
                    <a:ext uri="{9D8B030D-6E8A-4147-A177-3AD203B41FA5}">
                      <a16:colId xmlns:a16="http://schemas.microsoft.com/office/drawing/2014/main" val="37962773"/>
                    </a:ext>
                  </a:extLst>
                </a:gridCol>
                <a:gridCol w="1175122">
                  <a:extLst>
                    <a:ext uri="{9D8B030D-6E8A-4147-A177-3AD203B41FA5}">
                      <a16:colId xmlns:a16="http://schemas.microsoft.com/office/drawing/2014/main" val="1771217485"/>
                    </a:ext>
                  </a:extLst>
                </a:gridCol>
                <a:gridCol w="1066232">
                  <a:extLst>
                    <a:ext uri="{9D8B030D-6E8A-4147-A177-3AD203B41FA5}">
                      <a16:colId xmlns:a16="http://schemas.microsoft.com/office/drawing/2014/main" val="1326744596"/>
                    </a:ext>
                  </a:extLst>
                </a:gridCol>
                <a:gridCol w="1037280">
                  <a:extLst>
                    <a:ext uri="{9D8B030D-6E8A-4147-A177-3AD203B41FA5}">
                      <a16:colId xmlns:a16="http://schemas.microsoft.com/office/drawing/2014/main" val="1198144464"/>
                    </a:ext>
                  </a:extLst>
                </a:gridCol>
                <a:gridCol w="1175008">
                  <a:extLst>
                    <a:ext uri="{9D8B030D-6E8A-4147-A177-3AD203B41FA5}">
                      <a16:colId xmlns:a16="http://schemas.microsoft.com/office/drawing/2014/main" val="694860317"/>
                    </a:ext>
                  </a:extLst>
                </a:gridCol>
                <a:gridCol w="1227476">
                  <a:extLst>
                    <a:ext uri="{9D8B030D-6E8A-4147-A177-3AD203B41FA5}">
                      <a16:colId xmlns:a16="http://schemas.microsoft.com/office/drawing/2014/main" val="3377412540"/>
                    </a:ext>
                  </a:extLst>
                </a:gridCol>
              </a:tblGrid>
              <a:tr h="33465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 </a:t>
                      </a: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YILLARI ARASINDA İSTANBUL İLİ GÖÇ İSTATİSTİKLERİ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431191"/>
                  </a:ext>
                </a:extLst>
              </a:tr>
              <a:tr h="32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TOPLAM NÜFUS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ALDIĞI GÖÇ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VERDİĞİ GÖÇ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GÖÇ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GÖÇ HIZI  ‰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95998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2010-2011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13.624.240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450.445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328.663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121.782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35443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13.854.740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384.535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354.074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30.461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66098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14.160.467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437.922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371.601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66.321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75029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14.377.018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438.998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424.662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14.336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32322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14.657.434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453.407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402.864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50.543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80534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14.804.116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369.582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440.889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-71.307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- 4,8 (negatif göç)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75632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15.029.231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416.587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422.559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-5.972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- 0,4 (negatif göç)</a:t>
                      </a:r>
                      <a:endParaRPr lang="tr-TR" sz="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95842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tr-TR" sz="1000" b="1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15.067.724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498.482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595.803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-210.321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-13,9 (negatif göç)</a:t>
                      </a:r>
                      <a:endParaRPr lang="tr-TR" sz="1000" b="1" kern="1200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29693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tr-TR" sz="1000" b="1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15.519.267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498.676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378.305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120.371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 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218"/>
                  </a:ext>
                </a:extLst>
              </a:tr>
              <a:tr h="28495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15.452.462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328.632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381.654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-53.022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-3,42 (negatif göç)</a:t>
                      </a:r>
                      <a:endParaRPr lang="tr-TR" sz="1000" b="1" kern="1200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1" marR="32891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30593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İSTANBUL </a:t>
            </a: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İLİ </a:t>
            </a:r>
            <a:r>
              <a:rPr kumimoji="0" lang="tr-TR" sz="28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GÖÇ İSTATİSTİKLERİ</a:t>
            </a:r>
            <a:endParaRPr kumimoji="0" lang="tr-T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14851"/>
              </p:ext>
            </p:extLst>
          </p:nvPr>
        </p:nvGraphicFramePr>
        <p:xfrm>
          <a:off x="96618" y="4787064"/>
          <a:ext cx="3203108" cy="44091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89">
                  <a:extLst>
                    <a:ext uri="{9D8B030D-6E8A-4147-A177-3AD203B41FA5}">
                      <a16:colId xmlns:a16="http://schemas.microsoft.com/office/drawing/2014/main" val="463268062"/>
                    </a:ext>
                  </a:extLst>
                </a:gridCol>
                <a:gridCol w="1140244">
                  <a:extLst>
                    <a:ext uri="{9D8B030D-6E8A-4147-A177-3AD203B41FA5}">
                      <a16:colId xmlns:a16="http://schemas.microsoft.com/office/drawing/2014/main" val="947962462"/>
                    </a:ext>
                  </a:extLst>
                </a:gridCol>
              </a:tblGrid>
              <a:tr h="644928"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YILINDA İSTANBUL’UN 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İLLER DÜZEYİNDE </a:t>
                      </a:r>
                      <a:r>
                        <a:rPr kumimoji="0" lang="tr-TR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VERDİĞİ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GÖÇ</a:t>
                      </a: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213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r-TR" sz="1200" b="1" cap="none" spc="0" dirty="0">
                        <a:ln w="0"/>
                        <a:solidFill>
                          <a:srgbClr val="1E1E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7" marR="7777" marT="7777" marB="0" anchor="ctr">
                    <a:solidFill>
                      <a:srgbClr val="FFB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24898"/>
                  </a:ext>
                </a:extLst>
              </a:tr>
              <a:tr h="3254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İL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solidFill>
                          <a:srgbClr val="14213D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VERDİĞİ</a:t>
                      </a:r>
                      <a:r>
                        <a:rPr lang="tr-TR" sz="1200" b="1" baseline="0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GÖÇ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93895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KOCAELİ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24.884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9772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TEKİRDAĞ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12253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ANKARA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74261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İZMİR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52536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BURSA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10618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9146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SAMSUN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21277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SAKARYA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7026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MUĞLA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521669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ORDU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1337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DİĞER İLLER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232.439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24557"/>
                  </a:ext>
                </a:extLst>
              </a:tr>
              <a:tr h="331627"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VERİLEN GÖÇ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331.654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64103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717166"/>
              </p:ext>
            </p:extLst>
          </p:nvPr>
        </p:nvGraphicFramePr>
        <p:xfrm>
          <a:off x="3405463" y="4787064"/>
          <a:ext cx="3308847" cy="44091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2338">
                  <a:extLst>
                    <a:ext uri="{9D8B030D-6E8A-4147-A177-3AD203B41FA5}">
                      <a16:colId xmlns:a16="http://schemas.microsoft.com/office/drawing/2014/main" val="463268062"/>
                    </a:ext>
                  </a:extLst>
                </a:gridCol>
                <a:gridCol w="1588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885">
                  <a:extLst>
                    <a:ext uri="{9D8B030D-6E8A-4147-A177-3AD203B41FA5}">
                      <a16:colId xmlns:a16="http://schemas.microsoft.com/office/drawing/2014/main" val="947962462"/>
                    </a:ext>
                  </a:extLst>
                </a:gridCol>
              </a:tblGrid>
              <a:tr h="644928"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YILINDA İSTANBUL’UN 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İLLER DÜZEYİNDE </a:t>
                      </a:r>
                      <a:r>
                        <a:rPr kumimoji="0" lang="tr-TR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ALDIĞI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GÖÇ</a:t>
                      </a:r>
                    </a:p>
                  </a:txBody>
                  <a:tcPr marL="7777" marR="7777" marT="7777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r-TR" sz="1200" b="1" cap="none" spc="0" dirty="0">
                        <a:ln w="0"/>
                        <a:solidFill>
                          <a:srgbClr val="1E1E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7" marR="7777" marT="7777" marB="0" anchor="ctr">
                    <a:solidFill>
                      <a:srgbClr val="FFB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24898"/>
                  </a:ext>
                </a:extLst>
              </a:tr>
              <a:tr h="3254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İL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solidFill>
                          <a:srgbClr val="14213D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ALDIĞI</a:t>
                      </a:r>
                      <a:r>
                        <a:rPr lang="tr-TR" sz="1200" b="1" baseline="0" dirty="0">
                          <a:solidFill>
                            <a:srgbClr val="14213D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GÖÇ</a:t>
                      </a:r>
                      <a:endParaRPr lang="tr-TR" sz="1200" dirty="0">
                        <a:solidFill>
                          <a:srgbClr val="14213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93895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TOKAT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22.845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9772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ANKARA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12253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KOCAELİ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74261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İZMİR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52536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TEKİRDAĞ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10618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BURSA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9146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21277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SAMSUN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7026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ORDU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521669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SAKARYA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1337"/>
                  </a:ext>
                </a:extLst>
              </a:tr>
              <a:tr h="28247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DİĞER İLLER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210.332</a:t>
                      </a:r>
                      <a:endParaRPr lang="tr-TR" sz="1000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24557"/>
                  </a:ext>
                </a:extLst>
              </a:tr>
              <a:tr h="331627"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ALINAN GÖÇ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328.632</a:t>
                      </a:r>
                      <a:endParaRPr kumimoji="0" lang="tr-T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64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8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96208"/>
              </p:ext>
            </p:extLst>
          </p:nvPr>
        </p:nvGraphicFramePr>
        <p:xfrm>
          <a:off x="140054" y="2411894"/>
          <a:ext cx="6615753" cy="384028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10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202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bg1"/>
                          </a:solidFill>
                        </a:rPr>
                        <a:t>MERKEZİ KURULUŞLAR</a:t>
                      </a:r>
                      <a:r>
                        <a:rPr lang="tr-TR" sz="1800" kern="1200" dirty="0">
                          <a:solidFill>
                            <a:schemeClr val="bg1"/>
                          </a:solidFill>
                        </a:rPr>
                        <a:t>* </a:t>
                      </a:r>
                      <a:endParaRPr lang="tr-TR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bg1"/>
                          </a:solidFill>
                        </a:rPr>
                        <a:t>SAYI 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6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</a:rPr>
                        <a:t>MÜLKİ İDARE</a:t>
                      </a:r>
                      <a:r>
                        <a:rPr lang="tr-TR" sz="1400" b="1" kern="1200" baseline="0" dirty="0">
                          <a:solidFill>
                            <a:srgbClr val="283845"/>
                          </a:solidFill>
                        </a:rPr>
                        <a:t> AMİRLİĞİ (Valilik Dahil)</a:t>
                      </a:r>
                      <a:endParaRPr lang="tr-TR" sz="14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60">
                <a:tc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</a:rPr>
                        <a:t>KAYMAKAMLIKLAR</a:t>
                      </a:r>
                      <a:endParaRPr lang="tr-TR" sz="14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39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6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</a:rPr>
                        <a:t>GENEL MÜDÜRLÜKLER</a:t>
                      </a:r>
                      <a:endParaRPr lang="tr-TR" sz="1400" b="1" kern="1200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60">
                <a:tc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</a:rPr>
                        <a:t>BÖLGE MÜDÜRLÜKLERİ </a:t>
                      </a:r>
                      <a:endParaRPr lang="tr-TR" sz="14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60">
                <a:tc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</a:rPr>
                        <a:t>İL MÜDÜRLÜKLERİ</a:t>
                      </a:r>
                      <a:endParaRPr lang="tr-TR" sz="14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33609"/>
                  </a:ext>
                </a:extLst>
              </a:tr>
              <a:tr h="331760">
                <a:tc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283845"/>
                          </a:solidFill>
                        </a:rPr>
                        <a:t>BAŞMÜDÜRLÜKLER</a:t>
                      </a:r>
                      <a:endParaRPr lang="tr-TR" sz="14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60">
                <a:tc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</a:rPr>
                        <a:t>BAŞKANLIKLAR-DAİRE BAŞKANLIKLARI</a:t>
                      </a:r>
                      <a:endParaRPr lang="tr-TR" sz="14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60">
                <a:tc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</a:rPr>
                        <a:t>TEMSİLCİLİK </a:t>
                      </a:r>
                      <a:endParaRPr lang="tr-TR" sz="14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777">
                <a:tc>
                  <a:txBody>
                    <a:bodyPr/>
                    <a:lstStyle/>
                    <a:p>
                      <a:pPr algn="l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</a:rPr>
                        <a:t>KOORDİNATÖRLÜK, KURUL MÜDÜRLÜĞÜ VE DİĞER MÜDÜRLÜKLER</a:t>
                      </a:r>
                      <a:endParaRPr lang="tr-TR" sz="14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</a:rPr>
                        <a:t>TOPLAM </a:t>
                      </a:r>
                      <a:endParaRPr lang="tr-TR" sz="14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110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83972"/>
              </p:ext>
            </p:extLst>
          </p:nvPr>
        </p:nvGraphicFramePr>
        <p:xfrm>
          <a:off x="140055" y="6546573"/>
          <a:ext cx="6615752" cy="136936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100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bg1"/>
                          </a:solidFill>
                        </a:rPr>
                        <a:t>MAHALLİ KURULUŞLARI</a:t>
                      </a:r>
                      <a:endParaRPr lang="tr-TR" sz="18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bg1"/>
                          </a:solidFill>
                        </a:rPr>
                        <a:t>SAYI</a:t>
                      </a:r>
                      <a:endParaRPr lang="tr-TR" sz="18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01">
                <a:tc>
                  <a:txBody>
                    <a:bodyPr/>
                    <a:lstStyle/>
                    <a:p>
                      <a:pPr algn="l" hangingPunct="1">
                        <a:spcAft>
                          <a:spcPts val="0"/>
                        </a:spcAft>
                      </a:pPr>
                      <a:r>
                        <a:rPr lang="tr-TR" sz="1200" b="1" kern="1200" baseline="0" dirty="0">
                          <a:solidFill>
                            <a:srgbClr val="283845"/>
                          </a:solidFill>
                        </a:rPr>
                        <a:t>BÜYÜKŞEHİR BELEDİYESİ </a:t>
                      </a:r>
                      <a:endParaRPr lang="tr-TR" sz="1200" b="1" kern="1200" baseline="0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01">
                <a:tc>
                  <a:txBody>
                    <a:bodyPr/>
                    <a:lstStyle/>
                    <a:p>
                      <a:pPr algn="l" hangingPunct="1">
                        <a:spcAft>
                          <a:spcPts val="0"/>
                        </a:spcAft>
                      </a:pPr>
                      <a:r>
                        <a:rPr lang="tr-TR" sz="1200" b="1" kern="1200" baseline="0" dirty="0">
                          <a:solidFill>
                            <a:srgbClr val="283845"/>
                          </a:solidFill>
                        </a:rPr>
                        <a:t>İLÇE BELEDİYESİ </a:t>
                      </a:r>
                      <a:endParaRPr lang="tr-TR" sz="1200" b="1" kern="1200" baseline="0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283845"/>
                          </a:solidFill>
                          <a:latin typeface="+mn-lt"/>
                          <a:ea typeface="+mn-ea"/>
                          <a:cs typeface="+mn-cs"/>
                        </a:rPr>
                        <a:t>39 </a:t>
                      </a: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201">
                <a:tc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283845"/>
                          </a:solidFill>
                        </a:rPr>
                        <a:t>TOPLAM </a:t>
                      </a:r>
                      <a:endParaRPr lang="tr-TR" sz="12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283845"/>
                          </a:solidFill>
                        </a:rPr>
                        <a:t>40</a:t>
                      </a:r>
                      <a:endParaRPr lang="tr-TR" sz="1600" b="1" dirty="0">
                        <a:solidFill>
                          <a:srgbClr val="283845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0443" marR="80443" marT="40221" marB="40221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26317"/>
              </p:ext>
            </p:extLst>
          </p:nvPr>
        </p:nvGraphicFramePr>
        <p:xfrm>
          <a:off x="126803" y="8026895"/>
          <a:ext cx="6615752" cy="137844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04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SİVİL TOPLUM KURULUŞU  TÜRÜ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SAYI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</a:rPr>
                        <a:t>VAKIF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2.183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</a:rPr>
                        <a:t>DERNEK (Faal)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24.995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83845"/>
                          </a:solidFill>
                          <a:effectLst/>
                        </a:rPr>
                        <a:t>TOPLAM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83845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27.178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122222" y="6248366"/>
            <a:ext cx="5816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*Adli, Askeri kurumlar  ve üniversiteler  hariçtir.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" y="1310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KAMU ve STK KURULUŞLARI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lang="tr-TR" dirty="0" smtClean="0">
                <a:solidFill>
                  <a:prstClr val="white"/>
                </a:solidFill>
                <a:latin typeface="Calibri" panose="020F0502020204030204"/>
              </a:rPr>
              <a:t>204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74029"/>
              </p:ext>
            </p:extLst>
          </p:nvPr>
        </p:nvGraphicFramePr>
        <p:xfrm>
          <a:off x="156942" y="870175"/>
          <a:ext cx="6570618" cy="142245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0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2012/6360 SAYILI KANUNA İSTİNADEN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85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İLÇE SAYISI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BELEDİYE SAYISI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MAHALLE SAYISI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963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83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57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78782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İÇİŞLERİ BAKANLIĞINA BAĞLI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İSTANBUL İLİ PERSONEL SAYISI </a:t>
            </a: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64426"/>
              </p:ext>
            </p:extLst>
          </p:nvPr>
        </p:nvGraphicFramePr>
        <p:xfrm>
          <a:off x="150125" y="848143"/>
          <a:ext cx="6387153" cy="848138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7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697">
                  <a:extLst>
                    <a:ext uri="{9D8B030D-6E8A-4147-A177-3AD203B41FA5}">
                      <a16:colId xmlns:a16="http://schemas.microsoft.com/office/drawing/2014/main" val="626212453"/>
                    </a:ext>
                  </a:extLst>
                </a:gridCol>
                <a:gridCol w="849523">
                  <a:extLst>
                    <a:ext uri="{9D8B030D-6E8A-4147-A177-3AD203B41FA5}">
                      <a16:colId xmlns:a16="http://schemas.microsoft.com/office/drawing/2014/main" val="2989166867"/>
                    </a:ext>
                  </a:extLst>
                </a:gridCol>
              </a:tblGrid>
              <a:tr h="578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kern="1200" baseline="0" dirty="0">
                          <a:solidFill>
                            <a:schemeClr val="bg1"/>
                          </a:solidFill>
                        </a:rPr>
                        <a:t>BİRİM</a:t>
                      </a:r>
                      <a:endParaRPr lang="tr-TR" sz="1400" b="1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kern="1200" baseline="0" dirty="0">
                          <a:solidFill>
                            <a:schemeClr val="bg1"/>
                          </a:solidFill>
                        </a:rPr>
                        <a:t>PERSONEL SAYISI</a:t>
                      </a:r>
                      <a:endParaRPr lang="tr-TR" sz="1400" b="1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1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kern="1200" baseline="0" dirty="0">
                          <a:solidFill>
                            <a:schemeClr val="bg1"/>
                          </a:solidFill>
                        </a:rPr>
                        <a:t>SÜREKLİ İŞÇİ SAYISI</a:t>
                      </a:r>
                      <a:endParaRPr lang="tr-TR" sz="1400" b="1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İSTANBUL VALİLİĞİ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/>
                        <a:t>313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39 İLÇE KAYMAKAMLIĞI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>
                          <a:solidFill>
                            <a:schemeClr val="tx1"/>
                          </a:solidFill>
                        </a:rPr>
                        <a:t>378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YATIRIM İZLEME VE KOORDİNASYON BAŞKANLIĞI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/>
                        <a:t>206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Arial" pitchFamily="34" charset="0"/>
                        </a:rPr>
                        <a:t>112</a:t>
                      </a:r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112 ACİL ÇAĞRI MERKEZİ MÜDÜRLÜĞÜ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/>
                        <a:t>422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1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İL NÜFUS VE VATANDAŞLIK MÜDÜRLÜĞÜ (İL</a:t>
                      </a:r>
                    </a:p>
                    <a:p>
                      <a:pPr algn="l" fontAlgn="ctr"/>
                      <a:r>
                        <a:rPr lang="tr-TR" sz="1400" b="1" kern="1200" baseline="0" dirty="0"/>
                        <a:t>ÇELER DAHİL)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>
                          <a:solidFill>
                            <a:schemeClr val="tx1"/>
                          </a:solidFill>
                        </a:rPr>
                        <a:t>997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Arial" pitchFamily="34" charset="0"/>
                        </a:rPr>
                        <a:t>4-1</a:t>
                      </a:r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İL GÖÇ İDARESİ MÜDÜRLÜĞÜ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/>
                        <a:t>470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İL SİVİL TOPLUMLA İLİŞKİLER MÜDÜRLÜĞÜ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/>
                        <a:t>39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AFET VE ACİL DURUM İL MÜDÜRLÜĞÜ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/>
                        <a:t>245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2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81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>
                          <a:solidFill>
                            <a:srgbClr val="14213D"/>
                          </a:solidFill>
                        </a:rPr>
                        <a:t>SİVİL BİRİMLERDE ÇALIŞAN PERSONEL SAYISI TOPLAMI</a:t>
                      </a:r>
                      <a:endParaRPr lang="tr-TR" sz="1400" b="1" kern="1200" baseline="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 smtClean="0">
                          <a:solidFill>
                            <a:srgbClr val="14213D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3.070</a:t>
                      </a:r>
                      <a:endParaRPr lang="tr-TR" sz="1200" b="1" kern="1200" baseline="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6" marR="2736" marT="2736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İL EMNİYET MÜDÜRLÜĞÜ 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47.933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6" marR="2736" marT="2736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nux Libertine Display G"/>
                        </a:rPr>
                        <a:t>-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Linux Libertine Display G"/>
                      </a:endParaRPr>
                    </a:p>
                  </a:txBody>
                  <a:tcPr marL="2736" marR="2736" marT="2736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İL JANDARMA KOMUTANLIĞI 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6.215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6" marR="2736" marT="2736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nux Libertine Display G"/>
                        </a:rPr>
                        <a:t>-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Linux Libertine Display G"/>
                      </a:endParaRPr>
                    </a:p>
                  </a:txBody>
                  <a:tcPr marL="2736" marR="2736" marT="2736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81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/>
                        <a:t>SAHİL GÜVENLİK MARMARA VE BOĞAZLAR BÖLGE KOMUTANLIĞI</a:t>
                      </a:r>
                      <a:endParaRPr lang="tr-TR" sz="1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939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6" marR="2736" marT="2736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nux Libertine Display G"/>
                        </a:rPr>
                        <a:t>-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Linux Libertine Display G"/>
                      </a:endParaRPr>
                    </a:p>
                  </a:txBody>
                  <a:tcPr marL="2736" marR="2736" marT="2736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581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kern="1200" baseline="0" dirty="0">
                          <a:solidFill>
                            <a:srgbClr val="14213D"/>
                          </a:solidFill>
                        </a:rPr>
                        <a:t>GÜVENLİK BİRİMLERİNDE ÇALIŞAN PERSONEL SAYISI TOPLAMI</a:t>
                      </a:r>
                      <a:endParaRPr lang="tr-TR" sz="1400" b="1" kern="1200" baseline="0" dirty="0">
                        <a:solidFill>
                          <a:srgbClr val="14213D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55.087</a:t>
                      </a:r>
                      <a:endParaRPr lang="tr-TR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6" marR="2736" marT="2736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581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kern="1200" dirty="0">
                          <a:solidFill>
                            <a:srgbClr val="283845"/>
                          </a:solidFill>
                          <a:effectLst/>
                        </a:rPr>
                        <a:t>İÇİŞLERİ BAKANLIĞI BİRİMLERİNE BAĞLI TOPLAM PERSONEL SAYISI</a:t>
                      </a:r>
                      <a:endParaRPr lang="tr-TR" sz="1400" b="1" i="0" u="none" strike="noStrike" kern="1200" dirty="0"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 smtClean="0">
                          <a:solidFill>
                            <a:srgbClr val="28384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58.157</a:t>
                      </a:r>
                      <a:endParaRPr lang="tr-TR" sz="1200" b="1" i="0" u="none" strike="noStrike" kern="1200" dirty="0">
                        <a:solidFill>
                          <a:srgbClr val="283845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736" marR="2736" marT="2736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4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4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44361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ASAYİŞ VE GÜVENLİK ÖZET TABLOSU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(EMNİYET VE JANDARMA)</a:t>
            </a:r>
            <a:endParaRPr kumimoji="0" lang="tr-T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AAD45-9E9D-4CFF-8CAC-247D62ADDC27}" type="slidenum">
              <a:rPr kumimoji="0" lang="tr-TR" sz="900" b="1" i="0" u="none" strike="noStrike" kern="1200" cap="none" spc="0" normalizeH="0" baseline="0" noProof="0" smtClean="0">
                <a:ln>
                  <a:noFill/>
                </a:ln>
                <a:solidFill>
                  <a:srgbClr val="9E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900" b="1" i="0" u="none" strike="noStrike" kern="1200" cap="none" spc="0" normalizeH="0" baseline="0" noProof="0" dirty="0">
              <a:ln>
                <a:noFill/>
              </a:ln>
              <a:solidFill>
                <a:srgbClr val="9E6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97433"/>
              </p:ext>
            </p:extLst>
          </p:nvPr>
        </p:nvGraphicFramePr>
        <p:xfrm>
          <a:off x="108162" y="806631"/>
          <a:ext cx="6621181" cy="850964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970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ASAYİŞ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EMNİYET PERSONELİ/PERSONEL BAŞINA DÜŞEN NÜFUS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47.389/320</a:t>
                      </a:r>
                    </a:p>
                  </a:txBody>
                  <a:tcPr marL="3671" marR="3671" marT="3671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47.144/324</a:t>
                      </a:r>
                    </a:p>
                  </a:txBody>
                  <a:tcPr marL="3671" marR="3671" marT="3671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JANDARMA PERSONELİ/PERSONEL BAŞINA DÜŞEN NÜFUS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4.445/36</a:t>
                      </a:r>
                    </a:p>
                  </a:txBody>
                  <a:tcPr marL="3671" marR="3671" marT="3671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6.215/33</a:t>
                      </a:r>
                    </a:p>
                  </a:txBody>
                  <a:tcPr marL="3671" marR="3671" marT="3671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KASTEN ÖLDÜRME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TAKSİRLİ ÖLDÜRME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ÖLDÜRME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GASP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2.787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2.618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EVDEN HIRSIZLIK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14.434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13.011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İŞYERİNDEN HIRSIZLIK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7.545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6.926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 HIRSIZLIĞI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2.321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2.509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OTODAN HIRSIZLIK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12.830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9.064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YANKESİCİLİK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9.880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5.945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DOLANDIRICILIK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8.479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KAPKAÇ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1.241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1.202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İNTİHAR SONUCU ÖLEN KİŞİ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21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İNTİHAR SONUCU ÖLEN KADIN/ERKEK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118/355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102/377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İNTİHARA TEŞEBBÜS  OLAYI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KADINA ŞİDDET SONUCU ÖLÜM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BOĞULARAK ÖLEN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YANGINDA ÖLEN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TRAFİK   KAZALARINDA   ÖLEN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236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TRAFİK KAZALARINDA YARALANAN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23.129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20.326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0225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TRAFİK KAZASI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41.294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45.004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29433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TRAFİK CEZASI TUTARI (TL)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1.259.761.957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1.136.865.265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5032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TRAFİĞE KAYITLI ARAÇ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4.187.776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(TÜİK-Aralık 2019)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4.388.118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(TÜİK- Aralık 2020)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52094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OTOMOBİL SAYISI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2.876.156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(TÜİK-Aralık 2019)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3.009.710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(TÜİK- Aralık 2020)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62673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DÜZENSİZ GÖÇMEN SAYISI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108.432</a:t>
                      </a:r>
                    </a:p>
                  </a:txBody>
                  <a:tcPr marL="3671" marR="3671" marT="3671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29.258</a:t>
                      </a:r>
                    </a:p>
                  </a:txBody>
                  <a:tcPr marL="3671" marR="3671" marT="3671" marB="0" anchor="ctr">
                    <a:lnL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4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0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9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0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3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4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5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6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7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9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1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2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1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4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9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10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11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6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2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8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22937</TotalTime>
  <Words>7773</Words>
  <Application>Microsoft Office PowerPoint</Application>
  <PresentationFormat>A4 Kağıt (210x297 mm)</PresentationFormat>
  <Paragraphs>4626</Paragraphs>
  <Slides>49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33</vt:i4>
      </vt:variant>
      <vt:variant>
        <vt:lpstr>Slayt Başlıkları</vt:lpstr>
      </vt:variant>
      <vt:variant>
        <vt:i4>49</vt:i4>
      </vt:variant>
    </vt:vector>
  </HeadingPairs>
  <TitlesOfParts>
    <vt:vector size="92" baseType="lpstr">
      <vt:lpstr>SimSun</vt:lpstr>
      <vt:lpstr>Arial</vt:lpstr>
      <vt:lpstr>Arial TUR</vt:lpstr>
      <vt:lpstr>Bookman Old Style</vt:lpstr>
      <vt:lpstr>Calibri</vt:lpstr>
      <vt:lpstr>Calibri Light</vt:lpstr>
      <vt:lpstr>Franklin Gothic Demi Cond</vt:lpstr>
      <vt:lpstr>Linux Libertine Display G</vt:lpstr>
      <vt:lpstr>Segoe UI Semibold</vt:lpstr>
      <vt:lpstr>Times New Roman</vt:lpstr>
      <vt:lpstr>Office Teması</vt:lpstr>
      <vt:lpstr>1_Özel Tasarım</vt:lpstr>
      <vt:lpstr>Özel Tasarım</vt:lpstr>
      <vt:lpstr>5_Office Teması</vt:lpstr>
      <vt:lpstr>7_Office Teması</vt:lpstr>
      <vt:lpstr>8_Office Teması</vt:lpstr>
      <vt:lpstr>12_Office Teması</vt:lpstr>
      <vt:lpstr>13_Office Teması</vt:lpstr>
      <vt:lpstr>14_Office Teması</vt:lpstr>
      <vt:lpstr>15_Office Teması</vt:lpstr>
      <vt:lpstr>17_Office Teması</vt:lpstr>
      <vt:lpstr>18_Office Teması</vt:lpstr>
      <vt:lpstr>19_Office Teması</vt:lpstr>
      <vt:lpstr>20_Office Teması</vt:lpstr>
      <vt:lpstr>23_Office Teması</vt:lpstr>
      <vt:lpstr>24_Office Teması</vt:lpstr>
      <vt:lpstr>25_Office Teması</vt:lpstr>
      <vt:lpstr>26_Office Teması</vt:lpstr>
      <vt:lpstr>27_Office Teması</vt:lpstr>
      <vt:lpstr>29_Office Teması</vt:lpstr>
      <vt:lpstr>31_Office Teması</vt:lpstr>
      <vt:lpstr>32_Office Teması</vt:lpstr>
      <vt:lpstr>34_Office Teması</vt:lpstr>
      <vt:lpstr>36_Office Teması</vt:lpstr>
      <vt:lpstr>1_Office Teması</vt:lpstr>
      <vt:lpstr>4_Office Teması</vt:lpstr>
      <vt:lpstr>9_Office Teması</vt:lpstr>
      <vt:lpstr>10_Office Teması</vt:lpstr>
      <vt:lpstr>2_Office Teması</vt:lpstr>
      <vt:lpstr>11_Office Teması</vt:lpstr>
      <vt:lpstr>16_Office Teması</vt:lpstr>
      <vt:lpstr>22_Office Teması</vt:lpstr>
      <vt:lpstr>28_Office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 AMAÇ</dc:creator>
  <cp:lastModifiedBy>Serpil BÜYÜKKARA</cp:lastModifiedBy>
  <cp:revision>2371</cp:revision>
  <cp:lastPrinted>2024-05-02T12:30:23Z</cp:lastPrinted>
  <dcterms:created xsi:type="dcterms:W3CDTF">2021-03-15T10:30:38Z</dcterms:created>
  <dcterms:modified xsi:type="dcterms:W3CDTF">2024-12-04T07:45:08Z</dcterms:modified>
</cp:coreProperties>
</file>