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911" r:id="rId2"/>
    <p:sldId id="803" r:id="rId3"/>
    <p:sldId id="805" r:id="rId4"/>
    <p:sldId id="806" r:id="rId5"/>
    <p:sldId id="807" r:id="rId6"/>
    <p:sldId id="808" r:id="rId7"/>
    <p:sldId id="811" r:id="rId8"/>
    <p:sldId id="815" r:id="rId9"/>
    <p:sldId id="655" r:id="rId10"/>
    <p:sldId id="817" r:id="rId11"/>
    <p:sldId id="818" r:id="rId12"/>
    <p:sldId id="820" r:id="rId13"/>
    <p:sldId id="821" r:id="rId14"/>
    <p:sldId id="825" r:id="rId15"/>
    <p:sldId id="826" r:id="rId16"/>
    <p:sldId id="827" r:id="rId17"/>
    <p:sldId id="774" r:id="rId18"/>
    <p:sldId id="775" r:id="rId19"/>
    <p:sldId id="776" r:id="rId20"/>
    <p:sldId id="750" r:id="rId21"/>
    <p:sldId id="754" r:id="rId22"/>
    <p:sldId id="755" r:id="rId23"/>
    <p:sldId id="761" r:id="rId24"/>
    <p:sldId id="765" r:id="rId25"/>
    <p:sldId id="766" r:id="rId26"/>
    <p:sldId id="767" r:id="rId27"/>
    <p:sldId id="657" r:id="rId28"/>
    <p:sldId id="658" r:id="rId29"/>
    <p:sldId id="660" r:id="rId30"/>
    <p:sldId id="661" r:id="rId31"/>
    <p:sldId id="656" r:id="rId32"/>
    <p:sldId id="620" r:id="rId33"/>
    <p:sldId id="910" r:id="rId34"/>
    <p:sldId id="618" r:id="rId35"/>
    <p:sldId id="717" r:id="rId36"/>
    <p:sldId id="718" r:id="rId37"/>
    <p:sldId id="720" r:id="rId38"/>
    <p:sldId id="722" r:id="rId39"/>
    <p:sldId id="723" r:id="rId40"/>
    <p:sldId id="728" r:id="rId41"/>
    <p:sldId id="729" r:id="rId42"/>
    <p:sldId id="783" r:id="rId43"/>
    <p:sldId id="784" r:id="rId44"/>
    <p:sldId id="692" r:id="rId45"/>
    <p:sldId id="696" r:id="rId46"/>
    <p:sldId id="698" r:id="rId47"/>
    <p:sldId id="699" r:id="rId48"/>
    <p:sldId id="701" r:id="rId49"/>
    <p:sldId id="703" r:id="rId50"/>
    <p:sldId id="736" r:id="rId51"/>
    <p:sldId id="737" r:id="rId52"/>
    <p:sldId id="739" r:id="rId53"/>
    <p:sldId id="740" r:id="rId54"/>
    <p:sldId id="742" r:id="rId55"/>
    <p:sldId id="744" r:id="rId56"/>
    <p:sldId id="745" r:id="rId57"/>
    <p:sldId id="746" r:id="rId58"/>
    <p:sldId id="748" r:id="rId59"/>
    <p:sldId id="831" r:id="rId60"/>
  </p:sldIdLst>
  <p:sldSz cx="9144000" cy="6858000" type="screen4x3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1FFE1"/>
    <a:srgbClr val="0000FF"/>
    <a:srgbClr val="EFFFE5"/>
    <a:srgbClr val="CCFFCC"/>
    <a:srgbClr val="EBF1DE"/>
    <a:srgbClr val="000000"/>
    <a:srgbClr val="F5FFEF"/>
    <a:srgbClr val="EFFFE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490E-E755-4396-8457-F76D68823E2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B421D-5326-4F67-8723-B7023C5D8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4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A389-1558-43C9-BEC1-A7ED4E1C540A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15155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FEA6-E1E1-4113-81F3-0813F9002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67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822-0B41-43A0-BE14-291C2B61ED6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94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21</a:t>
            </a:fld>
            <a:endParaRPr lang="tr-T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4141-DF40-47AA-AA83-41D324C3A8EE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886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88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*Kuruluş</a:t>
            </a:r>
            <a:r>
              <a:rPr lang="tr-TR" baseline="0" dirty="0" smtClean="0"/>
              <a:t> aşamasındadır.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5F041-CB92-4704-A606-65FC913CBAF8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220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FEA6-E1E1-4113-81F3-0813F9002DD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210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>
                <a:solidFill>
                  <a:prstClr val="black"/>
                </a:solidFill>
              </a:rPr>
              <a:pPr/>
              <a:t>50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FEA6-E1E1-4113-81F3-0813F9002DD3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69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27E-C1C8-4E86-B671-82DFEC9058E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7D11-04CF-4393-97DB-52557EDA6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44049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521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1" r:id="rId12"/>
    <p:sldLayoutId id="214748373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116632"/>
            <a:ext cx="9144000" cy="1169551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endParaRPr lang="tr-TR" sz="1400" b="1" dirty="0" smtClean="0">
              <a:solidFill>
                <a:schemeClr val="tx2">
                  <a:lumMod val="75000"/>
                </a:schemeClr>
              </a:solidFill>
              <a:latin typeface="Calibri" panose="020F0502020204030204"/>
            </a:endParaRPr>
          </a:p>
          <a:p>
            <a:pPr algn="ctr" defTabSz="633039">
              <a:defRPr/>
            </a:pPr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T.C</a:t>
            </a: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İSTANBUL VALİLİĞİ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 Planlama ve Koordinasyon Müdürlüğü</a:t>
            </a:r>
          </a:p>
          <a:p>
            <a:pPr algn="ctr" defTabSz="633039">
              <a:defRPr/>
            </a:pPr>
            <a:endParaRPr lang="tr-TR" sz="1400" b="1" dirty="0">
              <a:solidFill>
                <a:schemeClr val="tx2">
                  <a:lumMod val="75000"/>
                </a:schemeClr>
              </a:solidFill>
              <a:latin typeface="Calibri" panose="020F0502020204030204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1008112" cy="1008112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1292927" cy="93610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619672" y="2276872"/>
            <a:ext cx="6336703" cy="3139321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6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İSTANBUL</a:t>
            </a:r>
          </a:p>
          <a:p>
            <a:pPr algn="ctr" defTabSz="633039">
              <a:defRPr/>
            </a:pPr>
            <a:r>
              <a:rPr lang="tr-TR" sz="6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 İSTATİSTİK RAPORU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0" y="6165304"/>
            <a:ext cx="9144000" cy="475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2492" b="1" dirty="0">
                <a:solidFill>
                  <a:srgbClr val="404F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6967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"/>
          <p:cNvSpPr>
            <a:spLocks noGrp="1" noChangeArrowheads="1"/>
          </p:cNvSpPr>
          <p:nvPr>
            <p:ph idx="1"/>
          </p:nvPr>
        </p:nvSpPr>
        <p:spPr>
          <a:xfrm>
            <a:off x="395536" y="5146159"/>
            <a:ext cx="8136904" cy="15232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tr-TR" sz="1800" b="1" dirty="0" smtClean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226EC-AC1A-41E5-98E0-CE052474D4F2}" type="slidenum">
              <a:rPr lang="tr-TR"/>
              <a:pPr>
                <a:defRPr/>
              </a:pPr>
              <a:t>10</a:t>
            </a:fld>
            <a:endParaRPr lang="tr-TR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48743"/>
              </p:ext>
            </p:extLst>
          </p:nvPr>
        </p:nvGraphicFramePr>
        <p:xfrm>
          <a:off x="179512" y="188641"/>
          <a:ext cx="8784976" cy="3925673"/>
        </p:xfrm>
        <a:graphic>
          <a:graphicData uri="http://schemas.openxmlformats.org/drawingml/2006/table">
            <a:tbl>
              <a:tblPr/>
              <a:tblGrid>
                <a:gridCol w="5701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9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ŞİRKETLERİN DAĞILIMI  (FAAL)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ŞİRKET TÜRÜ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SAYISI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LİMİTED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199.421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ŞAHIS ŞİRKETİ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131.448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ANONİM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52.039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KOLLEKTİF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563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KOOPERATİF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2.631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KOMANDİT ŞİRKET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HOLDİNG 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563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BANKA MERKEZ VE ŞUBELERİ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3.313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390.032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55293"/>
              </p:ext>
            </p:extLst>
          </p:nvPr>
        </p:nvGraphicFramePr>
        <p:xfrm>
          <a:off x="107504" y="4293096"/>
          <a:ext cx="8928000" cy="2088233"/>
        </p:xfrm>
        <a:graphic>
          <a:graphicData uri="http://schemas.openxmlformats.org/drawingml/2006/table">
            <a:tbl>
              <a:tblPr/>
              <a:tblGrid>
                <a:gridCol w="3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644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 TÜKETİCİ </a:t>
                      </a:r>
                      <a:r>
                        <a:rPr lang="tr-TR" sz="1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HAKLARI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endParaRPr lang="tr-TR" sz="18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1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DENETİM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YAPILAN İŞYERİ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862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1.395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2.092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1.108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1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DENETİM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4.050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5.921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6.831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6.831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8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UYGULANAN İDARİ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PARA  CEZASI (TL)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2.654.051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37.900.803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306.314.710*</a:t>
                      </a:r>
                      <a:endParaRPr lang="tr-TR" sz="1400" b="1" i="0" u="none" strike="noStrike" kern="1200" baseline="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4.069.487</a:t>
                      </a:r>
                      <a:endParaRPr lang="tr-TR" sz="1400" b="1" i="0" u="none" strike="noStrike" kern="1200" baseline="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TÜKETİCİ HAKEM HEYETLERİNE YAPILAN BAŞVURU (İL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İLÇE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107.345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821.631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873.302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203.839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20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267744" cy="365125"/>
          </a:xfrm>
        </p:spPr>
        <p:txBody>
          <a:bodyPr/>
          <a:lstStyle/>
          <a:p>
            <a:pPr>
              <a:defRPr/>
            </a:pPr>
            <a:fld id="{3281941D-E561-4A36-A07B-6CB24B35CFE1}" type="slidenum">
              <a:rPr lang="tr-TR"/>
              <a:pPr>
                <a:defRPr/>
              </a:pPr>
              <a:t>11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20600"/>
              </p:ext>
            </p:extLst>
          </p:nvPr>
        </p:nvGraphicFramePr>
        <p:xfrm>
          <a:off x="451761" y="548681"/>
          <a:ext cx="8352929" cy="1907309"/>
        </p:xfrm>
        <a:graphic>
          <a:graphicData uri="http://schemas.openxmlformats.org/drawingml/2006/table">
            <a:tbl>
              <a:tblPr/>
              <a:tblGrid>
                <a:gridCol w="444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YABANCILARA</a:t>
                      </a:r>
                      <a:r>
                        <a:rPr lang="tr-TR" sz="16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</a:t>
                      </a:r>
                      <a:r>
                        <a:rPr lang="tr-TR" sz="16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SATIŞI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69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SERMAYELİ ŞİRKETLERE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SATILAN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782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1.446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GERÇEK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just" fontAlgn="b"/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SATILAN M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  SAYISI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7.212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6.882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179512" y="1"/>
            <a:ext cx="864096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 smtClean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YABANCILARA MÜLK SATIŞI</a:t>
            </a:r>
            <a:endParaRPr lang="tr-TR" sz="2000" kern="0" dirty="0">
              <a:solidFill>
                <a:srgbClr val="FF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09210" y="2742089"/>
            <a:ext cx="848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Bookman Old Style" pitchFamily="18" charset="0"/>
              </a:rPr>
              <a:t>UYRUĞUNA GÖRE YABANCI GERÇEK KİŞİLERE MÜLK SATIŞ SIRALAMASI (İLK 5 ÜLKE) </a:t>
            </a:r>
            <a:endParaRPr lang="tr-TR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41680"/>
              </p:ext>
            </p:extLst>
          </p:nvPr>
        </p:nvGraphicFramePr>
        <p:xfrm>
          <a:off x="382868" y="3379529"/>
          <a:ext cx="8424936" cy="3252996"/>
        </p:xfrm>
        <a:graphic>
          <a:graphicData uri="http://schemas.openxmlformats.org/drawingml/2006/table">
            <a:tbl>
              <a:tblPr/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r-TR" sz="16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950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1.280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Afganistan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1.091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1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808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Azerbaycan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416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Afganistan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8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360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Azerbaycan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376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Çin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97353"/>
            <a:ext cx="648072" cy="124123"/>
          </a:xfrm>
        </p:spPr>
        <p:txBody>
          <a:bodyPr/>
          <a:lstStyle/>
          <a:p>
            <a:pPr>
              <a:defRPr/>
            </a:pPr>
            <a:fld id="{2CF640CE-6B9A-4A7E-B49C-1477D20FDB45}" type="slidenum">
              <a:rPr lang="tr-TR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836712"/>
            <a:ext cx="8640960" cy="28862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İTHALAT VE İHRACAT  (Milyon $)</a:t>
            </a:r>
            <a:b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01695"/>
              </p:ext>
            </p:extLst>
          </p:nvPr>
        </p:nvGraphicFramePr>
        <p:xfrm>
          <a:off x="179512" y="1492220"/>
          <a:ext cx="8725894" cy="3874458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1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İHRACAT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İTHALAT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113.883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53.149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185.544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98.454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134.907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61.433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240.842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123.925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152.464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76.624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236.545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119.604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151.868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70.941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251. 651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144.136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157.715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82.075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52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242.224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135.945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143.934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77.068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207.203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117.784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142.606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76.208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198.601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116.008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7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01057"/>
              </p:ext>
            </p:extLst>
          </p:nvPr>
        </p:nvGraphicFramePr>
        <p:xfrm>
          <a:off x="683568" y="476672"/>
          <a:ext cx="7704856" cy="4896545"/>
        </p:xfrm>
        <a:graphic>
          <a:graphicData uri="http://schemas.openxmlformats.org/drawingml/2006/table">
            <a:tbl>
              <a:tblPr/>
              <a:tblGrid>
                <a:gridCol w="5073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7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İLDEKİ İHRACATÇI BİRLİKLERİ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BİRLİK ADI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FAAL ÜYE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Hububat, Bakliyat, Yağlı Tohumlar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1.414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Kuru Meyve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229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Canlı Hayvan, Su Ürünleri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456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Yaş Meyve-Sebze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606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Ağaç Mamulleri ve Orman Ürünleri İhracatçılar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5.596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Fındık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254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Gemi ve Yat İhracatçıları Birliği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488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03689"/>
              </p:ext>
            </p:extLst>
          </p:nvPr>
        </p:nvGraphicFramePr>
        <p:xfrm>
          <a:off x="323529" y="620688"/>
          <a:ext cx="8363272" cy="5291443"/>
        </p:xfrm>
        <a:graphic>
          <a:graphicData uri="http://schemas.openxmlformats.org/drawingml/2006/table">
            <a:tbl>
              <a:tblPr/>
              <a:tblGrid>
                <a:gridCol w="489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İMALAT  SANAYİSİNDE ÇALIŞANLAR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KURULUŞU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FİRMA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İSO Üyesi  Sanayi Kuruluşu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latin typeface="Bookman Old Style" panose="02050604050505020204" pitchFamily="18" charset="0"/>
                        </a:rPr>
                        <a:t>18.282</a:t>
                      </a:r>
                      <a:endParaRPr lang="tr-TR" sz="2000" b="1" dirty="0">
                        <a:latin typeface="Bookman Old Style" panose="02050604050505020204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932.057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Organize Sanayi Bölgesi  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28.192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351.422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 Sanayi Sitesi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6.019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34.413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9044-8CDD-465A-8DAD-C4D6D10B4998}" type="slidenum">
              <a:rPr lang="tr-TR"/>
              <a:pPr>
                <a:defRPr/>
              </a:pPr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0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78954-A9A2-4C71-82EC-8CE168500910}" type="slidenum">
              <a:rPr lang="tr-TR"/>
              <a:pPr>
                <a:defRPr/>
              </a:pPr>
              <a:t>15</a:t>
            </a:fld>
            <a:endParaRPr lang="tr-TR" dirty="0"/>
          </a:p>
        </p:txBody>
      </p:sp>
      <p:graphicFrame>
        <p:nvGraphicFramePr>
          <p:cNvPr id="42068" name="Group 8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9985535"/>
              </p:ext>
            </p:extLst>
          </p:nvPr>
        </p:nvGraphicFramePr>
        <p:xfrm>
          <a:off x="323528" y="620688"/>
          <a:ext cx="8568952" cy="5371063"/>
        </p:xfrm>
        <a:graphic>
          <a:graphicData uri="http://schemas.openxmlformats.org/drawingml/2006/table">
            <a:tbl>
              <a:tblPr/>
              <a:tblGrid>
                <a:gridCol w="65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9065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ORGANİZE SANAYİ  BÖLGELERİ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3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2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Dudullu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2.650.000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2.327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29.314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İkitelli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K.Çekmece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7.000.000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23.662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Org.San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604.282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4.500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Birlik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511.750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3.910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Anadolu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Yakası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790.451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7.885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Kimya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742.208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5.813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Deri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7.414.720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765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40.000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07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1.529.557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20.000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305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28.192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351.422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5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1954560" cy="196131"/>
          </a:xfrm>
        </p:spPr>
        <p:txBody>
          <a:bodyPr/>
          <a:lstStyle/>
          <a:p>
            <a:pPr>
              <a:defRPr/>
            </a:pPr>
            <a:fld id="{1903CF18-68E0-422B-A18D-8CF6E88794C5}" type="slidenum">
              <a:rPr lang="tr-TR"/>
              <a:pPr>
                <a:defRPr/>
              </a:pPr>
              <a:t>16</a:t>
            </a:fld>
            <a:endParaRPr lang="tr-TR"/>
          </a:p>
        </p:txBody>
      </p:sp>
      <p:graphicFrame>
        <p:nvGraphicFramePr>
          <p:cNvPr id="43100" name="Group 9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6580696"/>
              </p:ext>
            </p:extLst>
          </p:nvPr>
        </p:nvGraphicFramePr>
        <p:xfrm>
          <a:off x="251520" y="764704"/>
          <a:ext cx="8496944" cy="5541038"/>
        </p:xfrm>
        <a:graphic>
          <a:graphicData uri="http://schemas.openxmlformats.org/drawingml/2006/table">
            <a:tbl>
              <a:tblPr/>
              <a:tblGrid>
                <a:gridCol w="58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6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 KÜÇÜK  SANAYİ  SİTELERİ 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39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4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İmes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KSS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1971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1.031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7.200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Modoko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266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1.584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77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Kadosan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Oto San.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658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2.658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Oto Tamircileri Ve Benzerleri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Şişli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1967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2.734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10.218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Birlik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Büyükçekmece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1975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234.400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262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2.220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Doğu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Bağcılar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9.450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Evren Oto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Esenyurt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1973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515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666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1989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978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6.019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34.413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4145" name="Rectangle 92" descr="Mor örgü"/>
          <p:cNvSpPr>
            <a:spLocks noRot="1" noChangeArrowheads="1"/>
          </p:cNvSpPr>
          <p:nvPr/>
        </p:nvSpPr>
        <p:spPr bwMode="auto">
          <a:xfrm>
            <a:off x="200026" y="188641"/>
            <a:ext cx="8678863" cy="43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9" rIns="95758" bIns="47879" anchor="ctr"/>
          <a:lstStyle/>
          <a:p>
            <a:pPr lvl="0" algn="ctr" defTabSz="957263" fontAlgn="base">
              <a:spcBef>
                <a:spcPct val="50000"/>
              </a:spcBef>
              <a:spcAft>
                <a:spcPct val="0"/>
              </a:spcAft>
            </a:pP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2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2193526"/>
              </p:ext>
            </p:extLst>
          </p:nvPr>
        </p:nvGraphicFramePr>
        <p:xfrm>
          <a:off x="611188" y="1053084"/>
          <a:ext cx="7993261" cy="4865301"/>
        </p:xfrm>
        <a:graphic>
          <a:graphicData uri="http://schemas.openxmlformats.org/drawingml/2006/table">
            <a:tbl>
              <a:tblPr/>
              <a:tblGrid>
                <a:gridCol w="3530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7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     </a:t>
                      </a:r>
                      <a:r>
                        <a:rPr kumimoji="0" lang="tr-T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 ARAZİSİNİN DAĞILIMI         (Ha)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 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 YÜZÖLÇÜMÜ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546.078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(gerçek alan)</a:t>
                      </a:r>
                      <a:endParaRPr kumimoji="0" lang="tr-T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 ALANI*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115.542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21,1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ÇAYIR-MERA  ALANI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7.550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1,4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ORMAN VE FUNDALIK ALAN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240.353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44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VE YERLEŞİM ALANI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170.895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31,3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GÖL VE BARAJ ALANI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11.738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2,2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9C445-8E04-4698-AC69-52C02D741D40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539552" y="5919082"/>
            <a:ext cx="8064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>
                <a:latin typeface="Bookman Old Style" pitchFamily="18" charset="0"/>
              </a:rPr>
              <a:t>* </a:t>
            </a:r>
            <a:r>
              <a:rPr lang="tr-TR" sz="1100" b="1" dirty="0" smtClean="0">
                <a:effectLst/>
                <a:latin typeface="Bookman Old Style" pitchFamily="18" charset="0"/>
              </a:rPr>
              <a:t>Tarım alanı; ekiliş yapılan, yapılmayan ve tarım alanı vasfında olup kullanılmayan alanlar toplamıdır.</a:t>
            </a:r>
            <a:endParaRPr lang="tr-TR" sz="1100" b="1" dirty="0"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8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10ADE-21FC-4C46-B8B8-C90FBDFD252F}" type="slidenum">
              <a:rPr lang="tr-TR"/>
              <a:pPr>
                <a:defRPr/>
              </a:pPr>
              <a:t>18</a:t>
            </a:fld>
            <a:endParaRPr lang="tr-TR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091365"/>
              </p:ext>
            </p:extLst>
          </p:nvPr>
        </p:nvGraphicFramePr>
        <p:xfrm>
          <a:off x="827584" y="4509120"/>
          <a:ext cx="7344816" cy="1805920"/>
        </p:xfrm>
        <a:graphic>
          <a:graphicData uri="http://schemas.openxmlformats.org/drawingml/2006/table">
            <a:tbl>
              <a:tblPr/>
              <a:tblGrid>
                <a:gridCol w="454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TARIMSAL   AMAÇLI   KOOPERATİFLER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KOOPARATİF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TARIMSAL KALKINMA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 ÜRÜNLERİ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SULAMA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47280"/>
              </p:ext>
            </p:extLst>
          </p:nvPr>
        </p:nvGraphicFramePr>
        <p:xfrm>
          <a:off x="827584" y="261088"/>
          <a:ext cx="7344816" cy="3960000"/>
        </p:xfrm>
        <a:graphic>
          <a:graphicData uri="http://schemas.openxmlformats.org/drawingml/2006/table">
            <a:tbl>
              <a:tblPr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 ARAZİSİ ALANI (Ha)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TARIM ARAZİSİ TÜRÜ (Ha)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MUTLAK TARIM ARAZİSİ</a:t>
                      </a:r>
                      <a:endParaRPr lang="tr-TR" sz="1200" b="1" i="0" u="none" strike="noStrike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84.343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MARİJİNAL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26.938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ÜRÜN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1.253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SULU ÖZEL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DİKİLİ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2.551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SERA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TARIM ALANI (TOPLAM)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115.542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ÇAYIR VE MERA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ALANI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7.550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123.092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5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C0313-30F3-430E-AC53-F0913BABBF10}" type="slidenum">
              <a:rPr lang="tr-TR"/>
              <a:pPr>
                <a:defRPr/>
              </a:pPr>
              <a:t>19</a:t>
            </a:fld>
            <a:endParaRPr lang="tr-TR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49025"/>
              </p:ext>
            </p:extLst>
          </p:nvPr>
        </p:nvGraphicFramePr>
        <p:xfrm>
          <a:off x="288472" y="764701"/>
          <a:ext cx="8459992" cy="5472611"/>
        </p:xfrm>
        <a:graphic>
          <a:graphicData uri="http://schemas.openxmlformats.org/drawingml/2006/table">
            <a:tbl>
              <a:tblPr/>
              <a:tblGrid>
                <a:gridCol w="5889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11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GIDA   GÜVENLİĞİ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ÜRETİM YERİ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20.268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24.514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SATIŞ 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60.372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73.111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TOPLU TÜKETİM 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50.227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65.340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</a:t>
                      </a: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 İŞ </a:t>
                      </a:r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1.181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DENETLENEN TOPLAM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131.117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164.146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İDARİ PARA CEZASI UYGULANAN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3.339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3.841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SAVCILIĞA SUÇ DUYURUSU YAPILAN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93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ÜRETİM FAALİYETİNDEN MEN EDİLEN İŞYERİ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238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7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14400" cy="365125"/>
          </a:xfrm>
        </p:spPr>
        <p:txBody>
          <a:bodyPr/>
          <a:lstStyle/>
          <a:p>
            <a:pPr>
              <a:defRPr/>
            </a:pPr>
            <a:fld id="{0FE0A52A-9AEC-49A9-B082-8C3A7FBDC0E6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-1189037" y="4005264"/>
            <a:ext cx="87487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tr-TR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59049"/>
              </p:ext>
            </p:extLst>
          </p:nvPr>
        </p:nvGraphicFramePr>
        <p:xfrm>
          <a:off x="467544" y="836712"/>
          <a:ext cx="8424936" cy="4896545"/>
        </p:xfrm>
        <a:graphic>
          <a:graphicData uri="http://schemas.openxmlformats.org/drawingml/2006/table">
            <a:tbl>
              <a:tblPr/>
              <a:tblGrid>
                <a:gridCol w="1560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98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NÜFUS**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1990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3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13.854.740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14.804.116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3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6.753.929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9.085.599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13.120.596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13.710.512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14.804.116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7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KÖY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555.261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933.136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135.089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144.228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88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***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38.862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38.600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52.812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54.696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58.016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60.089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64.936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88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DOĞAN SAYISI***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213.624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225.905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240.350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241.121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224.457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88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EVLENEN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***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54.363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73.468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104.055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110.478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112.141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114.382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105.171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34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BOŞANAN SAYISI***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4.944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4.406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24.952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26.825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28.907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28.023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27.270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467544" y="18864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</a:rPr>
              <a:t>NÜFUS</a:t>
            </a:r>
            <a:endParaRPr lang="tr-TR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5949280"/>
            <a:ext cx="8320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>
                <a:latin typeface="Bookman Old Style" panose="02050604050505020204" pitchFamily="18" charset="0"/>
              </a:rPr>
              <a:t>* </a:t>
            </a:r>
            <a:r>
              <a:rPr lang="tr-TR" sz="800" dirty="0" smtClean="0">
                <a:latin typeface="Bookman Old Style" panose="02050604050505020204" pitchFamily="18" charset="0"/>
              </a:rPr>
              <a:t>   Km</a:t>
            </a:r>
            <a:r>
              <a:rPr lang="tr-TR" sz="800" baseline="30000" dirty="0" smtClean="0">
                <a:latin typeface="Bookman Old Style" panose="02050604050505020204" pitchFamily="18" charset="0"/>
              </a:rPr>
              <a:t>2</a:t>
            </a:r>
            <a:r>
              <a:rPr lang="tr-TR" sz="800" dirty="0" smtClean="0">
                <a:latin typeface="Bookman Old Style" panose="02050604050505020204" pitchFamily="18" charset="0"/>
              </a:rPr>
              <a:t> ye düşen nüfus, 5.196 km</a:t>
            </a:r>
            <a:r>
              <a:rPr lang="tr-TR" sz="800" baseline="30000" dirty="0" smtClean="0">
                <a:latin typeface="Bookman Old Style" panose="02050604050505020204" pitchFamily="18" charset="0"/>
              </a:rPr>
              <a:t>2’</a:t>
            </a:r>
            <a:r>
              <a:rPr lang="tr-TR" sz="800" dirty="0">
                <a:latin typeface="Bookman Old Style" panose="02050604050505020204" pitchFamily="18" charset="0"/>
              </a:rPr>
              <a:t> </a:t>
            </a:r>
            <a:r>
              <a:rPr lang="tr-TR" sz="800" dirty="0" smtClean="0">
                <a:latin typeface="Bookman Old Style" panose="02050604050505020204" pitchFamily="18" charset="0"/>
              </a:rPr>
              <a:t>olan izdüşüm alana göre hesaplanmıştır.</a:t>
            </a:r>
            <a:endParaRPr lang="tr-TR" sz="800" dirty="0">
              <a:latin typeface="Bookman Old Style" panose="02050604050505020204" pitchFamily="18" charset="0"/>
            </a:endParaRPr>
          </a:p>
          <a:p>
            <a:r>
              <a:rPr lang="tr-TR" sz="800" dirty="0">
                <a:latin typeface="Bookman Old Style" panose="02050604050505020204" pitchFamily="18" charset="0"/>
              </a:rPr>
              <a:t>* * TUİK verileridir.</a:t>
            </a:r>
          </a:p>
          <a:p>
            <a:r>
              <a:rPr lang="tr-TR" sz="800" dirty="0">
                <a:latin typeface="Bookman Old Style" panose="02050604050505020204" pitchFamily="18" charset="0"/>
              </a:rPr>
              <a:t>*** İl Nüfus İşleri ve Vatandaşlık Müdürlüğü verileridir.</a:t>
            </a:r>
          </a:p>
        </p:txBody>
      </p:sp>
    </p:spTree>
    <p:extLst>
      <p:ext uri="{BB962C8B-B14F-4D97-AF65-F5344CB8AC3E}">
        <p14:creationId xmlns:p14="http://schemas.microsoft.com/office/powerpoint/2010/main" val="348383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10700"/>
              </p:ext>
            </p:extLst>
          </p:nvPr>
        </p:nvGraphicFramePr>
        <p:xfrm>
          <a:off x="107504" y="116632"/>
          <a:ext cx="8928992" cy="3415558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 + YAYGIN  EĞİTİM  (TÜRKİYE / İSTANBUL)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% PAY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82.208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12.194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94.402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5.741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7.951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651.828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69.842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721.670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89.932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13.460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103.392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1.033.559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70.854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1.104.413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142.524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16.935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159.459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2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ÖĞRENCİ/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KURSİYER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17.588.958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8.700.576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26.289.534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2.689.362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2.584.291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5.273.653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76264" cy="457200"/>
          </a:xfrm>
        </p:spPr>
        <p:txBody>
          <a:bodyPr/>
          <a:lstStyle/>
          <a:p>
            <a:pPr>
              <a:defRPr/>
            </a:pPr>
            <a:fld id="{EF13B2A3-3C2A-4857-9C1B-1141680F0CEB}" type="slidenum">
              <a:rPr lang="tr-TR"/>
              <a:pPr>
                <a:defRPr/>
              </a:pPr>
              <a:t>20</a:t>
            </a:fld>
            <a:endParaRPr lang="tr-TR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36086"/>
              </p:ext>
            </p:extLst>
          </p:nvPr>
        </p:nvGraphicFramePr>
        <p:xfrm>
          <a:off x="107504" y="4317133"/>
          <a:ext cx="8856983" cy="1948589"/>
        </p:xfrm>
        <a:graphic>
          <a:graphicData uri="http://schemas.openxmlformats.org/drawingml/2006/table">
            <a:tbl>
              <a:tblPr/>
              <a:tblGrid>
                <a:gridCol w="146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8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15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NET OKULLAŞMA ORANLARI (%)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ÖĞRETİM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YILI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ORTAÖĞRETİM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735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2014/2015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97,90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97,89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83,49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81,42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2015/2016*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97,14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96,96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97,05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84,51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81,56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56388" y="3573016"/>
            <a:ext cx="8908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tr-TR" sz="1000" dirty="0" smtClean="0">
                <a:latin typeface="Bookman Old Style" panose="02050604050505020204" pitchFamily="18" charset="0"/>
              </a:rPr>
              <a:t>MEB Strateji Geliştirme Başkanlığı tarafından Türkiye verileri henüz açıklanmadığı için Türkiye verilerine ilişkin hücrelerde 2015-2016 eğitim öğretim yılına ait veriler konulmuştur.</a:t>
            </a:r>
          </a:p>
          <a:p>
            <a:pPr marL="171450" indent="-171450">
              <a:buFont typeface="Arial" charset="0"/>
              <a:buChar char="•"/>
            </a:pPr>
            <a:r>
              <a:rPr lang="tr-TR" sz="1000" dirty="0" smtClean="0">
                <a:latin typeface="Bookman Old Style" panose="02050604050505020204" pitchFamily="18" charset="0"/>
              </a:rPr>
              <a:t>Yaygın eğitim bilgileri, biten ve öğretim yılı itibariyle alınmaktadır. (2015-2016)</a:t>
            </a:r>
            <a:endParaRPr lang="tr-TR" sz="1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2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365125"/>
          </a:xfrm>
        </p:spPr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graphicFrame>
        <p:nvGraphicFramePr>
          <p:cNvPr id="6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59510"/>
              </p:ext>
            </p:extLst>
          </p:nvPr>
        </p:nvGraphicFramePr>
        <p:xfrm>
          <a:off x="179513" y="276907"/>
          <a:ext cx="8789637" cy="5953989"/>
        </p:xfrm>
        <a:graphic>
          <a:graphicData uri="http://schemas.openxmlformats.org/drawingml/2006/table">
            <a:tbl>
              <a:tblPr/>
              <a:tblGrid>
                <a:gridCol w="180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96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TÜRÜ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Okul/Kurum/ Sınıf </a:t>
                      </a: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Öğrenci Sayısı</a:t>
                      </a:r>
                    </a:p>
                  </a:txBody>
                  <a:tcPr marL="43713" marR="43713" marT="0" marB="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tr-TR" sz="900" b="1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</a:t>
                      </a: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Erkek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Kız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5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OKUL ÖNCESİ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2.948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176.228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93.414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82.814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10.265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9.374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10.844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19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16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17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1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Anaokulu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1.296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68.381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36.143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32.238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4.733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5.072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5.098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14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Anasınıfı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1.643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107.363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56.975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50.388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5.487*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4.261*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5.678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25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19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20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 Eğitim Anaokulu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484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296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188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45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İLKOKUL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1.441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865.210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443.868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421.342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41.969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32.042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32.149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27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27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21</a:t>
                      </a:r>
                      <a:endParaRPr lang="tr-TR" sz="8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İlkokul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1.399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863.721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442.896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420.825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41.635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31.554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31.856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27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27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21</a:t>
                      </a:r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 Eğitim İlkokulu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42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1.489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972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517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334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488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293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ORTAOKUL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1.517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914.648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470.939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443.709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43.271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23.342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32.389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39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28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Ortaokul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1.179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755.047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400.186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354.861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37.937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19.228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26.545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8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YİBO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43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İmam Hatip Ortaokulu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224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133.217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61.633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71.584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5.054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3.934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4.628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26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1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İmam Hatip Lisesi Bünyesinde</a:t>
                      </a: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 Yer Alan İHO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24.692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8.020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16.672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-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-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900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-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27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-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1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Özel</a:t>
                      </a: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 Eğitim Ortaokulu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1.581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1.032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549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271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172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308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</a:t>
                      </a:r>
                      <a:endParaRPr lang="tr-TR" sz="8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TEMEL EĞİTİM TOPLAMI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4.263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1.956.086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1.008.221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947.865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90.018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60.497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75.382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32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26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22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ORTAÖĞRETİM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1.478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733.276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372.796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360.480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52.506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29.435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35.669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25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1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Genel Ortaöğretim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842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294.759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149.197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145.562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23.429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14.192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14.159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13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Mesleki ve Teknik Ortaöğretim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400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335.038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178.801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156.237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21.110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9.292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15.719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36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21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16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Din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 Öğretimi Genel Müdürlüğü (İHL)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180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98.411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41.475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56.936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7.148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5.303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5.112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 Eğitim Lisesi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56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5.068</a:t>
                      </a:r>
                      <a:endParaRPr lang="tr-TR" sz="8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3.323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1.745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819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648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679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7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6</a:t>
                      </a:r>
                      <a:endParaRPr lang="tr-TR" sz="9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ÖRGÜN EĞİTİM TOPLAMI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5.741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2.689.362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1.381.017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1.308.345</a:t>
                      </a:r>
                      <a:endParaRPr lang="tr-TR" sz="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142.524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89.932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111.051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30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24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19</a:t>
                      </a:r>
                      <a:endParaRPr lang="tr-TR" sz="9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475656" y="0"/>
            <a:ext cx="6120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ÖRGÜN EĞİTİM DETAYI (Resmi – Özel Toplam)</a:t>
            </a:r>
            <a:endParaRPr lang="tr-TR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79512" y="6237312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>
                <a:latin typeface="Bookman Old Style" panose="02050604050505020204" pitchFamily="18" charset="0"/>
              </a:rPr>
              <a:t>Not 1: Anasınıflarında görev yapan </a:t>
            </a:r>
            <a:r>
              <a:rPr lang="tr-TR" sz="900" dirty="0" smtClean="0">
                <a:latin typeface="Bookman Old Style" panose="02050604050505020204" pitchFamily="18" charset="0"/>
              </a:rPr>
              <a:t> 5.487 </a:t>
            </a:r>
            <a:r>
              <a:rPr lang="tr-TR" sz="900" dirty="0">
                <a:latin typeface="Bookman Old Style" panose="02050604050505020204" pitchFamily="18" charset="0"/>
              </a:rPr>
              <a:t>öğretmen ile </a:t>
            </a:r>
            <a:r>
              <a:rPr lang="tr-TR" sz="900" dirty="0" smtClean="0">
                <a:latin typeface="Bookman Old Style" panose="02050604050505020204" pitchFamily="18" charset="0"/>
              </a:rPr>
              <a:t>4.261 derslik </a:t>
            </a:r>
            <a:r>
              <a:rPr lang="tr-TR" sz="900" dirty="0">
                <a:latin typeface="Bookman Old Style" panose="02050604050505020204" pitchFamily="18" charset="0"/>
              </a:rPr>
              <a:t>hem okulöncesinde hem de diğer kademeler de hesaplandığı için toplamdan düşülmüştür.</a:t>
            </a:r>
          </a:p>
          <a:p>
            <a:r>
              <a:rPr lang="tr-TR" sz="900" dirty="0">
                <a:latin typeface="Bookman Old Style" panose="02050604050505020204" pitchFamily="18" charset="0"/>
              </a:rPr>
              <a:t>Not 2: İmam Hatip Liseleri bünyesinde yer alan İmam Hatip Ortaokulu derslik ve öğretmen sayıları, İmam Hatip Ortaokulu kademesinde de hesaplandığı için toplamdan düşülmüştür.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6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452321" y="6669360"/>
            <a:ext cx="1485305" cy="188640"/>
          </a:xfrm>
        </p:spPr>
        <p:txBody>
          <a:bodyPr/>
          <a:lstStyle/>
          <a:p>
            <a:pPr>
              <a:defRPr/>
            </a:pPr>
            <a:fld id="{D81FC540-6055-484F-84F9-17D84C74BD26}" type="slidenum">
              <a:rPr lang="tr-TR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79512" y="44624"/>
            <a:ext cx="8712968" cy="260648"/>
          </a:xfrm>
        </p:spPr>
        <p:txBody>
          <a:bodyPr>
            <a:noAutofit/>
          </a:bodyPr>
          <a:lstStyle/>
          <a:p>
            <a:pPr eaLnBrk="1" hangingPunct="1"/>
            <a:r>
              <a:rPr lang="tr-TR" sz="1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2016-2017 YILI RESMİ OKULLARIN NORMAL VE İKİLİ ÖĞRETİM DURUMU*</a:t>
            </a:r>
            <a:endParaRPr lang="tr-TR" sz="1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77298"/>
              </p:ext>
            </p:extLst>
          </p:nvPr>
        </p:nvGraphicFramePr>
        <p:xfrm>
          <a:off x="107504" y="411440"/>
          <a:ext cx="8784975" cy="5897880"/>
        </p:xfrm>
        <a:graphic>
          <a:graphicData uri="http://schemas.openxmlformats.org/drawingml/2006/table">
            <a:tbl>
              <a:tblPr/>
              <a:tblGrid>
                <a:gridCol w="103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9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9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9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TÜRÜ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KURUM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1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</a:t>
                      </a: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</a:t>
                      </a: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ÖĞRENCİ 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  <a:r>
                        <a:rPr lang="tr-TR" sz="12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ÖĞRETİM ORANI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  <a:r>
                        <a:rPr lang="tr-TR" sz="12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ÖĞRETİM ORANI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RESMİ OKULLAR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924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20.182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39.685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1.083.972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1.983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42.502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44.982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1.122.494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68%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2.907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62.684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84.667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2.206.466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TEMEL EĞİTİM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821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17.651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33.047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945.280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58%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1.305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25.780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23.069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674.728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2.126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43.431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56.116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1.620.008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İLKOKUL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10.710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18.225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492.974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62%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13.749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10.180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302.394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38%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1.038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24.459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28.405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795.368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ORTAOKUL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6.140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13.284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406.568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8.898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8.899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260.163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792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15.038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22.183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666.731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İMAM-HATİP ORTAOKULU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801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1.538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45.738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3.133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3.990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112.171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79%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71%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3.934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5.528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157.909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ORTAÖĞRETİM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2.531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6.638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138.692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678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16.722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21.913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447.766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781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19.253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28.551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586.458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</a:t>
                      </a:r>
                      <a:r>
                        <a:rPr lang="tr-TR" sz="8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ORTAÖĞRETİM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6.577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5.467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6.804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168.253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96%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5.590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7.022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174.830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MESLEKİ</a:t>
                      </a:r>
                      <a:r>
                        <a:rPr lang="tr-TR" sz="8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VE</a:t>
                      </a:r>
                      <a:r>
                        <a:rPr lang="tr-TR" sz="8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TEKNİK ORTAÖĞRETİM</a:t>
                      </a: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2.016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5.706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115.392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6.344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10.056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197.825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63%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8.360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15.762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313.217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İMAM-HATİP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8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LİSELERİ</a:t>
                      </a: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714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16.723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4.911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4.398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81.688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96%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83%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5.303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5.112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98.411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0" y="6377553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800" dirty="0" smtClean="0">
              <a:latin typeface="Bookman Old Style" panose="02050604050505020204" pitchFamily="18" charset="0"/>
            </a:endParaRPr>
          </a:p>
          <a:p>
            <a:r>
              <a:rPr lang="tr-TR" sz="800" dirty="0" smtClean="0">
                <a:latin typeface="Bookman Old Style" panose="02050604050505020204" pitchFamily="18" charset="0"/>
              </a:rPr>
              <a:t>Not: İlkokul ve ortaokul aynı binayı ve derslikleri kullandığı için sayılar fazla çıkmıştır. Normalde ilk ve ortaokulda derslik başına düşen öğrenci sayısı 37’dir.</a:t>
            </a:r>
            <a:endParaRPr lang="tr-TR" sz="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8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55093"/>
              </p:ext>
            </p:extLst>
          </p:nvPr>
        </p:nvGraphicFramePr>
        <p:xfrm>
          <a:off x="395536" y="1147813"/>
          <a:ext cx="8568951" cy="5052651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995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ÖĞRETİM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İSTANBUL’UN PAYI %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528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500" b="1" i="0" u="none" strike="noStrike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ÜNİVERSİTE 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29,5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3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112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9,8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52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67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528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ÖĞRENCİ 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859.909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7.207.140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83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437.836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6.633.853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412.163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558.311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52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9.910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14.976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66,1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ÖĞRETİM ELAMANI 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/>
                        </a:rPr>
                        <a:t>30.463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149.315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20,4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15.296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129.293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11,8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14.879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19.713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75,4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7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288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309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93,2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8201342" y="6300028"/>
            <a:ext cx="763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3DD293E-F84D-4585-9257-1297FD219522}" type="slidenum">
              <a:rPr lang="tr-TR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</a:t>
            </a:fld>
            <a:endParaRPr lang="tr-T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95536" y="1886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/>
            </a:pP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 İLİ </a:t>
            </a:r>
          </a:p>
          <a:p>
            <a:pPr algn="ctr" fontAlgn="b">
              <a:defRPr/>
            </a:pP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YÜKSEK ÖĞRETİM GENEL DURUMU</a:t>
            </a:r>
          </a:p>
          <a:p>
            <a:pPr algn="ctr" fontAlgn="b">
              <a:defRPr/>
            </a:pP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TÜRKİYE - İSTANBUL KARŞILAŞTIRMASI (2016-2017)</a:t>
            </a:r>
          </a:p>
        </p:txBody>
      </p:sp>
    </p:spTree>
    <p:extLst>
      <p:ext uri="{BB962C8B-B14F-4D97-AF65-F5344CB8AC3E}">
        <p14:creationId xmlns:p14="http://schemas.microsoft.com/office/powerpoint/2010/main" val="1842677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D7D9A-AB9B-4731-8249-749E0375C3D3}" type="slidenum">
              <a:rPr lang="tr-TR"/>
              <a:pPr>
                <a:defRPr/>
              </a:pPr>
              <a:t>24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992888" cy="633412"/>
          </a:xfrm>
        </p:spPr>
        <p:txBody>
          <a:bodyPr>
            <a:noAutofit/>
          </a:bodyPr>
          <a:lstStyle/>
          <a:p>
            <a:pPr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DEVLET ÜNİVERSİTELERİ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45322"/>
              </p:ext>
            </p:extLst>
          </p:nvPr>
        </p:nvGraphicFramePr>
        <p:xfrm>
          <a:off x="179512" y="692696"/>
          <a:ext cx="8856984" cy="5472608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0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6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SIRA NO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ÜNİVERSİTE ADI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FAKÜLTE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YÜKSEK OKUL 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MESLEK YÜKSEK OKUL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ENSTİTÜ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ÖĞRETİM 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ELEMANI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ÖĞRENCİ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BOĞAZİÇİ  ÜNİVERSİTESİ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899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14.740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GALATASARAY   ÜNİV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262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4.755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37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MEDENİYET       ÜNİVERSİTESİ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570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4.204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TEKNİK ÜNİV.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2.051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37.575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ÜNİVERSİTESİ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5.199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246.870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237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MARMARA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3.056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79.918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MİMARSİNAN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625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10.170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SAĞLIK  BİLİMLERİ  ÜNİV.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2.278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TÜRK-ALMAN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904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2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TÜRKİYE  ULUSLARARASI İSLAM, BİLİM VE TEKNOLOJİ ÜNİVERSİTESİ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317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YILDIZ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TEKNİK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ÜNİV.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1.658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36.422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340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103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58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15.296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437.836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3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48464" y="6669360"/>
            <a:ext cx="395536" cy="288032"/>
          </a:xfrm>
        </p:spPr>
        <p:txBody>
          <a:bodyPr/>
          <a:lstStyle/>
          <a:p>
            <a:pPr>
              <a:defRPr/>
            </a:pPr>
            <a:fld id="{629BE2FA-1048-410D-AD95-F32B40F27FD0}" type="slidenum">
              <a:rPr lang="tr-TR" sz="900"/>
              <a:pPr>
                <a:defRPr/>
              </a:pPr>
              <a:t>25</a:t>
            </a:fld>
            <a:endParaRPr lang="tr-TR" sz="900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 rot="10800000" flipV="1">
            <a:off x="395536" y="44624"/>
            <a:ext cx="8496944" cy="144015"/>
          </a:xfrm>
        </p:spPr>
        <p:txBody>
          <a:bodyPr>
            <a:noAutofit/>
          </a:bodyPr>
          <a:lstStyle/>
          <a:p>
            <a:pPr eaLnBrk="1" hangingPunct="1"/>
            <a:r>
              <a:rPr lang="tr-TR" sz="9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VAKIF  ÜNİVERSİTELERİ ve VAKIF MESLEK YÜKSEKOKULLARI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17014"/>
              </p:ext>
            </p:extLst>
          </p:nvPr>
        </p:nvGraphicFramePr>
        <p:xfrm>
          <a:off x="107505" y="265346"/>
          <a:ext cx="8856984" cy="6459552"/>
        </p:xfrm>
        <a:graphic>
          <a:graphicData uri="http://schemas.openxmlformats.org/drawingml/2006/table">
            <a:tbl>
              <a:tblPr/>
              <a:tblGrid>
                <a:gridCol w="35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98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SIRA</a:t>
                      </a:r>
                    </a:p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ÜNİVERSİTE ADI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FAKÜLTE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OKUL 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MESLEK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YÜKSEK</a:t>
                      </a:r>
                    </a:p>
                    <a:p>
                      <a:pPr algn="ctr" rtl="0" fontAlgn="ctr"/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OKULU SAYISI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ENSTİTÜ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ÖĞRETİM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ELEMANI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ACIBADEM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BAHÇEŞEHİR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BEYKENT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BEYKOZ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BEZM-İ ÂLEM VAKIF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BİRUNİ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DOĞUŞ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FATİH SULTAN MEHMET VAKIF Ü.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GEDİK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HALİÇ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IŞIK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29 MAYIS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AREL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AYDIN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39.298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AYVANSARAY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BİLGİ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BİLİM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ESENYURT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GELİŞİM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KEMERBURGAZ Ü.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KÜLTÜR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MEDİPOL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RUMELİ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SABAHATTİN ZAİM Ü.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ŞEHİR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İSTANBUL TİCARET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İSTİNYE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KADİR HAS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KOÇ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MALTEPE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MEF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NİŞANTAŞI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OKAN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ÖZYEĞİN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PİRİ REİS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SABANCI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ÜSKÜDAR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YEDİTEPE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YENİ YÜZYIL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76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ÜNİVERSTİLERİ TOPLAMI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412.163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ATAŞEHİR ADIGÜZEL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AVRUPA MYO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İSTANBUL KAVRAM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029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İSTANBUL ŞİŞLİ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5184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MYO TOPLAMI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288</a:t>
                      </a:r>
                      <a:endParaRPr lang="tr-TR" sz="7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9.910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75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tr-TR" sz="1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GENEL TOPLAM (39 ADET VAKIF Ü. + 4 VAKIF MYO)</a:t>
                      </a:r>
                      <a:endParaRPr lang="tr-TR" sz="1000" b="1" i="0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15.167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422.073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6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58880" y="6520260"/>
            <a:ext cx="2133600" cy="365125"/>
          </a:xfrm>
        </p:spPr>
        <p:txBody>
          <a:bodyPr/>
          <a:lstStyle/>
          <a:p>
            <a:pPr>
              <a:defRPr/>
            </a:pPr>
            <a:fld id="{E0FCE069-938A-49A9-99DC-40BD1173275B}" type="slidenum">
              <a:rPr lang="tr-TR"/>
              <a:pPr>
                <a:defRPr/>
              </a:pPr>
              <a:t>26</a:t>
            </a:fld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828092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>
                <a:solidFill>
                  <a:srgbClr val="FF3300"/>
                </a:solidFill>
                <a:effectLst/>
                <a:latin typeface="Bookman Old Style" pitchFamily="18" charset="0"/>
                <a:ea typeface="+mj-ea"/>
                <a:cs typeface="+mj-cs"/>
              </a:rPr>
              <a:t>    </a:t>
            </a:r>
            <a:r>
              <a:rPr lang="tr-TR" sz="2000" b="1" kern="0" dirty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YÜKSEK ÖĞRENİM YURTLARI</a:t>
            </a: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487146"/>
              </p:ext>
            </p:extLst>
          </p:nvPr>
        </p:nvGraphicFramePr>
        <p:xfrm>
          <a:off x="611561" y="836712"/>
          <a:ext cx="8208912" cy="5544617"/>
        </p:xfrm>
        <a:graphic>
          <a:graphicData uri="http://schemas.openxmlformats.org/drawingml/2006/table">
            <a:tbl>
              <a:tblPr/>
              <a:tblGrid>
                <a:gridCol w="1273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58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YURTLAR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ERKEK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KARMA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77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13.361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11.406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22.767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8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8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20.381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5.620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4.000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30.001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7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8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161.274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291.130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64.853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517.257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7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8032" y="210880"/>
            <a:ext cx="8605448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SAĞLIK GENEL BİLGİLER</a:t>
            </a:r>
            <a:r>
              <a:rPr lang="tr-TR" sz="18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*</a:t>
            </a:r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84037"/>
              </p:ext>
            </p:extLst>
          </p:nvPr>
        </p:nvGraphicFramePr>
        <p:xfrm>
          <a:off x="251520" y="764704"/>
          <a:ext cx="8676473" cy="5540182"/>
        </p:xfrm>
        <a:graphic>
          <a:graphicData uri="http://schemas.openxmlformats.org/drawingml/2006/table">
            <a:tbl>
              <a:tblPr/>
              <a:tblGrid>
                <a:gridCol w="306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SAĞLIK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YATAK SAYISI 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33.256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6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HEKİM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32.231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33.628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37.770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YATARAK TEDAVİ GÖREN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 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2.164.406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2.113.994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2.100.197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71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AMELİYAT 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1.887.808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2.229.632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2.177.774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2.164.036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60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HIZI (1000'DE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  (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0-1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YAŞ)</a:t>
                      </a:r>
                      <a:r>
                        <a:rPr lang="tr-TR" sz="11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baseline="300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63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OECD BEBEK ÖLÜM HIZI (1000' DE)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(0-1 YAŞ)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‰ 4,3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9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ANNE SAYISI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ANNE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ORANI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(100.000’DE)</a:t>
                      </a:r>
                      <a:r>
                        <a:rPr lang="tr-TR" sz="1100" b="1" i="0" u="none" strike="noStrike" baseline="300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 /yüz binde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12,3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 /yüz binde 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 /yüz binde 14,5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 </a:t>
                      </a: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/  </a:t>
                      </a: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yüz binde 13,3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71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NORMAL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100.544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105.500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100.222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1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130.656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142.827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147.546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134.637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DIŞI MÜDAHALELİ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1.301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1.363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HASTANEDE TOPLAM DOĞUM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232.501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249.625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254.615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236.222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44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TESPİT EDİLEN BULAŞICI HASTALIK SAYISI*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7.476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8.572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7.842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9.279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AŞILAMA 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3.867.961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3.972.292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4.129.603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4.186.914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204570" y="6330225"/>
            <a:ext cx="88319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Bookman Old Style" pitchFamily="18" charset="0"/>
              </a:rPr>
              <a:t> * Sağlık Bakanlığı, Özel ve Üniversite Hastanelerinin sayıları toplamıdır.</a:t>
            </a:r>
          </a:p>
          <a:p>
            <a:r>
              <a:rPr lang="tr-TR" sz="1000" dirty="0" smtClean="0">
                <a:latin typeface="Bookman Old Style" pitchFamily="18" charset="0"/>
              </a:rPr>
              <a:t>*  Halk Sağlığı Müdürlüğü </a:t>
            </a:r>
            <a:r>
              <a:rPr lang="tr-TR" sz="1000" dirty="0">
                <a:latin typeface="Bookman Old Style" pitchFamily="18" charset="0"/>
              </a:rPr>
              <a:t>Aşı Programları, Tüberküloz ve Bulaşıcı </a:t>
            </a:r>
            <a:r>
              <a:rPr lang="tr-TR" sz="1000" dirty="0" smtClean="0">
                <a:latin typeface="Bookman Old Style" pitchFamily="18" charset="0"/>
              </a:rPr>
              <a:t>Hastalıklar Şubelerinin toplam verileridir. 2016 Tüberküloz Şubesi verileri henüz açıklanmamıştır.</a:t>
            </a:r>
            <a:endParaRPr lang="tr-TR" sz="1000" dirty="0">
              <a:latin typeface="Bookman Old Style" pitchFamily="18" charset="0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483296" cy="313010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53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01570"/>
              </p:ext>
            </p:extLst>
          </p:nvPr>
        </p:nvGraphicFramePr>
        <p:xfrm>
          <a:off x="467544" y="2133273"/>
          <a:ext cx="8352928" cy="2015807"/>
        </p:xfrm>
        <a:graphic>
          <a:graphicData uri="http://schemas.openxmlformats.org/drawingml/2006/table">
            <a:tbl>
              <a:tblPr/>
              <a:tblGrid>
                <a:gridCol w="490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14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HİZMETLERİNİN KİŞİ BAŞINA DAĞILIMI*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(2016)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(Nüfus:14.804.116)</a:t>
                      </a:r>
                      <a:endParaRPr lang="tr-TR" sz="1200" kern="1200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(Nüfus:79.814.871)</a:t>
                      </a: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BAŞINA DÜŞEN KİŞİ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DOKTOR BAŞINA DÜŞEN KİŞİ (Diş hek. hariç)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EBE+HEMŞİRE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54792"/>
              </p:ext>
            </p:extLst>
          </p:nvPr>
        </p:nvGraphicFramePr>
        <p:xfrm>
          <a:off x="467544" y="188641"/>
          <a:ext cx="8352928" cy="1720868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İLE İLGİLİ GENEL GÖSTERGELER*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(2016)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 PAYI %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SAYISI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15,6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222.240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16,3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5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HEKİM SAYISI (Diş </a:t>
                      </a:r>
                      <a:r>
                        <a:rPr kumimoji="0" lang="tr-T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.dahil)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37.770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170.018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22,2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75475" y="6500813"/>
            <a:ext cx="2133600" cy="457200"/>
          </a:xfrm>
        </p:spPr>
        <p:txBody>
          <a:bodyPr/>
          <a:lstStyle/>
          <a:p>
            <a:pPr>
              <a:defRPr/>
            </a:pPr>
            <a:fld id="{6B963E0C-FBAC-4668-A55A-570EA3557D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95717"/>
              </p:ext>
            </p:extLst>
          </p:nvPr>
        </p:nvGraphicFramePr>
        <p:xfrm>
          <a:off x="467544" y="4437112"/>
          <a:ext cx="8424936" cy="2003410"/>
        </p:xfrm>
        <a:graphic>
          <a:graphicData uri="http://schemas.openxmlformats.org/drawingml/2006/table">
            <a:tbl>
              <a:tblPr/>
              <a:tblGrid>
                <a:gridCol w="609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ACİL HİZMETLERİ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(SAĞLIK HİZMETLERİNİN KİŞİ BAŞINA DAĞILIMI*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(2016)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İSTASYONU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AMBULANS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TAŞINAN VAKA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441.479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10 DAKİKA ULAŞILAN HASTA ORANI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6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57" y="6381328"/>
            <a:ext cx="2267745" cy="476672"/>
          </a:xfrm>
        </p:spPr>
        <p:txBody>
          <a:bodyPr/>
          <a:lstStyle/>
          <a:p>
            <a:pPr>
              <a:defRPr/>
            </a:pPr>
            <a:fld id="{97DA8F37-6720-458A-97EA-2C7890A8C239}" type="slidenum">
              <a:rPr lang="tr-TR"/>
              <a:pPr>
                <a:defRPr/>
              </a:pPr>
              <a:t>29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1116" y="44624"/>
            <a:ext cx="8928992" cy="576064"/>
          </a:xfrm>
        </p:spPr>
        <p:txBody>
          <a:bodyPr>
            <a:noAutofit/>
          </a:bodyPr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GÖRE HASTANE SAYILARI</a:t>
            </a:r>
            <a:endParaRPr lang="tr-TR" sz="24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14923"/>
              </p:ext>
            </p:extLst>
          </p:nvPr>
        </p:nvGraphicFramePr>
        <p:xfrm>
          <a:off x="179512" y="620690"/>
          <a:ext cx="8856984" cy="518457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0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6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56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96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266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GENEL MÜD.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15*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Bookman Old Style" pitchFamily="18" charset="0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  HASTANESİ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160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164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233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101116" y="5879594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000" dirty="0" smtClean="0">
                <a:latin typeface="Bookman Old Style" pitchFamily="18" charset="0"/>
              </a:rPr>
              <a:t>* 23 Temmuz 2016 tarih ve 667 </a:t>
            </a:r>
            <a:r>
              <a:rPr lang="tr-TR" sz="1000" dirty="0">
                <a:latin typeface="Bookman Old Style" pitchFamily="18" charset="0"/>
              </a:rPr>
              <a:t>sayılı </a:t>
            </a:r>
            <a:r>
              <a:rPr lang="tr-TR" sz="1000" dirty="0" smtClean="0">
                <a:latin typeface="Bookman Old Style" pitchFamily="18" charset="0"/>
              </a:rPr>
              <a:t>«Olağanüstü </a:t>
            </a:r>
            <a:r>
              <a:rPr lang="tr-TR" sz="1000" dirty="0">
                <a:latin typeface="Bookman Old Style" pitchFamily="18" charset="0"/>
              </a:rPr>
              <a:t>Hal Kapsamında Alınan Tedbirlere İlişkin Kanun Hükmünde </a:t>
            </a:r>
            <a:r>
              <a:rPr lang="tr-TR" sz="1000" dirty="0" smtClean="0">
                <a:latin typeface="Bookman Old Style" pitchFamily="18" charset="0"/>
              </a:rPr>
              <a:t>Kararname» ile Fatih Üniversitesi Uygulama Araştırma Merkezi ruhsatı iptal edilerek, Kartal Dr. Lütfi Kırdar Eğitim Araştırma Hastanesine devredilmiştir.</a:t>
            </a:r>
          </a:p>
          <a:p>
            <a:pPr algn="just"/>
            <a:r>
              <a:rPr lang="tr-TR" sz="1000" dirty="0" smtClean="0">
                <a:latin typeface="Bookman Old Style" pitchFamily="18" charset="0"/>
              </a:rPr>
              <a:t>** 31 Temmuz 2016 tarih ve 669 </a:t>
            </a:r>
            <a:r>
              <a:rPr lang="tr-TR" sz="1000" dirty="0">
                <a:latin typeface="Bookman Old Style" pitchFamily="18" charset="0"/>
              </a:rPr>
              <a:t>Sayılı </a:t>
            </a:r>
            <a:r>
              <a:rPr lang="tr-TR" sz="1000" dirty="0" smtClean="0">
                <a:latin typeface="Bookman Old Style" pitchFamily="18" charset="0"/>
              </a:rPr>
              <a:t>«Olağanüstü </a:t>
            </a:r>
            <a:r>
              <a:rPr lang="tr-TR" sz="1000" dirty="0">
                <a:latin typeface="Bookman Old Style" pitchFamily="18" charset="0"/>
              </a:rPr>
              <a:t>Hal Kapsamında Bazı Tedbirler Alınması ve Milli Savunma Üniversitesi Kurulması ile Bazı Kanunlarda Değişiklik Yapılmasına Dair Kanun Hükmünde </a:t>
            </a:r>
            <a:r>
              <a:rPr lang="tr-TR" sz="1000" dirty="0" smtClean="0">
                <a:latin typeface="Bookman Old Style" pitchFamily="18" charset="0"/>
              </a:rPr>
              <a:t>Kararname» ile Askeri Hastaneler Sağlık Bakanlığına devredilmiştir.</a:t>
            </a:r>
            <a:endParaRPr lang="tr-TR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AF4D1-FFBF-44EB-8BFA-E912A16F1B96}" type="slidenum">
              <a:rPr lang="tr-TR"/>
              <a:pPr>
                <a:defRPr/>
              </a:pPr>
              <a:t>3</a:t>
            </a:fld>
            <a:endParaRPr lang="tr-TR" dirty="0"/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12843"/>
              </p:ext>
            </p:extLst>
          </p:nvPr>
        </p:nvGraphicFramePr>
        <p:xfrm>
          <a:off x="971599" y="192596"/>
          <a:ext cx="7200802" cy="6528228"/>
        </p:xfrm>
        <a:graphic>
          <a:graphicData uri="http://schemas.openxmlformats.org/drawingml/2006/table">
            <a:tbl>
              <a:tblPr/>
              <a:tblGrid>
                <a:gridCol w="237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85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YILLARA GÖRE NÜFUS</a:t>
                      </a: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7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SAYIM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ARTIŞ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1927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806.863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1945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1.078.399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271.536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(18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1960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1.882.092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803.693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1975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3.904.588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2.022.496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3.404.602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(15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9.198.809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1.889.619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(7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10.018.735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819.926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(3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12.573.836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2.555.101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(7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12.697.164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123.328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12.915.158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217.994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13.255.685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340.527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13.624.240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368.555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13.854.740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230.500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(1 YIL)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14.377.018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216.551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14.657.434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280.416 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(1 YIL)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9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14.804.116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146.682 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(1 Yıl)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88424" y="6669360"/>
            <a:ext cx="395536" cy="188640"/>
          </a:xfrm>
        </p:spPr>
        <p:txBody>
          <a:bodyPr/>
          <a:lstStyle/>
          <a:p>
            <a:pPr>
              <a:defRPr/>
            </a:pPr>
            <a:fld id="{399A9E5D-CF74-48EF-A838-3A86923366E8}" type="slidenum">
              <a:rPr lang="tr-TR"/>
              <a:pPr>
                <a:defRPr/>
              </a:pPr>
              <a:t>30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63600" y="1"/>
            <a:ext cx="8280400" cy="404813"/>
          </a:xfrm>
        </p:spPr>
        <p:txBody>
          <a:bodyPr>
            <a:normAutofit/>
          </a:bodyPr>
          <a:lstStyle/>
          <a:p>
            <a:pPr eaLnBrk="1" hangingPunct="1"/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 GÖRE  YATAK SAYILARI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44534"/>
              </p:ext>
            </p:extLst>
          </p:nvPr>
        </p:nvGraphicFramePr>
        <p:xfrm>
          <a:off x="251522" y="332656"/>
          <a:ext cx="8496942" cy="3600399"/>
        </p:xfrm>
        <a:graphic>
          <a:graphicData uri="http://schemas.openxmlformats.org/drawingml/2006/table">
            <a:tbl>
              <a:tblPr/>
              <a:tblGrid>
                <a:gridCol w="1739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1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5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5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90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7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13.812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15.060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15.321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15.480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15.557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15.437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15.716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17.291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3.780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4.197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4.732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4.960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4.270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4.211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4.281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4.189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4.460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4.784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VAKIF HASTANESİ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8.136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10.529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11.142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12.202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11.861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13.038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14.009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1.236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27.042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30.767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31.043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31.056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31.010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33.256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>
          <a:xfrm>
            <a:off x="683568" y="4293096"/>
            <a:ext cx="80648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YOĞUN BAKIM YATAK SAYILARI (2016) 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533253"/>
              </p:ext>
            </p:extLst>
          </p:nvPr>
        </p:nvGraphicFramePr>
        <p:xfrm>
          <a:off x="179515" y="4797153"/>
          <a:ext cx="8568949" cy="1872207"/>
        </p:xfrm>
        <a:graphic>
          <a:graphicData uri="http://schemas.openxmlformats.org/drawingml/2006/table">
            <a:tbl>
              <a:tblPr/>
              <a:tblGrid>
                <a:gridCol w="189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8151" marR="8151" marT="8150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Erişkin Yoğun Bakım Yatak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Yenidoğan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Yoğun Bakım Yatak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Yoğun Bakım Yatak  Sayısı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Sağlık Bakanlığı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1.175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effectLst/>
                          <a:latin typeface="Bookman Old Style" panose="02050604050505020204" pitchFamily="18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effectLst/>
                          <a:latin typeface="Bookman Old Style" panose="020506040505050202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2.280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Üniversite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1" marR="8151" marT="815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107504" y="3933056"/>
            <a:ext cx="86409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900" dirty="0">
                <a:latin typeface="Bookman Old Style" pitchFamily="18" charset="0"/>
              </a:rPr>
              <a:t>* Askeri Hastanelerle ilgili bilgilere ulaşılamamış olup, ayrıca 31 Temmuz 2016 tarih ve 669 Sayılı </a:t>
            </a:r>
            <a:r>
              <a:rPr lang="tr-TR" sz="900" dirty="0" smtClean="0">
                <a:latin typeface="Bookman Old Style" pitchFamily="18" charset="0"/>
              </a:rPr>
              <a:t>«Olağanüstü </a:t>
            </a:r>
            <a:r>
              <a:rPr lang="tr-TR" sz="900" dirty="0">
                <a:latin typeface="Bookman Old Style" pitchFamily="18" charset="0"/>
              </a:rPr>
              <a:t>Hal Kapsamında Bazı Tedbirler Alınması ve Milli Savunma Üniversitesi Kurulması ile Bazı Kanunlarda Değişiklik Yapılmasına Dair Kanun Hükmünde </a:t>
            </a:r>
            <a:r>
              <a:rPr lang="tr-TR" sz="900" dirty="0" smtClean="0">
                <a:latin typeface="Bookman Old Style" pitchFamily="18" charset="0"/>
              </a:rPr>
              <a:t>Kararname» </a:t>
            </a:r>
            <a:r>
              <a:rPr lang="tr-TR" sz="900" dirty="0">
                <a:latin typeface="Bookman Old Style" pitchFamily="18" charset="0"/>
              </a:rPr>
              <a:t>ile Askeri Hastaneler Sağlık Bakanlığına devredilmiştir.</a:t>
            </a:r>
          </a:p>
        </p:txBody>
      </p:sp>
    </p:spTree>
    <p:extLst>
      <p:ext uri="{BB962C8B-B14F-4D97-AF65-F5344CB8AC3E}">
        <p14:creationId xmlns:p14="http://schemas.microsoft.com/office/powerpoint/2010/main" val="2426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6B05-0281-4577-A76D-B3CDF6C91F51}" type="slidenum">
              <a:rPr lang="tr-TR"/>
              <a:pPr>
                <a:defRPr/>
              </a:pPr>
              <a:t>31</a:t>
            </a:fld>
            <a:endParaRPr lang="tr-T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4624"/>
            <a:ext cx="8064896" cy="747986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GÜVENLİK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478850" y="1968782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73778"/>
              </p:ext>
            </p:extLst>
          </p:nvPr>
        </p:nvGraphicFramePr>
        <p:xfrm>
          <a:off x="539553" y="836712"/>
          <a:ext cx="8280919" cy="2520280"/>
        </p:xfrm>
        <a:graphic>
          <a:graphicData uri="http://schemas.openxmlformats.org/drawingml/2006/table">
            <a:tbl>
              <a:tblPr/>
              <a:tblGrid>
                <a:gridCol w="266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3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AKTİF SİGORTALI (2016 İlk 10 Ay)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İSTANBUL’UN 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 (4/a)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14.707.179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4.164.808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28,3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 (4/b)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2.789.208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509.657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18,3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2.994.165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346.108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11,6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20.490.552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5.020.573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% 24,5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82668"/>
              </p:ext>
            </p:extLst>
          </p:nvPr>
        </p:nvGraphicFramePr>
        <p:xfrm>
          <a:off x="539552" y="3717033"/>
          <a:ext cx="8280919" cy="2592287"/>
        </p:xfrm>
        <a:graphic>
          <a:graphicData uri="http://schemas.openxmlformats.org/drawingml/2006/table">
            <a:tbl>
              <a:tblPr/>
              <a:tblGrid>
                <a:gridCol w="249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1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PASİF SİGORTALI (2016 İlk 10 Ay)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(Malul-Yaşlı-Ölüm-Hak Sahibi)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(4/a)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7.086.238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1.746.077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24,6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 (4/b)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2.551.531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283.871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11,1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2.041.013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312.866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15,3</a:t>
                      </a:r>
                      <a:endParaRPr lang="tr-TR" sz="1400" b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11.678.782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2.342.814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% 20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06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669360"/>
            <a:ext cx="576064" cy="188640"/>
          </a:xfrm>
        </p:spPr>
        <p:txBody>
          <a:bodyPr/>
          <a:lstStyle/>
          <a:p>
            <a:pPr>
              <a:defRPr/>
            </a:pPr>
            <a:fld id="{0CE8D5AC-0365-4678-B4FF-5AAEE0CF8E02}" type="slidenum">
              <a:rPr lang="tr-TR"/>
              <a:pPr>
                <a:defRPr/>
              </a:pPr>
              <a:t>32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568952" cy="432048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YARDIMLAŞMA VAKFI YARDIMLARI 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54078"/>
              </p:ext>
            </p:extLst>
          </p:nvPr>
        </p:nvGraphicFramePr>
        <p:xfrm>
          <a:off x="179512" y="404662"/>
          <a:ext cx="8712969" cy="6192689"/>
        </p:xfrm>
        <a:graphic>
          <a:graphicData uri="http://schemas.openxmlformats.org/drawingml/2006/table">
            <a:tbl>
              <a:tblPr/>
              <a:tblGrid>
                <a:gridCol w="500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TÜRÜ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6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KİŞİ SAYISI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MİKTARI (TL)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Maddi Yardım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(Tek Seferlik)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27.129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13.148.801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6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Diğer Aile Yardımları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İşe yönlendirme, prim borcu ödeme,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241.643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35.960.229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6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Engelli Diğer Araç, Gereç, Cihaz Ve Protez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115.657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30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Sağlık Yardımı 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İlaç, Tıbbi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Malzeme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Gebelik, Tedavi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Yardımı +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Şartlı Sağlık Yardımı)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33.540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9.730.492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9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Eğitim Yardımı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Şartlı Eğitim Yardımı Dahil)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95.938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29.873.948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54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 Alan Şehit Ailesi Ve Gazi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4.238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11.933.572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Barınma Yardımı 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Yurt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Yardımı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Dahil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1.307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654.204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Yabancı Yardımı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8.585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2.591.195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Gıda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131.742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17.383.695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96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Giyim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34.389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1.244.637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Yakacak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146.760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24.901.520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96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Afet Yardımı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Sel, Yangın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vb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821.181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64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Aile ve Sosyal Politikalar İl Müdürlüğü      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25.831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21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Yaşlı Aylığı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65 Yaş Maaşı)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39.155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89.446.450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39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Eşi Vefat Etmiş Kadınlara Yönelik Maaş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25.597.543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4030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Engelli Aylığı/Diğer Engelli Aylığı (Engelli,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Yakını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Aylığı-2022-Slikozis)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47.229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187.173.507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Muhtaç Asker Ailesi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4.090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5.763.500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96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Muhtaç Asker Çocuğu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177.100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3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828.714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458.093.468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2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04248" y="6597352"/>
            <a:ext cx="2160240" cy="260648"/>
          </a:xfrm>
        </p:spPr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33</a:t>
            </a:fld>
            <a:endParaRPr 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55494"/>
              </p:ext>
            </p:extLst>
          </p:nvPr>
        </p:nvGraphicFramePr>
        <p:xfrm>
          <a:off x="179514" y="332657"/>
          <a:ext cx="8856982" cy="6042608"/>
        </p:xfrm>
        <a:graphic>
          <a:graphicData uri="http://schemas.openxmlformats.org/drawingml/2006/table">
            <a:tbl>
              <a:tblPr/>
              <a:tblGrid>
                <a:gridCol w="3266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24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KURUM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YARARLANAN</a:t>
                      </a:r>
                      <a:b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Engelli Rehabilitasyon Merkezi (Resmi)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Umut 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Yetiştirme Yurdu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tr-T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215</a:t>
                      </a:r>
                      <a:endParaRPr kumimoji="0" lang="tr-T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</a:t>
                      </a:r>
                      <a:endParaRPr kumimoji="0" lang="tr-T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Destek Merkezi*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340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568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510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Yuvası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1.012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903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Kabul İstasyonu**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Kreş ve Gündüz Bakımevi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235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13.065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7.835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Hizmet Merkezi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72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Huzurevi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1.538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1.438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İ.B.Belediyesi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692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Dernek ve Vakıflar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1.119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677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Azınlıklar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505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Diğer Kamu Kurumları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Şahışlar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4.559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3.330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2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Şahıslara Ait Gündüzlü</a:t>
                      </a:r>
                      <a:b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Bakım ve Evde Bakım</a:t>
                      </a:r>
                      <a:b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Yaşlı Hizmet Merkezleri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Darülaceze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Aile ve Sosyal Politikalar Bakanlığı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504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453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072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Kadın Konukevleri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310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7.266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Küçükçekmece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Kadıköy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Üsküdar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195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Eyüp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Pendik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Ataşehir 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0(Tadilat)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Gaziosmanpaşa 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6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Kartal 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28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2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538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25.664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25.341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179512" y="-171399"/>
            <a:ext cx="88569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İLDEKİ SOSYAL HİZMET KURULUŞLARI (2016)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0" y="6356221"/>
            <a:ext cx="961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 smtClean="0">
                <a:latin typeface="Bookman Old Style" pitchFamily="18" charset="0"/>
              </a:rPr>
              <a:t>*     Çocuk ve Gençlik Merkezleri, Koruma Bakım ve Rehabilitasyon Merkezleri ile Bakım ve Sosyal Rehabilitasyon Merkezleri Çocuk Destek    Merkezlerine    dönüştürülmüştür.</a:t>
            </a:r>
          </a:p>
          <a:p>
            <a:r>
              <a:rPr lang="tr-TR" sz="800" dirty="0" smtClean="0">
                <a:latin typeface="Bookman Old Style" pitchFamily="18" charset="0"/>
              </a:rPr>
              <a:t>**   Gözlemevleri İlk Kabul İstasyonu içine faaliyette bulunduğu için  buraya dahil edilmiştir.</a:t>
            </a:r>
            <a:endParaRPr lang="tr-TR" sz="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9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97352"/>
            <a:ext cx="720080" cy="260648"/>
          </a:xfrm>
        </p:spPr>
        <p:txBody>
          <a:bodyPr/>
          <a:lstStyle/>
          <a:p>
            <a:pPr>
              <a:defRPr/>
            </a:pPr>
            <a:fld id="{E21FB47A-DD07-497B-BA62-C5EEC8D9B067}" type="slidenum">
              <a:rPr lang="tr-TR"/>
              <a:pPr>
                <a:defRPr/>
              </a:pPr>
              <a:t>34</a:t>
            </a:fld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352344"/>
              </p:ext>
            </p:extLst>
          </p:nvPr>
        </p:nvGraphicFramePr>
        <p:xfrm>
          <a:off x="251520" y="332657"/>
          <a:ext cx="8712968" cy="3966372"/>
        </p:xfrm>
        <a:graphic>
          <a:graphicData uri="http://schemas.openxmlformats.org/drawingml/2006/table">
            <a:tbl>
              <a:tblPr/>
              <a:tblGrid>
                <a:gridCol w="4209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2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SOSYAL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HİZMET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613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Huzurevlerinde Kalan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1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6.888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(1.786 Darülaceze ve Aile </a:t>
                      </a:r>
                      <a:r>
                        <a:rPr lang="tr-TR" sz="1100" b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Sosy.Pol.İl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Md.;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5.102 Diğer Kamu ve Özel)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1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6.642</a:t>
                      </a:r>
                    </a:p>
                    <a:p>
                      <a:pPr algn="ctr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(1.813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Darülaceze ve Aile </a:t>
                      </a:r>
                      <a:r>
                        <a:rPr lang="tr-TR" sz="1100" b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Sosy.Pol.İl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Md.;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4.829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Diğer Kamu ve Özel)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1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7.063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(1.891 Darülaceze ve Aile </a:t>
                      </a:r>
                      <a:r>
                        <a:rPr lang="tr-TR" sz="1100" b="1" i="0" u="none" strike="noStrike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Sosy.Pol.İl</a:t>
                      </a: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Md.;</a:t>
                      </a:r>
                      <a:r>
                        <a:rPr lang="tr-TR" sz="11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5.172 Diğer Kamu ve Özel)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86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Çocuk Yuvalarında Kalan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983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18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Kadın Konuk Evlerinde Kalan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5.864 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(3.624 Kadın,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tr-TR" sz="11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2.240 Çocuk)</a:t>
                      </a:r>
                      <a:endParaRPr lang="tr-TR" sz="1100" b="1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6.667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(4.061 Kadın,</a:t>
                      </a:r>
                    </a:p>
                    <a:p>
                      <a:pPr algn="ctr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2.606 Çocuk)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8025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(5.035 Kadın,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2.990 Çocuk)</a:t>
                      </a:r>
                      <a:endParaRPr lang="tr-TR" sz="11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83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Engelli Rehabilitasyon Merkezlerinden  Hizmet Alan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378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46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Özürlü Evde Bakım Ücreti Alan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50.206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52.313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55.307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749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Şiddet Nedeniyle 6284 Sayılı Yasa Kapsamında Alınan Tedbir Kararları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14.613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17.287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92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Sosyal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Hizmet Yardımından Faydalanan Kişi Sayısı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5.530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7.541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18.964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444340"/>
              </p:ext>
            </p:extLst>
          </p:nvPr>
        </p:nvGraphicFramePr>
        <p:xfrm>
          <a:off x="251520" y="4437112"/>
          <a:ext cx="8712968" cy="2147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4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</a:t>
                      </a:r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Politikalar İl Müdürlüğü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Şehit Ve Gazi Hizmetleri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Yardım Alan Gazi Sayısı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(TSK 1.112 + Emniyet 105=1.217 Toplam Gazi)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Yardım Alan Şehit Ailesi  Sayısı (TSK + Emniyet)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(Toplam Şehit Sayısı 1.445=1.120 TSK+225 Emniyet)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3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Sosyo Ekonomik Destek (SED) Bağlanan 15 Temmuz Gazi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Sayısı</a:t>
                      </a:r>
                      <a:r>
                        <a:rPr lang="tr-TR" sz="1200" b="1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kern="1200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(15 Temmuz Gazisi Sayısı :1.104)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986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3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Sosyo Ekonomik Destek (SED) Bağlanan 15 Temmuz Şehit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Ailesi Sayısı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(15 Temmuz Şehidi Sayısı :100)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3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26210-5366-45F4-BC6E-F1B03AFD798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76251"/>
            <a:ext cx="8208912" cy="561975"/>
          </a:xfrm>
        </p:spPr>
        <p:txBody>
          <a:bodyPr>
            <a:no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TARİHİ DEĞERE SAHİP YERLER</a:t>
            </a: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95402"/>
              </p:ext>
            </p:extLst>
          </p:nvPr>
        </p:nvGraphicFramePr>
        <p:xfrm>
          <a:off x="467544" y="1124745"/>
          <a:ext cx="8280920" cy="4608511"/>
        </p:xfrm>
        <a:graphic>
          <a:graphicData uri="http://schemas.openxmlformats.org/drawingml/2006/table">
            <a:tbl>
              <a:tblPr/>
              <a:tblGrid>
                <a:gridCol w="1961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SARAY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MEDRESE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MÜZE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18)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CAMİ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KİLİSE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SİNEGOG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TÜRBE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120)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ÇEŞME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HAMAM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59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308304" y="6451215"/>
            <a:ext cx="1835696" cy="323166"/>
          </a:xfrm>
        </p:spPr>
        <p:txBody>
          <a:bodyPr/>
          <a:lstStyle/>
          <a:p>
            <a:pPr>
              <a:defRPr/>
            </a:pPr>
            <a:fld id="{B52CB866-1CED-400C-AE8B-4B2FF888429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-99392"/>
            <a:ext cx="8208912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BAZI KÜLTÜREL DEĞERLER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07416"/>
              </p:ext>
            </p:extLst>
          </p:nvPr>
        </p:nvGraphicFramePr>
        <p:xfrm>
          <a:off x="467544" y="404664"/>
          <a:ext cx="8208912" cy="5678680"/>
        </p:xfrm>
        <a:graphic>
          <a:graphicData uri="http://schemas.openxmlformats.org/drawingml/2006/table">
            <a:tbl>
              <a:tblPr/>
              <a:tblGrid>
                <a:gridCol w="476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KÜLTÜREL KURUM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KÜTÜPHANE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(Kültür ve Turizm Bakanlığına 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Bağlı: </a:t>
                      </a: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KÜLTÜR MERKEZİ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153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(İBB: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31, Kült. ve Tur. Bak. Bağlı: 1, İlçe Bel.:118, Diğer:19)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FUAR VE KONGRE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KONSER SALONU VE GÖSTERİ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SİNEMA(Salon)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tr-TR" sz="1600" b="1" baseline="30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778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TİYATRO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(Devlet + Özel sahne)*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224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SANAT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GALERİLERİ –ETKİNLİĞİ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MATBAA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730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ULUSAL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GAZETE*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YEREL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GAZETE 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TELEVİZYON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KANALI*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TV: 163, Uydu TV: 266, Kablo TV: 110)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RADYO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KANALI*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Radyo: 115, Uydu Radyo: 86, Kablo Radyo: 7)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YAZILI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YAYIN(Kitap, Dergi, Gazete)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65.177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(Kitap: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61.113, Dergi:3.698, Gazete:366)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46892" y="6128050"/>
            <a:ext cx="8185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TÜİK tarafından açıklanan 2015 yılı Sinema ve Tiyatro verileri kullanılmıştır.</a:t>
            </a:r>
          </a:p>
          <a:p>
            <a:pPr algn="just"/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27 Temmuz 2016 tarih ve </a:t>
            </a:r>
            <a:r>
              <a:rPr lang="tr-TR" sz="900" dirty="0">
                <a:solidFill>
                  <a:prstClr val="black"/>
                </a:solidFill>
                <a:latin typeface="Bookman Old Style" panose="02050604050505020204" pitchFamily="18" charset="0"/>
              </a:rPr>
              <a:t>668 </a:t>
            </a:r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sayılı «Olağanüstü </a:t>
            </a:r>
            <a:r>
              <a:rPr lang="tr-TR" sz="900" dirty="0">
                <a:solidFill>
                  <a:prstClr val="black"/>
                </a:solidFill>
                <a:latin typeface="Bookman Old Style" panose="02050604050505020204" pitchFamily="18" charset="0"/>
              </a:rPr>
              <a:t>Hal Kapsamında Alınması Gereken </a:t>
            </a:r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Tedbirler </a:t>
            </a:r>
            <a:r>
              <a:rPr lang="tr-TR" sz="900" dirty="0">
                <a:solidFill>
                  <a:prstClr val="black"/>
                </a:solidFill>
                <a:latin typeface="Bookman Old Style" panose="02050604050505020204" pitchFamily="18" charset="0"/>
              </a:rPr>
              <a:t>ile Bazı Kurum ve Kuruluşlara Dair </a:t>
            </a:r>
            <a:endParaRPr lang="tr-TR" sz="9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Düzenleme Yapılması Hakkında Kanun Hükmünde Kararname« ile akabinde çıkarılan diğer  kararnamelerle kapatılan ulusal ve yerel gazeteler ile televizyon ve radyo</a:t>
            </a:r>
            <a:r>
              <a:rPr lang="tr-TR" sz="900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kanalları toplamdan çıkarılmıştır.</a:t>
            </a:r>
            <a:endParaRPr lang="tr-TR" sz="9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0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04056" cy="340148"/>
          </a:xfrm>
        </p:spPr>
        <p:txBody>
          <a:bodyPr/>
          <a:lstStyle/>
          <a:p>
            <a:pPr>
              <a:defRPr/>
            </a:pPr>
            <a:fld id="{E06E88B7-6B2C-4399-8784-70E0D150FBB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83569" y="188913"/>
            <a:ext cx="7776863" cy="4318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MÜZE ZİYARETÇİ SAYISI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83266"/>
              </p:ext>
            </p:extLst>
          </p:nvPr>
        </p:nvGraphicFramePr>
        <p:xfrm>
          <a:off x="695802" y="786279"/>
          <a:ext cx="7769675" cy="5954519"/>
        </p:xfrm>
        <a:graphic>
          <a:graphicData uri="http://schemas.openxmlformats.org/drawingml/2006/table">
            <a:tbl>
              <a:tblPr/>
              <a:tblGrid>
                <a:gridCol w="344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MÜZENİN ADI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ARKEOLOJİ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411.797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228.612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AYASOFYA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3.466.638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1.426.324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233.000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67.043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İSLAM BİLİM VE TEKNOLOJİ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73.782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49.099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BÜYÜK SARAY MOZAİKLERİ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86.818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30.284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FETHİYE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15.369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8.877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3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3.252.524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1.450.408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GALATA MEVLEVİHANESİ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42.108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30.263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TÜRK VE İSLAM ESERLERİ M.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154.079 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87.232 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HİSARLAR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65.583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43.303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3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YILDIZ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29.009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28.237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(HAREM BÖL.)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877.331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289.470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8.708.038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3.739.152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8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42233" marR="42233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35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1720-8D02-4A24-BBD3-90A2C368E0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20445"/>
              </p:ext>
            </p:extLst>
          </p:nvPr>
        </p:nvGraphicFramePr>
        <p:xfrm>
          <a:off x="467544" y="826742"/>
          <a:ext cx="8208912" cy="4906514"/>
        </p:xfrm>
        <a:graphic>
          <a:graphicData uri="http://schemas.openxmlformats.org/drawingml/2006/table">
            <a:tbl>
              <a:tblPr/>
              <a:tblGrid>
                <a:gridCol w="5744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6032">
                <a:tc>
                  <a:txBody>
                    <a:bodyPr/>
                    <a:lstStyle/>
                    <a:p>
                      <a:pPr algn="just" fontAlgn="b"/>
                      <a:endParaRPr lang="tr-TR" sz="18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  </a:t>
                      </a:r>
                    </a:p>
                    <a:p>
                      <a:pPr algn="just" fontAlgn="b"/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7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</a:t>
                      </a: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İŞLETME BELGELİ KONAKLAMA TESİSİ YATAK SAYISI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103.742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BELEDİYE BELGELİ TESİS YATAK SAYISI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69.320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65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İNŞAATI</a:t>
                      </a:r>
                      <a:r>
                        <a:rPr lang="tr-TR" sz="18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DEVAM </a:t>
                      </a:r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EDEN KONAKLAMA TESİSİ  YATAK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43.464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10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</a:t>
                      </a: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9.203.987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323528" y="231031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TURİZME  İLİŞKİN  BİLGİLER</a:t>
            </a:r>
            <a:endParaRPr lang="tr-TR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1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928066"/>
              </p:ext>
            </p:extLst>
          </p:nvPr>
        </p:nvGraphicFramePr>
        <p:xfrm>
          <a:off x="611560" y="836712"/>
          <a:ext cx="7848872" cy="3600052"/>
        </p:xfrm>
        <a:graphic>
          <a:graphicData uri="http://schemas.openxmlformats.org/drawingml/2006/table">
            <a:tbl>
              <a:tblPr/>
              <a:tblGrid>
                <a:gridCol w="424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36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TESİSLER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TESİS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KAPASİTE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İŞLETME  BELGELİ YEME İÇME TESİSİ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115.543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KONAKLAMA TESİSİ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43.464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YEME-İÇME TESİSİ 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6.181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3D433-3F03-495C-8003-EF62BD6B52E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92786" y="4941168"/>
            <a:ext cx="8208715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2000" b="1" dirty="0" smtClean="0">
                <a:latin typeface="Bookman Old Style" pitchFamily="18" charset="0"/>
              </a:rPr>
              <a:t>Ayrıca</a:t>
            </a:r>
            <a:r>
              <a:rPr lang="tr-TR" sz="2000" b="1" dirty="0">
                <a:latin typeface="Bookman Old Style" pitchFamily="18" charset="0"/>
              </a:rPr>
              <a:t>, </a:t>
            </a:r>
            <a:r>
              <a:rPr lang="tr-TR" sz="2000" b="1" dirty="0" smtClean="0">
                <a:latin typeface="Bookman Old Style" pitchFamily="18" charset="0"/>
              </a:rPr>
              <a:t>İstanbul Büyükşehir </a:t>
            </a:r>
            <a:r>
              <a:rPr lang="tr-TR" sz="2000" b="1" dirty="0">
                <a:latin typeface="Bookman Old Style" pitchFamily="18" charset="0"/>
              </a:rPr>
              <a:t>Belediyesine bağlı </a:t>
            </a:r>
            <a:r>
              <a:rPr lang="tr-TR" sz="2000" b="1" dirty="0" smtClean="0">
                <a:latin typeface="Bookman Old Style" pitchFamily="18" charset="0"/>
              </a:rPr>
              <a:t>12.425 kişi kapasiteli 16 adet sosyal </a:t>
            </a:r>
            <a:r>
              <a:rPr lang="tr-TR" sz="2000" b="1" dirty="0">
                <a:latin typeface="Bookman Old Style" pitchFamily="18" charset="0"/>
              </a:rPr>
              <a:t>tesis </a:t>
            </a:r>
            <a:r>
              <a:rPr lang="tr-TR" sz="2000" b="1" dirty="0" smtClean="0">
                <a:latin typeface="Bookman Old Style" pitchFamily="18" charset="0"/>
              </a:rPr>
              <a:t>bulunmaktadır.               </a:t>
            </a:r>
            <a:endParaRPr lang="tr-TR" sz="2000" dirty="0">
              <a:latin typeface="Bookman Old Style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39552" y="450912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1000" b="1" dirty="0" smtClean="0">
                <a:solidFill>
                  <a:prstClr val="black"/>
                </a:solidFill>
                <a:latin typeface="Bookman Old Style" pitchFamily="18" charset="0"/>
              </a:rPr>
              <a:t>(*) Yatırım </a:t>
            </a:r>
            <a:r>
              <a:rPr lang="tr-TR" sz="1000" b="1" dirty="0">
                <a:solidFill>
                  <a:prstClr val="black"/>
                </a:solidFill>
                <a:latin typeface="Bookman Old Style" pitchFamily="18" charset="0"/>
              </a:rPr>
              <a:t>belgeli </a:t>
            </a:r>
            <a:r>
              <a:rPr lang="tr-TR" sz="1000" b="1" dirty="0" smtClean="0">
                <a:solidFill>
                  <a:prstClr val="black"/>
                </a:solidFill>
                <a:latin typeface="Bookman Old Style" pitchFamily="18" charset="0"/>
              </a:rPr>
              <a:t>tesisler </a:t>
            </a:r>
            <a:r>
              <a:rPr lang="tr-TR" sz="1000" b="1" dirty="0">
                <a:solidFill>
                  <a:prstClr val="black"/>
                </a:solidFill>
                <a:latin typeface="Bookman Old Style" pitchFamily="18" charset="0"/>
              </a:rPr>
              <a:t>inşa-yapım aşamasında olan tesislerdir.</a:t>
            </a:r>
            <a:endParaRPr lang="tr-TR" sz="10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2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23572"/>
              </p:ext>
            </p:extLst>
          </p:nvPr>
        </p:nvGraphicFramePr>
        <p:xfrm>
          <a:off x="323527" y="116633"/>
          <a:ext cx="8712972" cy="6470931"/>
        </p:xfrm>
        <a:graphic>
          <a:graphicData uri="http://schemas.openxmlformats.org/drawingml/2006/table">
            <a:tbl>
              <a:tblPr/>
              <a:tblGrid>
                <a:gridCol w="123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2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İLÇE ADI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 GNS Nüfusu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Adalar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17.760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14.341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14.221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13.883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15.623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14.478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233.749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323.596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348.635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364.682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383.736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425.228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430.770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556.519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719.267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724.268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738.809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746.650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757.162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751.510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Bahçelievler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478.623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571.711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576.799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590.063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600.900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602.040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598.097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Bakırköy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208.398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214.821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218.352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219.145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223.248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222.437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Bayrampaşa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246.006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272.196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272.374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273.148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Beşiktaş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190.813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191.513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185.054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184.390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187.053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190.033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189.356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Beykoz 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210.832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241.833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244.137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246.136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249.727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250.410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Beyoğlu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231.900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247.256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244.516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248.206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242.250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238.762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384.089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688.774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171.222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182.017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192.843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237.185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Çatalca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81.589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89.158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63.277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62.001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67.329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68.935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Eminönü(**)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32.557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380.709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517.235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459.980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461.072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461.382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459.983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457.231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Eyüp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255.912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325.532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331.548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338.329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345.790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375.409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377.650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Fatih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403.508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422.941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433.796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431.147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429.351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419.345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417.285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Gaziosmanpaşa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752.389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1.013.048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474.259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501.546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499.766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Güngören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272.950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318.545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311.672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309.624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309.135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302.066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298.509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Kadıköy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663.299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744.670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529.191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532.835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531.997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465.954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452.302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Kağıthane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345.239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418.229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413.797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416.515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437.942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439.685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Kartal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407.865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541.209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426.680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432.199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440.887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457.552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459.298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594.524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785.392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674.795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695.988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711.112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766.609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Maltepe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355.384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415.117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427.041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438.257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452.099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487.337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490.151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Pendik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389.657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520.486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562.122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585.196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609.535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681.736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691.681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Sarıyer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242.543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276.407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278.527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280.802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287.309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344.159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342.753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Silivri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108.155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125.364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134.660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138.797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144.781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165.084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170.523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Sultanbeyli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175.700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272.758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286.622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291.063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298.143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321.730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324.709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Şile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32.447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25.169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28.325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28.119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28.847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33.477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34.241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Şişli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270.674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314.684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316.058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317.337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320.763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274.017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272.803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165.239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181.658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185.819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234.372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242.232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605.855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897.260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573.265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603.431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631.603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688.347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694.158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Üsküdar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495.118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582.666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524.379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526.947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532.182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540.617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535.537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Zeytinburnu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247.669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288.743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290.147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292.430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293.228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289.685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287.897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Arnavutköy  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175.871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188.011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198.230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236.222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247.507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Ataşehir(*)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361.615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375.208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387.502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419.368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422.513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226.387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248.467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284.488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353.311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369.810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193.972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204.873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218.120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279.999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297.420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Çekmeköy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154.103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168.438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183.013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231.818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239.611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Esenyurt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403.895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446.777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500.027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742.810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795.010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Sancaktepe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241.233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256.442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267.537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354.882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377.047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8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Sultangazi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452.563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468.274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521.524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525.090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13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12.573.835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12.915.158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14.657.434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14.804.116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25905" name="4 Metin kutusu"/>
          <p:cNvSpPr txBox="1">
            <a:spLocks noChangeArrowheads="1"/>
          </p:cNvSpPr>
          <p:nvPr/>
        </p:nvSpPr>
        <p:spPr bwMode="auto">
          <a:xfrm>
            <a:off x="179512" y="6525344"/>
            <a:ext cx="68407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800" dirty="0">
                <a:effectLst/>
                <a:latin typeface="Bookman Old Style" pitchFamily="18" charset="0"/>
                <a:cs typeface="Arial" pitchFamily="34" charset="0"/>
              </a:rPr>
              <a:t>(*) 2008  yılında kurulmuştur.  </a:t>
            </a:r>
            <a:endParaRPr lang="tr-TR" sz="800" dirty="0" smtClean="0">
              <a:effectLst/>
              <a:latin typeface="Bookman Old Style" pitchFamily="18" charset="0"/>
              <a:cs typeface="Arial" pitchFamily="34" charset="0"/>
            </a:endParaRPr>
          </a:p>
          <a:p>
            <a:r>
              <a:rPr lang="tr-TR" sz="800" dirty="0" smtClean="0">
                <a:effectLst/>
                <a:latin typeface="Bookman Old Style" pitchFamily="18" charset="0"/>
                <a:cs typeface="Arial" pitchFamily="34" charset="0"/>
              </a:rPr>
              <a:t>(**) </a:t>
            </a:r>
            <a:r>
              <a:rPr lang="tr-TR" sz="800" dirty="0">
                <a:effectLst/>
                <a:latin typeface="Bookman Old Style" pitchFamily="18" charset="0"/>
                <a:cs typeface="Arial" pitchFamily="34" charset="0"/>
              </a:rPr>
              <a:t>2008 yılında Fatih </a:t>
            </a:r>
            <a:r>
              <a:rPr lang="tr-TR" sz="800" dirty="0" smtClean="0">
                <a:effectLst/>
                <a:latin typeface="Bookman Old Style" pitchFamily="18" charset="0"/>
                <a:cs typeface="Arial" pitchFamily="34" charset="0"/>
              </a:rPr>
              <a:t>İlçesine </a:t>
            </a:r>
            <a:r>
              <a:rPr lang="tr-TR" sz="800" dirty="0">
                <a:effectLst/>
                <a:latin typeface="Bookman Old Style" pitchFamily="18" charset="0"/>
                <a:cs typeface="Arial" pitchFamily="34" charset="0"/>
              </a:rPr>
              <a:t>bağlanmıştır.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236297" y="6582543"/>
            <a:ext cx="1907705" cy="375469"/>
          </a:xfrm>
        </p:spPr>
        <p:txBody>
          <a:bodyPr/>
          <a:lstStyle/>
          <a:p>
            <a:pPr>
              <a:defRPr/>
            </a:pPr>
            <a:fld id="{372F506E-2C58-4FA8-B8A3-84D142650A58}" type="slidenum">
              <a:rPr lang="tr-TR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7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44408" y="6525345"/>
            <a:ext cx="658416" cy="332656"/>
          </a:xfrm>
        </p:spPr>
        <p:txBody>
          <a:bodyPr/>
          <a:lstStyle/>
          <a:p>
            <a:pPr>
              <a:defRPr/>
            </a:pPr>
            <a:fld id="{52E8C088-D6AF-492D-B8B9-98FB14403C2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-26988"/>
            <a:ext cx="8280920" cy="431801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TURİST GİRİŞLERİ 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93558"/>
              </p:ext>
            </p:extLst>
          </p:nvPr>
        </p:nvGraphicFramePr>
        <p:xfrm>
          <a:off x="395536" y="332656"/>
          <a:ext cx="8280919" cy="244827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ORAN (%)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28.632.204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6.960.980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24,3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31.456.076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8.057.869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25,6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30.439.098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34.910.098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10.474.867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36.837.900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36.244.632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12.414.677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34,2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25.352.213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9.203.987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03087"/>
              </p:ext>
            </p:extLst>
          </p:nvPr>
        </p:nvGraphicFramePr>
        <p:xfrm>
          <a:off x="611560" y="3209646"/>
          <a:ext cx="7474185" cy="3459714"/>
        </p:xfrm>
        <a:graphic>
          <a:graphicData uri="http://schemas.openxmlformats.org/drawingml/2006/table">
            <a:tbl>
              <a:tblPr/>
              <a:tblGrid>
                <a:gridCol w="6087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4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MİLLİYETLERİNE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GÖRE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GELEN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TURİSTLER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1.006.495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648.176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SUUDİ ARABİSTAN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476.561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371.526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FRANSA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362.947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AMERİKA BİRLEŞİK DEVLETLERİ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319.273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RUSYA FEDERASYONU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297.723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UKRAYNA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289.395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280.092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HOLLANDA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260.931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AZERBEYCAN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188.199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CEZAYİR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171.504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KUVEYT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170.839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İTALYA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168.083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TÜRKMENİSTAN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155.449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05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 ÜLKELER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4.036.794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66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9.203.987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4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BC986-A665-4EE5-AF44-BB4D48BFBC1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27586" y="701675"/>
            <a:ext cx="7704855" cy="1143000"/>
          </a:xfrm>
        </p:spPr>
        <p:txBody>
          <a:bodyPr/>
          <a:lstStyle/>
          <a:p>
            <a:pPr eaLnBrk="1" hangingPunct="1"/>
            <a: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71888"/>
              </p:ext>
            </p:extLst>
          </p:nvPr>
        </p:nvGraphicFramePr>
        <p:xfrm>
          <a:off x="683568" y="476672"/>
          <a:ext cx="7559674" cy="3100762"/>
        </p:xfrm>
        <a:graphic>
          <a:graphicData uri="http://schemas.openxmlformats.org/drawingml/2006/table">
            <a:tbl>
              <a:tblPr/>
              <a:tblGrid>
                <a:gridCol w="250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SEYAHAT  ACENTALARI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ACENTA</a:t>
                      </a:r>
                      <a:r>
                        <a:rPr lang="tr-TR" sz="17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 GRUBU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MERKEZ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ŞUBE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A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2.664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490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3.154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B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33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36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C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36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8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44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2.733</a:t>
                      </a:r>
                      <a:endParaRPr lang="tr-TR" sz="1700" b="1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501</a:t>
                      </a:r>
                      <a:endParaRPr lang="tr-TR" sz="1700" b="1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3.234</a:t>
                      </a:r>
                      <a:endParaRPr lang="tr-TR" sz="1700" b="1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867270"/>
              </p:ext>
            </p:extLst>
          </p:nvPr>
        </p:nvGraphicFramePr>
        <p:xfrm>
          <a:off x="358949" y="3802437"/>
          <a:ext cx="8208912" cy="2435061"/>
        </p:xfrm>
        <a:graphic>
          <a:graphicData uri="http://schemas.openxmlformats.org/drawingml/2006/table">
            <a:tbl>
              <a:tblPr/>
              <a:tblGrid>
                <a:gridCol w="340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60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GELEN KRUVAZİYER GEMİSİ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ULUSAL FUAR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ULUSLARARASI FUAR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064B8-9AC5-43F3-B063-E99E2F904AC6}" type="slidenum">
              <a:rPr lang="tr-TR"/>
              <a:pPr>
                <a:defRPr/>
              </a:pPr>
              <a:t>42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755576" y="-27384"/>
            <a:ext cx="7416824" cy="432048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SPOR İLE İLGİLİ  GÖSTERGELER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44437"/>
              </p:ext>
            </p:extLst>
          </p:nvPr>
        </p:nvGraphicFramePr>
        <p:xfrm>
          <a:off x="251519" y="2042180"/>
          <a:ext cx="8352929" cy="864096"/>
        </p:xfrm>
        <a:graphic>
          <a:graphicData uri="http://schemas.openxmlformats.org/drawingml/2006/table">
            <a:tbl>
              <a:tblPr/>
              <a:tblGrid>
                <a:gridCol w="39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3.843.409</a:t>
                      </a:r>
                      <a:endParaRPr lang="tr-TR" sz="14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481.355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PORCU SAYISI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621.493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87.760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89827"/>
              </p:ext>
            </p:extLst>
          </p:nvPr>
        </p:nvGraphicFramePr>
        <p:xfrm>
          <a:off x="251520" y="3068960"/>
          <a:ext cx="8352928" cy="1746208"/>
        </p:xfrm>
        <a:graphic>
          <a:graphicData uri="http://schemas.openxmlformats.org/drawingml/2006/table">
            <a:tbl>
              <a:tblPr/>
              <a:tblGrid>
                <a:gridCol w="395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6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LİG 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SÜPER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1.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2.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3.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BAL (Bölgesel Amatör Lig)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29012"/>
              </p:ext>
            </p:extLst>
          </p:nvPr>
        </p:nvGraphicFramePr>
        <p:xfrm>
          <a:off x="251520" y="4940973"/>
          <a:ext cx="8352928" cy="1565703"/>
        </p:xfrm>
        <a:graphic>
          <a:graphicData uri="http://schemas.openxmlformats.org/drawingml/2006/table">
            <a:tbl>
              <a:tblPr/>
              <a:tblGrid>
                <a:gridCol w="395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KULÜP TÜRÜ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KULÜBÜ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10.750 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1.393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İHTİSAS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MÜESSESE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1.157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KULÜP 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(OKUL KULÜBÜ)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1.221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116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13.654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1.600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49521"/>
              </p:ext>
            </p:extLst>
          </p:nvPr>
        </p:nvGraphicFramePr>
        <p:xfrm>
          <a:off x="179512" y="404664"/>
          <a:ext cx="8424937" cy="1490492"/>
        </p:xfrm>
        <a:graphic>
          <a:graphicData uri="http://schemas.openxmlformats.org/drawingml/2006/table">
            <a:tbl>
              <a:tblPr/>
              <a:tblGrid>
                <a:gridCol w="314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9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SPOR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337.590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397.899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433.146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481.355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MERKEZİ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4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76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MERKEZİ LİDER/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NOKTA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36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Bookman Old Style" pitchFamily="18" charset="0"/>
                        </a:rPr>
                        <a:t>34</a:t>
                      </a:r>
                      <a:endParaRPr lang="tr-TR" sz="1400" b="1" dirty="0"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27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50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13091"/>
              </p:ext>
            </p:extLst>
          </p:nvPr>
        </p:nvGraphicFramePr>
        <p:xfrm>
          <a:off x="214851" y="75377"/>
          <a:ext cx="8605621" cy="6665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9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3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63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8561">
                <a:tc gridSpan="11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SPOR TESİSLERİ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8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TESİS TÜRÜ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MÜLKİYET DURUMU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66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GHSM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BELEDİYELER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  <a:r>
                        <a:rPr lang="tr-TR" sz="1000" b="1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KAMU KURUMLARI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</a:t>
                      </a:r>
                      <a:endParaRPr lang="tr-TR" sz="10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232">
                <a:tc vMerge="1">
                  <a:txBody>
                    <a:bodyPr/>
                    <a:lstStyle/>
                    <a:p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ÇİM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18.168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17.700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17.500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53.253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STADYUM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240.356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17.800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258.156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24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TOPRAK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0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SEMT SAHASI  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SENTETİK ÇİM YÜZEYLİ SAHA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22.819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80.506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13.700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15.400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132.425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SPOR SALONU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68.005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33.100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9.800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986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22.288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133.193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YÜZME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HAVUZU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4.625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2.811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124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8.686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21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KAMP EĞİTİM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ATLETİZM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8.200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25.500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33.070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GENÇLİK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84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BUZ 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750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ATIŞ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POLİGONU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BİNİCİLİK 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TENİS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1.730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8.150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59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9.880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GOLF SAHASI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LOKAL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BİNALARI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BOWLİNG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BİLARDO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127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232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HOBİ KARTİNG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2400" y="6525344"/>
            <a:ext cx="971600" cy="332656"/>
          </a:xfrm>
        </p:spPr>
        <p:txBody>
          <a:bodyPr/>
          <a:lstStyle/>
          <a:p>
            <a:pPr>
              <a:defRPr/>
            </a:pPr>
            <a:fld id="{22AAB43E-2702-4B4C-BDD9-8F87BB2F97A1}" type="slidenum">
              <a:rPr lang="tr-TR" sz="1100"/>
              <a:pPr>
                <a:defRPr/>
              </a:pPr>
              <a:t>43</a:t>
            </a:fld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344868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CA5D6-9AC4-4A05-A87A-1A3FA224B744}" type="slidenum">
              <a:rPr lang="tr-TR"/>
              <a:pPr>
                <a:defRPr/>
              </a:pPr>
              <a:t>44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11560" y="44624"/>
            <a:ext cx="7632848" cy="777875"/>
          </a:xfrm>
        </p:spPr>
        <p:txBody>
          <a:bodyPr/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BARAJLAR VE SU KAYNAKLARI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97362"/>
              </p:ext>
            </p:extLst>
          </p:nvPr>
        </p:nvGraphicFramePr>
        <p:xfrm>
          <a:off x="611560" y="836715"/>
          <a:ext cx="7632849" cy="5760641"/>
        </p:xfrm>
        <a:graphic>
          <a:graphicData uri="http://schemas.openxmlformats.org/drawingml/2006/table">
            <a:tbl>
              <a:tblPr/>
              <a:tblGrid>
                <a:gridCol w="514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TESİSİN ADI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HİZMETE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GİRİŞ YILI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VERİM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(MİLYON M³/YIL)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ELMALI I VE II BARAJLARI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TERKOS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ALİBEYKÖY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ÖMERLİ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DARLIK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BÜYÜKÇEKMECE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YEŞİLVADİ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3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ISTRANCALAR (DÜZDERE, KUZULUDERE, BÜYÜKDERE, SULTANBAHÇEDERE, ELMALIDERE)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ŞİLE KESON KUYULARI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SAZLIDERE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PABUÇDERE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YEŞİLÇAY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(1.KISIM)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(2. 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TOPLAM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1.660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2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9603"/>
              </p:ext>
            </p:extLst>
          </p:nvPr>
        </p:nvGraphicFramePr>
        <p:xfrm>
          <a:off x="323528" y="322449"/>
          <a:ext cx="8424936" cy="5895231"/>
        </p:xfrm>
        <a:graphic>
          <a:graphicData uri="http://schemas.openxmlformats.org/drawingml/2006/table">
            <a:tbl>
              <a:tblPr/>
              <a:tblGrid>
                <a:gridCol w="225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TÜRÜ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 (YER ALTI)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248.137.950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352.493.275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358.724.555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358.742.500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77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HAFİF </a:t>
                      </a:r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RAYLI-TRAMVAY(YER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ÜSTÜ)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156.727.350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202.603.105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172.417.605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174.417.605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BANLİYÖ*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17.201.748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MARMARAY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3.757.029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62.543.480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54.981.915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56.984.601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FÜNİKÜLER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21.369.290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19.181.480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19.181.400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47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TELEFERİK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3.001.760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3.099.215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3.099.200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50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 SİSTEM </a:t>
                      </a:r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İLE TAŞINAN YOLCU TOPLAMI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425.824.087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642.010.910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608.404.770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612.425.306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221.047.740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255.086.825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210.786.889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219.328.004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229.846.812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252.336.510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233.996.962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256.848.260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672.970.062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722.581.010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649.331.504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673.578.145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550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LASTİKLİ ARAÇLAR İLE TAŞINAN YOLCU  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1.123.864.614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1.230.004.345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1.094.115.355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1.149.754.409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72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HATLARI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53.557.914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45.985.184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45.033.037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40.316.365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13.131.665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11.580.691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10.612.321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10.049.868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DENTUR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18.952.598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17.936.661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17.268.593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17.998.850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368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TURYOL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16.816.527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14.044.398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12.905.468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13.173.302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338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ARAÇLARI İLE TAŞINAN YOLCU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102.458.058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89.546.934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85.819.419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81.538.385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90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1.652.146.759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1.961.562.189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1.788.339.544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1.843.718.100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2712" name="5 Metin kutusu"/>
          <p:cNvSpPr txBox="1">
            <a:spLocks noChangeArrowheads="1"/>
          </p:cNvSpPr>
          <p:nvPr/>
        </p:nvSpPr>
        <p:spPr bwMode="auto">
          <a:xfrm>
            <a:off x="467544" y="-27384"/>
            <a:ext cx="8424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TOPLU 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ULAŞIMLA  </a:t>
            </a:r>
            <a:r>
              <a:rPr lang="tr-TR" sz="20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TAŞINAN  YOLCU  SAYISI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lang="tr-TR" sz="2000" b="1" dirty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308304" y="6473229"/>
            <a:ext cx="1800200" cy="340147"/>
          </a:xfrm>
        </p:spPr>
        <p:txBody>
          <a:bodyPr/>
          <a:lstStyle/>
          <a:p>
            <a:pPr>
              <a:defRPr/>
            </a:pPr>
            <a:fld id="{AC9B8252-2911-4F28-9918-88F408974A6D}" type="slidenum">
              <a:rPr lang="tr-TR"/>
              <a:pPr>
                <a:defRPr/>
              </a:pPr>
              <a:t>45</a:t>
            </a:fld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09963" y="6392870"/>
            <a:ext cx="8640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50" b="1" dirty="0" smtClean="0">
                <a:effectLst/>
                <a:latin typeface="Bookman Old Style" pitchFamily="18" charset="0"/>
                <a:cs typeface="Arial" pitchFamily="34" charset="0"/>
              </a:rPr>
              <a:t>*Gebze-Haydarpaşa ve Sirkeci-Halkalı hatları, Marmaray projesinin ikinci aşaması olarak  iyileştirmeye alındığından   dolayı Banliyö hatları iptal edilmiştir. </a:t>
            </a:r>
          </a:p>
        </p:txBody>
      </p:sp>
    </p:spTree>
    <p:extLst>
      <p:ext uri="{BB962C8B-B14F-4D97-AF65-F5344CB8AC3E}">
        <p14:creationId xmlns:p14="http://schemas.microsoft.com/office/powerpoint/2010/main" val="16416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C6AFD-A79F-47B6-9705-FCAA6C1C2532}" type="slidenum">
              <a:rPr lang="tr-TR"/>
              <a:pPr>
                <a:defRPr/>
              </a:pPr>
              <a:t>46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4624"/>
            <a:ext cx="8280920" cy="79216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KARAYOLU TAŞIMACILIĞI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54280"/>
              </p:ext>
            </p:extLst>
          </p:nvPr>
        </p:nvGraphicFramePr>
        <p:xfrm>
          <a:off x="611560" y="727466"/>
          <a:ext cx="8136904" cy="5437838"/>
        </p:xfrm>
        <a:graphic>
          <a:graphicData uri="http://schemas.openxmlformats.org/drawingml/2006/table">
            <a:tbl>
              <a:tblPr/>
              <a:tblGrid>
                <a:gridCol w="313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40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 </a:t>
                      </a:r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                                                               TOPLU TAŞIMA ARAÇLARI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17.395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TAKSİ/DOLMUŞ 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572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MİNİBÜS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6.528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6.363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SERVİS ARACI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64.671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85.142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85.206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52.099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</a:t>
                      </a:r>
                      <a:r>
                        <a:rPr lang="tr-TR" sz="18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8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2.140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2.599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2.296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OTOBÜS</a:t>
                      </a:r>
                      <a:r>
                        <a:rPr lang="tr-TR" sz="18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A.Ş. (Erguvan Otobüs)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953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985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    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460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438</a:t>
                      </a:r>
                      <a:endParaRPr lang="tr-TR" sz="18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95.166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115.723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115.949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82.293</a:t>
                      </a:r>
                      <a:endParaRPr lang="tr-TR" sz="18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9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59312"/>
              </p:ext>
            </p:extLst>
          </p:nvPr>
        </p:nvGraphicFramePr>
        <p:xfrm>
          <a:off x="611560" y="620688"/>
          <a:ext cx="8064896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98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11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GEMİ  SAYISI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 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(İDO 29, ŞH 28)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İSKELE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SAYISI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 (İDO 12 , ŞH 43)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 SAYISI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  (İDO 4, ŞH 16)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TAŞINAN ARAÇ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7.647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İDO+ŞH  (YOLCU) 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137.990</a:t>
                      </a:r>
                      <a:r>
                        <a:rPr lang="tr-TR" sz="16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8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 MOTORU (DENTUR+TURYOL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YOLCU) 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85.403 (Günlük)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(YOLCU)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223.393 (Günlük)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19" name="3 Metin kutusu"/>
          <p:cNvSpPr txBox="1">
            <a:spLocks noChangeArrowheads="1"/>
          </p:cNvSpPr>
          <p:nvPr/>
        </p:nvSpPr>
        <p:spPr bwMode="auto">
          <a:xfrm>
            <a:off x="1187624" y="18263"/>
            <a:ext cx="664686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000" dirty="0" smtClean="0">
                <a:effectLst/>
                <a:cs typeface="Tahoma" pitchFamily="34" charset="0"/>
              </a:rPr>
              <a:t> </a:t>
            </a:r>
            <a:r>
              <a:rPr lang="tr-TR" sz="3200" b="1" dirty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DENİZ ULAŞIMI </a:t>
            </a:r>
            <a:endParaRPr lang="tr-TR" sz="3200" b="1" dirty="0" smtClean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endParaRPr lang="tr-TR" sz="2000" b="1" dirty="0" smtClean="0"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B54D-A5DD-4620-BE75-576B7DCEDE52}" type="slidenum">
              <a:rPr lang="tr-TR"/>
              <a:pPr>
                <a:defRPr/>
              </a:pPr>
              <a:t>47</a:t>
            </a:fld>
            <a:endParaRPr lang="tr-TR"/>
          </a:p>
        </p:txBody>
      </p:sp>
      <p:graphicFrame>
        <p:nvGraphicFramePr>
          <p:cNvPr id="6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931487"/>
              </p:ext>
            </p:extLst>
          </p:nvPr>
        </p:nvGraphicFramePr>
        <p:xfrm>
          <a:off x="539552" y="3789040"/>
          <a:ext cx="8136904" cy="2376263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9472">
                <a:tc>
                  <a:txBody>
                    <a:bodyPr/>
                    <a:lstStyle/>
                    <a:p>
                      <a:pPr algn="just" fontAlgn="b"/>
                      <a:endParaRPr lang="tr-TR" sz="14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 TRAFİĞİ</a:t>
                      </a:r>
                    </a:p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2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YÜK GEMİSİ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35.445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33.911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32.749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4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TANKER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8.745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8.633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8.703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2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DİĞER GEMİ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1.339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1.000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TOPLAM GEMİ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45.529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43.544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42.553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12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8242"/>
            <a:ext cx="8136904" cy="5037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 YOLLARI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1115616" cy="360040"/>
          </a:xfrm>
        </p:spPr>
        <p:txBody>
          <a:bodyPr/>
          <a:lstStyle/>
          <a:p>
            <a:pPr>
              <a:defRPr/>
            </a:pPr>
            <a:fld id="{40596B28-A488-41F6-A1F6-D8BF8AB62F02}" type="slidenum">
              <a:rPr lang="tr-TR"/>
              <a:pPr>
                <a:defRPr/>
              </a:pPr>
              <a:t>48</a:t>
            </a:fld>
            <a:endParaRPr lang="tr-TR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404432"/>
              </p:ext>
            </p:extLst>
          </p:nvPr>
        </p:nvGraphicFramePr>
        <p:xfrm>
          <a:off x="215516" y="747609"/>
          <a:ext cx="8640960" cy="30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761">
                <a:tc gridSpan="5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KÖPRÜLERDEN YILLIK GEÇEN ARAÇ</a:t>
                      </a:r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126">
                <a:tc>
                  <a:txBody>
                    <a:bodyPr/>
                    <a:lstStyle/>
                    <a:p>
                      <a:pPr marL="0" marR="0" lvl="0" indent="0" algn="l" defTabSz="914400" rtl="0" fontAlgn="base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lang="tr-TR" sz="16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820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15 TEMMUZ ŞEHİTLER KÖPRÜSÜ (BOĞAZİÇİ KÖPRÜSÜ)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67.478.886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68.073.956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68.687.368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68.121.520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16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FSM KÖPRÜSÜ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83.167.330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83.234.563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83.716.063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83.925.458</a:t>
                      </a:r>
                      <a:r>
                        <a:rPr lang="tr-TR" sz="1600" b="1" i="0" u="none" strike="noStrike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 </a:t>
                      </a:r>
                      <a:endParaRPr lang="tr-TR" sz="1600" b="1" i="0" u="none" strike="noStrike" kern="1200" dirty="0">
                        <a:solidFill>
                          <a:srgbClr val="FF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16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150.646.216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151.308.519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152.403.431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152.046.978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09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KÖPRÜ GELİRLERİ</a:t>
                      </a:r>
                      <a:r>
                        <a:rPr lang="tr-TR" sz="1600" b="1" baseline="0" dirty="0" smtClean="0"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280.773.096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298.157.826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288.260.267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296.284.579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78921"/>
              </p:ext>
            </p:extLst>
          </p:nvPr>
        </p:nvGraphicFramePr>
        <p:xfrm>
          <a:off x="179512" y="4431930"/>
          <a:ext cx="8676964" cy="2304254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9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HAVAYOLU ULAŞIMI-</a:t>
                      </a:r>
                    </a:p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 HAVALİMANI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İÇHATLAR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28.592.922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39.392.230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36.684.067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37.773.354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DIŞ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HATLAR 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40.698.828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50.503.319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51.698.156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49.305.886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69.291.750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89.895.549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88.382.223</a:t>
                      </a:r>
                      <a:endParaRPr lang="tr-TR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87.079.240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2411760" y="3836190"/>
            <a:ext cx="511256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900" b="1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HAVA YOLU ULAŞIMI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11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B393-1C79-405B-9B33-1CD48B5D550D}" type="slidenum">
              <a:rPr lang="tr-TR"/>
              <a:pPr>
                <a:defRPr/>
              </a:pPr>
              <a:t>49</a:t>
            </a:fld>
            <a:endParaRPr lang="tr-TR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78841" y="18132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96754"/>
              </p:ext>
            </p:extLst>
          </p:nvPr>
        </p:nvGraphicFramePr>
        <p:xfrm>
          <a:off x="539752" y="260648"/>
          <a:ext cx="8352728" cy="2585051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42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ATATÜRK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9.513.967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9.585.907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19.099.874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20.241.196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20.778.145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41.019.341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29.755.163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30.364.052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60.119.215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4479634" y="338482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1" y="481119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31269"/>
              </p:ext>
            </p:extLst>
          </p:nvPr>
        </p:nvGraphicFramePr>
        <p:xfrm>
          <a:off x="539552" y="3140968"/>
          <a:ext cx="8352930" cy="2520280"/>
        </p:xfrm>
        <a:graphic>
          <a:graphicData uri="http://schemas.openxmlformats.org/drawingml/2006/table">
            <a:tbl>
              <a:tblPr/>
              <a:tblGrid>
                <a:gridCol w="232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31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SABİHA GÖKÇEN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(2016)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10.039.470</a:t>
                      </a:r>
                      <a:endParaRPr lang="tr-TR" sz="16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8.634.010</a:t>
                      </a:r>
                      <a:endParaRPr lang="tr-TR" sz="16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18.673.480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4.753.226</a:t>
                      </a:r>
                      <a:endParaRPr lang="tr-TR" sz="16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3.533.319</a:t>
                      </a:r>
                      <a:endParaRPr lang="tr-TR" sz="16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8.286.545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14.792.696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12.167.329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26.960.025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467545" y="5805264"/>
            <a:ext cx="8425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  <a:defRPr/>
            </a:pP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Her 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iki </a:t>
            </a: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havalimanında </a:t>
            </a:r>
            <a:r>
              <a:rPr lang="tr-TR" sz="1600" b="1" dirty="0" smtClean="0">
                <a:effectLst/>
                <a:latin typeface="Bookman Old Style" pitchFamily="18" charset="0"/>
                <a:cs typeface="Arial" pitchFamily="34" charset="0"/>
              </a:rPr>
              <a:t>2016 yılında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 </a:t>
            </a:r>
            <a:r>
              <a:rPr lang="tr-TR" altLang="ja-JP" sz="1600" b="1" dirty="0" smtClean="0">
                <a:latin typeface="Bookman Old Style" pitchFamily="18" charset="0"/>
                <a:cs typeface="Arial" pitchFamily="34" charset="0"/>
              </a:rPr>
              <a:t>87.079.240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 kişi </a:t>
            </a:r>
            <a:r>
              <a:rPr lang="tr-TR" altLang="ja-JP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gelen-giden yolcu trafiği </a:t>
            </a:r>
            <a:r>
              <a:rPr lang="tr-TR" altLang="ja-JP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Arial" pitchFamily="34" charset="0"/>
              </a:rPr>
              <a:t>olmuştur.</a:t>
            </a:r>
            <a:endParaRPr lang="tr-TR" altLang="ja-JP" sz="2000" b="1" dirty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1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41261"/>
              </p:ext>
            </p:extLst>
          </p:nvPr>
        </p:nvGraphicFramePr>
        <p:xfrm>
          <a:off x="611560" y="332656"/>
          <a:ext cx="8136904" cy="5259585"/>
        </p:xfrm>
        <a:graphic>
          <a:graphicData uri="http://schemas.openxmlformats.org/drawingml/2006/table">
            <a:tbl>
              <a:tblPr/>
              <a:tblGrid>
                <a:gridCol w="403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244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2015 YILINDA İSTANBUL’UN 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İLLER DÜZEYİNDE ALDIĞI GÖÇ</a:t>
                      </a: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İLLER  (ilk 10)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ALDIĞI GÖÇ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TOKAT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19.388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ANKARA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19.021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İZMİR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15.559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KOCAELİ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14.952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VAN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13.155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BALIKESİR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ORDU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GİRESUN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11.814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BURSA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11.132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TEKİRDAĞ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11.101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İLLER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312.354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 ALINAN GÖÇ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453.407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539552" y="565083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Bookman Old Style" panose="02050604050505020204" pitchFamily="18" charset="0"/>
              </a:rPr>
              <a:t>Not: İstanbul’un verdiği göç 402.864 olup, net göç ise  50.543’tür.</a:t>
            </a:r>
          </a:p>
          <a:p>
            <a:r>
              <a:rPr lang="tr-TR" sz="1400" dirty="0" smtClean="0">
                <a:latin typeface="Bookman Old Style" panose="02050604050505020204" pitchFamily="18" charset="0"/>
              </a:rPr>
              <a:t>2016 Bilgileri TÜİK tarafından </a:t>
            </a:r>
            <a:r>
              <a:rPr lang="tr-TR" sz="1400" dirty="0">
                <a:latin typeface="Bookman Old Style" panose="02050604050505020204" pitchFamily="18" charset="0"/>
              </a:rPr>
              <a:t>henüz</a:t>
            </a:r>
            <a:r>
              <a:rPr lang="tr-TR" sz="1400" dirty="0" smtClean="0">
                <a:latin typeface="Bookman Old Style" panose="02050604050505020204" pitchFamily="18" charset="0"/>
              </a:rPr>
              <a:t> yayımlanmamıştır.</a:t>
            </a:r>
          </a:p>
        </p:txBody>
      </p:sp>
    </p:spTree>
    <p:extLst>
      <p:ext uri="{BB962C8B-B14F-4D97-AF65-F5344CB8AC3E}">
        <p14:creationId xmlns:p14="http://schemas.microsoft.com/office/powerpoint/2010/main" val="2409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pPr>
              <a:defRPr/>
            </a:pPr>
            <a:fld id="{B7F0A6A0-ADB5-4755-B65F-8C394D84C4C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1"/>
            <a:ext cx="8568952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ELEKTRİK ABONE VE TÜKETİM DAĞILIMI</a:t>
            </a:r>
            <a:r>
              <a:rPr lang="tr-TR" sz="2000" b="1" dirty="0" smtClean="0"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13541"/>
              </p:ext>
            </p:extLst>
          </p:nvPr>
        </p:nvGraphicFramePr>
        <p:xfrm>
          <a:off x="179512" y="2996952"/>
          <a:ext cx="8784976" cy="3043627"/>
        </p:xfrm>
        <a:graphic>
          <a:graphicData uri="http://schemas.openxmlformats.org/drawingml/2006/table">
            <a:tbl>
              <a:tblPr/>
              <a:tblGrid>
                <a:gridCol w="133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8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2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2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GRUBU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SAYISI  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TÜKETİM (</a:t>
                      </a:r>
                      <a:r>
                        <a:rPr kumimoji="0" lang="tr-TR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kWh</a:t>
                      </a: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MESKEN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3.834.928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2.460.462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6.295.390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6.130.240.373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4.021.742.883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10.151.983.256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TİCARETHANE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987.875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272.584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1.260.459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8.397.455.219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4.669.004.344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13.066.459.563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11.347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2.481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13.828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4.844.680.368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1.841.198.125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6.685.878.493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RESMİ DAİRE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8.844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13.166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22.010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932.828.551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360.245.126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1.293.073.677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18.161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6.956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25.117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800.640.867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162.903.091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963.543.958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4.861.155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2.755.649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7.616.804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21.105.845.378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11.055.093.569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32.160.938.947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3422"/>
              </p:ext>
            </p:extLst>
          </p:nvPr>
        </p:nvGraphicFramePr>
        <p:xfrm>
          <a:off x="179512" y="404666"/>
          <a:ext cx="8752980" cy="2448269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014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                     ENERJİ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  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7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ELEKTRİK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32.868.191.938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33.342.015.557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32.160.938.947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ELEKTRİK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2.286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2.274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2.172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(İSTANBUL)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8,6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%8,2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%8,3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(TÜRKİYE)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17,2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14,12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07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DOĞALGAZ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3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4.887.685.887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5.247.929.338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57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YILLIK DOĞALGAZ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339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355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354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07504" y="6242828"/>
            <a:ext cx="846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tr-TR" sz="1000" dirty="0" smtClean="0">
                <a:solidFill>
                  <a:prstClr val="black"/>
                </a:solidFill>
                <a:latin typeface="Bookman Old Style" pitchFamily="18" charset="0"/>
              </a:rPr>
              <a:t>Türkiye ile ilgili  2016 yılı bilgileri henüz yayımlanmamıştır.</a:t>
            </a:r>
          </a:p>
          <a:p>
            <a:pPr marL="171450" indent="-171450">
              <a:buFont typeface="Arial" charset="0"/>
              <a:buChar char="•"/>
            </a:pPr>
            <a:r>
              <a:rPr lang="tr-TR" sz="1000" dirty="0" smtClean="0">
                <a:solidFill>
                  <a:prstClr val="black"/>
                </a:solidFill>
                <a:latin typeface="Bookman Old Style" pitchFamily="18" charset="0"/>
              </a:rPr>
              <a:t>TÜİK 2016 Nüfus verileri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2424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3B29D-82CD-47B4-A4EE-FAAAE1C77DA6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51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344816" cy="1143000"/>
          </a:xfrm>
        </p:spPr>
        <p:txBody>
          <a:bodyPr/>
          <a:lstStyle/>
          <a:p>
            <a:pPr eaLnBrk="1" hangingPunct="1"/>
            <a:r>
              <a:rPr lang="tr-TR" sz="2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 DOĞALGAZ  ABONE DURUMU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26917"/>
              </p:ext>
            </p:extLst>
          </p:nvPr>
        </p:nvGraphicFramePr>
        <p:xfrm>
          <a:off x="1043607" y="1196753"/>
          <a:ext cx="7272810" cy="4752528"/>
        </p:xfrm>
        <a:graphic>
          <a:graphicData uri="http://schemas.openxmlformats.org/drawingml/2006/table">
            <a:tbl>
              <a:tblPr/>
              <a:tblGrid>
                <a:gridCol w="159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 KULLANICI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TÜKETİM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MİKTARI (m</a:t>
                      </a:r>
                      <a:r>
                        <a:rPr kumimoji="0" lang="tr-TR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3.005.927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2.650.533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3.756.771.604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3.317.448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2.991.361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4.180.633.934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3.650.199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3.309.871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4.090.323.280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3.951.077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3.621.578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3.990.611.994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4.189.437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3.874.630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3.831.424.743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4.463.076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4.149.896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3.988.839.379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4.808.565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4.490.297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5.371.845.391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5.106.140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4.789.202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5.043.710.097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5.386.189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5.085.759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5.024.584.402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5.660.095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5.357.080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4.943.890.773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5.950.390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5.617.561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         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6.191.095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5.888.063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5.247.929.338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62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6768752" cy="288032"/>
          </a:xfrm>
        </p:spPr>
        <p:txBody>
          <a:bodyPr>
            <a:no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EMNİYET ve JANDARMA 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ASAYİŞ ve GÜVENLİK ÖZET TABLOSU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92280" y="6648454"/>
            <a:ext cx="2051720" cy="128671"/>
          </a:xfrm>
        </p:spPr>
        <p:txBody>
          <a:bodyPr/>
          <a:lstStyle/>
          <a:p>
            <a:pPr>
              <a:defRPr/>
            </a:pPr>
            <a:fld id="{6A53C22E-73E7-424B-9685-10FFAE8060D1}" type="slidenum">
              <a:rPr lang="tr-TR"/>
              <a:pPr>
                <a:defRPr/>
              </a:pPr>
              <a:t>52</a:t>
            </a:fld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932408"/>
              </p:ext>
            </p:extLst>
          </p:nvPr>
        </p:nvGraphicFramePr>
        <p:xfrm>
          <a:off x="467544" y="692697"/>
          <a:ext cx="8352929" cy="5903418"/>
        </p:xfrm>
        <a:graphic>
          <a:graphicData uri="http://schemas.openxmlformats.org/drawingml/2006/table">
            <a:tbl>
              <a:tblPr/>
              <a:tblGrid>
                <a:gridCol w="471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6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ASAYİŞ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  <a:endParaRPr lang="tr-TR" sz="1600" b="1" i="0" u="none" strike="noStrike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EMNİYET PERSONELİ/PERSONEL BAŞINA 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DÜŞEN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38.913/372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36.988/395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PERSONELİ/PERSONEL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BAŞINA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3.949/46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4.626/40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ÖLDÜRME KASTEN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ÖLDÜRME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TAKSİRLİ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676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ÖLDÜRME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1.047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1.040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GASP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2.080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23.051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24.319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İŞYERİNDEN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10.325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11.068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 HIRSIZLIĞI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5.639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5.209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OTODAN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20.147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22.707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YANKESİCİLİK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10.741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8.581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DOLANDIRICILIK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5.880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4.802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KAPKAÇ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1.139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1.446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KİŞİ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KADIN/ERKEK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94/318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111/337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TEŞEBBÜS  OLAYI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1.930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1.665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KADINA ŞİDDET SONUCU ÖLÜM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BOĞULARAK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YANGINDA 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  KAZALARINDA  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KAZALARINDA YARALANAN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23.273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23.992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KAZASI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48.992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48.791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MAKBUZU (Adet)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3.355.957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2.319.848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TUTARI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557.179.038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408.499.631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18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 KAYITLI ARAÇ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3.662.866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3.896.618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18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OTOMOBİL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2.436.141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2.625.063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18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İLLEGAL GİRİŞ-ÇIKIŞ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2.219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2.930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61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275C4-1A7B-4EB0-B595-938A699533FA}" type="slidenum">
              <a:rPr lang="tr-TR"/>
              <a:pPr>
                <a:defRPr/>
              </a:pPr>
              <a:t>53</a:t>
            </a:fld>
            <a:endParaRPr lang="tr-TR" dirty="0"/>
          </a:p>
        </p:txBody>
      </p:sp>
      <p:graphicFrame>
        <p:nvGraphicFramePr>
          <p:cNvPr id="13349" name="Group 37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4080943096"/>
              </p:ext>
            </p:extLst>
          </p:nvPr>
        </p:nvGraphicFramePr>
        <p:xfrm>
          <a:off x="755577" y="548680"/>
          <a:ext cx="7488832" cy="5568283"/>
        </p:xfrm>
        <a:graphic>
          <a:graphicData uri="http://schemas.openxmlformats.org/drawingml/2006/table">
            <a:tbl>
              <a:tblPr/>
              <a:tblGrid>
                <a:gridCol w="259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37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EMNİYET, JANDARMA ve SAHİL GÜVENLİK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PERSONEL-BİNA DURUMU (2016)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PERSONEL SAYISI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POLİS MERKEZİ  -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KARAKOL SAYISI-SG BOTU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36.988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4.626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41.614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7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SAHİL GÜVENLİK MARM.  BOĞ. K.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1.121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 SG BOTU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GÜVEN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SAGET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DEGAK TİMİ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SÖH TİMİ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 KONTROL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15114" y="6597352"/>
            <a:ext cx="2528887" cy="288032"/>
          </a:xfrm>
        </p:spPr>
        <p:txBody>
          <a:bodyPr/>
          <a:lstStyle/>
          <a:p>
            <a:pPr>
              <a:defRPr/>
            </a:pPr>
            <a:fld id="{4C43B3A1-B7CD-4CB9-8880-46DE2BCAD63A}" type="slidenum">
              <a:rPr lang="tr-TR"/>
              <a:pPr>
                <a:defRPr/>
              </a:pPr>
              <a:t>54</a:t>
            </a:fld>
            <a:endParaRPr lang="tr-TR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93457" y="606707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127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98885"/>
              </p:ext>
            </p:extLst>
          </p:nvPr>
        </p:nvGraphicFramePr>
        <p:xfrm>
          <a:off x="180157" y="116632"/>
          <a:ext cx="8784329" cy="5904656"/>
        </p:xfrm>
        <a:graphic>
          <a:graphicData uri="http://schemas.openxmlformats.org/drawingml/2006/table">
            <a:tbl>
              <a:tblPr/>
              <a:tblGrid>
                <a:gridCol w="13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86138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2015  -2016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EMNİYET-JANDARMA BÖLGESİ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GENEL ASAYİŞ OLAYLARI (TRAFİK HARİÇ)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1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SUÇ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 YILI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 YILI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DEĞİŞİM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ASAYİŞ SUÇLARI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314.390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3.939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318.329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308.649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3.937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312.586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-1,8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TERÖR OLAYLARI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640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644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690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9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MALİ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7.139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7.169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6.398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25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6.423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-12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ORGANİZE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NARKOTİK OLAYLAR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16.551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16.623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19.817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19.918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TOPLUMSAL OLAYLAR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6.023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6.023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5.043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5.043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-19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DİĞER SUÇLAR (kaçakçılık +siber)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5.907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5.946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4.943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4.971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-20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350.658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4.094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354.752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345.494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4.168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349.662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-1,4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5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6C29F-266A-489A-B45F-A300EA38EED4}" type="slidenum">
              <a:rPr lang="tr-TR"/>
              <a:pPr>
                <a:defRPr/>
              </a:pPr>
              <a:t>55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647536"/>
            <a:ext cx="7056784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2015  -2016  YILLARI  TERÖR OLAYLARI</a:t>
            </a:r>
            <a: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8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78708"/>
              </p:ext>
            </p:extLst>
          </p:nvPr>
        </p:nvGraphicFramePr>
        <p:xfrm>
          <a:off x="179512" y="1382107"/>
          <a:ext cx="8784975" cy="4752528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OLAY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644</a:t>
                      </a:r>
                      <a:endParaRPr kumimoji="0" lang="tr-T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623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690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1.329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1.333</a:t>
                      </a:r>
                      <a:endParaRPr kumimoji="0" lang="tr-T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1.720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1.761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TUTUKLANAN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387</a:t>
                      </a:r>
                      <a:endParaRPr kumimoji="0" lang="tr-T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706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709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OPERASYON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226</a:t>
                      </a:r>
                      <a:endParaRPr kumimoji="0" lang="tr-T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280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45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8CBD0-A193-4266-8B16-52C4476A3695}" type="slidenum">
              <a:rPr lang="tr-TR"/>
              <a:pPr>
                <a:defRPr/>
              </a:pPr>
              <a:t>56</a:t>
            </a:fld>
            <a:endParaRPr lang="tr-TR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957608" y="2197382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49349"/>
              </p:ext>
            </p:extLst>
          </p:nvPr>
        </p:nvGraphicFramePr>
        <p:xfrm>
          <a:off x="323528" y="476672"/>
          <a:ext cx="8532000" cy="5582950"/>
        </p:xfrm>
        <a:graphic>
          <a:graphicData uri="http://schemas.openxmlformats.org/drawingml/2006/table">
            <a:tbl>
              <a:tblPr/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89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TRAFİK KAZALARI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KAZANIN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ÖLÜMLÜ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178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191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YARALAMALI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16.009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658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16.667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MADDİ HASARLI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31.167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766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31.933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47.354</a:t>
                      </a:r>
                      <a:endParaRPr lang="tr-TR" sz="20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1.437</a:t>
                      </a:r>
                      <a:endParaRPr lang="tr-TR" sz="20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48.791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217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YARALI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22.747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1.245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23.992</a:t>
                      </a:r>
                      <a:endParaRPr lang="tr-TR" sz="20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F06F-424B-4D5B-8DF1-DBD0BDA4BC9A}" type="slidenum">
              <a:rPr lang="tr-TR"/>
              <a:pPr>
                <a:defRPr/>
              </a:pPr>
              <a:t>57</a:t>
            </a:fld>
            <a:endParaRPr lang="tr-TR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048094" y="2182916"/>
            <a:ext cx="184712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defRPr/>
            </a:pPr>
            <a:endParaRPr lang="tr-TR" sz="1400" b="1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9938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65093"/>
              </p:ext>
            </p:extLst>
          </p:nvPr>
        </p:nvGraphicFramePr>
        <p:xfrm>
          <a:off x="178818" y="1166815"/>
          <a:ext cx="8788548" cy="4391658"/>
        </p:xfrm>
        <a:graphic>
          <a:graphicData uri="http://schemas.openxmlformats.org/drawingml/2006/table">
            <a:tbl>
              <a:tblPr/>
              <a:tblGrid>
                <a:gridCol w="41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576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2016 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EMNİYET - 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TRAFİK DENETİMLERİ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10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UYGULANAN SÜRÜCÜ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(MAKBUZ)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2.294.188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25.660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2.319.848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342900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5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TUTARI (TL)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399.400.833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9.098.798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408.499.622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342900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TRAFİKTEN MEN EDİLEN ARAÇ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89.264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6.423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95.687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342900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90304"/>
              </p:ext>
            </p:extLst>
          </p:nvPr>
        </p:nvGraphicFramePr>
        <p:xfrm>
          <a:off x="467544" y="836712"/>
          <a:ext cx="8219256" cy="5164800"/>
        </p:xfrm>
        <a:graphic>
          <a:graphicData uri="http://schemas.openxmlformats.org/drawingml/2006/table">
            <a:tbl>
              <a:tblPr/>
              <a:tblGrid>
                <a:gridCol w="493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DEĞİŞİM %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SEYİR SAATİ  (SAAT)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22.621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19.423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-14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KONTROL EDİLEN GEMİ/TEKNE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8.921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4.303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-52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YASAL İŞLEM UYGULANAN GEMİ/TEKNE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4.322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2.063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-52</a:t>
                      </a:r>
                      <a:endParaRPr lang="tr-TR" sz="1400" b="1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MOTORİN KAÇAKÇILIĞI OLAY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 KAÇAK MOTORİN MİKTARI   (TON)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25.230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İLLEGAL OLAY GEÇİŞ SAYISI  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 YASA  DIŞI  GÖÇMEN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2.536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-99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ARAMA-KURTARMA HAREKAT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İNSAN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-19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TEKNE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-69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DENİZDEN ÇIKARILAN CESET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-24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BOĞAZLARDAN GEÇEN VE REFAKAT YAPILAN TANKER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-39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ÇEVRE KİRLİLİĞİ OLAY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-27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CEZA UYGULANAN KUM KOSTERİ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-46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1 Başlık"/>
          <p:cNvSpPr txBox="1">
            <a:spLocks/>
          </p:cNvSpPr>
          <p:nvPr/>
        </p:nvSpPr>
        <p:spPr bwMode="auto">
          <a:xfrm>
            <a:off x="1187624" y="260647"/>
            <a:ext cx="7099126" cy="57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ookman Old Style" panose="02050604050505020204" pitchFamily="18" charset="0"/>
                <a:ea typeface="+mj-ea"/>
                <a:cs typeface="+mj-cs"/>
              </a:rPr>
              <a:t>KONTROL EDİLEN GEMİ VE TEKNE SAYILARI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388424" y="6370875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9540906-34EF-485F-A2F3-08910DE94A8C}" type="slidenum">
              <a:rPr lang="tr-TR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58</a:t>
            </a:fld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7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74837"/>
              </p:ext>
            </p:extLst>
          </p:nvPr>
        </p:nvGraphicFramePr>
        <p:xfrm>
          <a:off x="899592" y="980730"/>
          <a:ext cx="7488832" cy="5219973"/>
        </p:xfrm>
        <a:graphic>
          <a:graphicData uri="http://schemas.openxmlformats.org/drawingml/2006/table">
            <a:tbl>
              <a:tblPr/>
              <a:tblGrid>
                <a:gridCol w="151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r>
                        <a:rPr lang="tr-TR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İTİBARIYLA </a:t>
                      </a: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GENEL BÜTÇE YATIRIMLARI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YILLAR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  PROGRAMA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ALINAN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PROJE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BİTEN PROJE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HARCAMA (TL)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1.539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1.332.425.380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1.303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2.085.274.205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1.844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882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2.191.830.909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3.206.362.974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1.372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6.033.934.280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1.554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7.135.544.489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1.569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6.201.203.084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6.620.725.758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5.008.387.340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963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4.519.105.693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6.606.963.068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1.101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5.790.665.292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1.052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6.511.687.769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221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7.549.809.336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1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18.377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5.471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70.793.952.577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849741" y="6250400"/>
            <a:ext cx="737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Son 14 yılda bitirilen </a:t>
            </a:r>
            <a:r>
              <a:rPr lang="tr-TR" sz="14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5.471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proje için toplam </a:t>
            </a:r>
            <a:r>
              <a:rPr lang="tr-TR" sz="14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70.793.952.577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TL.</a:t>
            </a:r>
            <a:r>
              <a:rPr lang="tr-TR" sz="1400" b="1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harcama yapılmıştır.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916210" y="332657"/>
            <a:ext cx="7531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İSTANBUL’A 14 YILDA GENEL BÜTÇEDEN 70,7 MİLYARLIK YATIRIM</a:t>
            </a:r>
          </a:p>
        </p:txBody>
      </p:sp>
    </p:spTree>
    <p:extLst>
      <p:ext uri="{BB962C8B-B14F-4D97-AF65-F5344CB8AC3E}">
        <p14:creationId xmlns:p14="http://schemas.microsoft.com/office/powerpoint/2010/main" val="15706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73633"/>
              </p:ext>
            </p:extLst>
          </p:nvPr>
        </p:nvGraphicFramePr>
        <p:xfrm>
          <a:off x="467542" y="472498"/>
          <a:ext cx="8208914" cy="5820450"/>
        </p:xfrm>
        <a:graphic>
          <a:graphicData uri="http://schemas.openxmlformats.org/drawingml/2006/table">
            <a:tbl>
              <a:tblPr/>
              <a:tblGrid>
                <a:gridCol w="2837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3367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2015 YILINDA İSTANBUL’DA YAŞAYAN DİĞER İLLERE KAYITLI NÜFUS </a:t>
                      </a:r>
                    </a:p>
                  </a:txBody>
                  <a:tcPr marL="81591" marR="81591" marT="40793" marB="40793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72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NÜFUSA KAYITLI OLUNAN İL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ORAN %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SİVAS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752.289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5,13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KASTAMONU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554.851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3,79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ORDU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517.808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3,53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GİRESUN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495.731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3,38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TOKAT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472.511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3,22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SAMSUN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426.286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2,91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TRABZON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405.160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MALATYA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404.504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ERZURUM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402.783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SİNOP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373.693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2,55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İSTANBUL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2.164.836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14,77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467544" y="638132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Bookman Old Style" panose="02050604050505020204" pitchFamily="18" charset="0"/>
              </a:rPr>
              <a:t>Not: 2016 Bilgileri </a:t>
            </a:r>
            <a:r>
              <a:rPr lang="tr-TR" sz="1400" dirty="0" smtClean="0">
                <a:latin typeface="Bookman Old Style" panose="02050604050505020204" pitchFamily="18" charset="0"/>
              </a:rPr>
              <a:t>TÜİK tarafından </a:t>
            </a:r>
            <a:r>
              <a:rPr lang="tr-TR" sz="1400" dirty="0">
                <a:latin typeface="Bookman Old Style" panose="02050604050505020204" pitchFamily="18" charset="0"/>
              </a:rPr>
              <a:t>henüz</a:t>
            </a:r>
            <a:r>
              <a:rPr lang="tr-TR" sz="1400" dirty="0" smtClean="0">
                <a:latin typeface="Bookman Old Style" panose="02050604050505020204" pitchFamily="18" charset="0"/>
              </a:rPr>
              <a:t> </a:t>
            </a:r>
            <a:r>
              <a:rPr lang="tr-TR" sz="1400" dirty="0">
                <a:latin typeface="Bookman Old Style" panose="02050604050505020204" pitchFamily="18" charset="0"/>
              </a:rPr>
              <a:t>yayımlanmamıştır.</a:t>
            </a:r>
          </a:p>
        </p:txBody>
      </p:sp>
    </p:spTree>
    <p:extLst>
      <p:ext uri="{BB962C8B-B14F-4D97-AF65-F5344CB8AC3E}">
        <p14:creationId xmlns:p14="http://schemas.microsoft.com/office/powerpoint/2010/main" val="2193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A987E-6820-4DB2-AB31-716A4B1ADA9A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71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395536" y="4365104"/>
            <a:ext cx="6911999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 anchor="ctr">
            <a:spAutoFit/>
          </a:bodyPr>
          <a:lstStyle/>
          <a:p>
            <a:r>
              <a:rPr lang="tr-TR" sz="1200" dirty="0" smtClean="0"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lang="tr-TR" sz="1200" dirty="0" smtClean="0">
                <a:effectLst/>
                <a:latin typeface="Bookman Old Style" pitchFamily="18" charset="0"/>
                <a:cs typeface="Arial" pitchFamily="34" charset="0"/>
              </a:rPr>
              <a:t>Adli,Askeri </a:t>
            </a:r>
            <a:r>
              <a:rPr lang="tr-TR" sz="1200" dirty="0">
                <a:effectLst/>
                <a:latin typeface="Bookman Old Style" pitchFamily="18" charset="0"/>
                <a:cs typeface="Arial" pitchFamily="34" charset="0"/>
              </a:rPr>
              <a:t>kurumlar  ve üniversiteler  </a:t>
            </a:r>
            <a:r>
              <a:rPr lang="tr-TR" sz="1200" dirty="0" smtClean="0">
                <a:effectLst/>
                <a:latin typeface="Bookman Old Style" pitchFamily="18" charset="0"/>
                <a:cs typeface="Arial" pitchFamily="34" charset="0"/>
              </a:rPr>
              <a:t>hariçtir.</a:t>
            </a:r>
            <a:endParaRPr lang="tr-TR" sz="1200" dirty="0"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44770"/>
              </p:ext>
            </p:extLst>
          </p:nvPr>
        </p:nvGraphicFramePr>
        <p:xfrm>
          <a:off x="467544" y="188640"/>
          <a:ext cx="8424936" cy="4115742"/>
        </p:xfrm>
        <a:graphic>
          <a:graphicData uri="http://schemas.openxmlformats.org/drawingml/2006/table">
            <a:tbl>
              <a:tblPr/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351">
                <a:tc gridSpan="4"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KAMU KURULUŞLARI</a:t>
                      </a:r>
                      <a:endParaRPr lang="tr-TR" sz="16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32"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 KURULUŞLAR*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MAHALLİ KURULUŞLAR</a:t>
                      </a:r>
                      <a:r>
                        <a:rPr lang="tr-TR" sz="14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3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B.ŞEHİR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3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MÜDÜRLÜK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İLÇE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BÖLGE MÜDÜRLÜĞÜ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 MÜDÜRLÜĞÜ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BAŞMÜDÜRLÜK–MÜLKİ İDARE</a:t>
                      </a:r>
                      <a:r>
                        <a:rPr lang="tr-TR" sz="1400" b="1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AMİRLİĞİ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BAŞKANLIKLAR-DAİRE BAŞKANLIKLARI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TEMSİLCİLİK </a:t>
                      </a:r>
                      <a:endParaRPr lang="tr-TR" sz="14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3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KOORDİNATÖRLÜK, KURUL MÜDÜRLÜĞÜ VE DİĞER MÜDÜRLÜKLER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155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93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2" marR="80442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395536" y="4581128"/>
            <a:ext cx="64807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latin typeface="Bookman Old Style" panose="02050604050505020204" pitchFamily="18" charset="0"/>
                <a:cs typeface="Arial" pitchFamily="34" charset="0"/>
              </a:rPr>
              <a:t>*Adli, Askeri kurumlar  ve üniversiteler  hariçtir.</a:t>
            </a:r>
          </a:p>
        </p:txBody>
      </p:sp>
      <p:graphicFrame>
        <p:nvGraphicFramePr>
          <p:cNvPr id="9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57653"/>
              </p:ext>
            </p:extLst>
          </p:nvPr>
        </p:nvGraphicFramePr>
        <p:xfrm>
          <a:off x="539552" y="4869160"/>
          <a:ext cx="8208912" cy="1526106"/>
        </p:xfrm>
        <a:graphic>
          <a:graphicData uri="http://schemas.openxmlformats.org/drawingml/2006/table">
            <a:tbl>
              <a:tblPr/>
              <a:tblGrid>
                <a:gridCol w="5268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SİVİL TOPLUM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KURULUŞU 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1.945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DERNEK (Faal)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22.238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24.183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2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92280" y="6669360"/>
            <a:ext cx="2051720" cy="188640"/>
          </a:xfrm>
        </p:spPr>
        <p:txBody>
          <a:bodyPr/>
          <a:lstStyle/>
          <a:p>
            <a:pPr>
              <a:defRPr/>
            </a:pPr>
            <a:fld id="{C5FDCF39-62A9-4AF6-BB9D-3FC9B7377D79}" type="slidenum">
              <a:rPr lang="tr-TR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11311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7027159"/>
              </p:ext>
            </p:extLst>
          </p:nvPr>
        </p:nvGraphicFramePr>
        <p:xfrm>
          <a:off x="128523" y="193112"/>
          <a:ext cx="8851784" cy="3370756"/>
        </p:xfrm>
        <a:graphic>
          <a:graphicData uri="http://schemas.openxmlformats.org/drawingml/2006/table">
            <a:tbl>
              <a:tblPr/>
              <a:tblGrid>
                <a:gridCol w="3019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37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İŞSİZLİK  VE  İŞGÜCÜ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185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TÜRKİYE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İSTANBUL**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İSTANBUL’UN PAYI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 GÜCÜ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30.914.000*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6.092.000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19,7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İSTİHDAM EDİLENLER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27.267.000*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5.306.000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19,5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3.647.000*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786.000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21,6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9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İŞSİZLİK  ORANI (%)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11,8*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12,9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770345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92356" y="3933056"/>
            <a:ext cx="8944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latin typeface="Bookman Old Style" panose="02050604050505020204" pitchFamily="18" charset="0"/>
              </a:rPr>
              <a:t>İstanbul</a:t>
            </a:r>
            <a:r>
              <a:rPr lang="tr-TR" sz="1400" b="1" dirty="0">
                <a:latin typeface="Bookman Old Style" panose="02050604050505020204" pitchFamily="18" charset="0"/>
              </a:rPr>
              <a:t>, </a:t>
            </a:r>
            <a:r>
              <a:rPr lang="tr-TR" sz="1400" b="1" dirty="0" smtClean="0">
                <a:latin typeface="Bookman Old Style" panose="02050604050505020204" pitchFamily="18" charset="0"/>
              </a:rPr>
              <a:t>14.804.116 kişi ile </a:t>
            </a:r>
            <a:r>
              <a:rPr lang="tr-TR" sz="1400" b="1" dirty="0">
                <a:latin typeface="Bookman Old Style" panose="02050604050505020204" pitchFamily="18" charset="0"/>
              </a:rPr>
              <a:t>Türkiye’nin </a:t>
            </a:r>
            <a:r>
              <a:rPr lang="tr-TR" sz="1400" b="1" dirty="0" smtClean="0">
                <a:latin typeface="Bookman Old Style" panose="02050604050505020204" pitchFamily="18" charset="0"/>
              </a:rPr>
              <a:t>toplam nüfusunun  % 18,5’ini, toplam istihdamının ise </a:t>
            </a:r>
            <a:r>
              <a:rPr lang="tr-TR" sz="1400" b="1" dirty="0">
                <a:latin typeface="Bookman Old Style" panose="02050604050505020204" pitchFamily="18" charset="0"/>
              </a:rPr>
              <a:t>%</a:t>
            </a:r>
            <a:r>
              <a:rPr lang="tr-TR" sz="1400" b="1" dirty="0" smtClean="0">
                <a:latin typeface="Bookman Old Style" panose="02050604050505020204" pitchFamily="18" charset="0"/>
              </a:rPr>
              <a:t>19,5’ini barındırmaktadır. İlimizde 2015 yılında istihdam edilenlerin sayısı  önceki yıla göre 210.000 kişi artarak, 5.306.000’ya ulaşırken; işsizlik oranı da % 12,9 olmuştur. </a:t>
            </a:r>
            <a:endParaRPr lang="tr-TR" sz="1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66830"/>
              </p:ext>
            </p:extLst>
          </p:nvPr>
        </p:nvGraphicFramePr>
        <p:xfrm>
          <a:off x="123984" y="4869160"/>
          <a:ext cx="8840504" cy="1526540"/>
        </p:xfrm>
        <a:graphic>
          <a:graphicData uri="http://schemas.openxmlformats.org/drawingml/2006/table">
            <a:tbl>
              <a:tblPr/>
              <a:tblGrid>
                <a:gridCol w="214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9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8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İŞYERİ SAYISI (2016)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1.746.635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497.179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28,4</a:t>
                      </a:r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23635" y="3532946"/>
            <a:ext cx="217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Bookman Old Style" panose="02050604050505020204" pitchFamily="18" charset="0"/>
              </a:rPr>
              <a:t>* Ekim 2016 itibariyle</a:t>
            </a:r>
          </a:p>
          <a:p>
            <a:r>
              <a:rPr lang="tr-TR" sz="1000" dirty="0" smtClean="0">
                <a:latin typeface="Bookman Old Style" panose="02050604050505020204" pitchFamily="18" charset="0"/>
              </a:rPr>
              <a:t>** 2015 sonu itibariyle</a:t>
            </a:r>
            <a:endParaRPr lang="tr-TR" sz="1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7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1907704" cy="365125"/>
          </a:xfrm>
        </p:spPr>
        <p:txBody>
          <a:bodyPr/>
          <a:lstStyle/>
          <a:p>
            <a:pPr>
              <a:defRPr/>
            </a:pPr>
            <a:fld id="{9701CE00-BC6E-4378-A506-8E1CD4BC3573}" type="slidenum">
              <a:rPr lang="tr-TR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22849"/>
              </p:ext>
            </p:extLst>
          </p:nvPr>
        </p:nvGraphicFramePr>
        <p:xfrm>
          <a:off x="251520" y="961989"/>
          <a:ext cx="8640960" cy="4555834"/>
        </p:xfrm>
        <a:graphic>
          <a:graphicData uri="http://schemas.openxmlformats.org/drawingml/2006/table">
            <a:tbl>
              <a:tblPr/>
              <a:tblGrid>
                <a:gridCol w="378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7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ÇALIŞMA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HAYATI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lang="tr-TR" sz="12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(İlk 10 Ay 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İSTİHDAM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OLUNANLAR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4.658.000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5.096.000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5.306.000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5.306.000*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İŞSİZ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589.000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786.000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786.000*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87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3.912.291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4. 176.693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4.346.505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4.164.808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BAĞKURLU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514.306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518.074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534.852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509.657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319.732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337.542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352.139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346.108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SGK’LI ÇALIŞAN 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4.746.329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5.032.309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5.233.496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5.020.573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1.466.149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1.527.884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1.624.642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1.746.077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EMEKLİSİ  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270.433203</a:t>
                      </a:r>
                      <a:endParaRPr lang="tr-TR" sz="1200" b="0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273.566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282.266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283.871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305.412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305.356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309.721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312.866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 EMEKLİSİ </a:t>
                      </a: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2.041.994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2.106.806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2.216.629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2.342.814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69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GENEL SAĞLIK SİGORTALI KİŞİ SAYISI (G1+G2+G3)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310.040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445.222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657.994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771.099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24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GENEL SAĞLIK SİGORTASI GELİR İŞLEMLERİNDE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GELİRİ OLMAYAN SAYISI (G0)</a:t>
                      </a:r>
                      <a:endParaRPr lang="tr-TR" sz="12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213.851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304.549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415.995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600.665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6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MALUL MAAŞI ALAN KİŞİ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(SGK KAPSAMINDA)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31.875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33.074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34.209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36.886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79512" y="5558303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smtClean="0">
                <a:latin typeface="Bookman Old Style" panose="02050604050505020204" pitchFamily="18" charset="0"/>
              </a:rPr>
              <a:t>* 2015 </a:t>
            </a:r>
            <a:r>
              <a:rPr lang="tr-TR" sz="1200" b="1" dirty="0" smtClean="0">
                <a:latin typeface="Bookman Old Style" panose="02050604050505020204" pitchFamily="18" charset="0"/>
              </a:rPr>
              <a:t>yıl sonu itibariyle.</a:t>
            </a:r>
            <a:endParaRPr lang="tr-TR" sz="1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1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8873</TotalTime>
  <Words>7243</Words>
  <Application>Microsoft Office PowerPoint</Application>
  <PresentationFormat>Ekran Gösterisi (4:3)</PresentationFormat>
  <Paragraphs>4363</Paragraphs>
  <Slides>59</Slides>
  <Notes>35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59</vt:i4>
      </vt:variant>
    </vt:vector>
  </HeadingPairs>
  <TitlesOfParts>
    <vt:vector size="67" baseType="lpstr">
      <vt:lpstr>ＭＳ Ｐゴシック</vt:lpstr>
      <vt:lpstr>Arial</vt:lpstr>
      <vt:lpstr>Arial Unicode MS</vt:lpstr>
      <vt:lpstr>Bookman Old Style</vt:lpstr>
      <vt:lpstr>Calibri</vt:lpstr>
      <vt:lpstr>Tahoma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İTHALAT VE İHRACAT  (Milyon $)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2016-2017 YILI RESMİ OKULLARIN NORMAL VE İKİLİ ÖĞRETİM DURUMU*</vt:lpstr>
      <vt:lpstr>PowerPoint Sunusu</vt:lpstr>
      <vt:lpstr>DEVLET ÜNİVERSİTELERİ </vt:lpstr>
      <vt:lpstr>VAKIF  ÜNİVERSİTELERİ ve VAKIF MESLEK YÜKSEKOKULLARI</vt:lpstr>
      <vt:lpstr>PowerPoint Sunusu</vt:lpstr>
      <vt:lpstr>PowerPoint Sunusu</vt:lpstr>
      <vt:lpstr>PowerPoint Sunusu</vt:lpstr>
      <vt:lpstr>YILLARA GÖRE HASTANE SAYILARI</vt:lpstr>
      <vt:lpstr>YILLARA  GÖRE  YATAK SAYILARI</vt:lpstr>
      <vt:lpstr>SOSYAL GÜVENLİK</vt:lpstr>
      <vt:lpstr>  SOSYAL YARDIMLAŞMA VAKFI YARDIMLARI   </vt:lpstr>
      <vt:lpstr>PowerPoint Sunusu</vt:lpstr>
      <vt:lpstr>PowerPoint Sunusu</vt:lpstr>
      <vt:lpstr>TARİHİ DEĞERE SAHİP YERLER </vt:lpstr>
      <vt:lpstr>İLDEKİ BAZI KÜLTÜREL DEĞERLER</vt:lpstr>
      <vt:lpstr>MÜZE ZİYARETÇİ SAYISI</vt:lpstr>
      <vt:lpstr>PowerPoint Sunusu</vt:lpstr>
      <vt:lpstr>PowerPoint Sunusu</vt:lpstr>
      <vt:lpstr>TURİST GİRİŞLERİ </vt:lpstr>
      <vt:lpstr> </vt:lpstr>
      <vt:lpstr>SPOR İLE İLGİLİ  GÖSTERGELER</vt:lpstr>
      <vt:lpstr>PowerPoint Sunusu</vt:lpstr>
      <vt:lpstr>BARAJLAR VE SU KAYNAKLARI</vt:lpstr>
      <vt:lpstr>PowerPoint Sunusu</vt:lpstr>
      <vt:lpstr>KARAYOLU TAŞIMACILIĞI</vt:lpstr>
      <vt:lpstr>PowerPoint Sunusu</vt:lpstr>
      <vt:lpstr> KARA YOLLARI</vt:lpstr>
      <vt:lpstr>PowerPoint Sunusu</vt:lpstr>
      <vt:lpstr>ELEKTRİK ABONE VE TÜKETİM DAĞILIMI </vt:lpstr>
      <vt:lpstr>İLDEKİ  DOĞALGAZ  ABONE DURUMU</vt:lpstr>
      <vt:lpstr>EMNİYET ve JANDARMA  ASAYİŞ ve GÜVENLİK ÖZET TABLOSU </vt:lpstr>
      <vt:lpstr>PowerPoint Sunusu</vt:lpstr>
      <vt:lpstr>PowerPoint Sunusu</vt:lpstr>
      <vt:lpstr>2015  -2016  YILLARI  TERÖR OLAYLARI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Züleyha AKSÜZEK KAVAK</dc:creator>
  <cp:lastModifiedBy>Serpil BÜYÜKKARA</cp:lastModifiedBy>
  <cp:revision>632</cp:revision>
  <cp:lastPrinted>2017-02-21T09:13:12Z</cp:lastPrinted>
  <dcterms:created xsi:type="dcterms:W3CDTF">2016-08-05T07:19:44Z</dcterms:created>
  <dcterms:modified xsi:type="dcterms:W3CDTF">2024-12-04T12:21:06Z</dcterms:modified>
</cp:coreProperties>
</file>