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59"/>
  </p:notesMasterIdLst>
  <p:handoutMasterIdLst>
    <p:handoutMasterId r:id="rId60"/>
  </p:handoutMasterIdLst>
  <p:sldIdLst>
    <p:sldId id="880" r:id="rId3"/>
    <p:sldId id="720" r:id="rId4"/>
    <p:sldId id="722" r:id="rId5"/>
    <p:sldId id="723" r:id="rId6"/>
    <p:sldId id="724" r:id="rId7"/>
    <p:sldId id="555" r:id="rId8"/>
    <p:sldId id="878" r:id="rId9"/>
    <p:sldId id="879" r:id="rId10"/>
    <p:sldId id="727" r:id="rId11"/>
    <p:sldId id="728" r:id="rId12"/>
    <p:sldId id="730" r:id="rId13"/>
    <p:sldId id="735" r:id="rId14"/>
    <p:sldId id="736" r:id="rId15"/>
    <p:sldId id="737" r:id="rId16"/>
    <p:sldId id="739" r:id="rId17"/>
    <p:sldId id="740" r:id="rId18"/>
    <p:sldId id="741" r:id="rId19"/>
    <p:sldId id="751" r:id="rId20"/>
    <p:sldId id="752" r:id="rId21"/>
    <p:sldId id="753" r:id="rId22"/>
    <p:sldId id="755" r:id="rId23"/>
    <p:sldId id="759" r:id="rId24"/>
    <p:sldId id="760" r:id="rId25"/>
    <p:sldId id="761" r:id="rId26"/>
    <p:sldId id="719" r:id="rId27"/>
    <p:sldId id="584" r:id="rId28"/>
    <p:sldId id="585" r:id="rId29"/>
    <p:sldId id="587" r:id="rId30"/>
    <p:sldId id="588" r:id="rId31"/>
    <p:sldId id="577" r:id="rId32"/>
    <p:sldId id="688" r:id="rId33"/>
    <p:sldId id="559" r:id="rId34"/>
    <p:sldId id="334" r:id="rId35"/>
    <p:sldId id="764" r:id="rId36"/>
    <p:sldId id="765" r:id="rId37"/>
    <p:sldId id="767" r:id="rId38"/>
    <p:sldId id="769" r:id="rId39"/>
    <p:sldId id="775" r:id="rId40"/>
    <p:sldId id="776" r:id="rId41"/>
    <p:sldId id="580" r:id="rId42"/>
    <p:sldId id="581" r:id="rId43"/>
    <p:sldId id="704" r:id="rId44"/>
    <p:sldId id="707" r:id="rId45"/>
    <p:sldId id="709" r:id="rId46"/>
    <p:sldId id="710" r:id="rId47"/>
    <p:sldId id="712" r:id="rId48"/>
    <p:sldId id="714" r:id="rId49"/>
    <p:sldId id="748" r:id="rId50"/>
    <p:sldId id="749" r:id="rId51"/>
    <p:sldId id="780" r:id="rId52"/>
    <p:sldId id="783" r:id="rId53"/>
    <p:sldId id="785" r:id="rId54"/>
    <p:sldId id="786" r:id="rId55"/>
    <p:sldId id="787" r:id="rId56"/>
    <p:sldId id="789" r:id="rId57"/>
    <p:sldId id="792" r:id="rId58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CD3AC5BF-90CF-4418-ADA8-85B2000F756E}">
          <p14:sldIdLst>
            <p14:sldId id="880"/>
            <p14:sldId id="720"/>
            <p14:sldId id="722"/>
            <p14:sldId id="723"/>
            <p14:sldId id="724"/>
            <p14:sldId id="555"/>
            <p14:sldId id="878"/>
            <p14:sldId id="879"/>
            <p14:sldId id="727"/>
            <p14:sldId id="728"/>
            <p14:sldId id="730"/>
            <p14:sldId id="735"/>
            <p14:sldId id="736"/>
            <p14:sldId id="737"/>
            <p14:sldId id="739"/>
            <p14:sldId id="740"/>
            <p14:sldId id="741"/>
            <p14:sldId id="751"/>
            <p14:sldId id="752"/>
            <p14:sldId id="753"/>
            <p14:sldId id="755"/>
            <p14:sldId id="759"/>
            <p14:sldId id="760"/>
            <p14:sldId id="761"/>
            <p14:sldId id="719"/>
            <p14:sldId id="584"/>
            <p14:sldId id="585"/>
            <p14:sldId id="587"/>
            <p14:sldId id="588"/>
            <p14:sldId id="577"/>
            <p14:sldId id="688"/>
            <p14:sldId id="559"/>
            <p14:sldId id="334"/>
            <p14:sldId id="764"/>
            <p14:sldId id="765"/>
            <p14:sldId id="767"/>
            <p14:sldId id="769"/>
            <p14:sldId id="775"/>
            <p14:sldId id="776"/>
            <p14:sldId id="580"/>
            <p14:sldId id="581"/>
            <p14:sldId id="704"/>
            <p14:sldId id="707"/>
          </p14:sldIdLst>
        </p14:section>
        <p14:section name="Başlıksız Bölüm" id="{D2FACFC7-1753-47EA-8C33-3F5DE4333200}">
          <p14:sldIdLst>
            <p14:sldId id="709"/>
            <p14:sldId id="710"/>
            <p14:sldId id="712"/>
            <p14:sldId id="714"/>
            <p14:sldId id="748"/>
            <p14:sldId id="749"/>
            <p14:sldId id="780"/>
            <p14:sldId id="783"/>
            <p14:sldId id="785"/>
            <p14:sldId id="786"/>
            <p14:sldId id="787"/>
            <p14:sldId id="789"/>
            <p14:sldId id="7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5" autoAdjust="0"/>
    <p:restoredTop sz="94660"/>
  </p:normalViewPr>
  <p:slideViewPr>
    <p:cSldViewPr>
      <p:cViewPr varScale="1">
        <p:scale>
          <a:sx n="104" d="100"/>
          <a:sy n="104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888"/>
          </a:xfrm>
          <a:prstGeom prst="rect">
            <a:avLst/>
          </a:prstGeom>
        </p:spPr>
        <p:txBody>
          <a:bodyPr vert="horz" lIns="92129" tIns="46065" rIns="92129" bIns="4606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888"/>
          </a:xfrm>
          <a:prstGeom prst="rect">
            <a:avLst/>
          </a:prstGeom>
        </p:spPr>
        <p:txBody>
          <a:bodyPr vert="horz" lIns="92129" tIns="46065" rIns="92129" bIns="46065" rtlCol="0"/>
          <a:lstStyle>
            <a:lvl1pPr algn="r">
              <a:defRPr sz="1200"/>
            </a:lvl1pPr>
          </a:lstStyle>
          <a:p>
            <a:fld id="{CA7B6E6D-81D7-4470-92A0-3D4B15C158D5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5659" cy="496887"/>
          </a:xfrm>
          <a:prstGeom prst="rect">
            <a:avLst/>
          </a:prstGeom>
        </p:spPr>
        <p:txBody>
          <a:bodyPr vert="horz" lIns="92129" tIns="46065" rIns="92129" bIns="4606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164"/>
            <a:ext cx="2945659" cy="496887"/>
          </a:xfrm>
          <a:prstGeom prst="rect">
            <a:avLst/>
          </a:prstGeom>
        </p:spPr>
        <p:txBody>
          <a:bodyPr vert="horz" lIns="92129" tIns="46065" rIns="92129" bIns="46065" rtlCol="0" anchor="b"/>
          <a:lstStyle>
            <a:lvl1pPr algn="r">
              <a:defRPr sz="1200"/>
            </a:lvl1pPr>
          </a:lstStyle>
          <a:p>
            <a:fld id="{DB9239B5-F8F9-4806-A163-2C48A76CD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652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2129" tIns="46065" rIns="92129" bIns="4606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2129" tIns="46065" rIns="92129" bIns="46065" rtlCol="0"/>
          <a:lstStyle>
            <a:lvl1pPr algn="r">
              <a:defRPr sz="1200"/>
            </a:lvl1pPr>
          </a:lstStyle>
          <a:p>
            <a:fld id="{DBBFC222-3811-4D95-8CAC-05E0C5AB5B17}" type="datetimeFigureOut">
              <a:rPr lang="tr-TR" smtClean="0"/>
              <a:pPr/>
              <a:t>4.12.2024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9" tIns="46065" rIns="92129" bIns="46065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2129" tIns="46065" rIns="92129" bIns="46065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6332"/>
          </a:xfrm>
          <a:prstGeom prst="rect">
            <a:avLst/>
          </a:prstGeom>
        </p:spPr>
        <p:txBody>
          <a:bodyPr vert="horz" lIns="92129" tIns="46065" rIns="92129" bIns="4606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2129" tIns="46065" rIns="92129" bIns="46065" rtlCol="0" anchor="b"/>
          <a:lstStyle>
            <a:lvl1pPr algn="r">
              <a:defRPr sz="1200"/>
            </a:lvl1pPr>
          </a:lstStyle>
          <a:p>
            <a:fld id="{D4850822-0B41-43A0-BE14-291C2B61ED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42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81419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* Boş bırakılan alanlarda İl Milli Eğitim’den tarafımıza bilgi ulaşamadığından doldurulamamıştır.</a:t>
            </a:r>
          </a:p>
          <a:p>
            <a:endParaRPr lang="tr-TR" sz="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20</a:t>
            </a:fld>
            <a:endParaRPr lang="tr-T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21</a:t>
            </a:fld>
            <a:endParaRPr lang="tr-T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688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*Kuruluş</a:t>
            </a:r>
            <a:r>
              <a:rPr lang="tr-TR" baseline="0" dirty="0" smtClean="0"/>
              <a:t> aşamasındadır.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5F041-CB92-4704-A606-65FC913CBAF8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220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27E-C1C8-4E86-B671-82DFEC9058E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43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46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49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51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329E-A32E-423C-8FB2-AF2BED571A09}" type="datetime1">
              <a:rPr lang="tr-TR" smtClean="0"/>
              <a:t>4.12.2024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D83C-1C5B-416E-8A39-DDFE5350F7C0}" type="datetime1">
              <a:rPr lang="tr-TR" smtClean="0"/>
              <a:t>4.12.2024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9775-6473-4141-A0E9-D4E834A7D9AE}" type="datetime1">
              <a:rPr lang="tr-TR" smtClean="0"/>
              <a:t>4.12.2024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0FA15-011F-4E1B-8DC8-93731ACAD21C}" type="datetime1">
              <a:rPr lang="tr-TR" smtClean="0"/>
              <a:t>4.12.2024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7D11-04CF-4393-97DB-52557EDA6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70193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892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D5D9-6C0E-46E9-8C09-9FB69EF0847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78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F42B-DAEE-4F51-A006-B4BDF33F4F8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56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FEA5-394C-43A5-8F25-B8A483F6B83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14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B4CA-CC4B-4778-A876-35C047A936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13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2495-1D5C-468D-A242-89897AC683C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21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D1C3-0836-4A0A-AEA7-5B0CE11BA1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9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1FEA-176A-4E71-B663-839FC03C3B34}" type="datetime1">
              <a:rPr lang="tr-TR" smtClean="0"/>
              <a:t>4.12.2024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020-2D35-45D0-893D-97F4682F717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31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E164-636E-4341-BB52-ACCD8BF870E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90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8C7E-5B6E-4841-8FF7-5DF9BCA546E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51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AE7-7681-4F85-B0BE-1F3C6E4A9F0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85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AE3A-65C4-498A-B655-1F49E4BE7D0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32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31399-F311-4EE2-9019-631C8FB8A8A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AA53-910A-410A-BC45-0588C6343413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870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347-84E3-448F-8DB8-02559D6C5386}" type="datetime1">
              <a:rPr lang="tr-TR" smtClean="0"/>
              <a:t>4.12.2024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25D3-76CA-424C-AD65-E92737D5214C}" type="datetime1">
              <a:rPr lang="tr-TR" smtClean="0"/>
              <a:t>4.12.2024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7F35-3F57-45C3-9250-B24B363B1977}" type="datetime1">
              <a:rPr lang="tr-TR" smtClean="0"/>
              <a:t>4.12.2024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95B8-D8C0-4FDF-AD22-039990E9AF70}" type="datetime1">
              <a:rPr lang="tr-TR" smtClean="0"/>
              <a:t>4.12.2024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94107-3734-44BE-A0F2-BB53BDEF847B}" type="datetime1">
              <a:rPr lang="tr-TR" smtClean="0"/>
              <a:t>4.12.2024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936-9D94-4BD6-9D66-EC5D6A563109}" type="datetime1">
              <a:rPr lang="tr-TR" smtClean="0"/>
              <a:t>4.12.2024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E82D-4294-4A5C-95AC-E8193154A446}" type="datetime1">
              <a:rPr lang="tr-TR" smtClean="0"/>
              <a:t>4.12.2024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71F3-B5B0-4317-9F1C-E1AC2185B24A}" type="datetime1">
              <a:rPr lang="tr-TR" smtClean="0"/>
              <a:t>4.12.2024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9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67ED-15A6-49DE-AF59-EA778264EE4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4.12.2024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4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0" y="300966"/>
            <a:ext cx="9144000" cy="954107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T.C. </a:t>
            </a:r>
          </a:p>
          <a:p>
            <a:pPr algn="ctr" defTabSz="633039">
              <a:defRPr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İSTANBUL VALİLİĞİ</a:t>
            </a:r>
          </a:p>
          <a:p>
            <a:pPr algn="ctr" defTabSz="633039">
              <a:defRPr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İl Planlama ve Koordinasyon Müdürlüğü</a:t>
            </a:r>
          </a:p>
          <a:p>
            <a:pPr algn="ctr" defTabSz="633039">
              <a:defRPr/>
            </a:pPr>
            <a:endParaRPr lang="tr-TR" sz="1400" b="1" dirty="0">
              <a:solidFill>
                <a:schemeClr val="accent5">
                  <a:lumMod val="50000"/>
                </a:schemeClr>
              </a:solidFill>
              <a:latin typeface="Calibri" panose="020F0502020204030204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936104" cy="936104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98" y="116632"/>
            <a:ext cx="1392383" cy="1008112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1979712" y="1700808"/>
            <a:ext cx="5336893" cy="4154984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r>
              <a:rPr lang="tr-TR" sz="6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İSTANBUL</a:t>
            </a:r>
          </a:p>
          <a:p>
            <a:pPr algn="ctr" defTabSz="633039">
              <a:defRPr/>
            </a:pPr>
            <a:r>
              <a:rPr lang="tr-TR" sz="6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 İSTATİSTİK RAPORU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198077" y="6342151"/>
            <a:ext cx="4747846" cy="475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r>
              <a:rPr lang="tr-TR" sz="2492" b="1" dirty="0" smtClean="0">
                <a:solidFill>
                  <a:srgbClr val="404F64"/>
                </a:solidFill>
                <a:latin typeface="Calibri" panose="020F0502020204030204"/>
              </a:rPr>
              <a:t>2015</a:t>
            </a:r>
            <a:endParaRPr lang="tr-TR" sz="2492" b="1" dirty="0">
              <a:solidFill>
                <a:srgbClr val="404F64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68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1941D-E561-4A36-A07B-6CB24B35CFE1}" type="slidenum">
              <a:rPr lang="tr-TR"/>
              <a:pPr>
                <a:defRPr/>
              </a:pPr>
              <a:t>10</a:t>
            </a:fld>
            <a:endParaRPr lang="tr-TR"/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99862"/>
              </p:ext>
            </p:extLst>
          </p:nvPr>
        </p:nvGraphicFramePr>
        <p:xfrm>
          <a:off x="539551" y="792162"/>
          <a:ext cx="7920880" cy="1628725"/>
        </p:xfrm>
        <a:graphic>
          <a:graphicData uri="http://schemas.openxmlformats.org/drawingml/2006/table">
            <a:tbl>
              <a:tblPr/>
              <a:tblGrid>
                <a:gridCol w="421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89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YABANCILARA</a:t>
                      </a:r>
                      <a:r>
                        <a:rPr lang="tr-TR" sz="16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</a:t>
                      </a:r>
                      <a:r>
                        <a:rPr lang="tr-TR" sz="16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SATIŞI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91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YABANCI SERMAYELİ ŞİRKETLERE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SATILAN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 SAYISI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782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91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YABANCI GERÇEK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KİŞİLERE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SATILAN M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  SAYISI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3.333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6.712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7.212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179512" y="0"/>
            <a:ext cx="864096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sz="2000" b="1" kern="0" dirty="0" smtClean="0">
                <a:solidFill>
                  <a:srgbClr val="FF0000"/>
                </a:solidFill>
                <a:effectLst/>
                <a:latin typeface="Bookman Old Style" pitchFamily="18" charset="0"/>
                <a:ea typeface="+mj-ea"/>
                <a:cs typeface="Arial" pitchFamily="34" charset="0"/>
              </a:rPr>
              <a:t>YABANCILARA MÜLK SATIŞI</a:t>
            </a:r>
            <a:endParaRPr lang="tr-TR" sz="2000" kern="0" dirty="0">
              <a:solidFill>
                <a:srgbClr val="FF0000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95536" y="2492896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Bookman Old Style" pitchFamily="18" charset="0"/>
              </a:rPr>
              <a:t>UYRUĞUNA GÖRE YABANCI GERÇEK KİŞİLERE MÜLK SATIŞ SIRALAMASI 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  <a:latin typeface="Bookman Old Style" pitchFamily="18" charset="0"/>
              </a:rPr>
              <a:t>(İLK 5 ÜLKE) </a:t>
            </a:r>
            <a:endParaRPr lang="tr-TR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357961"/>
              </p:ext>
            </p:extLst>
          </p:nvPr>
        </p:nvGraphicFramePr>
        <p:xfrm>
          <a:off x="467544" y="3573016"/>
          <a:ext cx="7920878" cy="3012365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233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3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İran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950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Irak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1.280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02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Azerbaycan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893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dirty="0" smtClean="0"/>
                        <a:t>          </a:t>
                      </a:r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Kuveyt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808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Kuveyt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16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Almanya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Azerbaycan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Afganistan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03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Irak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İran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err="1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Azerbeycan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376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89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16416" y="6597353"/>
            <a:ext cx="648072" cy="124123"/>
          </a:xfrm>
        </p:spPr>
        <p:txBody>
          <a:bodyPr/>
          <a:lstStyle/>
          <a:p>
            <a:pPr>
              <a:defRPr/>
            </a:pPr>
            <a:fld id="{2CF640CE-6B9A-4A7E-B49C-1477D20FDB45}" type="slidenum">
              <a:rPr lang="tr-TR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8640960" cy="28862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İTHALAT VE İHRACAT  (Milyon $)</a:t>
            </a:r>
            <a:b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4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43701"/>
              </p:ext>
            </p:extLst>
          </p:nvPr>
        </p:nvGraphicFramePr>
        <p:xfrm>
          <a:off x="323528" y="764704"/>
          <a:ext cx="8640961" cy="510070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7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41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İHRACAT 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İTHALAT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4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85.535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47.012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139.576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81.264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 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107.272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59.645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170.063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98.977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132.027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73.503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201.964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111.310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102.143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55.539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140.928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78.756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113.883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53.149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185.544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98.454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134.907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61.433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240.842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123.925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152.464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76.624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236.545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119.604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151.868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70.941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251. 651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144.136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57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157.715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82.075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52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242.224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135.945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56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143.934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77.068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207.203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117.784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57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6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00115"/>
              </p:ext>
            </p:extLst>
          </p:nvPr>
        </p:nvGraphicFramePr>
        <p:xfrm>
          <a:off x="327968" y="188641"/>
          <a:ext cx="8363272" cy="6408712"/>
        </p:xfrm>
        <a:graphic>
          <a:graphicData uri="http://schemas.openxmlformats.org/drawingml/2006/table">
            <a:tbl>
              <a:tblPr/>
              <a:tblGrid>
                <a:gridCol w="4891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790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İMALAT  SANAYİSİNDE ÇALIŞANLAR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 KURULUŞU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FİRMA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5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İSO Üyesi  Sanayi Kuruluşu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latin typeface="Bookman Old Style" panose="02050604050505020204" pitchFamily="18" charset="0"/>
                        </a:rPr>
                        <a:t>14.762</a:t>
                      </a:r>
                      <a:endParaRPr lang="tr-TR" sz="2000" b="1" dirty="0">
                        <a:latin typeface="Bookman Old Style" panose="02050604050505020204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826.454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Organize Sanayi Bölgesi   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27.135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266.426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Küçük Sanayi Sitesi 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5.979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34.337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A9044-8CDD-465A-8DAD-C4D6D10B4998}" type="slidenum">
              <a:rPr lang="tr-TR"/>
              <a:pPr>
                <a:defRPr/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37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78954-A9A2-4C71-82EC-8CE168500910}" type="slidenum">
              <a:rPr lang="tr-TR"/>
              <a:pPr>
                <a:defRPr/>
              </a:pPr>
              <a:t>13</a:t>
            </a:fld>
            <a:endParaRPr lang="tr-TR"/>
          </a:p>
        </p:txBody>
      </p:sp>
      <p:graphicFrame>
        <p:nvGraphicFramePr>
          <p:cNvPr id="42068" name="Group 8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8135129"/>
              </p:ext>
            </p:extLst>
          </p:nvPr>
        </p:nvGraphicFramePr>
        <p:xfrm>
          <a:off x="323528" y="620688"/>
          <a:ext cx="8568952" cy="5400598"/>
        </p:xfrm>
        <a:graphic>
          <a:graphicData uri="http://schemas.openxmlformats.org/drawingml/2006/table">
            <a:tbl>
              <a:tblPr/>
              <a:tblGrid>
                <a:gridCol w="65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9065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 ORGANİZE SANAYİ  BÖLGELERİ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03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Dudullu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Ümraniye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2.650.000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2.285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30.401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65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İkitelli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K.Çekmece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Başakşehir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7.000.000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22.416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155.000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Org.San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604.282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4.550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Birlik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511.750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4.135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Anadolu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Yakası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790.451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7.368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Kimya Sanayi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742.208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6.072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Deri Sanayi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7.414.720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995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40.000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Beylikdüzü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1.529.557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18.900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305">
                <a:tc gridSpan="5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27.135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266.426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95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2240" y="6525344"/>
            <a:ext cx="1954560" cy="196131"/>
          </a:xfrm>
        </p:spPr>
        <p:txBody>
          <a:bodyPr/>
          <a:lstStyle/>
          <a:p>
            <a:pPr>
              <a:defRPr/>
            </a:pPr>
            <a:fld id="{1903CF18-68E0-422B-A18D-8CF6E88794C5}" type="slidenum">
              <a:rPr lang="tr-TR"/>
              <a:pPr>
                <a:defRPr/>
              </a:pPr>
              <a:t>14</a:t>
            </a:fld>
            <a:endParaRPr lang="tr-TR"/>
          </a:p>
        </p:txBody>
      </p:sp>
      <p:graphicFrame>
        <p:nvGraphicFramePr>
          <p:cNvPr id="43100" name="Group 9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5900725"/>
              </p:ext>
            </p:extLst>
          </p:nvPr>
        </p:nvGraphicFramePr>
        <p:xfrm>
          <a:off x="251520" y="764704"/>
          <a:ext cx="8496944" cy="5541038"/>
        </p:xfrm>
        <a:graphic>
          <a:graphicData uri="http://schemas.openxmlformats.org/drawingml/2006/table">
            <a:tbl>
              <a:tblPr/>
              <a:tblGrid>
                <a:gridCol w="58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96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8072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 KÜÇÜK  SANAYİ  SİTELERİ </a:t>
                      </a: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39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4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İmes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KSS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1971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1.027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7.200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Modoko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1969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1.450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77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Kadosan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Oto San.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1974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2.658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3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Oto Tamircileri Ve Benzerleri KSS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Şişli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1967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360.000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2.733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10.203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Birlik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Büyükçekmece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1975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234.400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1.449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Doğu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Bağcılar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106.000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9.450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Evren Oto KSS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Esenyurt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1973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194.000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507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1.527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Silivri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Silivri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1984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Şile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Şile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1989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978">
                <a:tc gridSpan="5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5.979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34.337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4145" name="Rectangle 92" descr="Mor örgü"/>
          <p:cNvSpPr>
            <a:spLocks noRot="1" noChangeArrowheads="1"/>
          </p:cNvSpPr>
          <p:nvPr/>
        </p:nvSpPr>
        <p:spPr bwMode="auto">
          <a:xfrm>
            <a:off x="200026" y="188641"/>
            <a:ext cx="8678863" cy="43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9" rIns="95758" bIns="47879" anchor="ctr"/>
          <a:lstStyle/>
          <a:p>
            <a:pPr lvl="0" algn="ctr" defTabSz="957263" fontAlgn="base">
              <a:spcBef>
                <a:spcPct val="50000"/>
              </a:spcBef>
              <a:spcAft>
                <a:spcPct val="0"/>
              </a:spcAft>
            </a:pPr>
            <a:endParaRPr lang="tr-TR" sz="24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3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2540267"/>
              </p:ext>
            </p:extLst>
          </p:nvPr>
        </p:nvGraphicFramePr>
        <p:xfrm>
          <a:off x="611188" y="1053084"/>
          <a:ext cx="7993261" cy="4197361"/>
        </p:xfrm>
        <a:graphic>
          <a:graphicData uri="http://schemas.openxmlformats.org/drawingml/2006/table">
            <a:tbl>
              <a:tblPr/>
              <a:tblGrid>
                <a:gridCol w="3530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1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1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17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     İL ARAZİSİNİN DAĞILIMI         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(Ha)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 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 YÜZÖLÇÜMÜ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531.300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(gerçek alan)</a:t>
                      </a:r>
                      <a:endParaRPr kumimoji="0" lang="tr-T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 ALANI*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115.542</a:t>
                      </a: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21,74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ÇAYIR-MERA  ALANI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7.550</a:t>
                      </a: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1,42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ORMAN VE FUNDALIK ALAN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240.353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45,25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 VE YERLEŞİM ALANI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167.855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31,59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9C445-8E04-4698-AC69-52C02D741D40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539552" y="5301209"/>
            <a:ext cx="8064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dirty="0" smtClean="0">
                <a:latin typeface="Bookman Old Style" pitchFamily="18" charset="0"/>
              </a:rPr>
              <a:t>* </a:t>
            </a:r>
            <a:r>
              <a:rPr lang="tr-TR" sz="1300" b="1" dirty="0" smtClean="0">
                <a:effectLst/>
                <a:latin typeface="Bookman Old Style" pitchFamily="18" charset="0"/>
              </a:rPr>
              <a:t>Tarım alanı; ekiliş yapılan, yapılmayan ve tarım alanı vasfında olup kullanılmayan alanlar toplamıdır.</a:t>
            </a:r>
            <a:endParaRPr lang="tr-TR" sz="1300" b="1" dirty="0"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510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10ADE-21FC-4C46-B8B8-C90FBDFD252F}" type="slidenum">
              <a:rPr lang="tr-TR"/>
              <a:pPr>
                <a:defRPr/>
              </a:pPr>
              <a:t>16</a:t>
            </a:fld>
            <a:endParaRPr lang="tr-TR"/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0681"/>
              </p:ext>
            </p:extLst>
          </p:nvPr>
        </p:nvGraphicFramePr>
        <p:xfrm>
          <a:off x="755576" y="1124744"/>
          <a:ext cx="7488832" cy="4115545"/>
        </p:xfrm>
        <a:graphic>
          <a:graphicData uri="http://schemas.openxmlformats.org/drawingml/2006/table">
            <a:tbl>
              <a:tblPr/>
              <a:tblGrid>
                <a:gridCol w="4432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5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7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TARIMSAL   AMAÇLI   KOOPERATİFLER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TARIMSAL KALKINMA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 ÜRÜNLERİ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SULAMA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89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C0313-30F3-430E-AC53-F0913BABBF10}" type="slidenum">
              <a:rPr lang="tr-TR"/>
              <a:pPr>
                <a:defRPr/>
              </a:pPr>
              <a:t>17</a:t>
            </a:fld>
            <a:endParaRPr lang="tr-TR"/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078290"/>
              </p:ext>
            </p:extLst>
          </p:nvPr>
        </p:nvGraphicFramePr>
        <p:xfrm>
          <a:off x="395534" y="692696"/>
          <a:ext cx="8496946" cy="4871548"/>
        </p:xfrm>
        <a:graphic>
          <a:graphicData uri="http://schemas.openxmlformats.org/drawingml/2006/table">
            <a:tbl>
              <a:tblPr/>
              <a:tblGrid>
                <a:gridCol w="3833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586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GIDA   GÜVENLİĞİ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 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8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ÜRETİM YERİ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12.182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17.283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18.484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20.268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8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SATIŞ 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31.023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43.689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47.253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60.372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1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TOPLU TÜKETİM 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17.881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31.011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40.716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50.227</a:t>
                      </a:r>
                      <a:endParaRPr lang="tr-TR" sz="16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8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DENETLENEN TOPLAM İŞYERİ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61.086</a:t>
                      </a:r>
                      <a:endParaRPr lang="tr-TR" sz="18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91.983</a:t>
                      </a:r>
                      <a:endParaRPr lang="tr-TR" sz="18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106.453</a:t>
                      </a:r>
                      <a:endParaRPr lang="tr-TR" sz="18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130.867</a:t>
                      </a:r>
                      <a:endParaRPr lang="tr-TR" sz="18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452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İDARİ PARA CEZASI UYGULANAN İŞYERİ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6.379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3.360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3.262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3.339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017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SAVCILIĞA SUÇ DUYURUSU YAPILAN İŞYERİ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44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845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ÜRETİM FAALİYETİNDEN MEN EDİLEN İŞYERİ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278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238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6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45865"/>
              </p:ext>
            </p:extLst>
          </p:nvPr>
        </p:nvGraphicFramePr>
        <p:xfrm>
          <a:off x="107504" y="116632"/>
          <a:ext cx="8928992" cy="3695631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073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 + YAYGIN  EĞİTİM  (TÜRKİYE / İSTANBUL)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% PAY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6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OKUL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59.509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13.739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73.248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5.732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2.023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7.755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10,5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DERSLİK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589.902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103.839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693.741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86.229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11.271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97.500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14,0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ÖĞRETMEN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919.393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100.834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1.020.227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143.403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14.613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158.016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15,4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2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ÖĞRENCİ/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KURSİYER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17.559.989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9.908.286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27.468.275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2.645.690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2.814.646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5.460.336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19,8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133600" cy="457200"/>
          </a:xfrm>
        </p:spPr>
        <p:txBody>
          <a:bodyPr/>
          <a:lstStyle/>
          <a:p>
            <a:pPr>
              <a:defRPr/>
            </a:pPr>
            <a:fld id="{EF13B2A3-3C2A-4857-9C1B-1141680F0CEB}" type="slidenum">
              <a:rPr lang="tr-TR"/>
              <a:pPr>
                <a:defRPr/>
              </a:pPr>
              <a:t>18</a:t>
            </a:fld>
            <a:endParaRPr lang="tr-TR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94128"/>
              </p:ext>
            </p:extLst>
          </p:nvPr>
        </p:nvGraphicFramePr>
        <p:xfrm>
          <a:off x="107504" y="3933056"/>
          <a:ext cx="7848872" cy="2560292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7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NET OKULLAŞMA ORANLARI (%)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0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ÖĞRETİM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YILI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İLKÖĞRETİM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ORTAÖĞRETİM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624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2014/2015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97,90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97,88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97,89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83,49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81,42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82,42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2015/2016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97,90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97,88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97,89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83,49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81,42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82,42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1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pPr>
              <a:defRPr/>
            </a:pPr>
            <a:fld id="{4227E3BA-72D6-488F-9BC5-96839B7DF248}" type="slidenum">
              <a:rPr lang="tr-TR"/>
              <a:pPr>
                <a:defRPr/>
              </a:pPr>
              <a:t>19</a:t>
            </a:fld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588759"/>
              </p:ext>
            </p:extLst>
          </p:nvPr>
        </p:nvGraphicFramePr>
        <p:xfrm>
          <a:off x="432033" y="80987"/>
          <a:ext cx="8064895" cy="6273208"/>
        </p:xfrm>
        <a:graphic>
          <a:graphicData uri="http://schemas.openxmlformats.org/drawingml/2006/table">
            <a:tbl>
              <a:tblPr/>
              <a:tblGrid>
                <a:gridCol w="396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693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EĞİTİM GENEL DURUM (İstanbul)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5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5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0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EĞİTİM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2013-2014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2014-2015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2015-2016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86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OKUL ÖNCESİ ÖĞRENCİLER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130.799</a:t>
                      </a:r>
                      <a:endParaRPr lang="tr-TR" sz="1500" b="1" dirty="0">
                        <a:solidFill>
                          <a:schemeClr val="tx2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155.783</a:t>
                      </a:r>
                      <a:endParaRPr lang="tr-TR" sz="1500" b="1" dirty="0">
                        <a:solidFill>
                          <a:schemeClr val="tx2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5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169.308</a:t>
                      </a:r>
                      <a:endParaRPr lang="tr-TR" sz="15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1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İLKÖĞRETİM ÖĞRENCİLERİ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1.800.437</a:t>
                      </a:r>
                      <a:endParaRPr lang="tr-TR" sz="1500" b="1" dirty="0">
                        <a:solidFill>
                          <a:schemeClr val="tx2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1.784.039</a:t>
                      </a:r>
                      <a:endParaRPr lang="tr-TR" sz="1500" b="1" dirty="0">
                        <a:solidFill>
                          <a:schemeClr val="tx2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5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1.759.505</a:t>
                      </a:r>
                      <a:endParaRPr lang="tr-TR" sz="15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41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GENEL 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317.940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231.264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274.027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34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MESLEKİ</a:t>
                      </a:r>
                      <a:r>
                        <a:rPr lang="tr-TR" sz="15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 TEKNİK EĞİTİM GENEL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387.353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495.614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442.850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41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TOPLAMI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705.293</a:t>
                      </a:r>
                      <a:endParaRPr lang="tr-TR" sz="1500" b="1" dirty="0">
                        <a:solidFill>
                          <a:schemeClr val="tx2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726.878</a:t>
                      </a:r>
                      <a:endParaRPr lang="tr-TR" sz="1500" b="1" dirty="0">
                        <a:solidFill>
                          <a:schemeClr val="tx2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716.877</a:t>
                      </a:r>
                      <a:endParaRPr lang="tr-TR" sz="15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97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ÖĞRENCİ </a:t>
                      </a:r>
                      <a:r>
                        <a:rPr lang="tr-TR" sz="15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2.636.529</a:t>
                      </a:r>
                      <a:endParaRPr lang="tr-TR" sz="15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2.666.700</a:t>
                      </a:r>
                      <a:endParaRPr lang="tr-TR" sz="15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500" b="1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2.645.690</a:t>
                      </a:r>
                      <a:endParaRPr lang="tr-TR" sz="1500" b="1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37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ÖĞRENİME DEVAM EDEN ÖĞRENCİ (Devlet)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301.573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341.895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396.498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4379">
                <a:tc>
                  <a:txBody>
                    <a:bodyPr/>
                    <a:lstStyle/>
                    <a:p>
                      <a:pPr algn="l" fontAlgn="b"/>
                      <a:r>
                        <a:rPr lang="da-DK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ÖĞRENİME DEVAM EDEN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ÖĞRENCİ</a:t>
                      </a:r>
                      <a:r>
                        <a:rPr lang="tr-TR" sz="15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da-DK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(Vakıf)</a:t>
                      </a:r>
                      <a:endParaRPr lang="da-DK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240.296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294.454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370.385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575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ÖĞRENİME DEVAM EDEN </a:t>
                      </a:r>
                    </a:p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ÖĞRENCİ ( Vakıf</a:t>
                      </a:r>
                      <a:r>
                        <a:rPr lang="tr-TR" sz="15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MYO)</a:t>
                      </a:r>
                      <a:endParaRPr lang="da-DK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9.500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13.159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1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OKUMAZ</a:t>
                      </a:r>
                      <a:r>
                        <a:rPr lang="tr-TR" sz="15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YAZMAZ  ORANI   %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3,46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3,43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-*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341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DERSLİK SAYISI  (Örgün)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64.082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72.501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86.229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323528" y="6488668"/>
            <a:ext cx="6912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*TUİK tarafından henüz yayımlanmamıştır.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2491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14400" cy="365125"/>
          </a:xfrm>
        </p:spPr>
        <p:txBody>
          <a:bodyPr/>
          <a:lstStyle/>
          <a:p>
            <a:pPr>
              <a:defRPr/>
            </a:pPr>
            <a:fld id="{0FE0A52A-9AEC-49A9-B082-8C3A7FBDC0E6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-1189037" y="4005264"/>
            <a:ext cx="87487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tr-TR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106852"/>
              </p:ext>
            </p:extLst>
          </p:nvPr>
        </p:nvGraphicFramePr>
        <p:xfrm>
          <a:off x="323529" y="1412774"/>
          <a:ext cx="8640960" cy="4678523"/>
        </p:xfrm>
        <a:graphic>
          <a:graphicData uri="http://schemas.openxmlformats.org/drawingml/2006/table">
            <a:tbl>
              <a:tblPr/>
              <a:tblGrid>
                <a:gridCol w="1778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6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66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9614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7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NÜFUS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1990</a:t>
                      </a:r>
                      <a:endParaRPr lang="tr-TR" sz="1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  <a:endParaRPr lang="tr-TR" sz="1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  <a:endParaRPr lang="tr-TR" sz="1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2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NÜFUS</a:t>
                      </a:r>
                      <a:endParaRPr lang="tr-TR" sz="17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7.309.190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10.018.735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13.854.740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14.160.467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14.377.018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14.657.434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7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ŞEHİR NÜFUSU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6.753.929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9.085.599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13.120.596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13.710.512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14.160.467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14.377.018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14.657.434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53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7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KÖY NÜFUSU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555.261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933.136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135.089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144.228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3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7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</a:t>
                      </a:r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</a:t>
                      </a:r>
                      <a:endParaRPr lang="tr-TR" sz="17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38.862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38.600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59.068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58.263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63.564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57.908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*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3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7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219.773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218.854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236.748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240.350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*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3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EVLENEN </a:t>
                      </a:r>
                      <a:endParaRPr lang="tr-TR" sz="17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 54.363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73.468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104.055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104.515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112.195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112.141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114.382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65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BOŞANAN</a:t>
                      </a:r>
                      <a:endParaRPr lang="tr-TR" sz="17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4.944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4.406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24.952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26.497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28.945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28.907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28.023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9 Metin kutusu"/>
          <p:cNvSpPr txBox="1"/>
          <p:nvPr/>
        </p:nvSpPr>
        <p:spPr>
          <a:xfrm>
            <a:off x="467544" y="4462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</a:rPr>
              <a:t>NÜFUS</a:t>
            </a:r>
            <a:endParaRPr lang="tr-TR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23528" y="6453336"/>
            <a:ext cx="770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tr-TR" sz="1200" b="1" dirty="0" smtClean="0">
                <a:solidFill>
                  <a:srgbClr val="000000"/>
                </a:solidFill>
                <a:latin typeface="Bookman Old Style" pitchFamily="18" charset="0"/>
                <a:cs typeface="Arial" pitchFamily="34" charset="0"/>
              </a:rPr>
              <a:t>* 2015’e ait bilgiler TÜİK </a:t>
            </a:r>
            <a:r>
              <a:rPr lang="tr-TR" sz="1200" b="1" dirty="0">
                <a:solidFill>
                  <a:srgbClr val="000000"/>
                </a:solidFill>
                <a:latin typeface="Bookman Old Style" pitchFamily="18" charset="0"/>
                <a:cs typeface="Arial" pitchFamily="34" charset="0"/>
              </a:rPr>
              <a:t>tarafından henüz </a:t>
            </a:r>
            <a:r>
              <a:rPr lang="tr-TR" sz="1200" b="1" dirty="0" smtClean="0">
                <a:solidFill>
                  <a:srgbClr val="000000"/>
                </a:solidFill>
                <a:latin typeface="Bookman Old Style" pitchFamily="18" charset="0"/>
                <a:cs typeface="Arial" pitchFamily="34" charset="0"/>
              </a:rPr>
              <a:t>yayımlanmamıştır.</a:t>
            </a:r>
            <a:endParaRPr lang="tr-TR" sz="1200" b="1" dirty="0">
              <a:solidFill>
                <a:srgbClr val="00000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4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3" y="0"/>
            <a:ext cx="8856983" cy="3693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effectLst/>
                <a:latin typeface="Bookman Old Style" pitchFamily="18" charset="0"/>
              </a:rPr>
              <a:t>ÖRGÜN EĞİTİM- </a:t>
            </a:r>
            <a:r>
              <a:rPr lang="tr-TR" b="1" dirty="0" smtClean="0">
                <a:solidFill>
                  <a:srgbClr val="FF0000"/>
                </a:solidFill>
                <a:latin typeface="Bookman Old Style" pitchFamily="18" charset="0"/>
              </a:rPr>
              <a:t>ANAOKUL- İLKOKUL- ORTAOKUL (Detay)</a:t>
            </a:r>
            <a:endParaRPr lang="tr-TR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67402"/>
              </p:ext>
            </p:extLst>
          </p:nvPr>
        </p:nvGraphicFramePr>
        <p:xfrm>
          <a:off x="179512" y="332656"/>
          <a:ext cx="8784978" cy="5976664"/>
        </p:xfrm>
        <a:graphic>
          <a:graphicData uri="http://schemas.openxmlformats.org/drawingml/2006/table">
            <a:tbl>
              <a:tblPr/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1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1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9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7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1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42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8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96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OKUL TÜRÜ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Okul 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Derslik 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Şube 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Öğrenci Sayısı</a:t>
                      </a:r>
                    </a:p>
                  </a:txBody>
                  <a:tcPr marL="43713" marR="43713" marT="0" marB="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Öğretmen </a:t>
                      </a: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Derslik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Şube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Öğretmen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İkili Öğretim Yapan Okul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İkili Öğretim Yapan Okulların Oranı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Erkek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Kız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Resmi Okul Öncesi </a:t>
                      </a:r>
                      <a:endParaRPr lang="tr-TR" sz="900" b="1" dirty="0" smtClean="0">
                        <a:latin typeface="Bookman Old Style" pitchFamily="18" charset="0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Toplamı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120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4.476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5.935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60.497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53.633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114.130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5.554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25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19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21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110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%92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Özel Okul Öncesi Toplamı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1.144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4.426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4.423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29.324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25.854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55.178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4.571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Okul Öncesi Toplamı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1.264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8.902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10.358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89.821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79.487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169.308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10.025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16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17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110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%9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Anaokulu (Resmi)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120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671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1.072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10.665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9.579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20.244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928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30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19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110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%92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Anaokulu (Özel)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1.144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3.474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3.758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24.088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21.145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45.233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3.688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13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12</a:t>
                      </a:r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8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Anaokulu Toplamı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1.264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4.145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4.830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34.753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30.724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65.477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4.616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16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110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%9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Anasınıfı (Resmi)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1.572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3.805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4.863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49.832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44.054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93.886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4.526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Anasınıfı (Özel)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248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952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665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5.236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4.709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9.945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883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Anasınıfı Toplamı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1.820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4.757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5.528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55.068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48.763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103.831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5.409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22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İlkokullar (Resmi)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1.068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23.284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28.924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436.827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418.057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854.884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34.943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479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%45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Ortaokullar (Resmi)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859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14.339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21.459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326.037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289.794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615.831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29.171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401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%47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İmam Hatip Ortaokulları (Resmi)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223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4.935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4.485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59.741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73.698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133.439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4.014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58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%26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</a:rPr>
                        <a:t>Resmi İlköğretim Toplamı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2.150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42.558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54.868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822.605</a:t>
                      </a:r>
                      <a:endParaRPr lang="tr-TR" sz="8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781.549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1.604.154</a:t>
                      </a:r>
                      <a:endParaRPr lang="tr-TR" sz="8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68.128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38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29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24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938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%44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İlkokullar (Özel)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402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7.244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3.882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37.945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34.093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72.038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8.296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37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>
                          <a:latin typeface="Bookman Old Style" pitchFamily="18" charset="0"/>
                          <a:ea typeface="Times New Roman"/>
                        </a:rPr>
                        <a:t>Ortaokullar (Özel)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432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4.255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4.481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44.780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38.533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83.313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9.964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</a:rPr>
                        <a:t>Özel İlköğretim Okulu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834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11.499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8.363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82.725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72.626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155.351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17.760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</a:t>
                      </a:r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900" b="1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İlköğretim Toplamı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2.984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54.057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63.231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905.330</a:t>
                      </a:r>
                      <a:endParaRPr lang="tr-TR" sz="8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854.175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1.759.505</a:t>
                      </a:r>
                      <a:endParaRPr lang="tr-TR" sz="8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85.888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33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28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20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938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%31</a:t>
                      </a:r>
                      <a:endParaRPr lang="tr-TR" sz="9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25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452321" y="6669360"/>
            <a:ext cx="1485305" cy="188640"/>
          </a:xfrm>
        </p:spPr>
        <p:txBody>
          <a:bodyPr/>
          <a:lstStyle/>
          <a:p>
            <a:pPr>
              <a:defRPr/>
            </a:pPr>
            <a:fld id="{D81FC540-6055-484F-84F9-17D84C74BD26}" type="slidenum">
              <a:rPr lang="tr-TR"/>
              <a:pPr>
                <a:defRPr/>
              </a:pPr>
              <a:t>21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79512" y="72008"/>
            <a:ext cx="8712968" cy="620688"/>
          </a:xfrm>
        </p:spPr>
        <p:txBody>
          <a:bodyPr>
            <a:noAutofit/>
          </a:bodyPr>
          <a:lstStyle/>
          <a:p>
            <a:pPr eaLnBrk="1" hangingPunct="1"/>
            <a:r>
              <a:rPr lang="tr-TR" sz="18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2015-2016 YILI RESMİ OKULLARIN NORMAL VE </a:t>
            </a:r>
            <a:br>
              <a:rPr lang="tr-TR" sz="18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18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İKİLİ ÖĞRETİM DURUMU</a:t>
            </a:r>
            <a:endParaRPr lang="tr-TR" sz="18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32159"/>
              </p:ext>
            </p:extLst>
          </p:nvPr>
        </p:nvGraphicFramePr>
        <p:xfrm>
          <a:off x="179512" y="764704"/>
          <a:ext cx="8712966" cy="5723472"/>
        </p:xfrm>
        <a:graphic>
          <a:graphicData uri="http://schemas.openxmlformats.org/drawingml/2006/table">
            <a:tbl>
              <a:tblPr/>
              <a:tblGrid>
                <a:gridCol w="1071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6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26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28936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TÜRÜ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KURUM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  <a:endParaRPr lang="tr-TR" sz="13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ÖĞRENCİ 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  <a:endParaRPr lang="tr-TR" sz="13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BAŞINA </a:t>
                      </a: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ÖĞRENCİ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  <a:endParaRPr lang="tr-TR" sz="13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BAŞINA ÖĞRENCİ 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İKİLİ/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 </a:t>
                      </a:r>
                      <a:r>
                        <a:rPr lang="tr-TR" sz="13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ÖĞRETİM ORANI %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068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İLKÖĞRETİM</a:t>
                      </a: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938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18.501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32.084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1.278.645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69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%44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1.212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24.057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22.784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325.509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%56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8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2.150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42.558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54.868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1.604.154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%100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068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ORTAÖĞRETİM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262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480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13.942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%5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207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4.902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5.699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147.115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%93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219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5.164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6.179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161.057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%100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068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MESLEKİ TEKNİK </a:t>
                      </a: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ORTAÖĞRETİM</a:t>
                      </a: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117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9.766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5.354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141.131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%23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397 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2.495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11.043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277.190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111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%77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7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514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12.261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16.397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418.321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tr-TR" sz="13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%100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2912">
                <a:tc gridSpan="2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 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  <a:endParaRPr lang="tr-TR" sz="13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2.883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59.983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77.444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2.183.532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3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3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23729" y="188641"/>
            <a:ext cx="50403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sz="2400" b="1" dirty="0">
                <a:solidFill>
                  <a:srgbClr val="FF0000"/>
                </a:solidFill>
                <a:latin typeface="Bookman Old Style" pitchFamily="18" charset="0"/>
                <a:ea typeface="+mj-ea"/>
                <a:cs typeface="Arial" pitchFamily="34" charset="0"/>
              </a:rPr>
              <a:t>YÜKSEK ÖĞRENİM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24328" y="6597352"/>
            <a:ext cx="1125488" cy="77094"/>
          </a:xfrm>
        </p:spPr>
        <p:txBody>
          <a:bodyPr/>
          <a:lstStyle/>
          <a:p>
            <a:pPr>
              <a:defRPr/>
            </a:pPr>
            <a:fld id="{BD6693B4-2281-4D19-A456-C0D242EF092B}" type="slidenum">
              <a:rPr lang="tr-TR"/>
              <a:pPr>
                <a:defRPr/>
              </a:pPr>
              <a:t>22</a:t>
            </a:fld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34411"/>
              </p:ext>
            </p:extLst>
          </p:nvPr>
        </p:nvGraphicFramePr>
        <p:xfrm>
          <a:off x="107504" y="980804"/>
          <a:ext cx="8784972" cy="4564227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3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1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1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0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01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073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YÜKSEK ÖĞRENİM KURUMU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j-ea"/>
                          <a:cs typeface="Arial" pitchFamily="34" charset="0"/>
                        </a:rPr>
                        <a:t>TÜRKİYE</a:t>
                      </a:r>
                      <a:r>
                        <a:rPr lang="tr-TR" sz="1600" b="1" i="0" u="none" strike="noStrike" kern="1200" dirty="0">
                          <a:solidFill>
                            <a:srgbClr val="FF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8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j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İST.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/>
                        </a:rPr>
                        <a:t>PAYI</a:t>
                      </a:r>
                    </a:p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/>
                        </a:rPr>
                        <a:t>%   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2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DEVLET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VAKIF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/>
                        </a:rPr>
                        <a:t>VAKIF</a:t>
                      </a:r>
                    </a:p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/>
                        </a:rPr>
                        <a:t>MYO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TOPLAM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DEVLET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VAKIF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/>
                        </a:rPr>
                        <a:t>VAKIF</a:t>
                      </a:r>
                    </a:p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/>
                        </a:rPr>
                        <a:t>MYO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TOPLAM</a:t>
                      </a: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ÜNİVERSİTE</a:t>
                      </a:r>
                    </a:p>
                  </a:txBody>
                  <a:tcPr marL="36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109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76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193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41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58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30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FAKÜLTE</a:t>
                      </a:r>
                    </a:p>
                  </a:txBody>
                  <a:tcPr marL="36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1.133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447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1.580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 102 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260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0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362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23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ENSTİTÜ</a:t>
                      </a:r>
                    </a:p>
                  </a:txBody>
                  <a:tcPr marL="36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451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220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671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123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0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182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27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Y. OKUL</a:t>
                      </a:r>
                    </a:p>
                  </a:txBody>
                  <a:tcPr marL="36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375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110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485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60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0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79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16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M.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 Y. OKUL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36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818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102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928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78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8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ÖĞRETİM GÖREVLİSİ</a:t>
                      </a:r>
                    </a:p>
                  </a:txBody>
                  <a:tcPr marL="36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126.225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21.943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472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148.640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14.795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14.634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376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29.805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20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ÖĞRENCİ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</a:p>
                  </a:txBody>
                  <a:tcPr marL="36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6.235.465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534.693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18.374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6.788.532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396.498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370.385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13.159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780.042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11,4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29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D7D9A-AB9B-4731-8249-749E0375C3D3}" type="slidenum">
              <a:rPr lang="tr-TR"/>
              <a:pPr>
                <a:defRPr/>
              </a:pPr>
              <a:t>23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7992888" cy="633412"/>
          </a:xfrm>
        </p:spPr>
        <p:txBody>
          <a:bodyPr>
            <a:noAutofit/>
          </a:bodyPr>
          <a:lstStyle/>
          <a:p>
            <a:pPr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DEVLET ÜNİVERSİTELERİ</a:t>
            </a: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256934"/>
              </p:ext>
            </p:extLst>
          </p:nvPr>
        </p:nvGraphicFramePr>
        <p:xfrm>
          <a:off x="179513" y="692697"/>
          <a:ext cx="8568952" cy="5355958"/>
        </p:xfrm>
        <a:graphic>
          <a:graphicData uri="http://schemas.openxmlformats.org/drawingml/2006/table">
            <a:tbl>
              <a:tblPr/>
              <a:tblGrid>
                <a:gridCol w="48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0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6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SIRA NO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ÜNİVERSİTE ADI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FAKÜLTE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YÜKSEK OKUL 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MESLEK YÜKSEK OKUL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ENSTİTÜ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ÖĞRETİM </a:t>
                      </a: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ELEMANI </a:t>
                      </a: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ÖĞRENCİ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BOĞAZİÇİ  ÜNİVERSİTESİ 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931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14.433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GALATASARAY   ÜNİV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.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4.395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37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MEDENİYET       ÜNİVERSİTESİ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2.190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TEKNİK ÜNİV.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2.212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34.607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ÜNİVERSİTESİ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5.361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214.940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237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MARMARA ÜNİVERSİTESİ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3.075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79.909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MİMARSİNAN ÜNİVERSİTESİ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628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9.807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TÜRK-ALMAN ÜNİVERSİTESİ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YILDIZ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TEKNİK 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ÜNİV.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1.736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35.669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SAĞLIK  BİLİMLERİ  ÜNİV.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5504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TÜRKİYE  ULUSLARARASI İSLAM, BİLİM VE TEKNOLOJİ ÜNİVERSİTESİ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087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102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59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14.795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396.498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19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820472" y="6669360"/>
            <a:ext cx="323528" cy="144016"/>
          </a:xfrm>
        </p:spPr>
        <p:txBody>
          <a:bodyPr/>
          <a:lstStyle/>
          <a:p>
            <a:pPr>
              <a:defRPr/>
            </a:pPr>
            <a:fld id="{629BE2FA-1048-410D-AD95-F32B40F27FD0}" type="slidenum">
              <a:rPr lang="tr-TR" sz="900"/>
              <a:pPr>
                <a:defRPr/>
              </a:pPr>
              <a:t>24</a:t>
            </a:fld>
            <a:endParaRPr lang="tr-TR" sz="900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 rot="10800000" flipV="1">
            <a:off x="395536" y="0"/>
            <a:ext cx="8496944" cy="144015"/>
          </a:xfrm>
        </p:spPr>
        <p:txBody>
          <a:bodyPr>
            <a:noAutofit/>
          </a:bodyPr>
          <a:lstStyle/>
          <a:p>
            <a:pPr eaLnBrk="1" hangingPunct="1"/>
            <a:r>
              <a:rPr lang="tr-TR" sz="9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VAKIF  ÜNİVERSİTELERİ ve VAKIF MESLEK YÜKSEKOKULLARI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90750"/>
              </p:ext>
            </p:extLst>
          </p:nvPr>
        </p:nvGraphicFramePr>
        <p:xfrm>
          <a:off x="107505" y="171649"/>
          <a:ext cx="8856985" cy="6485447"/>
        </p:xfrm>
        <a:graphic>
          <a:graphicData uri="http://schemas.openxmlformats.org/drawingml/2006/table">
            <a:tbl>
              <a:tblPr/>
              <a:tblGrid>
                <a:gridCol w="35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5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8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502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SIRA</a:t>
                      </a:r>
                    </a:p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NO</a:t>
                      </a:r>
                      <a:endParaRPr lang="tr-TR" sz="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ÜNİVERSİTE ADI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FAKÜLTE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OKUL 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MESLEK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YÜKSEK</a:t>
                      </a:r>
                    </a:p>
                    <a:p>
                      <a:pPr algn="ctr" rtl="0" fontAlgn="ctr"/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OKULU SAYISI</a:t>
                      </a:r>
                      <a:endParaRPr lang="tr-TR" sz="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ENSTİTÜ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ÖĞRETİM </a:t>
                      </a:r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ELEMANI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ÖĞRENCİ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ACIBADEM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462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3.247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BAHÇEŞEHİR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997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20.962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BEYKENT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495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31.222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BEZM-İ ÂLEM VAKIF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551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2.666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BİRUNİ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4.553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DOĞUŞ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5.241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FATİH SULTAN MEHMET VAKIF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4.595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FATİH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561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13.931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GEDİK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3.782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2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HALİÇ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9.309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IŞIK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6.490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İBN HALDUN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AREL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445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18.017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AYDIN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1.217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35.890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BİLGİ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691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24.976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BİLİM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3.187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ESENYURT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3.395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GELİŞİM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454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18.135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71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KEMERBURGAZ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366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5.485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KÜLTÜR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361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12.507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MEDİPOL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752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11.296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RUMELİ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SABAHATTİN ZAİM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4.512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ŞEHİR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3.925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TİCARET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7.787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29 MAYIS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1.184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İSTİNYE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KADİR HAS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6.656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KOÇ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566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6.478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MALTEPE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467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10.533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MEF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1.279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MURAT HÜDAVENDİGAR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756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NİŞANTAŞI</a:t>
                      </a:r>
                      <a:r>
                        <a:rPr lang="tr-TR" sz="7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ÜNİVERSİTESİ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340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14.360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OKAN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545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19.842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ÖZYEĞİN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5.286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PİRİ REİS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2.300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SABANCI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4.718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SÜLEYMAN ŞAH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2.013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ÜSKÜDAR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10.037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YEDİTEPE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901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22.779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YENİ YÜZYIL ÜNİVERSİTESİ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7.101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9992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VAKIF ÜNİVERSTİLERİ TOPLAMI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260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60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55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123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14.434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370.385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Ataşehir Adıgüzel Meslek Yüksekokulu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84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892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Avrupa Meslek Yüksekokulu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27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1.547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Beykoz Lojistik Meslek Yüksekokulu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33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1.762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Kavram Meslek Yüksekokulu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91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2.794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Şişli Meslek Yüksekokulu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65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2.333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891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Plato Meslek Yüksekokulu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76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3.831</a:t>
                      </a:r>
                      <a:endParaRPr lang="tr-TR" sz="7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77346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VAKIF MYO TOPLAMI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376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13.159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855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GENEL TOPLAM (41</a:t>
                      </a:r>
                      <a:r>
                        <a:rPr lang="tr-TR" sz="7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ADET VAKIF Ü. + 6 VAKIF MYO)</a:t>
                      </a:r>
                      <a:endParaRPr lang="tr-TR" sz="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260</a:t>
                      </a:r>
                      <a:endParaRPr lang="tr-TR" sz="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tr-TR" sz="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61</a:t>
                      </a:r>
                      <a:endParaRPr lang="tr-TR" sz="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123</a:t>
                      </a:r>
                      <a:endParaRPr lang="tr-TR" sz="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14.810</a:t>
                      </a:r>
                      <a:endParaRPr lang="tr-TR" sz="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383.544</a:t>
                      </a:r>
                      <a:endParaRPr lang="tr-TR" sz="7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0" y="6618257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* Kuruluş aşamasındadır.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67374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58880" y="6520260"/>
            <a:ext cx="2133600" cy="365125"/>
          </a:xfrm>
        </p:spPr>
        <p:txBody>
          <a:bodyPr/>
          <a:lstStyle/>
          <a:p>
            <a:pPr>
              <a:defRPr/>
            </a:pPr>
            <a:fld id="{E0FCE069-938A-49A9-99DC-40BD1173275B}" type="slidenum">
              <a:rPr lang="tr-TR"/>
              <a:pPr>
                <a:defRPr/>
              </a:pPr>
              <a:t>25</a:t>
            </a:fld>
            <a:endParaRPr lang="tr-T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828092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sz="2000" b="1" kern="0" dirty="0">
                <a:solidFill>
                  <a:srgbClr val="FF3300"/>
                </a:solidFill>
                <a:effectLst/>
                <a:latin typeface="Bookman Old Style" pitchFamily="18" charset="0"/>
                <a:ea typeface="+mj-ea"/>
                <a:cs typeface="+mj-cs"/>
              </a:rPr>
              <a:t>    </a:t>
            </a:r>
            <a:r>
              <a:rPr lang="tr-TR" sz="2000" b="1" kern="0" dirty="0">
                <a:solidFill>
                  <a:srgbClr val="FF0000"/>
                </a:solidFill>
                <a:effectLst/>
                <a:latin typeface="Bookman Old Style" pitchFamily="18" charset="0"/>
                <a:ea typeface="+mj-ea"/>
                <a:cs typeface="Arial" pitchFamily="34" charset="0"/>
              </a:rPr>
              <a:t>YÜKSEK ÖĞRENİM YURTLARI</a:t>
            </a:r>
          </a:p>
        </p:txBody>
      </p:sp>
      <p:graphicFrame>
        <p:nvGraphicFramePr>
          <p:cNvPr id="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17795"/>
              </p:ext>
            </p:extLst>
          </p:nvPr>
        </p:nvGraphicFramePr>
        <p:xfrm>
          <a:off x="611560" y="836712"/>
          <a:ext cx="8208913" cy="5184573"/>
        </p:xfrm>
        <a:graphic>
          <a:graphicData uri="http://schemas.openxmlformats.org/drawingml/2006/table">
            <a:tbl>
              <a:tblPr/>
              <a:tblGrid>
                <a:gridCol w="1273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5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8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2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YURTLAR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ERKEK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KIZ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KARMA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21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22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7.567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11.058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768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19.393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22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(ÖZEL)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265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178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451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22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(ÖZEL)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26.668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18.386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4.000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49.054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92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(KAMU)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598</a:t>
                      </a:r>
                      <a:endParaRPr lang="tr-TR" sz="1600" b="1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22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454.631</a:t>
                      </a:r>
                      <a:endParaRPr lang="tr-TR" sz="1600" b="1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1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432048"/>
            <a:ext cx="8605448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SAĞLIK GENEL BİLGİLER</a:t>
            </a:r>
          </a:p>
        </p:txBody>
      </p:sp>
      <p:graphicFrame>
        <p:nvGraphicFramePr>
          <p:cNvPr id="5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82586"/>
              </p:ext>
            </p:extLst>
          </p:nvPr>
        </p:nvGraphicFramePr>
        <p:xfrm>
          <a:off x="288016" y="1196752"/>
          <a:ext cx="8568952" cy="4345287"/>
        </p:xfrm>
        <a:graphic>
          <a:graphicData uri="http://schemas.openxmlformats.org/drawingml/2006/table">
            <a:tbl>
              <a:tblPr/>
              <a:tblGrid>
                <a:gridCol w="297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29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SAĞLIK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HEKİM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31.446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32.231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33.127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35.307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38">
                <a:tc>
                  <a:txBody>
                    <a:bodyPr/>
                    <a:lstStyle/>
                    <a:p>
                      <a:pPr algn="just" rtl="0" fontAlgn="ctr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HASTANE YATAK SAYISI </a:t>
                      </a:r>
                      <a:r>
                        <a:rPr lang="tr-TR" sz="1100" b="1" i="0" u="none" strike="noStrike" kern="1200" baseline="30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31.010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33.256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33.733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YATARAK TEDAVİ GÖREN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 </a:t>
                      </a:r>
                      <a:r>
                        <a:rPr lang="tr-TR" sz="1100" b="1" i="0" u="none" strike="noStrike" kern="1200" baseline="30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1.714.202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2.164.406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2.106.819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2.113.994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9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AMELİYAT </a:t>
                      </a:r>
                      <a:r>
                        <a:rPr lang="tr-TR" sz="1100" b="1" i="0" u="none" strike="noStrike" kern="1200" baseline="30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1.602.976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1.887.808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2.229.632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2.177.774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9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BEBEK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/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BEBEK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ÖLÜM HIZI (1000'DE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  (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0-1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YAŞ)</a:t>
                      </a:r>
                      <a:r>
                        <a:rPr lang="tr-TR" sz="11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100" b="1" i="0" u="none" strike="noStrike" baseline="300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‰ 5,5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995" marR="7995" marT="79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‰ 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 5,9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 5,2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0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OECD BEBEK ÖLÜM HIZI (1000' DE)  (0-1 YAŞ)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 4,3</a:t>
                      </a: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900" b="1" i="0" u="none" strike="noStrike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60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ANNE SAYISI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/ ANNE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ÖLÜM ORANI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(100.000’DE)</a:t>
                      </a:r>
                      <a:r>
                        <a:rPr lang="tr-TR" sz="1100" b="1" i="0" u="none" strike="noStrike" baseline="300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 /yüz binde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15,1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995" marR="7995" marT="79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 /yüz binde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12,3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 /yüz binde 8,7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 /yüz binde 13,3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9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NORMAL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97.891</a:t>
                      </a:r>
                    </a:p>
                  </a:txBody>
                  <a:tcPr marL="7995" marR="7995" marT="79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100.544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105.500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106.015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9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SEZARYEN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129.037</a:t>
                      </a:r>
                    </a:p>
                  </a:txBody>
                  <a:tcPr marL="7995" marR="7995" marT="79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130.656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142.827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147.546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SEZARYEN DIŞI MÜDAHALELİ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2.210</a:t>
                      </a:r>
                    </a:p>
                  </a:txBody>
                  <a:tcPr marL="7995" marR="7995" marT="79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1.301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HASTANEDE TOPLAM DOĞUM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229.138</a:t>
                      </a:r>
                    </a:p>
                  </a:txBody>
                  <a:tcPr marL="7995" marR="7995" marT="79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232.501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249.625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254.615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208841" y="5545832"/>
            <a:ext cx="45445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tr-TR" sz="900" dirty="0" smtClean="0">
                <a:latin typeface="Bookman Old Style" pitchFamily="18" charset="0"/>
              </a:rPr>
              <a:t>Sağlık Bakanlığı,Özel ve Üniversite Hastanelerinin sayıları toplamıdır..</a:t>
            </a:r>
            <a:endParaRPr lang="tr-TR" sz="900" dirty="0">
              <a:latin typeface="Bookman Old Style" pitchFamily="18" charset="0"/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39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04856"/>
              </p:ext>
            </p:extLst>
          </p:nvPr>
        </p:nvGraphicFramePr>
        <p:xfrm>
          <a:off x="467544" y="1988841"/>
          <a:ext cx="8352928" cy="2236003"/>
        </p:xfrm>
        <a:graphic>
          <a:graphicData uri="http://schemas.openxmlformats.org/drawingml/2006/table">
            <a:tbl>
              <a:tblPr/>
              <a:tblGrid>
                <a:gridCol w="4906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54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HİZMETLERİNİN KİŞİ BAŞINA DAĞILIMI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(2015)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5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(Nüfus:14.657.434)</a:t>
                      </a:r>
                      <a:endParaRPr lang="tr-TR" sz="1200" kern="1200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(Nüfus:78.741.053)</a:t>
                      </a:r>
                      <a:endParaRPr kumimoji="0" 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5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YATAK BAŞINA DÜŞEN KİŞİ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DOKTOR BAŞINA DÜŞEN KİŞİ (Diş hek. hariç)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5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HEMŞİRE BAŞINA DÜŞEN KİŞİ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EBE+HEMŞİRE BAŞINA DÜŞEN KİŞİ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747229"/>
              </p:ext>
            </p:extLst>
          </p:nvPr>
        </p:nvGraphicFramePr>
        <p:xfrm>
          <a:off x="467544" y="115094"/>
          <a:ext cx="8352928" cy="1738159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33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İLE İLGİLİ GENEL GÖSTERGELER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(2015)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 PAYI %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HASTANE SAYISI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15,40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7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YATAK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33.733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205.817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16,39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HEKİM SAYISI (Diş </a:t>
                      </a:r>
                      <a:r>
                        <a:rPr kumimoji="0" lang="tr-TR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hek</a:t>
                      </a: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.dahil)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35.307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162.667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21,70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75475" y="6500813"/>
            <a:ext cx="2133600" cy="457200"/>
          </a:xfrm>
        </p:spPr>
        <p:txBody>
          <a:bodyPr/>
          <a:lstStyle/>
          <a:p>
            <a:pPr>
              <a:defRPr/>
            </a:pPr>
            <a:fld id="{6B963E0C-FBAC-4668-A55A-570EA3557D7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451635"/>
              </p:ext>
            </p:extLst>
          </p:nvPr>
        </p:nvGraphicFramePr>
        <p:xfrm>
          <a:off x="539552" y="4437112"/>
          <a:ext cx="8136904" cy="2314960"/>
        </p:xfrm>
        <a:graphic>
          <a:graphicData uri="http://schemas.openxmlformats.org/drawingml/2006/table">
            <a:tbl>
              <a:tblPr/>
              <a:tblGrid>
                <a:gridCol w="588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3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112 ACİL HİZMETLERİ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(SAĞLIK HİZMETLERİNİN KİŞİ BAŞINA DAĞILIMI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112 İSTASYONU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AMBULANS SAYISI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TAŞINAN VAKA SAYISI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550.484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İLK 10 DAKİKA ULAŞILAN HASTA ORANI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2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76257" y="6381328"/>
            <a:ext cx="2267745" cy="476672"/>
          </a:xfrm>
        </p:spPr>
        <p:txBody>
          <a:bodyPr/>
          <a:lstStyle/>
          <a:p>
            <a:pPr>
              <a:defRPr/>
            </a:pPr>
            <a:fld id="{97DA8F37-6720-458A-97EA-2C7890A8C239}" type="slidenum">
              <a:rPr lang="tr-TR"/>
              <a:pPr>
                <a:defRPr/>
              </a:pPr>
              <a:t>28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07504" y="333376"/>
            <a:ext cx="8928992" cy="777875"/>
          </a:xfrm>
        </p:spPr>
        <p:txBody>
          <a:bodyPr>
            <a:noAutofit/>
          </a:bodyPr>
          <a:lstStyle/>
          <a:p>
            <a:pPr eaLnBrk="1" hangingPunct="1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YILLARA GÖRE HASTANE SAYILARI</a:t>
            </a:r>
            <a:endParaRPr lang="tr-TR" sz="24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7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55432"/>
              </p:ext>
            </p:extLst>
          </p:nvPr>
        </p:nvGraphicFramePr>
        <p:xfrm>
          <a:off x="179512" y="1124744"/>
          <a:ext cx="8784971" cy="5184583"/>
        </p:xfrm>
        <a:graphic>
          <a:graphicData uri="http://schemas.openxmlformats.org/drawingml/2006/table">
            <a:tbl>
              <a:tblPr/>
              <a:tblGrid>
                <a:gridCol w="1657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14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266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5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GENEL MÜD.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Bookman Old Style" pitchFamily="18" charset="0"/>
                          <a:ea typeface="Times New Roman"/>
                        </a:rPr>
                        <a:t>15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Bookman Old Style" pitchFamily="18" charset="0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VAKIF  HASTANESİ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Bookman Old Style" pitchFamily="18" charset="0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137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154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Bookman Old Style" pitchFamily="18" charset="0"/>
                          <a:ea typeface="Times New Roman"/>
                        </a:rPr>
                        <a:t>160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ASKERİ HASTANELER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Bookman Old Style" pitchFamily="18" charset="0"/>
                          <a:ea typeface="Times New Roman"/>
                        </a:rPr>
                        <a:t>*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194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194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233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5 Dikdörtgen"/>
          <p:cNvSpPr/>
          <p:nvPr/>
        </p:nvSpPr>
        <p:spPr>
          <a:xfrm>
            <a:off x="179512" y="6381328"/>
            <a:ext cx="75608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 smtClean="0">
                <a:latin typeface="Bookman Old Style" pitchFamily="18" charset="0"/>
              </a:rPr>
              <a:t>* Askeri Hastanelerle İlgili istatistiklere ulaşılamamıştır.</a:t>
            </a:r>
            <a:endParaRPr lang="tr-TR" sz="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88424" y="6669360"/>
            <a:ext cx="395536" cy="188640"/>
          </a:xfrm>
        </p:spPr>
        <p:txBody>
          <a:bodyPr/>
          <a:lstStyle/>
          <a:p>
            <a:pPr>
              <a:defRPr/>
            </a:pPr>
            <a:fld id="{399A9E5D-CF74-48EF-A838-3A86923366E8}" type="slidenum">
              <a:rPr lang="tr-TR"/>
              <a:pPr>
                <a:defRPr/>
              </a:pPr>
              <a:t>29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863600" y="1"/>
            <a:ext cx="8280400" cy="404813"/>
          </a:xfrm>
        </p:spPr>
        <p:txBody>
          <a:bodyPr>
            <a:normAutofit/>
          </a:bodyPr>
          <a:lstStyle/>
          <a:p>
            <a:pPr eaLnBrk="1" hangingPunct="1"/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YILLARA  GÖRE  YATAK SAYILARI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52397"/>
              </p:ext>
            </p:extLst>
          </p:nvPr>
        </p:nvGraphicFramePr>
        <p:xfrm>
          <a:off x="251522" y="404665"/>
          <a:ext cx="8496943" cy="3600399"/>
        </p:xfrm>
        <a:graphic>
          <a:graphicData uri="http://schemas.openxmlformats.org/drawingml/2006/table">
            <a:tbl>
              <a:tblPr/>
              <a:tblGrid>
                <a:gridCol w="1739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1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9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9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59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59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90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7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20.070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13.812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15.578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15.060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15.321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15.480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15.557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15.437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15.716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16.135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5.620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3.780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4.197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4.732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4.960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4.270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4.211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4.281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4.189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4.460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VAKIF HASTANESİ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8.709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8.136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10.220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10.529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11.142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12.202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11.861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13.038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ASKERİ HASTANELER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1.236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1.236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*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34.954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27.042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30.767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31.043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31.056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30.379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31.010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33.256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33.102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33.733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1 Başlık"/>
          <p:cNvSpPr txBox="1">
            <a:spLocks/>
          </p:cNvSpPr>
          <p:nvPr/>
        </p:nvSpPr>
        <p:spPr>
          <a:xfrm>
            <a:off x="683568" y="4077072"/>
            <a:ext cx="80648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YOĞUN BAKIM YATAK SAYILARI (2015) 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29500"/>
              </p:ext>
            </p:extLst>
          </p:nvPr>
        </p:nvGraphicFramePr>
        <p:xfrm>
          <a:off x="179515" y="4581129"/>
          <a:ext cx="8568949" cy="1872207"/>
        </p:xfrm>
        <a:graphic>
          <a:graphicData uri="http://schemas.openxmlformats.org/drawingml/2006/table">
            <a:tbl>
              <a:tblPr/>
              <a:tblGrid>
                <a:gridCol w="1896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8151" marR="8151" marT="8150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Erişkin Yoğun Bakım Yatak Sayısı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Yenidoğan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Yoğun Bakım Yatak Sayısı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Yoğun Bakım Yatak  Sayısı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Sağlık Bakanlığı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5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3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Üniversite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2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4.671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Dikdörtgen"/>
          <p:cNvSpPr/>
          <p:nvPr/>
        </p:nvSpPr>
        <p:spPr>
          <a:xfrm>
            <a:off x="251520" y="4005064"/>
            <a:ext cx="75608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 smtClean="0">
                <a:latin typeface="Bookman Old Style" pitchFamily="18" charset="0"/>
              </a:rPr>
              <a:t>* Askeri Hastanelerle İlgili istatistiklere ulaşılamamıştır.</a:t>
            </a:r>
            <a:endParaRPr lang="tr-TR" sz="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1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AF4D1-FFBF-44EB-8BFA-E912A16F1B96}" type="slidenum">
              <a:rPr lang="tr-TR"/>
              <a:pPr>
                <a:defRPr/>
              </a:pPr>
              <a:t>3</a:t>
            </a:fld>
            <a:endParaRPr lang="tr-TR" dirty="0"/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35583"/>
              </p:ext>
            </p:extLst>
          </p:nvPr>
        </p:nvGraphicFramePr>
        <p:xfrm>
          <a:off x="971599" y="192596"/>
          <a:ext cx="7200802" cy="6528228"/>
        </p:xfrm>
        <a:graphic>
          <a:graphicData uri="http://schemas.openxmlformats.org/drawingml/2006/table">
            <a:tbl>
              <a:tblPr/>
              <a:tblGrid>
                <a:gridCol w="2371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85"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YILLARA GÖRE NÜFUS</a:t>
                      </a: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7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SAYIM YILI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NÜFUS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ARTIŞ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1927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806.863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1945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1.078.399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271.536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(18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1960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1.882.092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803.693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(15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1975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3.904.588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2.022.496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(15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1990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7.309.190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3.404.602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(15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1997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9.198.809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1.889.619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(7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10.018.735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819.926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(3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12.573.836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2.555.101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(7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12.697.164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123.328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12.915.158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217.994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13.255.685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340.527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13.624.240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368.555  </a:t>
                      </a: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(1 YIL)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13.854.740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230.500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14.166.467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305.727 </a:t>
                      </a: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(1 YIL)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14.377.018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216.551  </a:t>
                      </a: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(1 YIL)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14.657.434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280.416  </a:t>
                      </a: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(1 YIL)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86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46B05-0281-4577-A76D-B3CDF6C91F51}" type="slidenum">
              <a:rPr lang="tr-TR"/>
              <a:pPr>
                <a:defRPr/>
              </a:pPr>
              <a:t>30</a:t>
            </a:fld>
            <a:endParaRPr lang="tr-TR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4624"/>
            <a:ext cx="8064896" cy="747986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SOSYAL GÜVENLİK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478850" y="1968782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6339"/>
              </p:ext>
            </p:extLst>
          </p:nvPr>
        </p:nvGraphicFramePr>
        <p:xfrm>
          <a:off x="539553" y="836712"/>
          <a:ext cx="8280919" cy="2520280"/>
        </p:xfrm>
        <a:graphic>
          <a:graphicData uri="http://schemas.openxmlformats.org/drawingml/2006/table">
            <a:tbl>
              <a:tblPr/>
              <a:tblGrid>
                <a:gridCol w="266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3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GÜVENLİK KURUMU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AKTİF SİGORTALI*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İST.’UN PAYI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 (4/a)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14.844.927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4.327.676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29,15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Bağ-Kur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(4/b)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2.936.925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532.933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18,15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Emekli Sandığı (4/c)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2.996.123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347.499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11,60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20.777.975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5.208.108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25,07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83069"/>
              </p:ext>
            </p:extLst>
          </p:nvPr>
        </p:nvGraphicFramePr>
        <p:xfrm>
          <a:off x="539552" y="3717033"/>
          <a:ext cx="8280919" cy="2459246"/>
        </p:xfrm>
        <a:graphic>
          <a:graphicData uri="http://schemas.openxmlformats.org/drawingml/2006/table">
            <a:tbl>
              <a:tblPr/>
              <a:tblGrid>
                <a:gridCol w="249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9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61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GÜVENLİK KURUMU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PASİF SİGORTALI*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(Malul-Yaşlı-Ölüm-Hak Sahibi)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İST.’UN PAYI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(4/a)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6.813.952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1.622.180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23,81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Bağ-Kur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(4/b)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2.538.958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281.315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11,08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Emekli Sandığı (4/c)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2.000.688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309.564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15,47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11.353.598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2.213.059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19,49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539552" y="6237312"/>
            <a:ext cx="33986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>
                <a:latin typeface="Bookman Old Style" pitchFamily="18" charset="0"/>
              </a:rPr>
              <a:t>* Veriler  2015 Kasım Ayı </a:t>
            </a:r>
            <a:r>
              <a:rPr lang="tr-TR" sz="1000" dirty="0">
                <a:latin typeface="Bookman Old Style" pitchFamily="18" charset="0"/>
              </a:rPr>
              <a:t>i</a:t>
            </a:r>
            <a:r>
              <a:rPr lang="tr-TR" sz="1000" dirty="0" smtClean="0">
                <a:latin typeface="Bookman Old Style" pitchFamily="18" charset="0"/>
              </a:rPr>
              <a:t>tibari ile düzenlenmiştir.</a:t>
            </a:r>
          </a:p>
        </p:txBody>
      </p:sp>
    </p:spTree>
    <p:extLst>
      <p:ext uri="{BB962C8B-B14F-4D97-AF65-F5344CB8AC3E}">
        <p14:creationId xmlns:p14="http://schemas.microsoft.com/office/powerpoint/2010/main" val="399418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16416" y="6525344"/>
            <a:ext cx="395536" cy="332656"/>
          </a:xfrm>
        </p:spPr>
        <p:txBody>
          <a:bodyPr/>
          <a:lstStyle/>
          <a:p>
            <a:pPr>
              <a:defRPr/>
            </a:pPr>
            <a:fld id="{0CE8D5AC-0365-4678-B4FF-5AAEE0CF8E02}" type="slidenum">
              <a:rPr lang="tr-TR"/>
              <a:pPr>
                <a:defRPr/>
              </a:pPr>
              <a:t>31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23528" y="116632"/>
            <a:ext cx="8568952" cy="432048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  <a:t/>
            </a:r>
            <a:b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</a:br>
            <a: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  <a:t/>
            </a:r>
            <a:b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</a:br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SOSYAL YARDIMLAŞMA VAKFI YARDIMLARI </a:t>
            </a: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4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4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400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396389"/>
              </p:ext>
            </p:extLst>
          </p:nvPr>
        </p:nvGraphicFramePr>
        <p:xfrm>
          <a:off x="251520" y="620688"/>
          <a:ext cx="8712968" cy="5760640"/>
        </p:xfrm>
        <a:graphic>
          <a:graphicData uri="http://schemas.openxmlformats.org/drawingml/2006/table">
            <a:tbl>
              <a:tblPr/>
              <a:tblGrid>
                <a:gridCol w="519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8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TÜRÜ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4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KİŞİ SAYISI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MİKTARI (TL)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MADDİ YARDIM (Tek Seferlik)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21.043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7.500.903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DİĞER AİLE YARDIMLARI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225.526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39.572.462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ENGELLİ DİĞER ARAÇ, GEREÇ, CİHAZ VE PROTEZ YARDIMI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72.237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YARDIMI  (İlaç, Tıbbi </a:t>
                      </a:r>
                      <a:r>
                        <a:rPr kumimoji="0" lang="tr-TR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Malz</a:t>
                      </a: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 Gebelik, Tedavi Yrd+ Şartlı Sağlık Yardımı) 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23.385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7.580.700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EĞİTİM YARDIMI (Şartlı Eğitim Yardımı Dahil)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116.033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31.427.799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ALAN ŞEHİT AİLESİ VE GAZİ SAYISI</a:t>
                      </a:r>
                    </a:p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(TOPLAM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ŞEHİT SAYISI 616=527 TSK+89 EMNİYET)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4.024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2.043.026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BARINMA YARDIMI  (Yurt </a:t>
                      </a:r>
                      <a:r>
                        <a:rPr kumimoji="0" lang="tr-TR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</a:t>
                      </a: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 Dahil)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2.162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950.109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YABANCI YARDIMI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8.125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2.040.151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GIDA YARDIMI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145.453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18.894.705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GİYİM YARDIMI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27.078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1.504.800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YAKACAK YARDIMI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161.565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21.996.925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AFET YARDIMI (Sel, Yangın Vb.)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751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757.970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AİLE VE SOSYAL POLİTİKALAR İL MÜDÜRLÜĞÜ      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**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24.804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YAŞLI AYLIĞI (65 Yaş Maaşı)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37.973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64.792.727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EŞİ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VEFAT ETMİŞ KADINLARA YÖNELİK MAAŞ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9.533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20.454.750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ENGELLİ AYLIĞI/DİĞER ENGELLİ AYLIĞI (Malul Aylığı-2022)*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55.177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188.975.192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4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837.891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408.589.260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79512" y="6444044"/>
            <a:ext cx="67687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900" dirty="0" smtClean="0">
                <a:latin typeface="Bookman Old Style" pitchFamily="18" charset="0"/>
              </a:rPr>
              <a:t>*SGK kapsamında da 34.274 kişi malul aylığı almaktadır.</a:t>
            </a:r>
          </a:p>
          <a:p>
            <a:r>
              <a:rPr lang="tr-TR" sz="900" dirty="0">
                <a:latin typeface="Bookman Old Style" pitchFamily="18" charset="0"/>
              </a:rPr>
              <a:t>** Kişilere değil Kurumlara yapılan </a:t>
            </a:r>
            <a:r>
              <a:rPr lang="tr-TR" sz="900" dirty="0" smtClean="0">
                <a:latin typeface="Bookman Old Style" pitchFamily="18" charset="0"/>
              </a:rPr>
              <a:t>yardımları kapsar.</a:t>
            </a:r>
            <a:endParaRPr lang="tr-TR" sz="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6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16416" y="6597352"/>
            <a:ext cx="720080" cy="260648"/>
          </a:xfrm>
        </p:spPr>
        <p:txBody>
          <a:bodyPr/>
          <a:lstStyle/>
          <a:p>
            <a:pPr>
              <a:defRPr/>
            </a:pPr>
            <a:fld id="{E21FB47A-DD07-497B-BA62-C5EEC8D9B067}" type="slidenum">
              <a:rPr lang="tr-TR"/>
              <a:pPr>
                <a:defRPr/>
              </a:pPr>
              <a:t>32</a:t>
            </a:fld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72604"/>
              </p:ext>
            </p:extLst>
          </p:nvPr>
        </p:nvGraphicFramePr>
        <p:xfrm>
          <a:off x="323529" y="404664"/>
          <a:ext cx="8352927" cy="5965527"/>
        </p:xfrm>
        <a:graphic>
          <a:graphicData uri="http://schemas.openxmlformats.org/drawingml/2006/table">
            <a:tbl>
              <a:tblPr/>
              <a:tblGrid>
                <a:gridCol w="403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70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SOSYAL </a:t>
                      </a: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HİZMET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19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HUZUREVLERİNDE KALAN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6.144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(1.304 Resmi-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4.840 Özel)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6.888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 (1.786 Resmi-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5.102 Özel)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6.642</a:t>
                      </a:r>
                    </a:p>
                    <a:p>
                      <a:pPr 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(1.813 Resmi-</a:t>
                      </a:r>
                    </a:p>
                    <a:p>
                      <a:pPr 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4.829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Özel)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91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ÇOCUK YUVALARINDA KALAN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949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983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993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21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KADIN KONUK EVLERİNDE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KALAN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5.016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(3.193 Kadın, 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1.823 Çocuk)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5.864 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(3.624 Kadın,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tr-TR" sz="1100" b="1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2.240 Çocuk)</a:t>
                      </a:r>
                      <a:endParaRPr lang="tr-TR" sz="1100" b="1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10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6.667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(4.061 Kadın,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tr-TR" sz="1100" b="1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2.606 Çocuk)</a:t>
                      </a:r>
                      <a:endParaRPr lang="tr-TR" sz="1100" b="1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00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ENGELLİ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REHABİLİTASYON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MERKEZLERİNDEN 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HİZMET ALAN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400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46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ÖZÜRLÜ EVDE BAKIM ÜCRETİ ALAN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47.198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50.206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52.313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29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ŞİDDET NEDENİYLE 6284 SAYILI YASA KAPSAMINDA ALINAN TEDBİR KARARLARI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27.406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14.613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14.162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8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YARDIM ALAN GAZİ SAYISI (TSK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+ EMNİYET)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700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2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YARDIM ALAN ŞEHİT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AİLESİ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(TSK + EMNİYET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(TOPLAM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ŞEHİT SAYISI 616=527 TSK+89 EMNİYET)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1.356*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785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807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91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SOSYAL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HİZMET YARDIMINDAN FAYDALANAN KİŞİ SAYISI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3.469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5.530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7.541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179512" y="6381328"/>
            <a:ext cx="4800933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Bookman Old Style" pitchFamily="18" charset="0"/>
              </a:rPr>
              <a:t>*  Şehit sayısı ve yardım alan şehit ailesi sayısı toplamıdır.</a:t>
            </a:r>
            <a:endParaRPr lang="tr-TR" sz="1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7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04248" y="6597352"/>
            <a:ext cx="2160240" cy="260648"/>
          </a:xfrm>
        </p:spPr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33</a:t>
            </a:fld>
            <a:endParaRPr lang="tr-TR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713576"/>
              </p:ext>
            </p:extLst>
          </p:nvPr>
        </p:nvGraphicFramePr>
        <p:xfrm>
          <a:off x="179514" y="332656"/>
          <a:ext cx="8784974" cy="5865392"/>
        </p:xfrm>
        <a:graphic>
          <a:graphicData uri="http://schemas.openxmlformats.org/drawingml/2006/table">
            <a:tbl>
              <a:tblPr/>
              <a:tblGrid>
                <a:gridCol w="2856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1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24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KURUM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YARARLANAN</a:t>
                      </a:r>
                      <a:b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ENGELLİ REHABİLİTASYON MERKEZİ (RESMİ)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415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YETİŞTİRME YURDU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DESTEK MERKEZİ*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EVLERİ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YUVASI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1.012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993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İLK KABUL İSTASYONU**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KREŞ VE GÜNDÜZ BAKIMEVİ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14.883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7.645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HİZMET MERKEZİ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717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HUZUREVİ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1.442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1.358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İ.B.Belediyesi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923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Dernek ve Vakıflar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668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Azınlıklar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Diğer Kamu Kurumları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169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Şahışlar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4.398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2.811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7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Şahıslara Ait Gündüzlü</a:t>
                      </a:r>
                      <a:b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Bakım ve Evde Bakım</a:t>
                      </a:r>
                      <a:b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Yaşlı Hizmet Merkezleri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DARÜLACEZE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Bakanlığı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504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455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363"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KADIN KONUKEVLERİ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6.667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Küçükçekmece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Tadilatta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Kadıköy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Üsküdar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Eyüp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Pendik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Ataşehir 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Kartal 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7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Gaziosmanpaşa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70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r-TR" sz="12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27.003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23.968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179512" y="-171399"/>
            <a:ext cx="88569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İLDEKİ SOSYAL HİZMET KURULUŞLARI 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0" y="630932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latin typeface="Bookman Old Style" pitchFamily="18" charset="0"/>
              </a:rPr>
              <a:t>*     Çocuk ve Gençlik Merkezleri, Koruma Bakım ve Rehabilitasyon Merkezleri ile Bakım ve Sosyal Rehabilitasyon Merkezleri Çocuk Destek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tr-TR" sz="900" b="1" dirty="0" smtClean="0">
                <a:latin typeface="Bookman Old Style" pitchFamily="18" charset="0"/>
              </a:rPr>
              <a:t>  Merkezlerine  dönüştürülmüştür.</a:t>
            </a:r>
          </a:p>
          <a:p>
            <a:r>
              <a:rPr lang="tr-TR" sz="900" b="1" dirty="0" smtClean="0">
                <a:latin typeface="Bookman Old Style" pitchFamily="18" charset="0"/>
              </a:rPr>
              <a:t>**   Gözlemevleri İlk Kabul İstasyonu içine faaliyette bulunduğu için  buraya dahil edilmiştir.</a:t>
            </a:r>
            <a:endParaRPr lang="tr-TR" sz="9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26210-5366-45F4-BC6E-F1B03AFD798B}" type="slidenum">
              <a:rPr lang="tr-TR"/>
              <a:pPr>
                <a:defRPr/>
              </a:pPr>
              <a:t>34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67544" y="476251"/>
            <a:ext cx="8208912" cy="561975"/>
          </a:xfrm>
        </p:spPr>
        <p:txBody>
          <a:bodyPr>
            <a:noAutofit/>
          </a:bodyPr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TARİHİ DEĞERE SAHİP YERLER</a:t>
            </a:r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7150"/>
              </p:ext>
            </p:extLst>
          </p:nvPr>
        </p:nvGraphicFramePr>
        <p:xfrm>
          <a:off x="467544" y="1124745"/>
          <a:ext cx="8208912" cy="4638696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TÜRÜ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SARAY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MEDRESE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MÜZE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(Kültür ve Turizm Bakanlığı’na bağlı 16)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CAMİ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KİLİSE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SİNEGOG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TÜRBE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(Kültür ve Turizm Bakanlığı’na bağlı 120)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ÇEŞME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HAMAM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28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CB866-1CED-400C-AE8B-4B2FF888429C}" type="slidenum">
              <a:rPr lang="tr-TR"/>
              <a:pPr>
                <a:defRPr/>
              </a:pPr>
              <a:t>35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08912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İLDEKİ BAZI KÜLTÜREL DEĞERLER</a:t>
            </a:r>
            <a:endParaRPr lang="tr-TR" sz="22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6075"/>
              </p:ext>
            </p:extLst>
          </p:nvPr>
        </p:nvGraphicFramePr>
        <p:xfrm>
          <a:off x="467544" y="548680"/>
          <a:ext cx="8208912" cy="5851671"/>
        </p:xfrm>
        <a:graphic>
          <a:graphicData uri="http://schemas.openxmlformats.org/drawingml/2006/table">
            <a:tbl>
              <a:tblPr/>
              <a:tblGrid>
                <a:gridCol w="4761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KÜLTÜREL KURUM</a:t>
                      </a:r>
                    </a:p>
                  </a:txBody>
                  <a:tcPr marL="44451" marR="44451" marT="36000" marB="360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44451" marR="44451" marT="36000" marB="360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KÜTÜPHANE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463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(Kültür ve Turizm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Bakanlığına 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Bağlı: </a:t>
                      </a: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KÜLTÜR MERKEZİ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(İBB: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31, Kültür ve Turizm Bakanlığına Bağlı: 1)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FUAR VE KONGRE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KONSER SALONU VE GÖSTERİ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SİNEMA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105 (705 salon)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(Avrupa Y.: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55, Anadolu Y.:50)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TİYATRO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(Devlet + Özel)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Sahne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(11 Devlet T, 10 Şehir Sahnesi)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SANAT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GALERİLERİ –ETKİNLİĞİ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200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MATBAA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771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ULUSAL GAZETE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YEREL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GAZETE 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TELEVİZYON KANALI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584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(Karasal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TV: 212, Uydu TV: 261, Kablo TV: 111)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RADYO KANALI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(Karasal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Radyo: 118, Uydu Radyo: 93, Kablo Radyo: 6)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YAZILI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YAYIN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44.140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(Kitap: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41.285, Süreli Yayın (başlık): 2.238, Kitap Dışı Materyal Sayısı: 617)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2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04056" cy="340148"/>
          </a:xfrm>
        </p:spPr>
        <p:txBody>
          <a:bodyPr/>
          <a:lstStyle/>
          <a:p>
            <a:pPr>
              <a:defRPr/>
            </a:pPr>
            <a:fld id="{E06E88B7-6B2C-4399-8784-70E0D150FBB7}" type="slidenum">
              <a:rPr lang="tr-TR"/>
              <a:pPr>
                <a:defRPr/>
              </a:pPr>
              <a:t>36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83569" y="188913"/>
            <a:ext cx="7776863" cy="4318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MÜZE ZİYARETÇİ SAYISI*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84542"/>
              </p:ext>
            </p:extLst>
          </p:nvPr>
        </p:nvGraphicFramePr>
        <p:xfrm>
          <a:off x="755576" y="620688"/>
          <a:ext cx="7616819" cy="5692801"/>
        </p:xfrm>
        <a:graphic>
          <a:graphicData uri="http://schemas.openxmlformats.org/drawingml/2006/table">
            <a:tbl>
              <a:tblPr/>
              <a:tblGrid>
                <a:gridCol w="351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MÜZENİN ADI</a:t>
                      </a: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ARKEOLOJİ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449.881</a:t>
                      </a:r>
                    </a:p>
                  </a:txBody>
                  <a:tcPr marL="44451" marR="44451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411.797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AYASOFYA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3.574.043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3.466.638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KARİYE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302.815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233.000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İSLAM BİLİM VE TEKNOLOJİ M.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81.645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73.782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AYA</a:t>
                      </a: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İRİNİ MÜZESİ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98.697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89.191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MOZAİK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94.105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86.818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FETHİYE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16.905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15.369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TOPKAPI SARAYI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3.553.078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3.252.524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TOPKAPI SARAYI - HAREM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1.068.275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877.331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02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GALATA MEVLEVİHANESİ M.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46.900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42.108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TÜRK VE İSLAM ESERLERİ M.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4.297 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154.079 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HİSARLAR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93.043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65.583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YILDIZ SARAYI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28.769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29.009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9.412.353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8.797.229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96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42233" marR="42233" marT="0" marB="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14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1720-8D02-4A24-BBD3-90A2C368E00E}" type="slidenum">
              <a:rPr lang="tr-TR"/>
              <a:pPr>
                <a:defRPr/>
              </a:pPr>
              <a:t>37</a:t>
            </a:fld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79965"/>
              </p:ext>
            </p:extLst>
          </p:nvPr>
        </p:nvGraphicFramePr>
        <p:xfrm>
          <a:off x="467544" y="764704"/>
          <a:ext cx="8219256" cy="2736304"/>
        </p:xfrm>
        <a:graphic>
          <a:graphicData uri="http://schemas.openxmlformats.org/drawingml/2006/table">
            <a:tbl>
              <a:tblPr/>
              <a:tblGrid>
                <a:gridCol w="5741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7229">
                <a:tc>
                  <a:txBody>
                    <a:bodyPr/>
                    <a:lstStyle/>
                    <a:p>
                      <a:pPr algn="just" fontAlgn="b"/>
                      <a:endParaRPr lang="tr-TR" sz="16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  </a:t>
                      </a:r>
                    </a:p>
                    <a:p>
                      <a:pPr algn="just" fontAlgn="b"/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  <a:endParaRPr lang="tr-TR" sz="16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89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</a:t>
                      </a:r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İŞLETME BELGELİ YATAK SAYISI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98.498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44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İNŞAATI</a:t>
                      </a:r>
                      <a:r>
                        <a:rPr lang="tr-TR" sz="16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DEVAM </a:t>
                      </a:r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EDEN KONAKLAMA TESİSİ  YATAK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47.407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BELEDİYE BELGELİ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70.425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86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 </a:t>
                      </a:r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</a:t>
                      </a:r>
                      <a:endParaRPr lang="tr-TR" sz="1600" b="1" i="0" u="none" strike="noStrike" dirty="0">
                        <a:solidFill>
                          <a:srgbClr val="00B05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12.414.677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323528" y="11663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TURİZME  İLİŞKİN  BİLGİLER</a:t>
            </a:r>
            <a:endParaRPr lang="tr-TR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787020"/>
              </p:ext>
            </p:extLst>
          </p:nvPr>
        </p:nvGraphicFramePr>
        <p:xfrm>
          <a:off x="467544" y="3789040"/>
          <a:ext cx="8280920" cy="2520279"/>
        </p:xfrm>
        <a:graphic>
          <a:graphicData uri="http://schemas.openxmlformats.org/drawingml/2006/table">
            <a:tbl>
              <a:tblPr/>
              <a:tblGrid>
                <a:gridCol w="4478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75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DİĞER TESİSLER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TESİS TÜRÜ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SAYI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KAPASİTE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İŞLETME  BELGELİ YEME İÇME TESİSİ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751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110.083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YATIRIM BELGELİ KONAKLAMA TESİSİ  (*)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47.407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YATIRIM BELGELİ YEME-İÇME TESİSİ   (*)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2.585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8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44408" y="6525345"/>
            <a:ext cx="658416" cy="332656"/>
          </a:xfrm>
        </p:spPr>
        <p:txBody>
          <a:bodyPr/>
          <a:lstStyle/>
          <a:p>
            <a:pPr>
              <a:defRPr/>
            </a:pPr>
            <a:fld id="{52E8C088-D6AF-492D-B8B9-98FB14403C25}" type="slidenum">
              <a:rPr lang="tr-TR"/>
              <a:pPr>
                <a:defRPr/>
              </a:pPr>
              <a:t>38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-26988"/>
            <a:ext cx="8280920" cy="431801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TURİST GİRİŞLERİ 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80185"/>
              </p:ext>
            </p:extLst>
          </p:nvPr>
        </p:nvGraphicFramePr>
        <p:xfrm>
          <a:off x="395536" y="404664"/>
          <a:ext cx="8280919" cy="2383661"/>
        </p:xfrm>
        <a:graphic>
          <a:graphicData uri="http://schemas.openxmlformats.org/drawingml/2006/table">
            <a:tbl>
              <a:tblPr/>
              <a:tblGrid>
                <a:gridCol w="1804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ORAN (%)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27.077.114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7.509.741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28.632.204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6.960.980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24,3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31.456.076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8.057.869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25,6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30.439.098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9.381.670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29.5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34.910.098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10.474.867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29,9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36.837.900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11.842.983</a:t>
                      </a: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32,1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36.244.632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12.414.677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34,2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37519"/>
              </p:ext>
            </p:extLst>
          </p:nvPr>
        </p:nvGraphicFramePr>
        <p:xfrm>
          <a:off x="395536" y="2924944"/>
          <a:ext cx="8352928" cy="3626529"/>
        </p:xfrm>
        <a:graphic>
          <a:graphicData uri="http://schemas.openxmlformats.org/drawingml/2006/table">
            <a:tbl>
              <a:tblPr/>
              <a:tblGrid>
                <a:gridCol w="6741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16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MİLLİYETLERİNE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GÖRE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GELEN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TURİSTLER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(2015)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 SAYISI</a:t>
                      </a:r>
                    </a:p>
                  </a:txBody>
                  <a:tcPr marL="7633" marR="7633" marT="763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1.298.235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İRAN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755.707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AMERİKA BİRLEŞİK DEVLETLERİ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562.377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İNGİLTERE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527.334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RUSYA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FEDERASYONU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489.014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IRAK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492.318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FRANSA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464.262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SUUDİ ARABİSTAN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412.251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İTALYA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351.338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SURİYE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343.840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HOLLANDA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302.283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ÇİN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283.897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UKRAYNA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270.428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LİBYA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230.123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AZERBAYCAN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229.375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 ÜLKELER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5.401.895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8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12.414.677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7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BC986-A665-4EE5-AF44-BB4D48BFBC1E}" type="slidenum">
              <a:rPr lang="tr-TR"/>
              <a:pPr>
                <a:defRPr/>
              </a:pPr>
              <a:t>39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827586" y="701675"/>
            <a:ext cx="7704855" cy="1143000"/>
          </a:xfrm>
        </p:spPr>
        <p:txBody>
          <a:bodyPr/>
          <a:lstStyle/>
          <a:p>
            <a:pPr eaLnBrk="1" hangingPunct="1"/>
            <a:r>
              <a:rPr lang="tr-TR" sz="2000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415199"/>
              </p:ext>
            </p:extLst>
          </p:nvPr>
        </p:nvGraphicFramePr>
        <p:xfrm>
          <a:off x="539553" y="404664"/>
          <a:ext cx="8136903" cy="3100762"/>
        </p:xfrm>
        <a:graphic>
          <a:graphicData uri="http://schemas.openxmlformats.org/drawingml/2006/table">
            <a:tbl>
              <a:tblPr/>
              <a:tblGrid>
                <a:gridCol w="2700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İŞLETME BELGELİ SEYAHAT  ACENTALARI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ACENTA</a:t>
                      </a:r>
                      <a:r>
                        <a:rPr lang="tr-TR" sz="1700" b="1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 GRUBU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MERKEZ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ŞUBE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A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2.473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451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2.924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B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34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37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C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37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8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45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2.544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462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3.006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50386"/>
              </p:ext>
            </p:extLst>
          </p:nvPr>
        </p:nvGraphicFramePr>
        <p:xfrm>
          <a:off x="476189" y="3773587"/>
          <a:ext cx="8208912" cy="2435061"/>
        </p:xfrm>
        <a:graphic>
          <a:graphicData uri="http://schemas.openxmlformats.org/drawingml/2006/table">
            <a:tbl>
              <a:tblPr/>
              <a:tblGrid>
                <a:gridCol w="340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60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GELEN KRUVAZİYER GEMİSİ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DÜZENLENEN ULUSAL FUAR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DÜZENLENEN ULUSLARARASI FUAR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86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92825"/>
              </p:ext>
            </p:extLst>
          </p:nvPr>
        </p:nvGraphicFramePr>
        <p:xfrm>
          <a:off x="323527" y="178815"/>
          <a:ext cx="8712972" cy="6424081"/>
        </p:xfrm>
        <a:graphic>
          <a:graphicData uri="http://schemas.openxmlformats.org/drawingml/2006/table">
            <a:tbl>
              <a:tblPr/>
              <a:tblGrid>
                <a:gridCol w="123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3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5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İLÇE ADI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 GNS Nüfusu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Adalar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17.760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10.460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14.341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14.221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13.883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16.052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15.623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Avcılar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233.749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323.596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348.635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364.682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383.736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417.852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425.228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Bağcılar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556.519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719.267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724.268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738.809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746.650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754.623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757.162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Bahçelievler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478.623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571.711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576.799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590.063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600.900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599.027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602.040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Bakırköy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208.398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214.821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218.352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219.145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220.663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221.594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223.248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Bayrampaşa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246.006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272.196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269.425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269.481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269.709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269.809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272.374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Beşiktaş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190.813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191.513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185.054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184.390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187.053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188.793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190.033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Beykoz 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210.832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241.833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244.137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246.136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247.284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248.071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249.727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Beyoğlu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231.900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247.256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244.516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248.084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248.206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241.520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242.250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384.089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688.774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171.222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182.017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192.843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223.324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231.064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Çatalca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81.589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89.158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63.277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62.001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63.379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67.843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67.329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Eminönü(**)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55.635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32.557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Esenler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380.709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517.235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459.980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461.072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461.382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458.857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459.983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Eyüp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255.912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325.532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331.548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338.329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345.790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367.824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375.409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Fatih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403.508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422.941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433.796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431.147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429.351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419.266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419.345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Gaziosmanpaşa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752.389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1.013.048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461.230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474.259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482.553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498.120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501.546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Güngören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272.950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318.545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311.672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309.624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309.135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303.371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302.066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Kadıköy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663.299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744.670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529.191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532.835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531.997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482.571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465.954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Kağıthane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345.239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418.229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413.797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416.515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419.865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432.230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437.942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Kartal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407.865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541.209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426.680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432.199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440.887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450.498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457.552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Küçükçekmece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594.524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785.392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674.795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695.988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711.112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748.398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761.064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Maltepe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355.384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415.117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427.041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438.257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452.099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476.806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487.337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Pendik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389.657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520.486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562.122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585.196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609.535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663.569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681.736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Sarıyer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242.543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276.407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278.527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280.802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287.309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337.681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344.159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Silivri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108.155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125.364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134.660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138.797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144.781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161.165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165.084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Sultanbeyli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175.700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272.758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286.622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291.063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298.143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315.022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321.730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Şile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32.447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25.169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28.325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28.119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28.847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32.823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33.477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Şişli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270.674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314.684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316.058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317.337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320.763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272.380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274.017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123.225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165.239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181.658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185.819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197.230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221.620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234.372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Ümraniye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605.855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897.260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573.265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603.431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631.603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674.131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688.347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Üsküdar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495.118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582.666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524.379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526.947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532.182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534.970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540.617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Zeytinburnu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247.669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288.743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290.147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292.430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293.228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287.223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289.685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Arnavutköy  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175.871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188.011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198.230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225.670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236.222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Ataşehir(*)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361.615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375.208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387.502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408.986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419.368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8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Başakşehir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226.387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248.467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284.488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342.422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353.311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Beylikdüzü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193.972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204.873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218.120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262.473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279.999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Çekmeköy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154.103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168.438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183.013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220.656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231.818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Esenyurt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403.895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446.777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500.027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686.968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742.810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8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Sancaktepe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241.233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256.442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267.537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329.788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354.882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Sultangazi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452.563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468.274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483.225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513.022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521.524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215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10.018.735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12.573.835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12.915.158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13.624.240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14.377.018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14.657.434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</a:tbl>
          </a:graphicData>
        </a:graphic>
      </p:graphicFrame>
      <p:sp>
        <p:nvSpPr>
          <p:cNvPr id="25905" name="4 Metin kutusu"/>
          <p:cNvSpPr txBox="1">
            <a:spLocks noChangeArrowheads="1"/>
          </p:cNvSpPr>
          <p:nvPr/>
        </p:nvSpPr>
        <p:spPr bwMode="auto">
          <a:xfrm>
            <a:off x="179512" y="6582544"/>
            <a:ext cx="60486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900" b="1" dirty="0">
                <a:effectLst/>
                <a:latin typeface="Bookman Old Style" pitchFamily="18" charset="0"/>
                <a:cs typeface="Arial" pitchFamily="34" charset="0"/>
              </a:rPr>
              <a:t>(*) 2008  yılında kurulmuştur.  (**) 2008 yılında Fatih ilçesine bağlanmıştır.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236297" y="6582543"/>
            <a:ext cx="1907705" cy="375469"/>
          </a:xfrm>
        </p:spPr>
        <p:txBody>
          <a:bodyPr/>
          <a:lstStyle/>
          <a:p>
            <a:pPr>
              <a:defRPr/>
            </a:pPr>
            <a:fld id="{372F506E-2C58-4FA8-B8A3-84D142650A58}" type="slidenum">
              <a:rPr lang="tr-TR"/>
              <a:pPr>
                <a:defRPr/>
              </a:pPr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07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064B8-9AC5-43F3-B063-E99E2F904AC6}" type="slidenum">
              <a:rPr lang="tr-TR"/>
              <a:pPr>
                <a:defRPr/>
              </a:pPr>
              <a:t>40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755576" y="-27384"/>
            <a:ext cx="7416824" cy="432048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SPOR İLE İLGİLİ  GÖSTERGELER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8339"/>
              </p:ext>
            </p:extLst>
          </p:nvPr>
        </p:nvGraphicFramePr>
        <p:xfrm>
          <a:off x="251519" y="2042180"/>
          <a:ext cx="8712969" cy="864096"/>
        </p:xfrm>
        <a:graphic>
          <a:graphicData uri="http://schemas.openxmlformats.org/drawingml/2006/table">
            <a:tbl>
              <a:tblPr/>
              <a:tblGrid>
                <a:gridCol w="3970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6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LİSANSLI SPORCU SAYISI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dirty="0" smtClean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3.516.181</a:t>
                      </a:r>
                      <a:endParaRPr lang="tr-TR" sz="14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433.146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PORCU SAYISI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677.404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119.594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34463"/>
              </p:ext>
            </p:extLst>
          </p:nvPr>
        </p:nvGraphicFramePr>
        <p:xfrm>
          <a:off x="251520" y="3068960"/>
          <a:ext cx="8712968" cy="1746208"/>
        </p:xfrm>
        <a:graphic>
          <a:graphicData uri="http://schemas.openxmlformats.org/drawingml/2006/table">
            <a:tbl>
              <a:tblPr/>
              <a:tblGrid>
                <a:gridCol w="41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LİG TÜRÜ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TOTO SÜPER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PTT 2.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TFF 2.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TFF 3.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BAL (Bölgesel Amatör Lig)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58240"/>
              </p:ext>
            </p:extLst>
          </p:nvPr>
        </p:nvGraphicFramePr>
        <p:xfrm>
          <a:off x="251520" y="4940973"/>
          <a:ext cx="8712967" cy="1565703"/>
        </p:xfrm>
        <a:graphic>
          <a:graphicData uri="http://schemas.openxmlformats.org/drawingml/2006/table">
            <a:tbl>
              <a:tblPr/>
              <a:tblGrid>
                <a:gridCol w="41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6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KULÜP TÜRÜ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KULÜBÜ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10.750 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1.354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İHTİSAS KULÜBÜ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520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MÜESSESE KULÜBÜ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1.157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ASKERİ KULÜP 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(OKUL KULÜBÜ)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1.221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183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13.654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1.630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098518"/>
              </p:ext>
            </p:extLst>
          </p:nvPr>
        </p:nvGraphicFramePr>
        <p:xfrm>
          <a:off x="179512" y="332656"/>
          <a:ext cx="8784977" cy="1412593"/>
        </p:xfrm>
        <a:graphic>
          <a:graphicData uri="http://schemas.openxmlformats.org/drawingml/2006/table">
            <a:tbl>
              <a:tblPr/>
              <a:tblGrid>
                <a:gridCol w="3353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2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SPOR</a:t>
                      </a: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2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LİSANSLI SPORCU 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297.293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337.590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397.899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433.146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42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GENÇLİK MERKEZİ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4</a:t>
                      </a:r>
                      <a:endParaRPr lang="tr-TR" sz="1400" b="1" dirty="0"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4</a:t>
                      </a:r>
                      <a:endParaRPr lang="tr-TR" sz="1400" b="1" dirty="0"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4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GENÇLİK 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MERKEZİ LİDER /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NOKTA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36</a:t>
                      </a:r>
                      <a:endParaRPr lang="tr-TR" sz="1400" b="1" dirty="0"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31</a:t>
                      </a:r>
                      <a:endParaRPr lang="tr-TR" sz="1400" b="1" dirty="0"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42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54651"/>
              </p:ext>
            </p:extLst>
          </p:nvPr>
        </p:nvGraphicFramePr>
        <p:xfrm>
          <a:off x="214851" y="75377"/>
          <a:ext cx="8605621" cy="6665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0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9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3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63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8561">
                <a:tc gridSpan="11"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İLDEKİ</a:t>
                      </a: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SPOR TESİSLERİ</a:t>
                      </a:r>
                      <a:endParaRPr lang="tr-TR" sz="20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8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TESİS TÜRÜ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MÜLKİYET DURUMU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2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466">
                <a:tc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GHSM</a:t>
                      </a:r>
                      <a:endParaRPr lang="tr-TR" sz="10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BELEDİYELER</a:t>
                      </a:r>
                      <a:endParaRPr lang="tr-TR" sz="10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  <a:r>
                        <a:rPr lang="tr-TR" sz="1000" b="1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KAMU KURUMLARI</a:t>
                      </a:r>
                      <a:endParaRPr lang="tr-TR" sz="10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</a:t>
                      </a:r>
                      <a:endParaRPr lang="tr-TR" sz="10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232">
                <a:tc vMerge="1">
                  <a:txBody>
                    <a:bodyPr/>
                    <a:lstStyle/>
                    <a:p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066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ÇİM YÜZEYLİ STAD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14.590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14.590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STADYUM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198.051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198.051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24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TOPRAK YÜZEYLİ STAD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3.200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02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SEMT SAHASI  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32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SENTETİK ÇİM YÜZEYLİ SAHA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34.250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12.860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47.110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SPOR SALONU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61.041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22.914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16.024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917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991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99.979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YÜZME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HAVUZU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7.385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8.917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105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17.452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217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KAMP EĞİTİM MERKEZİ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180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ATLETİZM PİSTİ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84.242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88.242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GENÇLİK MERKEZİ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84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BUZ  PİSTİ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700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ATIŞ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POLİGONU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32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BİNİCİLİK  TESİSLERİ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TENİS TESİSLERİ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92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2.000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GOLF SAHASI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LOKAL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BİNALARI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BOWLİNG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SALONU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BİLARDO SALONU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HOBİ KARTİNG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525344"/>
            <a:ext cx="2133600" cy="385142"/>
          </a:xfrm>
        </p:spPr>
        <p:txBody>
          <a:bodyPr/>
          <a:lstStyle/>
          <a:p>
            <a:pPr>
              <a:defRPr/>
            </a:pPr>
            <a:fld id="{22AAB43E-2702-4B4C-BDD9-8F87BB2F97A1}" type="slidenum">
              <a:rPr lang="tr-TR"/>
              <a:pPr>
                <a:defRPr/>
              </a:pPr>
              <a:t>41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076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CA5D6-9AC4-4A05-A87A-1A3FA224B744}" type="slidenum">
              <a:rPr lang="tr-TR"/>
              <a:pPr>
                <a:defRPr/>
              </a:pPr>
              <a:t>42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11560" y="44624"/>
            <a:ext cx="7632848" cy="777875"/>
          </a:xfrm>
        </p:spPr>
        <p:txBody>
          <a:bodyPr/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BARAJLAR VE SU KAYNAKLARI</a:t>
            </a:r>
            <a:endParaRPr lang="tr-TR" sz="22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58181"/>
              </p:ext>
            </p:extLst>
          </p:nvPr>
        </p:nvGraphicFramePr>
        <p:xfrm>
          <a:off x="611560" y="836715"/>
          <a:ext cx="7632849" cy="5760641"/>
        </p:xfrm>
        <a:graphic>
          <a:graphicData uri="http://schemas.openxmlformats.org/drawingml/2006/table">
            <a:tbl>
              <a:tblPr/>
              <a:tblGrid>
                <a:gridCol w="514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TESİSİN ADI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HİZMETE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GİRİŞ YILI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VERİM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(MİLYON M³/YIL)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ELMALI I VE II BARAJLARI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1955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TERKOS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ALİBEYKÖY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ÖMERLİ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DARLIK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BÜYÜKÇEKMECE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YEŞİLVADİ REGÜLATÖRÜ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3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ISTRANCALAR (DÜZDERE, KUZULUDERE, BÜYÜKDERE, SULTANBAHÇEDERE, ELMALIDERE)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ŞİLE KESON KUYULARI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KAZANDERE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SAZLIDERE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PABUÇDERE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YEŞİLÇAY REGÜLATÖRÜ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MELEN REGÜLATÖRÜ (1.KISIM)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MELEN REGÜLATÖRÜ (2. KISIM)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GENEL TOPLAM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1.660</a:t>
                      </a: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5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85566"/>
              </p:ext>
            </p:extLst>
          </p:nvPr>
        </p:nvGraphicFramePr>
        <p:xfrm>
          <a:off x="323528" y="332656"/>
          <a:ext cx="8424936" cy="6053549"/>
        </p:xfrm>
        <a:graphic>
          <a:graphicData uri="http://schemas.openxmlformats.org/drawingml/2006/table">
            <a:tbl>
              <a:tblPr/>
              <a:tblGrid>
                <a:gridCol w="225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ULAŞIM TÜRÜ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 (YER ALTI)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184.734.574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248.137.950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352.493.275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358.724.555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377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HAFİF RAYLI(YER ÜSTÜ)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149.163.951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156.727.350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202.603.105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172.417.605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BANLİYÖ*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50.304.093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17.201.748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MARMARAY*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3.757.029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62.543.480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54.981.915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TRAMVAY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209.082.950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FÜNİKÜLER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21.369.290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19.181.480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047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TELEFERİK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3.001.760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3.099.215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550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RAYLI SİSTEM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İLE TAŞINAN YOLCU TOPLAMI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384.202.618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425.824.087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642.010.910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817.487.720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İETT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272.621.352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221.047.740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255.086.825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210.786.889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METROBÜS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197.398.896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229.846.812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252.336.510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233.996.962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HALK OTOBÜSÜ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575.515.152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672.970.062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722.581.010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649.331.504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550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LASTİKLİ ARAÇLAR İLE TAŞINAN YOLCU  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1.045.535.400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1.123.864.614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1.230.004.345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1.094.115.355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ŞEHİR HATLARI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50.217.951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53.557.914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45.985.184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45.033.037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İDO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14.588.831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13.131.665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11.580.691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10.612.321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DENTUR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19.702.737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18.952.598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17.936.661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17.268.593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TURYOL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16.512.269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16.816.527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14.044.398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12.905.468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9338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ARAÇLARI İLE TAŞINAN YOLCU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81.319.058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102.458.058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89.546.934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85.819.419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1.511.057.076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1.652.146.759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1.961.562.189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1.997.422.494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12712" name="5 Metin kutusu"/>
          <p:cNvSpPr txBox="1">
            <a:spLocks noChangeArrowheads="1"/>
          </p:cNvSpPr>
          <p:nvPr/>
        </p:nvSpPr>
        <p:spPr bwMode="auto">
          <a:xfrm>
            <a:off x="467544" y="-27384"/>
            <a:ext cx="8424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TOPLU  </a:t>
            </a:r>
            <a:r>
              <a:rPr lang="tr-TR" sz="20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ULAŞIMLA  </a:t>
            </a:r>
            <a:r>
              <a:rPr lang="tr-TR" sz="2000" b="1" dirty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TAŞINAN  YOLCU  SAYISI </a:t>
            </a:r>
            <a:r>
              <a:rPr lang="tr-TR" sz="20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endParaRPr lang="tr-TR" sz="2000" b="1" dirty="0">
              <a:solidFill>
                <a:srgbClr val="FF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308304" y="6473229"/>
            <a:ext cx="1800200" cy="340147"/>
          </a:xfrm>
        </p:spPr>
        <p:txBody>
          <a:bodyPr/>
          <a:lstStyle/>
          <a:p>
            <a:pPr>
              <a:defRPr/>
            </a:pPr>
            <a:fld id="{AC9B8252-2911-4F28-9918-88F408974A6D}" type="slidenum">
              <a:rPr lang="tr-TR"/>
              <a:pPr>
                <a:defRPr/>
              </a:pPr>
              <a:t>43</a:t>
            </a:fld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395536" y="639633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200" b="1" dirty="0" smtClean="0">
                <a:effectLst/>
                <a:latin typeface="Bookman Old Style" pitchFamily="18" charset="0"/>
                <a:cs typeface="Arial" pitchFamily="34" charset="0"/>
              </a:rPr>
              <a:t>*Gebze-Haydarpaşa ve Sirkeci-Halkalı hatları, Marmaray projesinin ikinci aşaması olarak  iyileştirmeye alındığından dolayı Banliyö hatları iptal edilmiştir. </a:t>
            </a:r>
            <a:endParaRPr lang="tr-TR" sz="1200" b="1" dirty="0"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8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C6AFD-A79F-47B6-9705-FCAA6C1C2532}" type="slidenum">
              <a:rPr lang="tr-TR"/>
              <a:pPr>
                <a:defRPr/>
              </a:pPr>
              <a:t>44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67544" y="44624"/>
            <a:ext cx="8280920" cy="792162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KARAYOLU TAŞIMACILIĞI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134"/>
              </p:ext>
            </p:extLst>
          </p:nvPr>
        </p:nvGraphicFramePr>
        <p:xfrm>
          <a:off x="611560" y="727466"/>
          <a:ext cx="7776864" cy="5437838"/>
        </p:xfrm>
        <a:graphic>
          <a:graphicData uri="http://schemas.openxmlformats.org/drawingml/2006/table">
            <a:tbl>
              <a:tblPr/>
              <a:tblGrid>
                <a:gridCol w="3136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40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ULAŞIM  </a:t>
                      </a:r>
                      <a:r>
                        <a:rPr lang="tr-TR" sz="2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                                                               TOPLU TAŞIMA ARAÇLARI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TAKSİ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TAKSİ/DOLMUŞ 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MİNİBÜS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6.528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SERVİS ARACI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42.864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64.671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85.142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85.206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HALK OTOBÜS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2.701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</a:t>
                      </a:r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8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İETT OTOBÜS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2.152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2.599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2.473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2.473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OTOBÜS</a:t>
                      </a:r>
                      <a:r>
                        <a:rPr lang="tr-TR" sz="18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A.Ş. (Erguvan Otobüs)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1.090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1.090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METROBÜS    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410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460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535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535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72.457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95.166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115.723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115.949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61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38490"/>
              </p:ext>
            </p:extLst>
          </p:nvPr>
        </p:nvGraphicFramePr>
        <p:xfrm>
          <a:off x="467544" y="548680"/>
          <a:ext cx="8280920" cy="2880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07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2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24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</a:t>
                      </a:r>
                      <a:endParaRPr lang="tr-TR" sz="14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</a:t>
                      </a:r>
                      <a:endParaRPr lang="tr-TR" sz="14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24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GEMİ  SAYISI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61  (İDO 29, ŞH 32)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24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İSKELE</a:t>
                      </a:r>
                      <a:r>
                        <a:rPr lang="tr-TR" sz="14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SAYISI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 (İDO 12 , ŞH 41)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24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HAT SAYISI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  (İDO 4, ŞH 15)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24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TAŞINAN ARAÇ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8.005 </a:t>
                      </a:r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(Günlük)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24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İDO+ŞH  (YOLCU) 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152.453 (Günlük)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59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 MOTORU (DENTUR-TURYOL</a:t>
                      </a:r>
                      <a:r>
                        <a:rPr lang="tr-TR" sz="14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YOLCU) 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82.668 (Günlük)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24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(YOLCU)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235.121 (Günlük)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4719" name="3 Metin kutusu"/>
          <p:cNvSpPr txBox="1">
            <a:spLocks noChangeArrowheads="1"/>
          </p:cNvSpPr>
          <p:nvPr/>
        </p:nvSpPr>
        <p:spPr bwMode="auto">
          <a:xfrm>
            <a:off x="467544" y="-243408"/>
            <a:ext cx="664686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000" dirty="0" smtClean="0">
                <a:effectLst/>
                <a:cs typeface="Tahoma" pitchFamily="34" charset="0"/>
              </a:rPr>
              <a:t> </a:t>
            </a:r>
            <a:r>
              <a:rPr lang="tr-TR" sz="3200" b="1" dirty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DENİZ ULAŞIMI </a:t>
            </a:r>
            <a:endParaRPr lang="tr-TR" sz="3200" b="1" dirty="0" smtClean="0">
              <a:solidFill>
                <a:srgbClr val="FF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endParaRPr lang="tr-TR" sz="2000" b="1" dirty="0" smtClean="0">
              <a:solidFill>
                <a:srgbClr val="FF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4B54D-A5DD-4620-BE75-576B7DCEDE52}" type="slidenum">
              <a:rPr lang="tr-TR"/>
              <a:pPr>
                <a:defRPr/>
              </a:pPr>
              <a:t>45</a:t>
            </a:fld>
            <a:endParaRPr lang="tr-TR"/>
          </a:p>
        </p:txBody>
      </p:sp>
      <p:graphicFrame>
        <p:nvGraphicFramePr>
          <p:cNvPr id="6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645898"/>
              </p:ext>
            </p:extLst>
          </p:nvPr>
        </p:nvGraphicFramePr>
        <p:xfrm>
          <a:off x="467544" y="3573016"/>
          <a:ext cx="8208912" cy="2681233"/>
        </p:xfrm>
        <a:graphic>
          <a:graphicData uri="http://schemas.openxmlformats.org/drawingml/2006/table">
            <a:tbl>
              <a:tblPr/>
              <a:tblGrid>
                <a:gridCol w="4213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just" fontAlgn="b"/>
                      <a:endParaRPr lang="tr-TR" sz="14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 TRAFİĞİ</a:t>
                      </a:r>
                    </a:p>
                    <a:p>
                      <a:pPr algn="just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9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YÜK GEMİSİ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36.419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35.445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33.911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0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TANKER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9.006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8.745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8.633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9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DİĞER GEMİ SAYISI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1.339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1.000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9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TOPLAM GEMİ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46.532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45.529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43.544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4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914"/>
            <a:ext cx="8136904" cy="5037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KARA YOLLARI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1115616" cy="360040"/>
          </a:xfrm>
        </p:spPr>
        <p:txBody>
          <a:bodyPr/>
          <a:lstStyle/>
          <a:p>
            <a:pPr>
              <a:defRPr/>
            </a:pPr>
            <a:fld id="{40596B28-A488-41F6-A1F6-D8BF8AB62F02}" type="slidenum">
              <a:rPr lang="tr-TR"/>
              <a:pPr>
                <a:defRPr/>
              </a:pPr>
              <a:t>46</a:t>
            </a:fld>
            <a:endParaRPr lang="tr-TR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86560"/>
              </p:ext>
            </p:extLst>
          </p:nvPr>
        </p:nvGraphicFramePr>
        <p:xfrm>
          <a:off x="215516" y="710543"/>
          <a:ext cx="8640960" cy="2988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770">
                <a:tc gridSpan="5"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KÖPRÜLERDEN YILLIK GEÇEN ARAÇ</a:t>
                      </a:r>
                      <a:endParaRPr lang="tr-TR" sz="18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49">
                <a:tc>
                  <a:txBody>
                    <a:bodyPr/>
                    <a:lstStyle/>
                    <a:p>
                      <a:pPr marL="0" marR="0" lvl="0" indent="0" algn="l" defTabSz="914400" rtl="0" fontAlgn="base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  <a:endParaRPr lang="tr-TR" sz="16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  <a:endParaRPr lang="tr-TR" sz="16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BOĞAZİÇİ KÖPRÜSÜ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70.199.160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67.478.886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68.073.956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68.687.368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FSM KÖPRÜSÜ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75.790.066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83.167.330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83.234.563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83.716.063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92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145.989.226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150.646.216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151.308.519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152.403.431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49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KÖPRÜ GELİRLERİ</a:t>
                      </a:r>
                      <a:r>
                        <a:rPr lang="tr-TR" sz="1600" b="1" baseline="0" dirty="0" smtClean="0"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(TL)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275.213.085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280.773.096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298.157.826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288.260.267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2133856" y="3716632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Arial" pitchFamily="34" charset="0"/>
              </a:rPr>
              <a:t>HAVA </a:t>
            </a:r>
            <a:r>
              <a:rPr lang="tr-TR" sz="2900" b="1" dirty="0">
                <a:solidFill>
                  <a:srgbClr val="FF0000"/>
                </a:solidFill>
                <a:latin typeface="Bookman Old Style" pitchFamily="18" charset="0"/>
                <a:ea typeface="+mj-ea"/>
                <a:cs typeface="Arial" pitchFamily="34" charset="0"/>
              </a:rPr>
              <a:t>YOLU ULAŞIMI</a:t>
            </a:r>
            <a:endParaRPr lang="tr-TR" dirty="0"/>
          </a:p>
        </p:txBody>
      </p:sp>
      <p:graphicFrame>
        <p:nvGraphicFramePr>
          <p:cNvPr id="12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65708"/>
              </p:ext>
            </p:extLst>
          </p:nvPr>
        </p:nvGraphicFramePr>
        <p:xfrm>
          <a:off x="215516" y="4425056"/>
          <a:ext cx="8568952" cy="2304254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99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HAVAYOLU ULAŞIMI-</a:t>
                      </a:r>
                    </a:p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 HAVALİMANI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İÇHATLAR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24.625.323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28.592.922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39.392.230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36.684.067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DIŞ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HATLAR YOLCU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34.664.574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40.698.828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50.503.319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51.698.156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 SAYISI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59.289.897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69.291.750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89.895.549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88.382.223</a:t>
                      </a:r>
                      <a:endParaRPr lang="tr-TR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48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B393-1C79-405B-9B33-1CD48B5D550D}" type="slidenum">
              <a:rPr lang="tr-TR"/>
              <a:pPr>
                <a:defRPr/>
              </a:pPr>
              <a:t>47</a:t>
            </a:fld>
            <a:endParaRPr lang="tr-TR" dirty="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478841" y="18132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63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65612"/>
              </p:ext>
            </p:extLst>
          </p:nvPr>
        </p:nvGraphicFramePr>
        <p:xfrm>
          <a:off x="539752" y="260648"/>
          <a:ext cx="8353426" cy="2585051"/>
        </p:xfrm>
        <a:graphic>
          <a:graphicData uri="http://schemas.openxmlformats.org/drawingml/2006/table">
            <a:tbl>
              <a:tblPr/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42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ATATÜRK HAVA LİMANI YOLCU TRAFİĞİ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(2015 Yılı)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GELEN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GİDEN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9.703.714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9.797.185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19.500.899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20.869.520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21.228.479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42.097.999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          30.573.234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          31.025.664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        61.598.898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4479634" y="338482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sp>
        <p:nvSpPr>
          <p:cNvPr id="63575" name="Rectangle 87"/>
          <p:cNvSpPr>
            <a:spLocks noChangeArrowheads="1"/>
          </p:cNvSpPr>
          <p:nvPr/>
        </p:nvSpPr>
        <p:spPr bwMode="auto">
          <a:xfrm>
            <a:off x="1" y="481119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80845"/>
              </p:ext>
            </p:extLst>
          </p:nvPr>
        </p:nvGraphicFramePr>
        <p:xfrm>
          <a:off x="539552" y="3140968"/>
          <a:ext cx="8352930" cy="2520280"/>
        </p:xfrm>
        <a:graphic>
          <a:graphicData uri="http://schemas.openxmlformats.org/drawingml/2006/table">
            <a:tbl>
              <a:tblPr/>
              <a:tblGrid>
                <a:gridCol w="232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31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SABİHA GÖKÇEN HAVA LİMANI YOLCU TRAFİĞİ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(2015 Yılı)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GELEN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GİDEN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9.312.763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7.870.405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17.183.168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4.905.514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4.694.643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9.600.157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14.218.277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12.565.048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26.783.325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Dikdörtgen"/>
          <p:cNvSpPr/>
          <p:nvPr/>
        </p:nvSpPr>
        <p:spPr>
          <a:xfrm>
            <a:off x="467545" y="5805264"/>
            <a:ext cx="8425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0000"/>
              </a:lnSpc>
              <a:defRPr/>
            </a:pPr>
            <a:r>
              <a:rPr lang="tr-TR" altLang="ja-JP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Her </a:t>
            </a:r>
            <a:r>
              <a:rPr lang="tr-TR" altLang="ja-JP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iki </a:t>
            </a:r>
            <a:r>
              <a:rPr lang="tr-TR" altLang="ja-JP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havalimanında </a:t>
            </a:r>
            <a:r>
              <a:rPr lang="tr-TR" sz="1600" b="1" dirty="0" smtClean="0">
                <a:effectLst/>
                <a:latin typeface="Bookman Old Style" pitchFamily="18" charset="0"/>
                <a:cs typeface="Arial" pitchFamily="34" charset="0"/>
              </a:rPr>
              <a:t>2015 Yılında</a:t>
            </a:r>
            <a:r>
              <a:rPr lang="tr-TR" altLang="ja-JP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 </a:t>
            </a:r>
            <a:r>
              <a:rPr lang="tr-TR" altLang="ja-JP" sz="1600" b="1" dirty="0" smtClean="0">
                <a:latin typeface="Bookman Old Style" pitchFamily="18" charset="0"/>
                <a:cs typeface="Arial" pitchFamily="34" charset="0"/>
              </a:rPr>
              <a:t>88.382.223</a:t>
            </a:r>
            <a:r>
              <a:rPr lang="tr-TR" altLang="ja-JP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 kişi </a:t>
            </a:r>
            <a:r>
              <a:rPr lang="tr-TR" altLang="ja-JP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gelen-giden yolcu trafiği </a:t>
            </a:r>
            <a:r>
              <a:rPr lang="tr-TR" altLang="ja-JP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olmuştur.</a:t>
            </a:r>
            <a:endParaRPr lang="tr-TR" altLang="ja-JP" sz="2000" b="1" dirty="0"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0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</p:spPr>
        <p:txBody>
          <a:bodyPr/>
          <a:lstStyle/>
          <a:p>
            <a:pPr>
              <a:defRPr/>
            </a:pPr>
            <a:fld id="{B7F0A6A0-ADB5-4755-B65F-8C394D84C4CE}" type="slidenum">
              <a:rPr lang="tr-TR"/>
              <a:pPr>
                <a:defRPr/>
              </a:pPr>
              <a:t>48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1"/>
            <a:ext cx="8568952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ELEKTRİK ABONE VE TÜKETİM DAĞILIMI</a:t>
            </a:r>
            <a:b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43700"/>
              </p:ext>
            </p:extLst>
          </p:nvPr>
        </p:nvGraphicFramePr>
        <p:xfrm>
          <a:off x="179512" y="3121677"/>
          <a:ext cx="8784976" cy="3230975"/>
        </p:xfrm>
        <a:graphic>
          <a:graphicData uri="http://schemas.openxmlformats.org/drawingml/2006/table">
            <a:tbl>
              <a:tblPr/>
              <a:tblGrid>
                <a:gridCol w="133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8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2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2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ABONE GRUBU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ABONE SAYISI  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TÜKETİM (</a:t>
                      </a:r>
                      <a:r>
                        <a:rPr kumimoji="0" lang="tr-TR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kWh</a:t>
                      </a: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MESKEN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3.713.131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                 2.361.794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  </a:t>
                      </a:r>
                      <a:endParaRPr lang="tr-TR" sz="12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6.074.925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6.491.545.141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4.060.687.904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10.552.233.045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TİCARETHANE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981.047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   294.553</a:t>
                      </a:r>
                      <a:endParaRPr lang="tr-TR" sz="12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1.275.600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9.067.441.496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4.015.597.530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13.083.039.026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12.314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2.473</a:t>
                      </a:r>
                      <a:endParaRPr lang="tr-TR" sz="12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14.787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5.374.282.481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1.830.179.001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7.204.461.482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RESMİ DAİRE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8.471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11.426</a:t>
                      </a:r>
                      <a:endParaRPr lang="tr-TR" sz="12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19.897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880.316.345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350.189.984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1.230.506.329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17.153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6.796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23.949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1.096.994.504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174.781.172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1.271.775.676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4.732.116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2.677.042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7.409.158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22.910.579.966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10.431.435.591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33.342.015.557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872078"/>
              </p:ext>
            </p:extLst>
          </p:nvPr>
        </p:nvGraphicFramePr>
        <p:xfrm>
          <a:off x="179512" y="404666"/>
          <a:ext cx="8752980" cy="2448269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01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                  </a:t>
                      </a:r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ENERJİ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  <a:r>
                        <a:rPr lang="tr-TR" sz="1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07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ELEKTRİK TÜKETİMİ </a:t>
                      </a:r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</a:t>
                      </a:r>
                      <a:r>
                        <a:rPr lang="tr-TR" sz="1300" b="1" i="0" u="none" strike="noStrike" dirty="0" err="1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kWh</a:t>
                      </a:r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31.831.784.612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32.868.191.938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33.342.015.557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755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 BAŞINA ELEKTRİK TÜKETİMİ </a:t>
                      </a:r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</a:t>
                      </a:r>
                      <a:r>
                        <a:rPr lang="tr-TR" sz="1300" b="1" i="0" u="none" strike="noStrike" dirty="0" err="1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kWh</a:t>
                      </a:r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2.248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2.286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2.274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755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(İSTANBUL)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  9,2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 8,6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%8,2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(TÜRKİYE)* 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%17,9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17,2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07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DOĞALGAZ TÜKETİMİ </a:t>
                      </a:r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(m³)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5.000.075.992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4.887.685.887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5.212.617.187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576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 BAŞINA YILLIK DOĞALGAZ TÜKETİMİ </a:t>
                      </a:r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(m³)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353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339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355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179512" y="6381328"/>
            <a:ext cx="8390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Bookman Old Style" pitchFamily="18" charset="0"/>
              </a:rPr>
              <a:t>*</a:t>
            </a:r>
            <a:r>
              <a:rPr lang="tr-TR" sz="1000" dirty="0" smtClean="0">
                <a:latin typeface="Bookman Old Style" pitchFamily="18" charset="0"/>
              </a:rPr>
              <a:t>Türkiye ile ilgili 2014 yılı bilgileri olup, 2015 yılı bilgileri temin edilememiştir.</a:t>
            </a:r>
          </a:p>
        </p:txBody>
      </p:sp>
    </p:spTree>
    <p:extLst>
      <p:ext uri="{BB962C8B-B14F-4D97-AF65-F5344CB8AC3E}">
        <p14:creationId xmlns:p14="http://schemas.microsoft.com/office/powerpoint/2010/main" val="201808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3B29D-82CD-47B4-A4EE-FAAAE1C77DA6}" type="slidenum">
              <a:rPr lang="tr-TR"/>
              <a:pPr>
                <a:defRPr/>
              </a:pPr>
              <a:t>49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344816" cy="1143000"/>
          </a:xfrm>
        </p:spPr>
        <p:txBody>
          <a:bodyPr/>
          <a:lstStyle/>
          <a:p>
            <a:pPr eaLnBrk="1" hangingPunct="1"/>
            <a:r>
              <a:rPr lang="tr-TR" sz="2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İLDEKİ  DOĞALGAZ  ABONE DURUMU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92004"/>
              </p:ext>
            </p:extLst>
          </p:nvPr>
        </p:nvGraphicFramePr>
        <p:xfrm>
          <a:off x="971600" y="1196752"/>
          <a:ext cx="7344817" cy="4791097"/>
        </p:xfrm>
        <a:graphic>
          <a:graphicData uri="http://schemas.openxmlformats.org/drawingml/2006/table">
            <a:tbl>
              <a:tblPr/>
              <a:tblGrid>
                <a:gridCol w="1610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ABONE SAYISI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GAZ KULLANICI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TÜKETİM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MİKTARI (m</a:t>
                      </a:r>
                      <a:r>
                        <a:rPr kumimoji="0" lang="tr-TR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1.571.000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1.394.000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1.879.874.500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3.005.927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2.650.533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3.756.771.604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3.317.448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2.991.361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4.180.633.934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3.650.199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3.309.871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4.090.323.280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3.951.077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3.621.578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3.990.611.994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4.189.437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3.874.630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3.831.424.743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4.463.076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4.149.896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3.988.839.379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4.808.565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4.490.297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5.371.845.391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5.106.140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4.789.202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5.043.710.097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5.386.189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5.085.759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5.024.584.402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5.660.095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5.357.080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4.943.890.773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5.950.390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5.617.561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5.212.617.187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5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15167"/>
              </p:ext>
            </p:extLst>
          </p:nvPr>
        </p:nvGraphicFramePr>
        <p:xfrm>
          <a:off x="611560" y="332656"/>
          <a:ext cx="8136904" cy="5904657"/>
        </p:xfrm>
        <a:graphic>
          <a:graphicData uri="http://schemas.openxmlformats.org/drawingml/2006/table">
            <a:tbl>
              <a:tblPr/>
              <a:tblGrid>
                <a:gridCol w="4031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4955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2015 YILINDA İSTANBUL’UN 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İLLER DÜZEYİNDE ALDIĞI GÖÇ</a:t>
                      </a: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69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İLLER (ilk 10)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ALDIĞI GÖÇ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TOKAT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19.388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ANKARA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19.021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İZMİR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15.559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KOCAELİ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14.952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VAN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13.155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BALIKESİR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12.494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ORDU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12.437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GİRESUN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11.814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BURSA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11.132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TEKİRDAĞ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11.101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DİĞER İLLER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261.811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33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TOPLAM ALINAN GÖÇ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402.864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6768752" cy="288032"/>
          </a:xfrm>
        </p:spPr>
        <p:txBody>
          <a:bodyPr>
            <a:noAutofit/>
          </a:bodyPr>
          <a:lstStyle/>
          <a:p>
            <a:pPr eaLnBrk="1" hangingPunct="1"/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EMNİYET ve JANDARMA </a:t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ASAYİŞ ve GÜVENLİK ÖZET TABLOSU</a:t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30888" y="6453337"/>
            <a:ext cx="2133600" cy="268139"/>
          </a:xfrm>
        </p:spPr>
        <p:txBody>
          <a:bodyPr/>
          <a:lstStyle/>
          <a:p>
            <a:pPr>
              <a:defRPr/>
            </a:pPr>
            <a:fld id="{6A53C22E-73E7-424B-9685-10FFAE8060D1}" type="slidenum">
              <a:rPr lang="tr-TR"/>
              <a:pPr>
                <a:defRPr/>
              </a:pPr>
              <a:t>50</a:t>
            </a:fld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77449"/>
              </p:ext>
            </p:extLst>
          </p:nvPr>
        </p:nvGraphicFramePr>
        <p:xfrm>
          <a:off x="539553" y="620688"/>
          <a:ext cx="7920880" cy="5371288"/>
        </p:xfrm>
        <a:graphic>
          <a:graphicData uri="http://schemas.openxmlformats.org/drawingml/2006/table">
            <a:tbl>
              <a:tblPr/>
              <a:tblGrid>
                <a:gridCol w="4408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86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ASAYİŞ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4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EMNİYET PERSONELİ/EMNİYET PERSONELİ 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BAŞINA DÜŞEN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NÜFUS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*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37.513/378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37.519/378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4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PERSONELİ / JANDARMA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PERSONELİ BAŞINA DÜŞEN NÜFUS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*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4.716/40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4.304/45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CİNAYET SAYISI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398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22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GASP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2.211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1.582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22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EVDEN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29.903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22.998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22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İŞYERİNDEN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10.503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8.853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22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 HIRSIZLIĞI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6.450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5.643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22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OTODAN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27.677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20.133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22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YANKESİCİLİK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12.211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10.766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22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DOLANDIRICILIK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5.227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5.232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22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KAPKAÇ SAYISI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1.843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1.137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 SONUCU ÖLEN KİŞİ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 SONUCU ÖLEN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KADIN / ERKEK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83/338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94/316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İNTİHARA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TEŞEBBÜS  OLAYI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1.601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1.898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İNTİHARA TEŞEBBÜS EDEN KADIN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/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1.565/1.281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1.143/1.127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KADINA ŞİDDET SONUCU ÖLÜM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59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BOĞULARAK </a:t>
                      </a: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YANGINDA ÖLEN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  KAZALARINDA  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257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KAZALARINDA YARALANAN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22.548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23.184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TRAFİK KAZASI SAYISI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49.840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48.873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CEZASI MAKBUZU (Adet)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2.955.300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3.353.002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CEZASI TUTARI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(TL)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418.232.098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556.231.215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857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TRAFİĞE KAYITLI ARAÇ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3.432.566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3.662.866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539552" y="6021288"/>
            <a:ext cx="4261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Bookman Old Style" pitchFamily="18" charset="0"/>
              </a:rPr>
              <a:t>(*) 2014  yılı nüfusuna  göre  hesaplanmıştır.</a:t>
            </a:r>
            <a:endParaRPr lang="tr-TR" sz="1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3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615114" y="6597352"/>
            <a:ext cx="2528887" cy="288032"/>
          </a:xfrm>
        </p:spPr>
        <p:txBody>
          <a:bodyPr/>
          <a:lstStyle/>
          <a:p>
            <a:pPr>
              <a:defRPr/>
            </a:pPr>
            <a:fld id="{4C43B3A1-B7CD-4CB9-8880-46DE2BCAD63A}" type="slidenum">
              <a:rPr lang="tr-TR"/>
              <a:pPr>
                <a:defRPr/>
              </a:pPr>
              <a:t>51</a:t>
            </a:fld>
            <a:endParaRPr lang="tr-TR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93457" y="606707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9127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64126"/>
              </p:ext>
            </p:extLst>
          </p:nvPr>
        </p:nvGraphicFramePr>
        <p:xfrm>
          <a:off x="180156" y="260648"/>
          <a:ext cx="8784337" cy="6117534"/>
        </p:xfrm>
        <a:graphic>
          <a:graphicData uri="http://schemas.openxmlformats.org/drawingml/2006/table">
            <a:tbl>
              <a:tblPr/>
              <a:tblGrid>
                <a:gridCol w="135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2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90980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2014-2015 YILLARI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EMNİYET-JANDARMA BÖLGESİ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GENEL ASAYİŞ OLAYLARI (TRAFİK HARİÇ)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39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SUÇ TÜRÜ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 YILI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YILI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2014/2015DEĞİŞİM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9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ASAYİŞ SUÇ.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337.582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3.906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341.488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313.642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3.722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317.364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-7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TERÖR OLAYLARI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677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640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-5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MALİ SUÇLAR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3.518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3.542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584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-83,5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BİLİŞİM SUÇLARI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3.820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3.877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2.733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2.978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-23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ORGANİZE SUÇLAR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-68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NARKOTİK OLAYLAR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21.395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21.473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13.695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13.761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-36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TOPLUMSAL OLAYLAR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3.085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3.085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5.613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5.613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82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İLLEGAL  GİRİŞ-ÇIKIŞ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5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DİĞER SUÇLAR ( kaçakçılık vs.)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2.250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2.433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4683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1.593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2.302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3.895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-17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0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372.602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4.071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376.673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338.548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3.899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344.929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-8,4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25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6C29F-266A-489A-B45F-A300EA38EED4}" type="slidenum">
              <a:rPr lang="tr-TR"/>
              <a:pPr>
                <a:defRPr/>
              </a:pPr>
              <a:t>52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548680"/>
            <a:ext cx="7056784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8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2014-2015 YILLARI  TERÖR OLAYLARI</a:t>
            </a:r>
            <a:r>
              <a:rPr lang="tr-TR" sz="28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8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800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03769"/>
              </p:ext>
            </p:extLst>
          </p:nvPr>
        </p:nvGraphicFramePr>
        <p:xfrm>
          <a:off x="179512" y="1196752"/>
          <a:ext cx="8784975" cy="4968552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8092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9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OLAY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640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1.329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TUTUKLANAN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OPERASYON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5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8CBD0-A193-4266-8B16-52C4476A3695}" type="slidenum">
              <a:rPr lang="tr-TR"/>
              <a:pPr>
                <a:defRPr/>
              </a:pPr>
              <a:t>53</a:t>
            </a:fld>
            <a:endParaRPr lang="tr-TR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957608" y="2197382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983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968099"/>
              </p:ext>
            </p:extLst>
          </p:nvPr>
        </p:nvGraphicFramePr>
        <p:xfrm>
          <a:off x="323528" y="476672"/>
          <a:ext cx="8496300" cy="5695493"/>
        </p:xfrm>
        <a:graphic>
          <a:graphicData uri="http://schemas.openxmlformats.org/drawingml/2006/table">
            <a:tbl>
              <a:tblPr/>
              <a:tblGrid>
                <a:gridCol w="309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89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YILI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EMNİYET-JANDARMA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TRAFİK KAZALARI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KAZANIN TÜRÜ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ÖLÜMLÜ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207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228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YARALAMALI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15.578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16.160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MADDİ HASARLI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31.851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/>
                        </a:rPr>
                        <a:t>32.485</a:t>
                      </a:r>
                      <a:endParaRPr lang="tr-TR" sz="2000" b="1" i="0" u="none" strike="noStrike" dirty="0">
                        <a:solidFill>
                          <a:srgbClr val="000099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47.636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1.237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48.873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9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ÖLÜ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234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257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YARALI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22.190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994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23.184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33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8F06F-424B-4D5B-8DF1-DBD0BDA4BC9A}" type="slidenum">
              <a:rPr lang="tr-TR"/>
              <a:pPr>
                <a:defRPr/>
              </a:pPr>
              <a:t>54</a:t>
            </a:fld>
            <a:endParaRPr lang="tr-TR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6048094" y="2182916"/>
            <a:ext cx="184712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defRPr/>
            </a:pPr>
            <a:endParaRPr lang="tr-TR" sz="1400" b="1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9938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58738"/>
              </p:ext>
            </p:extLst>
          </p:nvPr>
        </p:nvGraphicFramePr>
        <p:xfrm>
          <a:off x="178818" y="1166815"/>
          <a:ext cx="8785671" cy="4391658"/>
        </p:xfrm>
        <a:graphic>
          <a:graphicData uri="http://schemas.openxmlformats.org/drawingml/2006/table">
            <a:tbl>
              <a:tblPr/>
              <a:tblGrid>
                <a:gridCol w="410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2576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2015 YILI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EMNİYET - 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TRAFİK DENETİMLERİ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1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EMNİYET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JANDARMA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CEZA UYGULANAN SÜRÜCÜ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(MAKBUZ)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3.331.587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21.415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3.353.002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5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CEZA TUTARI (TL)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549.058.470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7.172.745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556.231.215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TRAFİKTEN MEN EDİLEN ARAÇ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96.741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4.430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101.171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77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660232" y="6597352"/>
            <a:ext cx="2483768" cy="260648"/>
          </a:xfrm>
        </p:spPr>
        <p:txBody>
          <a:bodyPr/>
          <a:lstStyle/>
          <a:p>
            <a:pPr>
              <a:defRPr/>
            </a:pPr>
            <a:fld id="{18F6C61F-0D4B-4948-91A9-B1BE5EFCE025}" type="slidenum">
              <a:rPr lang="tr-TR"/>
              <a:pPr>
                <a:defRPr/>
              </a:pPr>
              <a:t>55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23529" y="116632"/>
            <a:ext cx="8568951" cy="649288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KONTROL EDİLEN  GEMİ VE TEKNE SAYILARI</a:t>
            </a:r>
          </a:p>
        </p:txBody>
      </p:sp>
      <p:graphicFrame>
        <p:nvGraphicFramePr>
          <p:cNvPr id="5" name="4 Tablo Yer Tutucusu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915987142"/>
              </p:ext>
            </p:extLst>
          </p:nvPr>
        </p:nvGraphicFramePr>
        <p:xfrm>
          <a:off x="323528" y="836712"/>
          <a:ext cx="8568952" cy="5675462"/>
        </p:xfrm>
        <a:graphic>
          <a:graphicData uri="http://schemas.openxmlformats.org/drawingml/2006/table">
            <a:tbl>
              <a:tblPr/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FAALİYET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DEĞİŞİM YÜZDESİ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İCRA EDİLEN SEYİR SAATİ  (SAAT)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15.588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22.769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KONTROL EDİLEN GEMİ/TEKNE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7.412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7.186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YASAL İŞLEM UYGULANAN GEMİ/TEKNE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2.475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6.004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242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MOTORİN KAÇAKÇILIĞI OLAY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  KAÇAK MOTORİN MİKTARI(TON)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27,6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2.760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İLLEGAL OLAY GEÇİŞ SAYISI  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  YASA  DIŞI  GÖÇMEN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768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2.285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297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İCRA EDİLEN ARAMA-KURTARMA HAREKAT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210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ARAMA- KURTARMA HAREKATINDA KURTARILAN İNSAN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2.682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440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ARAMA- KURTARMA HAREKATINDA KURTARILAN TEKNE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288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DENİZDEN ÇIKARILAN CESET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BOĞAZLARDAN GEÇEN VE REFAKAT YAPILAN TANKER SA.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1.223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904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-74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ÇEVRE KİRLİLİĞİ OLAY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UYGULANAN  ÇEVRE KİRLİLİĞİ PARA  CEZASI (TL)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4.430 (1 işlem)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401.059 (19 işlem)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9.053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CEZA UYGULANAN KUM KOSTERİ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1 Başlık"/>
          <p:cNvSpPr txBox="1">
            <a:spLocks/>
          </p:cNvSpPr>
          <p:nvPr/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152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12078"/>
              </p:ext>
            </p:extLst>
          </p:nvPr>
        </p:nvGraphicFramePr>
        <p:xfrm>
          <a:off x="683568" y="980728"/>
          <a:ext cx="7776864" cy="4925797"/>
        </p:xfrm>
        <a:graphic>
          <a:graphicData uri="http://schemas.openxmlformats.org/drawingml/2006/table">
            <a:tbl>
              <a:tblPr/>
              <a:tblGrid>
                <a:gridCol w="157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0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1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İTİBARIYLA </a:t>
                      </a:r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YAPILAN GENEL BÜTÇE YATIRIMLARI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6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YILLAR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  PROGRAMA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ALINAN</a:t>
                      </a: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PROJE 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BİTEN PROJE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YAPILAN HARCAMA (TL)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1.539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1.332.425.380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2.085.274.205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1.844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2.191.830.909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3.206.362.974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1.372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6.033.934.280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1.554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7.135.544.489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1.569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6.201.203.084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6.620.725.758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1.229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5.008.387.340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4.519.105.693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1.234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332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6.606.963.068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1.101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5.790.665.292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6.511.687.769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17.327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63.244.143.241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539552" y="6093296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Son 13 yılda bitirilen </a:t>
            </a:r>
            <a:r>
              <a:rPr lang="tr-TR" sz="1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5.250 </a:t>
            </a:r>
            <a:r>
              <a:rPr lang="tr-TR" sz="14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proje için toplam </a:t>
            </a:r>
            <a:r>
              <a:rPr lang="tr-TR" sz="1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63.244.143.241</a:t>
            </a:r>
            <a:r>
              <a:rPr lang="tr-TR" sz="14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TL.</a:t>
            </a:r>
            <a:r>
              <a:rPr lang="tr-TR" sz="1400" b="1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tr-TR" sz="14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harcama yapılmıştır. </a:t>
            </a:r>
            <a:endParaRPr lang="tr-TR" sz="1400" dirty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11560" y="332656"/>
            <a:ext cx="7601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İSTANBUL’A, 13 YILDA GENEL BÜTÇEDEN 63,2 MİLYARLIK YATIRIM</a:t>
            </a:r>
            <a:endParaRPr lang="tr-TR" sz="16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2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A987E-6820-4DB2-AB31-716A4B1ADA9A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471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 anchor="ctr"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467544" y="4149080"/>
            <a:ext cx="6911999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 anchor="ctr">
            <a:spAutoFit/>
          </a:bodyPr>
          <a:lstStyle/>
          <a:p>
            <a:r>
              <a:rPr lang="tr-TR" sz="1600" b="1" dirty="0" smtClean="0"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lang="tr-TR" sz="1100" b="1" dirty="0" smtClean="0">
                <a:effectLst/>
                <a:latin typeface="Bookman Old Style" pitchFamily="18" charset="0"/>
                <a:cs typeface="Arial" pitchFamily="34" charset="0"/>
              </a:rPr>
              <a:t>Adli,Askeri </a:t>
            </a:r>
            <a:r>
              <a:rPr lang="tr-TR" sz="1100" b="1" dirty="0">
                <a:effectLst/>
                <a:latin typeface="Bookman Old Style" pitchFamily="18" charset="0"/>
                <a:cs typeface="Arial" pitchFamily="34" charset="0"/>
              </a:rPr>
              <a:t>kurumlar  ve üniversiteler  </a:t>
            </a:r>
            <a:r>
              <a:rPr lang="tr-TR" sz="1100" b="1" dirty="0" smtClean="0">
                <a:effectLst/>
                <a:latin typeface="Bookman Old Style" pitchFamily="18" charset="0"/>
                <a:cs typeface="Arial" pitchFamily="34" charset="0"/>
              </a:rPr>
              <a:t>hariçtir.</a:t>
            </a:r>
            <a:endParaRPr lang="tr-TR" sz="1100" b="1" dirty="0">
              <a:effectLst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76565"/>
              </p:ext>
            </p:extLst>
          </p:nvPr>
        </p:nvGraphicFramePr>
        <p:xfrm>
          <a:off x="467544" y="188641"/>
          <a:ext cx="8208912" cy="3880405"/>
        </p:xfrm>
        <a:graphic>
          <a:graphicData uri="http://schemas.openxmlformats.org/drawingml/2006/table">
            <a:tbl>
              <a:tblPr/>
              <a:tblGrid>
                <a:gridCol w="338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22">
                <a:tc gridSpan="4"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KAMU KURULUŞLARI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17"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 KURULUŞLAR*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MAHALLİ KURULUŞLAR</a:t>
                      </a:r>
                      <a:r>
                        <a:rPr lang="tr-TR" sz="1400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</a:t>
                      </a:r>
                      <a:r>
                        <a:rPr lang="tr-TR" sz="1400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61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BAŞKANLIKLAR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B.ŞEHİR BELEDİYESİ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61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 MÜDÜRLÜK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İLÇE BELEDİYESİ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2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BÖLGE MÜDÜRLÜĞÜ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2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 MÜDÜRLÜĞÜ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2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BAŞMÜDÜRLÜK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2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DAİRE BAŞKANLIĞI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2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TEMSİLCİLİK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411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KOORDİNATÖRLÜK, KURUL MÜDÜRLÜĞÜ VE DİĞER MÜDÜRLÜKLER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30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96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239949"/>
              </p:ext>
            </p:extLst>
          </p:nvPr>
        </p:nvGraphicFramePr>
        <p:xfrm>
          <a:off x="467544" y="4581128"/>
          <a:ext cx="7992888" cy="1944217"/>
        </p:xfrm>
        <a:graphic>
          <a:graphicData uri="http://schemas.openxmlformats.org/drawingml/2006/table">
            <a:tbl>
              <a:tblPr/>
              <a:tblGrid>
                <a:gridCol w="5287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SİVİL TOPLUM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KURULUŞU  TÜRÜ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VAKIF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2.001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DERNEK (Faal)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21.477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23.478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84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DCF39-62A9-4AF6-BB9D-3FC9B7377D79}" type="slidenum">
              <a:rPr lang="tr-TR"/>
              <a:pPr>
                <a:defRPr/>
              </a:pPr>
              <a:t>7</a:t>
            </a:fld>
            <a:endParaRPr lang="tr-TR"/>
          </a:p>
        </p:txBody>
      </p:sp>
      <p:graphicFrame>
        <p:nvGraphicFramePr>
          <p:cNvPr id="11311" name="Group 4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8843486"/>
              </p:ext>
            </p:extLst>
          </p:nvPr>
        </p:nvGraphicFramePr>
        <p:xfrm>
          <a:off x="323528" y="620688"/>
          <a:ext cx="8496944" cy="3523790"/>
        </p:xfrm>
        <a:graphic>
          <a:graphicData uri="http://schemas.openxmlformats.org/drawingml/2006/table">
            <a:tbl>
              <a:tblPr/>
              <a:tblGrid>
                <a:gridCol w="2904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37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İŞSİZLİK  VE  İŞGÜCÜ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185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TÜRKİYE*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İSTANBUL**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İSTANBUL’UN PAYI  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 GÜCÜ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30.003.000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5.785.000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İSTİHDAM EDİLENLER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26.856.000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5.096.000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İŞSİZ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3.147.000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688.000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9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İŞSİZLİK  ORANI (%)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10,5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11,9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770345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 anchor="ctr">
            <a:spAutoFit/>
          </a:bodyPr>
          <a:lstStyle/>
          <a:p>
            <a:pPr>
              <a:defRPr/>
            </a:pPr>
            <a:endParaRPr lang="tr-TR"/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097790"/>
              </p:ext>
            </p:extLst>
          </p:nvPr>
        </p:nvGraphicFramePr>
        <p:xfrm>
          <a:off x="251521" y="4725144"/>
          <a:ext cx="8568951" cy="1296145"/>
        </p:xfrm>
        <a:graphic>
          <a:graphicData uri="http://schemas.openxmlformats.org/drawingml/2006/table">
            <a:tbl>
              <a:tblPr/>
              <a:tblGrid>
                <a:gridCol w="214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1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9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İŞYERİ SAYISI***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İST.’UN PAYI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İŞYERİ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1.736.882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503.303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28,9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184712" y="6005458"/>
            <a:ext cx="4315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tr-TR" sz="1000" dirty="0" smtClean="0">
                <a:latin typeface="Bookman Old Style" pitchFamily="18" charset="0"/>
              </a:rPr>
              <a:t>*   2015 Ekim ayı </a:t>
            </a:r>
            <a:r>
              <a:rPr lang="tr-TR" sz="1000" dirty="0">
                <a:latin typeface="Bookman Old Style" pitchFamily="18" charset="0"/>
              </a:rPr>
              <a:t>i</a:t>
            </a:r>
            <a:r>
              <a:rPr lang="tr-TR" sz="1000" dirty="0" smtClean="0">
                <a:latin typeface="Bookman Old Style" pitchFamily="18" charset="0"/>
              </a:rPr>
              <a:t>tibari ile.</a:t>
            </a:r>
          </a:p>
          <a:p>
            <a:pPr marL="285750" indent="-285750">
              <a:buFont typeface="Arial" charset="0"/>
              <a:buChar char="•"/>
            </a:pPr>
            <a:r>
              <a:rPr lang="tr-TR" sz="1000" dirty="0" smtClean="0">
                <a:latin typeface="Bookman Old Style" pitchFamily="18" charset="0"/>
              </a:rPr>
              <a:t>**  2014 yılı sonu itibari ile.</a:t>
            </a:r>
          </a:p>
          <a:p>
            <a:pPr marL="285750" indent="-285750">
              <a:buFont typeface="Arial" charset="0"/>
              <a:buChar char="•"/>
            </a:pPr>
            <a:r>
              <a:rPr lang="tr-TR" sz="1000" dirty="0" smtClean="0">
                <a:latin typeface="Bookman Old Style" pitchFamily="18" charset="0"/>
              </a:rPr>
              <a:t>*** 2015 Kasım ayı itibari ile.</a:t>
            </a:r>
            <a:endParaRPr lang="tr-TR" sz="1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2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1907704" cy="365125"/>
          </a:xfrm>
        </p:spPr>
        <p:txBody>
          <a:bodyPr/>
          <a:lstStyle/>
          <a:p>
            <a:pPr>
              <a:defRPr/>
            </a:pPr>
            <a:fld id="{9701CE00-BC6E-4378-A506-8E1CD4BC3573}" type="slidenum">
              <a:rPr lang="tr-TR"/>
              <a:pPr>
                <a:defRPr/>
              </a:pPr>
              <a:t>8</a:t>
            </a:fld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275297"/>
              </p:ext>
            </p:extLst>
          </p:nvPr>
        </p:nvGraphicFramePr>
        <p:xfrm>
          <a:off x="251520" y="961989"/>
          <a:ext cx="8640960" cy="4456263"/>
        </p:xfrm>
        <a:graphic>
          <a:graphicData uri="http://schemas.openxmlformats.org/drawingml/2006/table">
            <a:tbl>
              <a:tblPr/>
              <a:tblGrid>
                <a:gridCol w="3784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622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ÇALIŞMA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HAYATI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2015*</a:t>
                      </a:r>
                      <a:endParaRPr lang="tr-TR" sz="12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İSTİHDAM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OLUNANLAR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4.493.000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4.658.000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5.096.000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**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İŞSİZ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570.000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589.000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688.000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**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87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SSK MENSUBU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(4/a)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3.653.299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3.912.291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4. 176.693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4.327.676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BAĞKURLU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(4/b)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528.313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514.306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518.074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532.933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 SANDIĞI MENSUBU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(4/c)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301.080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319.732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337.542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347.499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 </a:t>
                      </a: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SGK’LI ÇALIŞAN 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4.482.692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4.746.329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5.032.309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5.208.108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8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SSK EMEKLİSİ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(4/a)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1.407.428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1.466.149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1.527.884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1.622.180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BAĞKUR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EMEKLİSİ  (4/b)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278.025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270.433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273.566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281.315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 SANDIĞI EMEKLİSİ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(4/c)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300.367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305.412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305.356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309.564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 </a:t>
                      </a: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SGK EMEKLİSİ </a:t>
                      </a: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1.985.820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2.041.994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2.106.806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2.213.059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69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GENEL SAĞLIK SİGORTALI KİŞİ SAYISI (G1+G2+G3)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229.580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310.040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445.222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648.082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GENEL SAĞLIK SİGORTASI GELİR İŞLEMLERİNDE</a:t>
                      </a: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GELİRİ OLMAYAN SAYISI (G0)</a:t>
                      </a:r>
                      <a:endParaRPr lang="tr-TR" sz="12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159.054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213.851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304.549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467.939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069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MALUL MAAŞI ALAN KİŞİ</a:t>
                      </a: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(SGK KAPSAMINDA)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31.466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31.875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33.074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34.274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79512" y="5450740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"/>
            <a:r>
              <a:rPr lang="tr-TR" sz="1000" dirty="0" smtClean="0">
                <a:latin typeface="Bookman Old Style" pitchFamily="18" charset="0"/>
                <a:cs typeface="Arial" pitchFamily="34" charset="0"/>
              </a:rPr>
              <a:t>*  2015 yılı Kasım ayı itibariyle.</a:t>
            </a:r>
          </a:p>
          <a:p>
            <a:pPr algn="just" fontAlgn="b"/>
            <a:r>
              <a:rPr lang="tr-TR" sz="1000" dirty="0" smtClean="0">
                <a:latin typeface="Bookman Old Style" pitchFamily="18" charset="0"/>
                <a:cs typeface="Arial" pitchFamily="34" charset="0"/>
              </a:rPr>
              <a:t>* * 2015 il düzeyinde istatistikler henüz yayımlanmamıştır.</a:t>
            </a:r>
            <a:endParaRPr lang="tr-TR" sz="1000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9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226EC-AC1A-41E5-98E0-CE052474D4F2}" type="slidenum">
              <a:rPr lang="tr-TR"/>
              <a:pPr>
                <a:defRPr/>
              </a:pPr>
              <a:t>9</a:t>
            </a:fld>
            <a:endParaRPr lang="tr-TR" dirty="0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24403"/>
              </p:ext>
            </p:extLst>
          </p:nvPr>
        </p:nvGraphicFramePr>
        <p:xfrm>
          <a:off x="323528" y="188640"/>
          <a:ext cx="8640960" cy="3809912"/>
        </p:xfrm>
        <a:graphic>
          <a:graphicData uri="http://schemas.openxmlformats.org/drawingml/2006/table">
            <a:tbl>
              <a:tblPr/>
              <a:tblGrid>
                <a:gridCol w="560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5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ŞİRKETLERİN DAĞILIMI  (FAAL)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ŞİRKET TÜRÜ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SAYISI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LİMİTED ŞİRKET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199.421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ŞAHIS ŞİRKETİ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131.448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ANONİM ŞİRKET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52.039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KOLLEKTİF ŞİRKET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563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KOOPERATİF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1.691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KOMANDİT ŞİRKET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HOLDİNG 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563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BANKA MERKEZ VE ŞUBELERİ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3.505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TOPLAM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389.284*</a:t>
                      </a: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440743"/>
              </p:ext>
            </p:extLst>
          </p:nvPr>
        </p:nvGraphicFramePr>
        <p:xfrm>
          <a:off x="251520" y="4149080"/>
          <a:ext cx="8784976" cy="2088232"/>
        </p:xfrm>
        <a:graphic>
          <a:graphicData uri="http://schemas.openxmlformats.org/drawingml/2006/table">
            <a:tbl>
              <a:tblPr/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911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 TÜKETİCİ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HAKLARI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9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DENETİM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YAPILAN İŞYERİ SAYISI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1.956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862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1.395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2.092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9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YAPILAN DENETİM SAYISI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8.956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4.050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5.921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6.831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32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UYGULANAN İDARİ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PARA  CEZASI (TL)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3.215.678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2.654.051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37.900.803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306.314.710*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TÜKETİCİ HAKEM HEYETLERİNE YAPILAN BAŞVURU (İL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 İLÇE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31.870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107.345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821.631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873.302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05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6563</TotalTime>
  <Words>6526</Words>
  <Application>Microsoft Office PowerPoint</Application>
  <PresentationFormat>Ekran Gösterisi (4:3)</PresentationFormat>
  <Paragraphs>4196</Paragraphs>
  <Slides>56</Slides>
  <Notes>31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56</vt:i4>
      </vt:variant>
    </vt:vector>
  </HeadingPairs>
  <TitlesOfParts>
    <vt:vector size="65" baseType="lpstr">
      <vt:lpstr>ＭＳ Ｐゴシック</vt:lpstr>
      <vt:lpstr>Arial</vt:lpstr>
      <vt:lpstr>Arial Unicode MS</vt:lpstr>
      <vt:lpstr>Bookman Old Style</vt:lpstr>
      <vt:lpstr>Calibri</vt:lpstr>
      <vt:lpstr>Tahoma</vt:lpstr>
      <vt:lpstr>Times New Roman</vt:lpstr>
      <vt:lpstr>Ofis Teması</vt:lpstr>
      <vt:lpstr>1_Ofis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İTHALAT VE İHRACAT  (Milyon $)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2015-2016 YILI RESMİ OKULLARIN NORMAL VE  İKİLİ ÖĞRETİM DURUMU</vt:lpstr>
      <vt:lpstr>PowerPoint Sunusu</vt:lpstr>
      <vt:lpstr>DEVLET ÜNİVERSİTELERİ </vt:lpstr>
      <vt:lpstr>VAKIF  ÜNİVERSİTELERİ ve VAKIF MESLEK YÜKSEKOKULLARI</vt:lpstr>
      <vt:lpstr>PowerPoint Sunusu</vt:lpstr>
      <vt:lpstr>PowerPoint Sunusu</vt:lpstr>
      <vt:lpstr>PowerPoint Sunusu</vt:lpstr>
      <vt:lpstr>YILLARA GÖRE HASTANE SAYILARI</vt:lpstr>
      <vt:lpstr>YILLARA  GÖRE  YATAK SAYILARI</vt:lpstr>
      <vt:lpstr>SOSYAL GÜVENLİK</vt:lpstr>
      <vt:lpstr>  SOSYAL YARDIMLAŞMA VAKFI YARDIMLARI   </vt:lpstr>
      <vt:lpstr>PowerPoint Sunusu</vt:lpstr>
      <vt:lpstr>PowerPoint Sunusu</vt:lpstr>
      <vt:lpstr>TARİHİ DEĞERE SAHİP YERLER </vt:lpstr>
      <vt:lpstr>İLDEKİ BAZI KÜLTÜREL DEĞERLER</vt:lpstr>
      <vt:lpstr>MÜZE ZİYARETÇİ SAYISI*</vt:lpstr>
      <vt:lpstr>PowerPoint Sunusu</vt:lpstr>
      <vt:lpstr>TURİST GİRİŞLERİ </vt:lpstr>
      <vt:lpstr> </vt:lpstr>
      <vt:lpstr>SPOR İLE İLGİLİ  GÖSTERGELER</vt:lpstr>
      <vt:lpstr>PowerPoint Sunusu</vt:lpstr>
      <vt:lpstr>BARAJLAR VE SU KAYNAKLARI</vt:lpstr>
      <vt:lpstr>PowerPoint Sunusu</vt:lpstr>
      <vt:lpstr>KARAYOLU TAŞIMACILIĞI</vt:lpstr>
      <vt:lpstr>PowerPoint Sunusu</vt:lpstr>
      <vt:lpstr> KARA YOLLARI</vt:lpstr>
      <vt:lpstr>PowerPoint Sunusu</vt:lpstr>
      <vt:lpstr>ELEKTRİK ABONE VE TÜKETİM DAĞILIMI </vt:lpstr>
      <vt:lpstr>İLDEKİ  DOĞALGAZ  ABONE DURUMU</vt:lpstr>
      <vt:lpstr>EMNİYET ve JANDARMA  ASAYİŞ ve GÜVENLİK ÖZET TABLOSU </vt:lpstr>
      <vt:lpstr>PowerPoint Sunusu</vt:lpstr>
      <vt:lpstr>2014-2015 YILLARI  TERÖR OLAYLARI </vt:lpstr>
      <vt:lpstr>PowerPoint Sunusu</vt:lpstr>
      <vt:lpstr>PowerPoint Sunusu</vt:lpstr>
      <vt:lpstr>KONTROL EDİLEN  GEMİ VE TEKNE SAYILARI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Barış AMAÇ</dc:creator>
  <cp:lastModifiedBy>Serpil BÜYÜKKARA</cp:lastModifiedBy>
  <cp:revision>734</cp:revision>
  <cp:lastPrinted>2016-02-09T12:38:35Z</cp:lastPrinted>
  <dcterms:created xsi:type="dcterms:W3CDTF">2015-08-05T07:14:36Z</dcterms:created>
  <dcterms:modified xsi:type="dcterms:W3CDTF">2024-12-04T13:03:48Z</dcterms:modified>
</cp:coreProperties>
</file>