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1" r:id="rId1"/>
  </p:sldMasterIdLst>
  <p:notesMasterIdLst>
    <p:notesMasterId r:id="rId58"/>
  </p:notesMasterIdLst>
  <p:handoutMasterIdLst>
    <p:handoutMasterId r:id="rId59"/>
  </p:handoutMasterIdLst>
  <p:sldIdLst>
    <p:sldId id="1375" r:id="rId2"/>
    <p:sldId id="1132" r:id="rId3"/>
    <p:sldId id="1374" r:id="rId4"/>
    <p:sldId id="940" r:id="rId5"/>
    <p:sldId id="941" r:id="rId6"/>
    <p:sldId id="944" r:id="rId7"/>
    <p:sldId id="948" r:id="rId8"/>
    <p:sldId id="1050" r:id="rId9"/>
    <p:sldId id="1053" r:id="rId10"/>
    <p:sldId id="1054" r:id="rId11"/>
    <p:sldId id="1055" r:id="rId12"/>
    <p:sldId id="1057" r:id="rId13"/>
    <p:sldId id="1061" r:id="rId14"/>
    <p:sldId id="952" r:id="rId15"/>
    <p:sldId id="951" r:id="rId16"/>
    <p:sldId id="954" r:id="rId17"/>
    <p:sldId id="956" r:id="rId18"/>
    <p:sldId id="959" r:id="rId19"/>
    <p:sldId id="979" r:id="rId20"/>
    <p:sldId id="980" r:id="rId21"/>
    <p:sldId id="1073" r:id="rId22"/>
    <p:sldId id="983" r:id="rId23"/>
    <p:sldId id="985" r:id="rId24"/>
    <p:sldId id="988" r:id="rId25"/>
    <p:sldId id="989" r:id="rId26"/>
    <p:sldId id="990" r:id="rId27"/>
    <p:sldId id="991" r:id="rId28"/>
    <p:sldId id="1028" r:id="rId29"/>
    <p:sldId id="1030" r:id="rId30"/>
    <p:sldId id="1032" r:id="rId31"/>
    <p:sldId id="1034" r:id="rId32"/>
    <p:sldId id="1036" r:id="rId33"/>
    <p:sldId id="1075" r:id="rId34"/>
    <p:sldId id="1074" r:id="rId35"/>
    <p:sldId id="1076" r:id="rId36"/>
    <p:sldId id="1077" r:id="rId37"/>
    <p:sldId id="1078" r:id="rId38"/>
    <p:sldId id="1000" r:id="rId39"/>
    <p:sldId id="1001" r:id="rId40"/>
    <p:sldId id="1003" r:id="rId41"/>
    <p:sldId id="1012" r:id="rId42"/>
    <p:sldId id="1014" r:id="rId43"/>
    <p:sldId id="969" r:id="rId44"/>
    <p:sldId id="976" r:id="rId45"/>
    <p:sldId id="977" r:id="rId46"/>
    <p:sldId id="1017" r:id="rId47"/>
    <p:sldId id="1018" r:id="rId48"/>
    <p:sldId id="960" r:id="rId49"/>
    <p:sldId id="962" r:id="rId50"/>
    <p:sldId id="963" r:id="rId51"/>
    <p:sldId id="965" r:id="rId52"/>
    <p:sldId id="1026" r:id="rId53"/>
    <p:sldId id="1038" r:id="rId54"/>
    <p:sldId id="1039" r:id="rId55"/>
    <p:sldId id="1040" r:id="rId56"/>
    <p:sldId id="866" r:id="rId57"/>
  </p:sldIdLst>
  <p:sldSz cx="6858000" cy="9906000" type="A4"/>
  <p:notesSz cx="6797675" cy="9928225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Kapak" id="{CB6870C7-5DC8-4BB2-A8B5-8D20CE3E9EF5}">
          <p14:sldIdLst>
            <p14:sldId id="1375"/>
          </p14:sldIdLst>
        </p14:section>
        <p14:section name="Önsöz ve İçindekiler" id="{E3834704-E864-44A4-A165-EC348F2F0F99}">
          <p14:sldIdLst>
            <p14:sldId id="1132"/>
            <p14:sldId id="1374"/>
          </p14:sldIdLst>
        </p14:section>
        <p14:section name="Nüfus" id="{BCBD03B5-80DA-4107-90EF-EDA191818473}">
          <p14:sldIdLst>
            <p14:sldId id="940"/>
            <p14:sldId id="941"/>
            <p14:sldId id="944"/>
          </p14:sldIdLst>
        </p14:section>
        <p14:section name="İdari Yapı" id="{91CF1F5F-7AC3-4C78-B8BB-28967CF3CFA3}">
          <p14:sldIdLst>
            <p14:sldId id="948"/>
          </p14:sldIdLst>
        </p14:section>
        <p14:section name="Asayiş ve Güvenlik" id="{D88D19B8-E6A1-4D66-AE38-9E1BDC194F17}">
          <p14:sldIdLst>
            <p14:sldId id="1050"/>
            <p14:sldId id="1053"/>
            <p14:sldId id="1054"/>
            <p14:sldId id="1055"/>
            <p14:sldId id="1057"/>
            <p14:sldId id="1061"/>
          </p14:sldIdLst>
        </p14:section>
        <p14:section name="İş ve Çalışma Hayatı" id="{382D718F-38F6-4B88-9A9D-A50CB3B1D8B3}">
          <p14:sldIdLst>
            <p14:sldId id="952"/>
          </p14:sldIdLst>
        </p14:section>
        <p14:section name="Milli Gelir ve Ekonomik Durum" id="{0B108E85-2C45-4F66-8025-952477DD2D50}">
          <p14:sldIdLst>
            <p14:sldId id="951"/>
            <p14:sldId id="954"/>
            <p14:sldId id="956"/>
            <p14:sldId id="959"/>
          </p14:sldIdLst>
        </p14:section>
        <p14:section name="Eğitim" id="{F94EEF6A-EAC4-48B2-A445-3E0D61075020}">
          <p14:sldIdLst>
            <p14:sldId id="979"/>
            <p14:sldId id="980"/>
            <p14:sldId id="1073"/>
            <p14:sldId id="983"/>
            <p14:sldId id="985"/>
          </p14:sldIdLst>
        </p14:section>
        <p14:section name="Yüksek Öğretim" id="{C87B0D2E-C96F-4438-8675-A1496E6AB87B}">
          <p14:sldIdLst>
            <p14:sldId id="988"/>
            <p14:sldId id="989"/>
            <p14:sldId id="990"/>
            <p14:sldId id="991"/>
          </p14:sldIdLst>
        </p14:section>
        <p14:section name="Ulaşım" id="{18DF6305-EDBB-4215-83BF-A57E59319649}">
          <p14:sldIdLst>
            <p14:sldId id="1028"/>
            <p14:sldId id="1030"/>
            <p14:sldId id="1032"/>
            <p14:sldId id="1034"/>
            <p14:sldId id="1036"/>
          </p14:sldIdLst>
        </p14:section>
        <p14:section name="Sağlık" id="{827ED5F3-9EA5-4E1E-A5A6-78F5C537763D}">
          <p14:sldIdLst>
            <p14:sldId id="1075"/>
            <p14:sldId id="1074"/>
            <p14:sldId id="1076"/>
            <p14:sldId id="1077"/>
            <p14:sldId id="1078"/>
          </p14:sldIdLst>
        </p14:section>
        <p14:section name="Sosyal Hizmetler" id="{135582F7-D1D9-4B80-8D1B-7DA0C615EBE4}">
          <p14:sldIdLst>
            <p14:sldId id="1000"/>
            <p14:sldId id="1001"/>
            <p14:sldId id="1003"/>
          </p14:sldIdLst>
        </p14:section>
        <p14:section name="Kültür ve Turizm" id="{00722258-9DB0-425A-A243-ABA357267D53}">
          <p14:sldIdLst>
            <p14:sldId id="1012"/>
            <p14:sldId id="1014"/>
            <p14:sldId id="969"/>
            <p14:sldId id="976"/>
            <p14:sldId id="977"/>
          </p14:sldIdLst>
        </p14:section>
        <p14:section name="Spor" id="{A4C2D35F-4A7C-4D67-AFCE-972D233714B5}">
          <p14:sldIdLst>
            <p14:sldId id="1017"/>
            <p14:sldId id="1018"/>
          </p14:sldIdLst>
        </p14:section>
        <p14:section name="Sanayi ve Teknoloji" id="{9817FEBA-CA9B-4048-90D3-1C16EFAABE37}">
          <p14:sldIdLst>
            <p14:sldId id="960"/>
            <p14:sldId id="962"/>
          </p14:sldIdLst>
        </p14:section>
        <p14:section name="Tarım, Orman ve Hayvancılık" id="{698FB528-5B18-4F63-8A31-5848657B907D}">
          <p14:sldIdLst>
            <p14:sldId id="963"/>
            <p14:sldId id="965"/>
          </p14:sldIdLst>
        </p14:section>
        <p14:section name="Fiziki ve Teknik Altyapı" id="{14F16885-D14D-4357-8EA9-07BD365417B4}">
          <p14:sldIdLst>
            <p14:sldId id="1026"/>
          </p14:sldIdLst>
        </p14:section>
        <p14:section name="İletişim, Haberleşme ve Enerji" id="{E0DD1311-E880-441B-A6C5-D3C74CBA593A}">
          <p14:sldIdLst>
            <p14:sldId id="1038"/>
            <p14:sldId id="1039"/>
            <p14:sldId id="1040"/>
          </p14:sldIdLst>
        </p14:section>
        <p14:section name="Mahalli İdareler" id="{9C648D7D-65FE-44B9-A4AC-090A9B9C0210}">
          <p14:sldIdLst/>
        </p14:section>
        <p14:section name="Kamu Yatırımları" id="{872BCAB6-A2CE-46E7-BC49-1413BD9B144A}">
          <p14:sldIdLst>
            <p14:sldId id="866"/>
          </p14:sldIdLst>
        </p14:section>
        <p14:section name="Devam Eden Önemli Projeler" id="{BDAD76BD-FE19-423C-89D3-934945AA13F1}">
          <p14:sldIdLst/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Züleyha AKSÜZEK KAVAK" initials="ZAK" lastIdx="1" clrIdx="0">
    <p:extLst>
      <p:ext uri="{19B8F6BF-5375-455C-9EA6-DF929625EA0E}">
        <p15:presenceInfo xmlns:p15="http://schemas.microsoft.com/office/powerpoint/2012/main" userId="S-1-5-21-3319460674-182160504-3610838970-1062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404F64"/>
    <a:srgbClr val="2F4858"/>
    <a:srgbClr val="F2D492"/>
    <a:srgbClr val="C2D2E3"/>
    <a:srgbClr val="B1DCEB"/>
    <a:srgbClr val="AED8ED"/>
    <a:srgbClr val="DD142C"/>
    <a:srgbClr val="DE122A"/>
    <a:srgbClr val="CC6D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ema Uygulanmış Stil 1 - Vurgu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ema Uygulanmış Stil 1 - Vurgu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8D230F3-CF80-4859-8CE7-A43EE81993B5}" styleName="Açık Stil 1 - Vurgu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D27102A9-8310-4765-A935-A1911B00CA55}" styleName="Açık Stil 1 - Vurgu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6D9F66E-5EB9-4882-86FB-DCBF35E3C3E4}" styleName="Orta Stil 4 - Vurgu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D03447BB-5D67-496B-8E87-E561075AD55C}" styleName="Koyu Stil 1 - Vurgu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A107856-5554-42FB-B03E-39F5DBC370BA}" styleName="Orta Stil 4 - Vurgu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A111915-BE36-4E01-A7E5-04B1672EAD32}" styleName="Açık Stil 2 - Vurgu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E269D01E-BC32-4049-B463-5C60D7B0CCD2}" styleName="Tema Uygulanmış Stil 2 - Vurgu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25E5076-3810-47DD-B79F-674D7AD40C01}" styleName="Koyu Stil 1 - Vurgu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Koyu Stil 1 - Vurgu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Koyu Stil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Koyu Stil 1 - Vurgu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03" autoAdjust="0"/>
    <p:restoredTop sz="93548" autoAdjust="0"/>
  </p:normalViewPr>
  <p:slideViewPr>
    <p:cSldViewPr snapToGrid="0">
      <p:cViewPr varScale="1">
        <p:scale>
          <a:sx n="72" d="100"/>
          <a:sy n="72" d="100"/>
        </p:scale>
        <p:origin x="3132" y="60"/>
      </p:cViewPr>
      <p:guideLst/>
    </p:cSldViewPr>
  </p:slideViewPr>
  <p:outlineViewPr>
    <p:cViewPr>
      <p:scale>
        <a:sx n="33" d="100"/>
        <a:sy n="33" d="100"/>
      </p:scale>
      <p:origin x="0" y="-16872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5" d="100"/>
          <a:sy n="75" d="100"/>
        </p:scale>
        <p:origin x="2214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367CFD-0522-4911-AE15-DFE0283BE41F}" type="datetimeFigureOut">
              <a:rPr lang="tr-TR" smtClean="0"/>
              <a:t>5.12.2024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AFABCE-18FE-486E-9DA5-EF597B4E237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85824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45660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5" y="0"/>
            <a:ext cx="2945660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AA3C0F-A9AD-4274-91D2-28331D09CCCF}" type="datetimeFigureOut">
              <a:rPr lang="tr-TR" smtClean="0"/>
              <a:t>5.12.2024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2239963" y="1241425"/>
            <a:ext cx="23177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77959"/>
            <a:ext cx="5438140" cy="39092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3" y="9430091"/>
            <a:ext cx="2945660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5" y="9430091"/>
            <a:ext cx="2945660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4B5915-9D30-44F4-BAED-259C051452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944247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25AEFE-187C-4AF0-AF53-8321565E08EC}" type="slidenum">
              <a:rPr lang="tr-TR" smtClean="0"/>
              <a:pPr>
                <a:defRPr/>
              </a:pPr>
              <a:t>14</a:t>
            </a:fld>
            <a:endParaRPr lang="tr-T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25AEFE-187C-4AF0-AF53-8321565E08EC}" type="slidenum">
              <a:rPr lang="tr-TR" smtClean="0">
                <a:solidFill>
                  <a:prstClr val="black"/>
                </a:solidFill>
              </a:rPr>
              <a:pPr>
                <a:defRPr/>
              </a:pPr>
              <a:t>33</a:t>
            </a:fld>
            <a:endParaRPr lang="tr-TR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C0D0D7-EE61-4D03-9CA9-8EB0BA802D4C}" type="slidenum">
              <a:rPr lang="tr-TR" smtClean="0"/>
              <a:pPr/>
              <a:t>35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091780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66496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33E86D-47FE-4A98-B91B-91FFE54D33E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6745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tr-TR" dirty="0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dirty="0"/>
              <a:t>Asıl metin stillerini düzenlemek için tıklatın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979C48-A748-48C9-B264-A35E2CA3DA99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35181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342900" y="2311401"/>
            <a:ext cx="3028950" cy="6537502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3486150" y="2311401"/>
            <a:ext cx="3028950" cy="6537502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342900" y="9020880"/>
            <a:ext cx="1600200" cy="68791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2343150" y="9020880"/>
            <a:ext cx="2171700" cy="68791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4914900" y="9020880"/>
            <a:ext cx="1600200" cy="68791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27D11-04CF-4393-97DB-52557EDA6991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7914155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26219" y="330201"/>
            <a:ext cx="6382941" cy="1914702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Tablo Yer Tutucusu"/>
          <p:cNvSpPr>
            <a:spLocks noGrp="1"/>
          </p:cNvSpPr>
          <p:nvPr>
            <p:ph type="tbl" idx="1"/>
          </p:nvPr>
        </p:nvSpPr>
        <p:spPr>
          <a:xfrm>
            <a:off x="226219" y="2421467"/>
            <a:ext cx="6405563" cy="6388453"/>
          </a:xfrm>
        </p:spPr>
        <p:txBody>
          <a:bodyPr rtlCol="0">
            <a:normAutofit/>
          </a:bodyPr>
          <a:lstStyle/>
          <a:p>
            <a:pPr lvl="0"/>
            <a:endParaRPr lang="tr-TR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25D944-8586-4E44-B914-804DF5D2BA18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87021688"/>
      </p:ext>
    </p:extLst>
  </p:cSld>
  <p:clrMapOvr>
    <a:masterClrMapping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14011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4282" r:id="rId2"/>
    <p:sldLayoutId id="2147484283" r:id="rId3"/>
    <p:sldLayoutId id="2147484284" r:id="rId4"/>
    <p:sldLayoutId id="2147484285" r:id="rId5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6000"/>
            <a:lum/>
          </a:blip>
          <a:srcRect/>
          <a:stretch>
            <a:fillRect l="-18000" r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>
            <a:extLst>
              <a:ext uri="{FF2B5EF4-FFF2-40B4-BE49-F238E27FC236}">
                <a16:creationId xmlns:a16="http://schemas.microsoft.com/office/drawing/2014/main" id="{15900594-FA71-4DF0-A7D5-B941D0F431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892552"/>
            <a:ext cx="6858000" cy="4120896"/>
          </a:xfrm>
          <a:prstGeom prst="rect">
            <a:avLst/>
          </a:prstGeom>
        </p:spPr>
      </p:pic>
      <p:pic>
        <p:nvPicPr>
          <p:cNvPr id="6" name="Resim 5">
            <a:extLst>
              <a:ext uri="{FF2B5EF4-FFF2-40B4-BE49-F238E27FC236}">
                <a16:creationId xmlns:a16="http://schemas.microsoft.com/office/drawing/2014/main" id="{DD98C85E-AAC1-4FAE-8E31-B2D82663680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449056"/>
            <a:ext cx="6858000" cy="1108487"/>
          </a:xfrm>
          <a:prstGeom prst="rect">
            <a:avLst/>
          </a:prstGeom>
        </p:spPr>
      </p:pic>
      <p:pic>
        <p:nvPicPr>
          <p:cNvPr id="7" name="Resim 6">
            <a:extLst>
              <a:ext uri="{FF2B5EF4-FFF2-40B4-BE49-F238E27FC236}">
                <a16:creationId xmlns:a16="http://schemas.microsoft.com/office/drawing/2014/main" id="{2F5DD03D-FF48-43CF-966D-2811446831E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8972312"/>
            <a:ext cx="6858000" cy="969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48581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4551541" y="3378015"/>
            <a:ext cx="138550" cy="276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73" tIns="34287" rIns="68573" bIns="34287" anchor="ctr">
            <a:spAutoFit/>
          </a:bodyPr>
          <a:lstStyle/>
          <a:p>
            <a:pPr algn="ctr">
              <a:defRPr/>
            </a:pPr>
            <a:endParaRPr lang="tr-TR" sz="1350"/>
          </a:p>
        </p:txBody>
      </p:sp>
      <p:graphicFrame>
        <p:nvGraphicFramePr>
          <p:cNvPr id="10331" name="Group 9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2322593"/>
              </p:ext>
            </p:extLst>
          </p:nvPr>
        </p:nvGraphicFramePr>
        <p:xfrm>
          <a:off x="188761" y="593076"/>
          <a:ext cx="6480478" cy="8719848"/>
        </p:xfrm>
        <a:graphic>
          <a:graphicData uri="http://schemas.openxmlformats.org/drawingml/2006/table">
            <a:tbl>
              <a:tblPr/>
              <a:tblGrid>
                <a:gridCol w="11412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65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96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62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623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9733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355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355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842309">
                <a:tc gridSpan="8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2012 YILI EMNİYET-JANDARMA BÖLGESİ ASAYİŞ SUÇLARI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7515">
                <a:tc rowSpan="2"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OLAYLAR</a:t>
                      </a:r>
                      <a:endParaRPr kumimoji="0" lang="tr-TR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EMNİYET</a:t>
                      </a:r>
                      <a:endParaRPr kumimoji="0" lang="tr-TR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1" marR="91431" marT="45716" marB="45716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JANDARMA</a:t>
                      </a:r>
                      <a:endParaRPr kumimoji="0" lang="tr-TR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1" marR="91431" marT="45716" marB="45716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GENEL TOPLAM</a:t>
                      </a:r>
                      <a:endParaRPr kumimoji="0" lang="tr-TR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1" marR="91431" marT="45716" marB="45716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2011/2012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DEĞİŞİM %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87802">
                <a:tc vMerge="1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2011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2012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       2011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      2012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2011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2012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1" marR="91431" marT="45716" marB="45716" anchor="b" horzOverflow="overflow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91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ÖLDÜRME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244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256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252</a:t>
                      </a:r>
                    </a:p>
                  </a:txBody>
                  <a:tcPr marL="7144" marR="257175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265</a:t>
                      </a:r>
                    </a:p>
                  </a:txBody>
                  <a:tcPr marL="7144" marR="7144" marT="7144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4,9</a:t>
                      </a:r>
                    </a:p>
                  </a:txBody>
                  <a:tcPr marL="7144" marR="257175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495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YARALAMA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30.261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33.442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535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576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30.796</a:t>
                      </a:r>
                    </a:p>
                  </a:txBody>
                  <a:tcPr marL="7144" marR="257175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34.018</a:t>
                      </a:r>
                    </a:p>
                  </a:txBody>
                  <a:tcPr marL="7144" marR="7144" marT="7144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9,5</a:t>
                      </a:r>
                    </a:p>
                  </a:txBody>
                  <a:tcPr marL="7144" marR="257175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6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GASP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1.552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1.751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1.568</a:t>
                      </a:r>
                    </a:p>
                  </a:txBody>
                  <a:tcPr marL="7144" marR="257175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1.771</a:t>
                      </a:r>
                    </a:p>
                  </a:txBody>
                  <a:tcPr marL="7144" marR="7144" marT="7144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11,5</a:t>
                      </a:r>
                    </a:p>
                  </a:txBody>
                  <a:tcPr marL="7144" marR="257175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495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EVDEN HIRSIZLIK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25.984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31.916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437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454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26.421</a:t>
                      </a:r>
                    </a:p>
                  </a:txBody>
                  <a:tcPr marL="7144" marR="257175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32.370</a:t>
                      </a:r>
                    </a:p>
                  </a:txBody>
                  <a:tcPr marL="7144" marR="7144" marT="7144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18,4</a:t>
                      </a:r>
                    </a:p>
                  </a:txBody>
                  <a:tcPr marL="7144" marR="257175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5958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İŞYERİNDEN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HIRSIZLIK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9.839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10.891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109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202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9.948</a:t>
                      </a:r>
                    </a:p>
                  </a:txBody>
                  <a:tcPr marL="7144" marR="257175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11.093</a:t>
                      </a:r>
                    </a:p>
                  </a:txBody>
                  <a:tcPr marL="7144" marR="7144" marT="7144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10,3</a:t>
                      </a:r>
                    </a:p>
                  </a:txBody>
                  <a:tcPr marL="7144" marR="257175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495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OTO HIRSIZLIĞI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4.139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4.070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23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4.162</a:t>
                      </a:r>
                    </a:p>
                  </a:txBody>
                  <a:tcPr marL="7144" marR="257175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4.094</a:t>
                      </a:r>
                    </a:p>
                  </a:txBody>
                  <a:tcPr marL="7144" marR="7144" marT="7144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-1,7</a:t>
                      </a:r>
                    </a:p>
                  </a:txBody>
                  <a:tcPr marL="7144" marR="257175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5958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OTODAN HIRSIZLIK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20.325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21.641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140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253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20.465</a:t>
                      </a:r>
                    </a:p>
                  </a:txBody>
                  <a:tcPr marL="7144" marR="257175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21.894</a:t>
                      </a:r>
                    </a:p>
                  </a:txBody>
                  <a:tcPr marL="7144" marR="7144" marT="7144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6,5</a:t>
                      </a:r>
                    </a:p>
                  </a:txBody>
                  <a:tcPr marL="7144" marR="257175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495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YANKESİCİLİK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6.227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5.978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6.228</a:t>
                      </a:r>
                    </a:p>
                  </a:txBody>
                  <a:tcPr marL="7144" marR="257175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5.980</a:t>
                      </a:r>
                    </a:p>
                  </a:txBody>
                  <a:tcPr marL="7144" marR="7144" marT="7144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-4,1</a:t>
                      </a:r>
                    </a:p>
                  </a:txBody>
                  <a:tcPr marL="7144" marR="257175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5726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DOLANDIRICILIK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3.436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4.390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31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37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3.467</a:t>
                      </a:r>
                    </a:p>
                  </a:txBody>
                  <a:tcPr marL="7144" marR="257175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4.427</a:t>
                      </a:r>
                    </a:p>
                  </a:txBody>
                  <a:tcPr marL="7144" marR="7144" marT="7144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21,7</a:t>
                      </a:r>
                    </a:p>
                  </a:txBody>
                  <a:tcPr marL="7144" marR="257175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5495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KAPKAÇ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585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784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587</a:t>
                      </a:r>
                    </a:p>
                  </a:txBody>
                  <a:tcPr marL="7144" marR="257175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784</a:t>
                      </a:r>
                    </a:p>
                  </a:txBody>
                  <a:tcPr marL="7144" marR="7144" marT="7144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25,1</a:t>
                      </a:r>
                    </a:p>
                  </a:txBody>
                  <a:tcPr marL="7144" marR="257175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65958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DİĞER SUÇLAR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(kabahatler   vs.)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140.349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176.188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2.461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2.474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142.810</a:t>
                      </a:r>
                    </a:p>
                  </a:txBody>
                  <a:tcPr marL="7144" marR="257175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178.662</a:t>
                      </a:r>
                    </a:p>
                  </a:txBody>
                  <a:tcPr marL="7144" marR="7144" marT="7144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20,1</a:t>
                      </a:r>
                    </a:p>
                  </a:txBody>
                  <a:tcPr marL="7144" marR="257175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5495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TOPLAM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242.941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291.307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3.763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4.051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246.704</a:t>
                      </a:r>
                    </a:p>
                  </a:txBody>
                  <a:tcPr marL="7144" marR="257175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295.358</a:t>
                      </a:r>
                    </a:p>
                  </a:txBody>
                  <a:tcPr marL="7144" marR="7144" marT="7144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16,5</a:t>
                      </a:r>
                    </a:p>
                  </a:txBody>
                  <a:tcPr marL="7144" marR="257175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2" name="Slayt Numarası Yer Tutucusu 1">
            <a:extLst>
              <a:ext uri="{FF2B5EF4-FFF2-40B4-BE49-F238E27FC236}">
                <a16:creationId xmlns:a16="http://schemas.microsoft.com/office/drawing/2014/main" id="{00EEAD72-CD93-46C6-A66A-9FC8B11C62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33E86D-47FE-4A98-B91B-91FFE54D33EE}" type="slidenum">
              <a:rPr lang="tr-TR" smtClean="0"/>
              <a:pPr>
                <a:defRPr/>
              </a:pPr>
              <a:t>10</a:t>
            </a:fld>
            <a:endParaRPr lang="tr-TR"/>
          </a:p>
        </p:txBody>
      </p:sp>
    </p:spTree>
  </p:cSld>
  <p:clrMapOvr>
    <a:masterClrMapping/>
  </p:clrMapOvr>
  <p:transition advClick="0" advTm="500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3"/>
          <p:cNvSpPr>
            <a:spLocks noChangeArrowheads="1"/>
          </p:cNvSpPr>
          <p:nvPr/>
        </p:nvSpPr>
        <p:spPr bwMode="auto">
          <a:xfrm>
            <a:off x="4468197" y="4029287"/>
            <a:ext cx="138550" cy="276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73" tIns="34287" rIns="68573" bIns="34287" anchor="ctr">
            <a:spAutoFit/>
          </a:bodyPr>
          <a:lstStyle/>
          <a:p>
            <a:pPr algn="ctr">
              <a:defRPr/>
            </a:pPr>
            <a:endParaRPr lang="tr-TR" sz="1350"/>
          </a:p>
        </p:txBody>
      </p:sp>
      <p:graphicFrame>
        <p:nvGraphicFramePr>
          <p:cNvPr id="98308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2766796"/>
              </p:ext>
            </p:extLst>
          </p:nvPr>
        </p:nvGraphicFramePr>
        <p:xfrm>
          <a:off x="242886" y="738912"/>
          <a:ext cx="6372225" cy="3223025"/>
        </p:xfrm>
        <a:graphic>
          <a:graphicData uri="http://schemas.openxmlformats.org/drawingml/2006/table">
            <a:tbl>
              <a:tblPr/>
              <a:tblGrid>
                <a:gridCol w="23229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561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501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82229">
                <a:tc gridSpan="4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2012 YILI EMNİYET-JANDARMA BÖLGESİ 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TRAFİK KAZALARI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24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KAZANIN TÜRÜ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EMNİYET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JANDARMA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TOPLAM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218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ÖLÜMLÜ KAZA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206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5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222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099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YARALAMALI KAZA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14.581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464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5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15.045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099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MADDİ HASARLI KAZA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35.943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695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5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36.638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09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TOPLAM 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50.730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1.175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5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51.905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218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ÖLÜ SAYISI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222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5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239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099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YARALI SAYISI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22.100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880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5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22.980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" name="Dikdörtgen 1">
            <a:extLst>
              <a:ext uri="{FF2B5EF4-FFF2-40B4-BE49-F238E27FC236}">
                <a16:creationId xmlns:a16="http://schemas.microsoft.com/office/drawing/2014/main" id="{BEC26A52-1907-4CBE-8173-71E292A49F27}"/>
              </a:ext>
            </a:extLst>
          </p:cNvPr>
          <p:cNvSpPr/>
          <p:nvPr/>
        </p:nvSpPr>
        <p:spPr>
          <a:xfrm>
            <a:off x="1791209" y="4768334"/>
            <a:ext cx="32755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ctr" fontAlgn="base">
              <a:spcBef>
                <a:spcPct val="0"/>
              </a:spcBef>
              <a:spcAft>
                <a:spcPct val="0"/>
              </a:spcAft>
            </a:pPr>
            <a:r>
              <a:rPr lang="tr-TR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2012 YILI TERÖR OLAYLARI</a:t>
            </a:r>
          </a:p>
        </p:txBody>
      </p:sp>
      <p:graphicFrame>
        <p:nvGraphicFramePr>
          <p:cNvPr id="7" name="4 Tablo">
            <a:extLst>
              <a:ext uri="{FF2B5EF4-FFF2-40B4-BE49-F238E27FC236}">
                <a16:creationId xmlns:a16="http://schemas.microsoft.com/office/drawing/2014/main" id="{677B86D8-4988-4E5F-B3A2-865CF42394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648828"/>
              </p:ext>
            </p:extLst>
          </p:nvPr>
        </p:nvGraphicFramePr>
        <p:xfrm>
          <a:off x="242886" y="5384800"/>
          <a:ext cx="6372226" cy="3500415"/>
        </p:xfrm>
        <a:graphic>
          <a:graphicData uri="http://schemas.openxmlformats.org/drawingml/2006/table">
            <a:tbl>
              <a:tblPr/>
              <a:tblGrid>
                <a:gridCol w="22757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54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864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445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0008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435" marR="51435" marT="0" marB="0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EMNİYET</a:t>
                      </a:r>
                    </a:p>
                  </a:txBody>
                  <a:tcPr marL="51435" marR="5143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JANDARMA</a:t>
                      </a:r>
                    </a:p>
                  </a:txBody>
                  <a:tcPr marL="51435" marR="5143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TOPLAM</a:t>
                      </a:r>
                    </a:p>
                  </a:txBody>
                  <a:tcPr marL="51435" marR="5143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00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OLAY SAYISI</a:t>
                      </a:r>
                      <a:endParaRPr kumimoji="0" lang="tr-T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435" marR="5143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386</a:t>
                      </a:r>
                    </a:p>
                  </a:txBody>
                  <a:tcPr marL="51435" marR="5143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51435" marR="5143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389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00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YAKALANAN</a:t>
                      </a:r>
                      <a:endParaRPr kumimoji="0" lang="tr-T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435" marR="5143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1.266</a:t>
                      </a:r>
                    </a:p>
                  </a:txBody>
                  <a:tcPr marL="51435" marR="5143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34</a:t>
                      </a:r>
                    </a:p>
                  </a:txBody>
                  <a:tcPr marL="51435" marR="5143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1.300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00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TUTUKLANAN</a:t>
                      </a:r>
                      <a:endParaRPr kumimoji="0" lang="tr-T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435" marR="5143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461</a:t>
                      </a:r>
                    </a:p>
                  </a:txBody>
                  <a:tcPr marL="51435" marR="5143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51435" marR="5143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461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00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OPERASYON SAYISI</a:t>
                      </a:r>
                      <a:endParaRPr kumimoji="0" lang="tr-T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435" marR="5143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327</a:t>
                      </a:r>
                    </a:p>
                  </a:txBody>
                  <a:tcPr marL="51435" marR="5143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51435" marR="5143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327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Slayt Numarası Yer Tutucusu 2">
            <a:extLst>
              <a:ext uri="{FF2B5EF4-FFF2-40B4-BE49-F238E27FC236}">
                <a16:creationId xmlns:a16="http://schemas.microsoft.com/office/drawing/2014/main" id="{A7A3C729-C60D-473B-877E-09E4D28910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33E86D-47FE-4A98-B91B-91FFE54D33EE}" type="slidenum">
              <a:rPr lang="tr-TR" smtClean="0"/>
              <a:pPr>
                <a:defRPr/>
              </a:pPr>
              <a:t>11</a:t>
            </a:fld>
            <a:endParaRPr lang="tr-TR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3"/>
          <p:cNvSpPr>
            <a:spLocks noChangeArrowheads="1"/>
          </p:cNvSpPr>
          <p:nvPr/>
        </p:nvSpPr>
        <p:spPr bwMode="auto">
          <a:xfrm>
            <a:off x="4536063" y="4018438"/>
            <a:ext cx="138550" cy="230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73" tIns="34287" rIns="68573" bIns="34287" anchor="ctr">
            <a:spAutoFit/>
          </a:bodyPr>
          <a:lstStyle/>
          <a:p>
            <a:pPr algn="ctr">
              <a:defRPr/>
            </a:pPr>
            <a:endParaRPr lang="tr-TR" sz="1050" b="1">
              <a:solidFill>
                <a:srgbClr val="FF0000"/>
              </a:solidFill>
              <a:cs typeface="Times New Roman" pitchFamily="18" charset="0"/>
            </a:endParaRPr>
          </a:p>
        </p:txBody>
      </p:sp>
      <p:graphicFrame>
        <p:nvGraphicFramePr>
          <p:cNvPr id="99384" name="Group 5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6533110"/>
              </p:ext>
            </p:extLst>
          </p:nvPr>
        </p:nvGraphicFramePr>
        <p:xfrm>
          <a:off x="188119" y="445623"/>
          <a:ext cx="6481762" cy="3572815"/>
        </p:xfrm>
        <a:graphic>
          <a:graphicData uri="http://schemas.openxmlformats.org/drawingml/2006/table">
            <a:tbl>
              <a:tblPr/>
              <a:tblGrid>
                <a:gridCol w="35109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61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461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79432">
                <a:tc gridSpan="4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2012 YILI  EMNİYET-JANDARMA BÖLGESİ 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TRAFİK DENETİMLERİ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7829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/>
                          <a:cs typeface="Times New Roman" pitchFamily="18" charset="0"/>
                        </a:rPr>
                        <a:t> </a:t>
                      </a:r>
                      <a:endParaRPr kumimoji="0" lang="tr-T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EMNİYET</a:t>
                      </a:r>
                      <a:endParaRPr kumimoji="0" lang="tr-TR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JANDARMA</a:t>
                      </a:r>
                      <a:endParaRPr kumimoji="0" lang="tr-TR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TOPLAM</a:t>
                      </a:r>
                      <a:endParaRPr kumimoji="0" lang="tr-TR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5321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CEZA UYGULANAN SÜRÜCÜ (MAKBUZ)</a:t>
                      </a:r>
                      <a:endParaRPr kumimoji="0" lang="tr-T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+mn-cs"/>
                        </a:rPr>
                        <a:t>2.747.761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13.424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+mn-cs"/>
                        </a:rPr>
                        <a:t>2.749.085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063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CEZA TUTARI  (TL)</a:t>
                      </a:r>
                      <a:endParaRPr kumimoji="0" lang="tr-T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+mn-cs"/>
                        </a:rPr>
                        <a:t>372.077.506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3.352.167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+mn-cs"/>
                        </a:rPr>
                        <a:t>375.429.673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5321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TRAFİKTEN MEN EDİLEN ARAÇ</a:t>
                      </a:r>
                      <a:endParaRPr kumimoji="0" lang="tr-T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145.650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4.694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+mn-cs"/>
                        </a:rPr>
                        <a:t>150.344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43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MAHKEMEYE SEVK ED. SÜRÜCÜ</a:t>
                      </a:r>
                      <a:endParaRPr kumimoji="0" lang="tr-T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32.322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1.021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+mn-cs"/>
                        </a:rPr>
                        <a:t>33.343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5" name="4 Tablo Yer Tutucusu">
            <a:extLst>
              <a:ext uri="{FF2B5EF4-FFF2-40B4-BE49-F238E27FC236}">
                <a16:creationId xmlns:a16="http://schemas.microsoft.com/office/drawing/2014/main" id="{A42589F6-48CB-41A7-8361-1C4DF9DE9B4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27508475"/>
              </p:ext>
            </p:extLst>
          </p:nvPr>
        </p:nvGraphicFramePr>
        <p:xfrm>
          <a:off x="243167" y="4777185"/>
          <a:ext cx="6426714" cy="4683196"/>
        </p:xfrm>
        <a:graphic>
          <a:graphicData uri="http://schemas.openxmlformats.org/drawingml/2006/table">
            <a:tbl>
              <a:tblPr/>
              <a:tblGrid>
                <a:gridCol w="40730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53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53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29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953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FAALİYET</a:t>
                      </a:r>
                    </a:p>
                  </a:txBody>
                  <a:tcPr marL="51435" marR="5143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2011 </a:t>
                      </a:r>
                    </a:p>
                  </a:txBody>
                  <a:tcPr marL="51435" marR="5143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2012 </a:t>
                      </a:r>
                    </a:p>
                  </a:txBody>
                  <a:tcPr marL="51435" marR="5143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DEĞİŞİM YÜZDESİ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(%)</a:t>
                      </a:r>
                    </a:p>
                  </a:txBody>
                  <a:tcPr marL="51435" marR="5143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25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İCRA EDİLEN SEYİR SAATİ  (SAAT)</a:t>
                      </a:r>
                    </a:p>
                  </a:txBody>
                  <a:tcPr marL="51435" marR="5143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9.738</a:t>
                      </a:r>
                    </a:p>
                  </a:txBody>
                  <a:tcPr marL="51435" marR="5143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9.752</a:t>
                      </a:r>
                    </a:p>
                  </a:txBody>
                  <a:tcPr marL="51435" marR="5143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0,14</a:t>
                      </a:r>
                    </a:p>
                  </a:txBody>
                  <a:tcPr marL="51435" marR="5143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25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KONTROL EDİLEN GEMİ/TEKNE SAYISI</a:t>
                      </a:r>
                    </a:p>
                  </a:txBody>
                  <a:tcPr marL="51435" marR="5143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5.952</a:t>
                      </a:r>
                    </a:p>
                  </a:txBody>
                  <a:tcPr marL="51435" marR="5143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5.253</a:t>
                      </a:r>
                    </a:p>
                  </a:txBody>
                  <a:tcPr marL="51435" marR="5143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13,3</a:t>
                      </a:r>
                    </a:p>
                  </a:txBody>
                  <a:tcPr marL="51435" marR="5143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25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YASAL İŞLEM UYGULANAN GEMİ/TEKNE SAYISI</a:t>
                      </a:r>
                    </a:p>
                  </a:txBody>
                  <a:tcPr marL="51435" marR="5143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1.191</a:t>
                      </a:r>
                    </a:p>
                  </a:txBody>
                  <a:tcPr marL="51435" marR="5143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1.310</a:t>
                      </a:r>
                    </a:p>
                  </a:txBody>
                  <a:tcPr marL="51435" marR="5143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9,99</a:t>
                      </a:r>
                    </a:p>
                  </a:txBody>
                  <a:tcPr marL="51435" marR="5143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25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MOTORİN KAÇAKÇILIĞI OLAY SAYISI</a:t>
                      </a:r>
                    </a:p>
                  </a:txBody>
                  <a:tcPr marL="51435" marR="5143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51435" marR="5143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</a:p>
                  </a:txBody>
                  <a:tcPr marL="51435" marR="5143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125</a:t>
                      </a:r>
                    </a:p>
                  </a:txBody>
                  <a:tcPr marL="51435" marR="5143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25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YAKALANAN KAÇAK MOTORİN MİKTARI   (TON)        </a:t>
                      </a:r>
                    </a:p>
                  </a:txBody>
                  <a:tcPr marL="51435" marR="5143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9,1</a:t>
                      </a:r>
                    </a:p>
                  </a:txBody>
                  <a:tcPr marL="51435" marR="5143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40,4</a:t>
                      </a:r>
                    </a:p>
                  </a:txBody>
                  <a:tcPr marL="51435" marR="5143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4.343</a:t>
                      </a:r>
                    </a:p>
                  </a:txBody>
                  <a:tcPr marL="51435" marR="5143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25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İLLEGAL OLAY GEÇİŞ SAYISI   </a:t>
                      </a:r>
                    </a:p>
                  </a:txBody>
                  <a:tcPr marL="51435" marR="5143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51435" marR="5143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</a:p>
                  </a:txBody>
                  <a:tcPr marL="51435" marR="5143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16,6</a:t>
                      </a:r>
                    </a:p>
                  </a:txBody>
                  <a:tcPr marL="51435" marR="5143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25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İCRA EDİLEN ARAMA-KURTARMA HAREKAT SAYISI</a:t>
                      </a:r>
                    </a:p>
                  </a:txBody>
                  <a:tcPr marL="51435" marR="5143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99</a:t>
                      </a:r>
                    </a:p>
                  </a:txBody>
                  <a:tcPr marL="51435" marR="5143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80</a:t>
                      </a:r>
                    </a:p>
                  </a:txBody>
                  <a:tcPr marL="51435" marR="5143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19,2</a:t>
                      </a:r>
                    </a:p>
                  </a:txBody>
                  <a:tcPr marL="51435" marR="5143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25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A/K HAREKATINDA KURTARILAN İNSAN SAYISI</a:t>
                      </a:r>
                    </a:p>
                  </a:txBody>
                  <a:tcPr marL="51435" marR="5143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209</a:t>
                      </a:r>
                    </a:p>
                  </a:txBody>
                  <a:tcPr marL="51435" marR="5143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61</a:t>
                      </a:r>
                    </a:p>
                  </a:txBody>
                  <a:tcPr marL="51435" marR="5143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70,8</a:t>
                      </a:r>
                    </a:p>
                  </a:txBody>
                  <a:tcPr marL="51435" marR="5143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25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A/K HAREKATINDA KURTARILAN TEKNE SAYISI</a:t>
                      </a:r>
                    </a:p>
                  </a:txBody>
                  <a:tcPr marL="51435" marR="5143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42</a:t>
                      </a:r>
                    </a:p>
                  </a:txBody>
                  <a:tcPr marL="51435" marR="5143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</a:p>
                  </a:txBody>
                  <a:tcPr marL="51435" marR="5143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59,5</a:t>
                      </a:r>
                    </a:p>
                  </a:txBody>
                  <a:tcPr marL="51435" marR="5143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25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DENİZDEN ÇIKARILAN CESET SAYISI</a:t>
                      </a:r>
                    </a:p>
                  </a:txBody>
                  <a:tcPr marL="51435" marR="5143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40</a:t>
                      </a:r>
                    </a:p>
                  </a:txBody>
                  <a:tcPr marL="51435" marR="5143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</a:p>
                  </a:txBody>
                  <a:tcPr marL="51435" marR="5143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47,5</a:t>
                      </a:r>
                    </a:p>
                  </a:txBody>
                  <a:tcPr marL="51435" marR="5143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050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BOĞAZLARDAN GEÇEN VE REFAKAT YAPILAN TANKER SA.</a:t>
                      </a:r>
                    </a:p>
                  </a:txBody>
                  <a:tcPr marL="51435" marR="5143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850</a:t>
                      </a:r>
                    </a:p>
                  </a:txBody>
                  <a:tcPr marL="51435" marR="5143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950</a:t>
                      </a:r>
                    </a:p>
                  </a:txBody>
                  <a:tcPr marL="51435" marR="5143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11,7</a:t>
                      </a:r>
                    </a:p>
                  </a:txBody>
                  <a:tcPr marL="51435" marR="5143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25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ÇEVRE KİRLİLİĞİ OLAY SAYISI</a:t>
                      </a:r>
                    </a:p>
                  </a:txBody>
                  <a:tcPr marL="51435" marR="5143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53</a:t>
                      </a:r>
                    </a:p>
                  </a:txBody>
                  <a:tcPr marL="51435" marR="5143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83</a:t>
                      </a:r>
                    </a:p>
                  </a:txBody>
                  <a:tcPr marL="51435" marR="5143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56,6</a:t>
                      </a:r>
                    </a:p>
                  </a:txBody>
                  <a:tcPr marL="51435" marR="5143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25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UYGULANAN ÇEVRE KİRLİLİĞİ PARA CEZASI (TL)</a:t>
                      </a:r>
                    </a:p>
                  </a:txBody>
                  <a:tcPr marL="51435" marR="5143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51435" marR="5143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51435" marR="5143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51435" marR="5143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25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CEZA UYGULANAN KUM KOSTERİ SAYISI</a:t>
                      </a:r>
                    </a:p>
                  </a:txBody>
                  <a:tcPr marL="51435" marR="5143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39</a:t>
                      </a:r>
                    </a:p>
                  </a:txBody>
                  <a:tcPr marL="51435" marR="5143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114</a:t>
                      </a:r>
                    </a:p>
                  </a:txBody>
                  <a:tcPr marL="51435" marR="5143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192,3</a:t>
                      </a:r>
                    </a:p>
                  </a:txBody>
                  <a:tcPr marL="51435" marR="5143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2" name="Dikdörtgen 1">
            <a:extLst>
              <a:ext uri="{FF2B5EF4-FFF2-40B4-BE49-F238E27FC236}">
                <a16:creationId xmlns:a16="http://schemas.microsoft.com/office/drawing/2014/main" id="{83B21ABD-0BF7-4BD6-B907-58686D420AC5}"/>
              </a:ext>
            </a:extLst>
          </p:cNvPr>
          <p:cNvSpPr/>
          <p:nvPr/>
        </p:nvSpPr>
        <p:spPr>
          <a:xfrm>
            <a:off x="816586" y="4269428"/>
            <a:ext cx="52248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ctr" fontAlgn="base">
              <a:spcBef>
                <a:spcPct val="0"/>
              </a:spcBef>
              <a:spcAft>
                <a:spcPct val="0"/>
              </a:spcAft>
            </a:pPr>
            <a:r>
              <a:rPr lang="tr-TR" b="1" dirty="0">
                <a:solidFill>
                  <a:srgbClr val="FF0000"/>
                </a:solidFill>
                <a:latin typeface="Arial" pitchFamily="34" charset="0"/>
              </a:rPr>
              <a:t>KONTROL EDİLEN GEMİ VE TEKNE SAYILARI</a:t>
            </a:r>
          </a:p>
        </p:txBody>
      </p:sp>
      <p:sp>
        <p:nvSpPr>
          <p:cNvPr id="3" name="Slayt Numarası Yer Tutucusu 2">
            <a:extLst>
              <a:ext uri="{FF2B5EF4-FFF2-40B4-BE49-F238E27FC236}">
                <a16:creationId xmlns:a16="http://schemas.microsoft.com/office/drawing/2014/main" id="{0BB44834-D2C9-46DA-BBDD-B18A426EC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33E86D-47FE-4A98-B91B-91FFE54D33EE}" type="slidenum">
              <a:rPr lang="tr-TR" smtClean="0"/>
              <a:pPr>
                <a:defRPr/>
              </a:pPr>
              <a:t>12</a:t>
            </a:fld>
            <a:endParaRPr lang="tr-TR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idx="4294967295"/>
          </p:nvPr>
        </p:nvSpPr>
        <p:spPr>
          <a:xfrm>
            <a:off x="431667" y="694928"/>
            <a:ext cx="5994666" cy="583574"/>
          </a:xfrm>
        </p:spPr>
        <p:txBody>
          <a:bodyPr/>
          <a:lstStyle/>
          <a:p>
            <a:pPr algn="ctr" eaLnBrk="1" hangingPunct="1"/>
            <a:r>
              <a:rPr lang="tr-TR" sz="1800" b="1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 GÜMRÜK KAÇAKÇILIĞI (2011-2012) KARŞILAŞTIRMA</a:t>
            </a:r>
          </a:p>
        </p:txBody>
      </p:sp>
      <p:graphicFrame>
        <p:nvGraphicFramePr>
          <p:cNvPr id="5" name="4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0517226"/>
              </p:ext>
            </p:extLst>
          </p:nvPr>
        </p:nvGraphicFramePr>
        <p:xfrm>
          <a:off x="404812" y="1507102"/>
          <a:ext cx="5994948" cy="7890903"/>
        </p:xfrm>
        <a:graphic>
          <a:graphicData uri="http://schemas.openxmlformats.org/drawingml/2006/table">
            <a:tbl>
              <a:tblPr/>
              <a:tblGrid>
                <a:gridCol w="15660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50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667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292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5418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87786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EŞYANIN CİNSİ</a:t>
                      </a:r>
                    </a:p>
                  </a:txBody>
                  <a:tcPr marL="45089" marR="45089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2011 YILI</a:t>
                      </a:r>
                    </a:p>
                  </a:txBody>
                  <a:tcPr marL="45089" marR="45089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2012 YILI</a:t>
                      </a:r>
                    </a:p>
                  </a:txBody>
                  <a:tcPr marL="45089" marR="45089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7786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OLAY SAYISI</a:t>
                      </a:r>
                    </a:p>
                  </a:txBody>
                  <a:tcPr marL="45089" marR="45089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TUTAR (TL.)</a:t>
                      </a:r>
                    </a:p>
                  </a:txBody>
                  <a:tcPr marL="45089" marR="45089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OLAY SAYISI</a:t>
                      </a:r>
                    </a:p>
                  </a:txBody>
                  <a:tcPr marL="45089" marR="45089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TUTAR (TL.)</a:t>
                      </a:r>
                    </a:p>
                  </a:txBody>
                  <a:tcPr marL="45089" marR="45089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38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AKARYAKIT</a:t>
                      </a:r>
                    </a:p>
                  </a:txBody>
                  <a:tcPr marL="45089" marR="45089" marT="0" marB="0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</a:p>
                  </a:txBody>
                  <a:tcPr marL="45089" marR="45089" marT="0" marB="0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35.252.848</a:t>
                      </a:r>
                    </a:p>
                  </a:txBody>
                  <a:tcPr marL="45089" marR="45089" marT="0" marB="0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</a:p>
                  </a:txBody>
                  <a:tcPr marL="45089" marR="45089" marT="0" marB="0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18.975.446</a:t>
                      </a:r>
                    </a:p>
                  </a:txBody>
                  <a:tcPr marL="45089" marR="45089" marT="0" marB="0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69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ELEKTRONİK EŞYA</a:t>
                      </a:r>
                    </a:p>
                  </a:txBody>
                  <a:tcPr marL="45089" marR="45089" marT="0" marB="0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109</a:t>
                      </a:r>
                    </a:p>
                  </a:txBody>
                  <a:tcPr marL="45089" marR="45089" marT="0" marB="0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55.911.126</a:t>
                      </a:r>
                    </a:p>
                  </a:txBody>
                  <a:tcPr marL="45089" marR="45089" marT="0" marB="0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136</a:t>
                      </a:r>
                    </a:p>
                  </a:txBody>
                  <a:tcPr marL="45089" marR="45089" marT="0" marB="0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82.426.613</a:t>
                      </a:r>
                    </a:p>
                  </a:txBody>
                  <a:tcPr marL="45089" marR="45089" marT="0" marB="0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38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ARAÇ</a:t>
                      </a:r>
                    </a:p>
                  </a:txBody>
                  <a:tcPr marL="45089" marR="45089" marT="0" marB="0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35</a:t>
                      </a:r>
                    </a:p>
                  </a:txBody>
                  <a:tcPr marL="45089" marR="45089" marT="0" marB="0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6.243.123</a:t>
                      </a:r>
                    </a:p>
                  </a:txBody>
                  <a:tcPr marL="45089" marR="45089" marT="0" marB="0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34</a:t>
                      </a:r>
                    </a:p>
                  </a:txBody>
                  <a:tcPr marL="45089" marR="45089" marT="0" marB="0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5.313.590</a:t>
                      </a:r>
                    </a:p>
                  </a:txBody>
                  <a:tcPr marL="45089" marR="45089" marT="0" marB="0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38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UYUŞTURUCU</a:t>
                      </a:r>
                    </a:p>
                  </a:txBody>
                  <a:tcPr marL="45089" marR="45089" marT="0" marB="0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81</a:t>
                      </a:r>
                    </a:p>
                  </a:txBody>
                  <a:tcPr marL="45089" marR="45089" marT="0" marB="0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586.479</a:t>
                      </a:r>
                    </a:p>
                  </a:txBody>
                  <a:tcPr marL="45089" marR="45089" marT="0" marB="0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35</a:t>
                      </a:r>
                    </a:p>
                  </a:txBody>
                  <a:tcPr marL="45089" marR="45089" marT="0" marB="0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4.427.393</a:t>
                      </a:r>
                    </a:p>
                  </a:txBody>
                  <a:tcPr marL="45089" marR="45089" marT="0" marB="0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38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MAKİNA AKS.</a:t>
                      </a:r>
                    </a:p>
                  </a:txBody>
                  <a:tcPr marL="45089" marR="45089" marT="0" marB="0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</a:p>
                  </a:txBody>
                  <a:tcPr marL="45089" marR="45089" marT="0" marB="0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2.894.823</a:t>
                      </a:r>
                    </a:p>
                  </a:txBody>
                  <a:tcPr marL="45089" marR="45089" marT="0" marB="0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28</a:t>
                      </a:r>
                    </a:p>
                  </a:txBody>
                  <a:tcPr marL="45089" marR="45089" marT="0" marB="0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4.059.125</a:t>
                      </a:r>
                    </a:p>
                  </a:txBody>
                  <a:tcPr marL="45089" marR="45089" marT="0" marB="0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38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TEKSTİL-GİYİM</a:t>
                      </a:r>
                    </a:p>
                  </a:txBody>
                  <a:tcPr marL="45089" marR="45089" marT="0" marB="0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43</a:t>
                      </a:r>
                    </a:p>
                  </a:txBody>
                  <a:tcPr marL="45089" marR="45089" marT="0" marB="0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11.266.940</a:t>
                      </a:r>
                    </a:p>
                  </a:txBody>
                  <a:tcPr marL="45089" marR="45089" marT="0" marB="0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89</a:t>
                      </a:r>
                    </a:p>
                  </a:txBody>
                  <a:tcPr marL="45089" marR="45089" marT="0" marB="0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26.023.965</a:t>
                      </a:r>
                    </a:p>
                  </a:txBody>
                  <a:tcPr marL="45089" marR="45089" marT="0" marB="0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38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TEKEL MAD.</a:t>
                      </a:r>
                    </a:p>
                  </a:txBody>
                  <a:tcPr marL="45089" marR="45089" marT="0" marB="0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</a:p>
                  </a:txBody>
                  <a:tcPr marL="45089" marR="45089" marT="0" marB="0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7.669.195</a:t>
                      </a:r>
                    </a:p>
                  </a:txBody>
                  <a:tcPr marL="45089" marR="45089" marT="0" marB="0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94</a:t>
                      </a:r>
                    </a:p>
                  </a:txBody>
                  <a:tcPr marL="45089" marR="45089" marT="0" marB="0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27.314.703</a:t>
                      </a:r>
                    </a:p>
                  </a:txBody>
                  <a:tcPr marL="45089" marR="45089" marT="0" marB="0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38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TIBBİ MALZ.</a:t>
                      </a:r>
                    </a:p>
                  </a:txBody>
                  <a:tcPr marL="45089" marR="45089" marT="0" marB="0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</a:p>
                  </a:txBody>
                  <a:tcPr marL="45089" marR="45089" marT="0" marB="0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1.409.153</a:t>
                      </a:r>
                    </a:p>
                  </a:txBody>
                  <a:tcPr marL="45089" marR="45089" marT="0" marB="0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</a:p>
                  </a:txBody>
                  <a:tcPr marL="45089" marR="45089" marT="0" marB="0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2.243.385</a:t>
                      </a:r>
                    </a:p>
                  </a:txBody>
                  <a:tcPr marL="45089" marR="45089" marT="0" marB="0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38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ÇEŞİTLİ EŞYA</a:t>
                      </a:r>
                    </a:p>
                  </a:txBody>
                  <a:tcPr marL="45089" marR="45089" marT="0" marB="0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104</a:t>
                      </a:r>
                    </a:p>
                  </a:txBody>
                  <a:tcPr marL="45089" marR="45089" marT="0" marB="0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23.012.462</a:t>
                      </a:r>
                    </a:p>
                  </a:txBody>
                  <a:tcPr marL="45089" marR="45089" marT="0" marB="0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90</a:t>
                      </a:r>
                    </a:p>
                  </a:txBody>
                  <a:tcPr marL="45089" marR="45089" marT="0" marB="0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35.914.478</a:t>
                      </a:r>
                    </a:p>
                  </a:txBody>
                  <a:tcPr marL="45089" marR="45089" marT="0" marB="0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938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SİLAH</a:t>
                      </a:r>
                    </a:p>
                  </a:txBody>
                  <a:tcPr marL="45089" marR="45089" marT="0" marB="0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45089" marR="45089" marT="0" marB="0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6.644</a:t>
                      </a:r>
                    </a:p>
                  </a:txBody>
                  <a:tcPr marL="45089" marR="45089" marT="0" marB="0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45089" marR="45089" marT="0" marB="0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1.455</a:t>
                      </a:r>
                    </a:p>
                  </a:txBody>
                  <a:tcPr marL="45089" marR="45089" marT="0" marB="0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938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DEĞERLİ MADEN</a:t>
                      </a:r>
                    </a:p>
                  </a:txBody>
                  <a:tcPr marL="45089" marR="45089" marT="0" marB="0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</a:p>
                  </a:txBody>
                  <a:tcPr marL="45089" marR="45089" marT="0" marB="0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3.547.459</a:t>
                      </a:r>
                    </a:p>
                  </a:txBody>
                  <a:tcPr marL="45089" marR="45089" marT="0" marB="0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</a:p>
                  </a:txBody>
                  <a:tcPr marL="45089" marR="45089" marT="0" marB="0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4.022.764</a:t>
                      </a:r>
                    </a:p>
                  </a:txBody>
                  <a:tcPr marL="45089" marR="45089" marT="0" marB="0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938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SAHTE EVRAK</a:t>
                      </a:r>
                    </a:p>
                  </a:txBody>
                  <a:tcPr marL="45089" marR="45089" marT="0" marB="0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27</a:t>
                      </a:r>
                    </a:p>
                  </a:txBody>
                  <a:tcPr marL="45089" marR="45089" marT="0" marB="0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45089" marR="45089" marT="0" marB="0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</a:p>
                  </a:txBody>
                  <a:tcPr marL="45089" marR="45089" marT="0" marB="0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45089" marR="45089" marT="0" marB="0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938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TARİHİ ESER</a:t>
                      </a:r>
                    </a:p>
                  </a:txBody>
                  <a:tcPr marL="45089" marR="45089" marT="0" marB="0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45089" marR="45089" marT="0" marB="0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45089" marR="45089" marT="0" marB="0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45089" marR="45089" marT="0" marB="0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45089" marR="45089" marT="0" marB="0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938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KARA  PARA</a:t>
                      </a:r>
                    </a:p>
                  </a:txBody>
                  <a:tcPr marL="45089" marR="45089" marT="0" marB="0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</a:p>
                  </a:txBody>
                  <a:tcPr marL="45089" marR="45089" marT="0" marB="0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84.191.896</a:t>
                      </a:r>
                    </a:p>
                  </a:txBody>
                  <a:tcPr marL="45089" marR="45089" marT="0" marB="0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45089" marR="45089" marT="0" marB="0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240.820</a:t>
                      </a:r>
                    </a:p>
                  </a:txBody>
                  <a:tcPr marL="45089" marR="45089" marT="0" marB="0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938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GIDA MADDESİ</a:t>
                      </a:r>
                    </a:p>
                  </a:txBody>
                  <a:tcPr marL="45089" marR="45089" marT="0" marB="0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</a:p>
                  </a:txBody>
                  <a:tcPr marL="45089" marR="45089" marT="0" marB="0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2.061.927</a:t>
                      </a:r>
                    </a:p>
                  </a:txBody>
                  <a:tcPr marL="45089" marR="45089" marT="0" marB="0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</a:p>
                  </a:txBody>
                  <a:tcPr marL="45089" marR="45089" marT="0" marB="0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7.975.067</a:t>
                      </a:r>
                    </a:p>
                  </a:txBody>
                  <a:tcPr marL="45089" marR="45089" marT="0" marB="0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938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TOPLAM</a:t>
                      </a:r>
                    </a:p>
                  </a:txBody>
                  <a:tcPr marL="45089" marR="45089" marT="0" marB="0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515</a:t>
                      </a:r>
                    </a:p>
                  </a:txBody>
                  <a:tcPr marL="45089" marR="45089" marT="0" marB="0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234.054.075</a:t>
                      </a:r>
                    </a:p>
                  </a:txBody>
                  <a:tcPr marL="45089" marR="45089" marT="0" marB="0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603</a:t>
                      </a:r>
                    </a:p>
                  </a:txBody>
                  <a:tcPr marL="45089" marR="45089" marT="0" marB="0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218.938.808</a:t>
                      </a:r>
                    </a:p>
                  </a:txBody>
                  <a:tcPr marL="45089" marR="45089" marT="0" marB="0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  <p:sp>
        <p:nvSpPr>
          <p:cNvPr id="3" name="Slayt Numarası Yer Tutucusu 2">
            <a:extLst>
              <a:ext uri="{FF2B5EF4-FFF2-40B4-BE49-F238E27FC236}">
                <a16:creationId xmlns:a16="http://schemas.microsoft.com/office/drawing/2014/main" id="{9990E88F-52DB-4DED-9D78-8AC4E4139D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33E86D-47FE-4A98-B91B-91FFE54D33EE}" type="slidenum">
              <a:rPr lang="tr-TR" smtClean="0"/>
              <a:pPr>
                <a:defRPr/>
              </a:pPr>
              <a:t>13</a:t>
            </a:fld>
            <a:endParaRPr lang="tr-TR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512676" y="447676"/>
            <a:ext cx="6172200" cy="421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tr-TR" b="1" kern="0" dirty="0">
                <a:solidFill>
                  <a:srgbClr val="FF0000"/>
                </a:solidFill>
                <a:latin typeface="Arial" pitchFamily="34" charset="0"/>
                <a:ea typeface="+mj-ea"/>
                <a:cs typeface="Arial" pitchFamily="34" charset="0"/>
              </a:rPr>
              <a:t>İŞ ve ÇALIŞMA HAYATI</a:t>
            </a:r>
          </a:p>
        </p:txBody>
      </p:sp>
      <p:graphicFrame>
        <p:nvGraphicFramePr>
          <p:cNvPr id="4" name="3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5576612"/>
              </p:ext>
            </p:extLst>
          </p:nvPr>
        </p:nvGraphicFramePr>
        <p:xfrm>
          <a:off x="269622" y="1085045"/>
          <a:ext cx="6318701" cy="2877110"/>
        </p:xfrm>
        <a:graphic>
          <a:graphicData uri="http://schemas.openxmlformats.org/drawingml/2006/table">
            <a:tbl>
              <a:tblPr/>
              <a:tblGrid>
                <a:gridCol w="29710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80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98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98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56186">
                <a:tc>
                  <a:txBody>
                    <a:bodyPr/>
                    <a:lstStyle/>
                    <a:p>
                      <a:pPr algn="ctr" fontAlgn="b"/>
                      <a:r>
                        <a:rPr lang="tr-TR" sz="1500" b="1" i="0" u="none" strike="noStrike" dirty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 ÇALIŞMA HAYATI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500" b="1" i="0" u="none" strike="noStrike" dirty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2010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500" b="1" i="0" u="none" strike="noStrike" dirty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2011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500" b="1" i="0" u="none" strike="noStrike" kern="1200" dirty="0">
                          <a:solidFill>
                            <a:srgbClr val="000099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2012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2464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İSTİHDAM OLUNANLAR</a:t>
                      </a:r>
                    </a:p>
                  </a:txBody>
                  <a:tcPr marL="6724" marR="6724" marT="6724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3.953.950</a:t>
                      </a:r>
                    </a:p>
                  </a:txBody>
                  <a:tcPr marL="6724" marR="6724" marT="6724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4.211.000</a:t>
                      </a:r>
                    </a:p>
                  </a:txBody>
                  <a:tcPr marL="6724" marR="6724" marT="6724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4.493.000</a:t>
                      </a:r>
                    </a:p>
                  </a:txBody>
                  <a:tcPr marL="6724" marR="6724" marT="6724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2464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İŞSİZ SAYISI</a:t>
                      </a:r>
                    </a:p>
                  </a:txBody>
                  <a:tcPr marL="6724" marR="6724" marT="6724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659.760</a:t>
                      </a:r>
                    </a:p>
                  </a:txBody>
                  <a:tcPr marL="6724" marR="6724" marT="6724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562.000</a:t>
                      </a:r>
                    </a:p>
                  </a:txBody>
                  <a:tcPr marL="6724" marR="6724" marT="6724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570.000</a:t>
                      </a:r>
                    </a:p>
                  </a:txBody>
                  <a:tcPr marL="6724" marR="6724" marT="6724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2464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SSK MENSUBU </a:t>
                      </a:r>
                    </a:p>
                  </a:txBody>
                  <a:tcPr marL="6724" marR="6724" marT="6724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2.945.805</a:t>
                      </a:r>
                    </a:p>
                  </a:txBody>
                  <a:tcPr marL="6724" marR="6724" marT="6724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3.339.868</a:t>
                      </a:r>
                    </a:p>
                  </a:txBody>
                  <a:tcPr marL="6724" marR="6724" marT="6724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tr-TR" sz="1400" b="1" i="0" u="none" strike="noStrike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3.653.299</a:t>
                      </a:r>
                    </a:p>
                  </a:txBody>
                  <a:tcPr marL="51435" marR="51435" marT="0" marB="0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2464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BAĞKURLU </a:t>
                      </a:r>
                    </a:p>
                  </a:txBody>
                  <a:tcPr marL="6724" marR="6724" marT="6724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490.645</a:t>
                      </a:r>
                    </a:p>
                  </a:txBody>
                  <a:tcPr marL="6724" marR="6724" marT="6724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503.902</a:t>
                      </a:r>
                    </a:p>
                  </a:txBody>
                  <a:tcPr marL="6724" marR="6724" marT="6724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tr-TR" sz="1400" b="1" i="0" u="none" strike="noStrike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528.313</a:t>
                      </a:r>
                    </a:p>
                  </a:txBody>
                  <a:tcPr marL="51435" marR="51435" marT="0" marB="0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2464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EMEKLİ SANDIĞI MENSUBU </a:t>
                      </a:r>
                    </a:p>
                  </a:txBody>
                  <a:tcPr marL="6724" marR="6724" marT="6724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254.129</a:t>
                      </a:r>
                    </a:p>
                  </a:txBody>
                  <a:tcPr marL="6724" marR="6724" marT="6724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301.995</a:t>
                      </a:r>
                    </a:p>
                  </a:txBody>
                  <a:tcPr marL="6724" marR="6724" marT="6724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tr-TR" sz="1400" b="1" i="0" u="none" strike="noStrike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301.080</a:t>
                      </a:r>
                    </a:p>
                  </a:txBody>
                  <a:tcPr marL="51435" marR="51435" marT="0" marB="0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2464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400" b="1" i="0" u="none" strike="noStrike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TOPLAM SGK’LI ÇALIŞAN </a:t>
                      </a:r>
                    </a:p>
                  </a:txBody>
                  <a:tcPr marL="6724" marR="6724" marT="6724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3.690.579</a:t>
                      </a:r>
                    </a:p>
                  </a:txBody>
                  <a:tcPr marL="6724" marR="6724" marT="6724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4.145.765</a:t>
                      </a:r>
                    </a:p>
                  </a:txBody>
                  <a:tcPr marL="6724" marR="6724" marT="6724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1" i="0" u="none" strike="noStrike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4.482.692</a:t>
                      </a:r>
                    </a:p>
                  </a:txBody>
                  <a:tcPr marL="6724" marR="6724" marT="6724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2464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SSK EMEKLİSİ </a:t>
                      </a:r>
                    </a:p>
                  </a:txBody>
                  <a:tcPr marL="6724" marR="6724" marT="6724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1.191.666</a:t>
                      </a:r>
                    </a:p>
                  </a:txBody>
                  <a:tcPr marL="6724" marR="6724" marT="6724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1.348.937</a:t>
                      </a:r>
                    </a:p>
                  </a:txBody>
                  <a:tcPr marL="6724" marR="6724" marT="6724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tr-TR" sz="1400" b="1" i="0" u="none" strike="noStrike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1.407.428</a:t>
                      </a:r>
                    </a:p>
                  </a:txBody>
                  <a:tcPr marL="51435" marR="51435" marT="0" marB="0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2464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BAĞKUR EMEKLİSİ </a:t>
                      </a:r>
                    </a:p>
                  </a:txBody>
                  <a:tcPr marL="6724" marR="6724" marT="6724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244.867</a:t>
                      </a:r>
                    </a:p>
                  </a:txBody>
                  <a:tcPr marL="6724" marR="6724" marT="6724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272.852</a:t>
                      </a:r>
                    </a:p>
                  </a:txBody>
                  <a:tcPr marL="6724" marR="6724" marT="6724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tr-TR" sz="1400" b="1" i="0" u="none" strike="noStrike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278.025</a:t>
                      </a:r>
                    </a:p>
                  </a:txBody>
                  <a:tcPr marL="51435" marR="51435" marT="0" marB="0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2464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EMEKLİ SANDIĞI EMEKLİSİ </a:t>
                      </a:r>
                    </a:p>
                  </a:txBody>
                  <a:tcPr marL="6724" marR="6724" marT="6724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287.801</a:t>
                      </a:r>
                    </a:p>
                  </a:txBody>
                  <a:tcPr marL="6724" marR="6724" marT="6724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293.642</a:t>
                      </a:r>
                    </a:p>
                  </a:txBody>
                  <a:tcPr marL="6724" marR="6724" marT="6724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tr-TR" sz="1400" b="1" i="0" u="none" strike="noStrike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300.367</a:t>
                      </a:r>
                    </a:p>
                  </a:txBody>
                  <a:tcPr marL="51435" marR="51435" marT="0" marB="0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2464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400" b="1" i="0" u="none" strike="noStrike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TOPLAM SGK EMEKLİSİ SAYISI</a:t>
                      </a:r>
                    </a:p>
                  </a:txBody>
                  <a:tcPr marL="6724" marR="6724" marT="6724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1.724.334</a:t>
                      </a:r>
                    </a:p>
                  </a:txBody>
                  <a:tcPr marL="6724" marR="6724" marT="6724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1.915.431</a:t>
                      </a:r>
                    </a:p>
                  </a:txBody>
                  <a:tcPr marL="6724" marR="6724" marT="6724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tr-TR" sz="1400" b="1" i="0" u="none" strike="noStrike" kern="1200" dirty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1.985.820</a:t>
                      </a:r>
                    </a:p>
                  </a:txBody>
                  <a:tcPr marL="51435" marR="51435" marT="0" marB="0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2464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YEŞİL KARTLI *</a:t>
                      </a:r>
                    </a:p>
                  </a:txBody>
                  <a:tcPr marL="6724" marR="6724" marT="6724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826.025</a:t>
                      </a:r>
                    </a:p>
                  </a:txBody>
                  <a:tcPr marL="6724" marR="6724" marT="6724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1.034.389</a:t>
                      </a:r>
                    </a:p>
                  </a:txBody>
                  <a:tcPr marL="6724" marR="6724" marT="6724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408.323**</a:t>
                      </a:r>
                    </a:p>
                  </a:txBody>
                  <a:tcPr marL="6724" marR="6724" marT="6724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5" name="4 Metin kutusu"/>
          <p:cNvSpPr txBox="1"/>
          <p:nvPr/>
        </p:nvSpPr>
        <p:spPr>
          <a:xfrm>
            <a:off x="512676" y="4178043"/>
            <a:ext cx="588665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0247"/>
            <a:r>
              <a:rPr lang="tr-TR" sz="1500" b="1" dirty="0">
                <a:latin typeface="Arial" pitchFamily="34" charset="0"/>
                <a:cs typeface="Arial" pitchFamily="34" charset="0"/>
              </a:rPr>
              <a:t>* </a:t>
            </a:r>
            <a:r>
              <a:rPr lang="tr-TR" sz="1350" b="1" dirty="0">
                <a:latin typeface="Arial" pitchFamily="34" charset="0"/>
                <a:cs typeface="Arial" pitchFamily="34" charset="0"/>
              </a:rPr>
              <a:t>2012 yılında genel sağlık sigortası olarak kademeli primli hale     getirilmiştir.</a:t>
            </a:r>
          </a:p>
          <a:p>
            <a:r>
              <a:rPr lang="tr-TR" sz="1350" b="1" dirty="0">
                <a:latin typeface="Arial" pitchFamily="34" charset="0"/>
                <a:cs typeface="Arial" pitchFamily="34" charset="0"/>
              </a:rPr>
              <a:t>**  153.711’i primsizdir.    </a:t>
            </a:r>
          </a:p>
        </p:txBody>
      </p:sp>
      <p:graphicFrame>
        <p:nvGraphicFramePr>
          <p:cNvPr id="6" name="Group 47">
            <a:extLst>
              <a:ext uri="{FF2B5EF4-FFF2-40B4-BE49-F238E27FC236}">
                <a16:creationId xmlns:a16="http://schemas.microsoft.com/office/drawing/2014/main" id="{CE8D3394-D5B3-4EA4-BC69-9F84FAC9BD3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89176222"/>
              </p:ext>
            </p:extLst>
          </p:nvPr>
        </p:nvGraphicFramePr>
        <p:xfrm>
          <a:off x="269623" y="5132595"/>
          <a:ext cx="6318646" cy="2645570"/>
        </p:xfrm>
        <a:graphic>
          <a:graphicData uri="http://schemas.openxmlformats.org/drawingml/2006/table">
            <a:tbl>
              <a:tblPr/>
              <a:tblGrid>
                <a:gridCol w="23407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42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55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380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981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</a:rPr>
                        <a:t>İŞSİZLİK  VE  İŞGÜCÜ  *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0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1857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TÜRKİYE</a:t>
                      </a:r>
                      <a:endParaRPr kumimoji="0" lang="tr-TR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İSTANBUL</a:t>
                      </a:r>
                      <a:endParaRPr kumimoji="0" lang="tr-TR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İSTANBUL’UN PAYI   (%)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29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İŞ GÜCÜ</a:t>
                      </a:r>
                      <a:endParaRPr kumimoji="0" lang="tr-TR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27.339.000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5.063.000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5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+mn-cs"/>
                        </a:rPr>
                        <a:t>18,5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07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İSTİHDAM EDİLENLER</a:t>
                      </a:r>
                      <a:endParaRPr kumimoji="0" lang="tr-TR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24.821.000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4.493.000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5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+mn-cs"/>
                        </a:rPr>
                        <a:t>18,1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171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İŞSİZ</a:t>
                      </a:r>
                      <a:endParaRPr kumimoji="0" lang="tr-TR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2.518.000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570.000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5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+mn-cs"/>
                        </a:rPr>
                        <a:t>22,6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9581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İŞSİZLİK  ORANI  (%)</a:t>
                      </a:r>
                      <a:endParaRPr kumimoji="0" lang="tr-TR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9,2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11,3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5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7" name="5 Tablo">
            <a:extLst>
              <a:ext uri="{FF2B5EF4-FFF2-40B4-BE49-F238E27FC236}">
                <a16:creationId xmlns:a16="http://schemas.microsoft.com/office/drawing/2014/main" id="{B55D7EF8-35BD-42C5-A29B-2C99D3F6F4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1031936"/>
              </p:ext>
            </p:extLst>
          </p:nvPr>
        </p:nvGraphicFramePr>
        <p:xfrm>
          <a:off x="269676" y="8361104"/>
          <a:ext cx="6318647" cy="972109"/>
        </p:xfrm>
        <a:graphic>
          <a:graphicData uri="http://schemas.openxmlformats.org/drawingml/2006/table">
            <a:tbl>
              <a:tblPr/>
              <a:tblGrid>
                <a:gridCol w="15799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799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787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7995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85655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435" marR="51435" marT="0" marB="0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İŞYERİ SAYISI</a:t>
                      </a:r>
                    </a:p>
                  </a:txBody>
                  <a:tcPr marL="51435" marR="51435" marT="0" marB="0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5655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TÜRKİYE</a:t>
                      </a:r>
                    </a:p>
                  </a:txBody>
                  <a:tcPr marL="51435" marR="51435" marT="0" marB="0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İSTANBUL</a:t>
                      </a:r>
                    </a:p>
                  </a:txBody>
                  <a:tcPr marL="51435" marR="51435" marT="0" marB="0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İST.’UN PAYI</a:t>
                      </a:r>
                    </a:p>
                  </a:txBody>
                  <a:tcPr marL="51435" marR="51435" marT="0" marB="0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07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İŞYERİ SAYISI</a:t>
                      </a:r>
                    </a:p>
                  </a:txBody>
                  <a:tcPr marL="51435" marR="5143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5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1.524.784</a:t>
                      </a:r>
                    </a:p>
                  </a:txBody>
                  <a:tcPr marL="51435" marR="51435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5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441.512</a:t>
                      </a:r>
                    </a:p>
                  </a:txBody>
                  <a:tcPr marL="51435" marR="51435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5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%28,95</a:t>
                      </a:r>
                    </a:p>
                  </a:txBody>
                  <a:tcPr marL="51435" marR="51435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" name="7 Metin kutusu">
            <a:extLst>
              <a:ext uri="{FF2B5EF4-FFF2-40B4-BE49-F238E27FC236}">
                <a16:creationId xmlns:a16="http://schemas.microsoft.com/office/drawing/2014/main" id="{DBA11DBD-1189-4956-8AE6-2A64A404C62B}"/>
              </a:ext>
            </a:extLst>
          </p:cNvPr>
          <p:cNvSpPr txBox="1"/>
          <p:nvPr/>
        </p:nvSpPr>
        <p:spPr>
          <a:xfrm>
            <a:off x="269622" y="7815718"/>
            <a:ext cx="14704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200" b="1" dirty="0"/>
              <a:t>*  TUİK 2012 verileri</a:t>
            </a:r>
          </a:p>
        </p:txBody>
      </p:sp>
      <p:sp>
        <p:nvSpPr>
          <p:cNvPr id="2" name="Slayt Numarası Yer Tutucusu 1">
            <a:extLst>
              <a:ext uri="{FF2B5EF4-FFF2-40B4-BE49-F238E27FC236}">
                <a16:creationId xmlns:a16="http://schemas.microsoft.com/office/drawing/2014/main" id="{668CF161-1F10-4C02-8E6F-0B02791A79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33E86D-47FE-4A98-B91B-91FFE54D33EE}" type="slidenum">
              <a:rPr lang="tr-TR" smtClean="0"/>
              <a:pPr>
                <a:defRPr/>
              </a:pPr>
              <a:t>14</a:t>
            </a:fld>
            <a:endParaRPr lang="tr-TR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2541701"/>
              </p:ext>
            </p:extLst>
          </p:nvPr>
        </p:nvGraphicFramePr>
        <p:xfrm>
          <a:off x="296466" y="1117600"/>
          <a:ext cx="6264699" cy="74168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35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59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59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331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80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3807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11586">
                <a:tc>
                  <a:txBody>
                    <a:bodyPr/>
                    <a:lstStyle/>
                    <a:p>
                      <a:r>
                        <a:rPr lang="tr-TR" sz="1400" b="1" dirty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İBBS1</a:t>
                      </a:r>
                    </a:p>
                  </a:txBody>
                  <a:tcPr marL="68580" marR="68580" marT="34290" marB="34290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400" b="1" dirty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2004</a:t>
                      </a:r>
                    </a:p>
                  </a:txBody>
                  <a:tcPr marL="68580" marR="68580" marT="34290" marB="34290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400" b="1" dirty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2005</a:t>
                      </a:r>
                    </a:p>
                  </a:txBody>
                  <a:tcPr marL="68580" marR="68580" marT="34290" marB="34290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400" b="1" dirty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2006</a:t>
                      </a:r>
                    </a:p>
                  </a:txBody>
                  <a:tcPr marL="68580" marR="68580" marT="34290" marB="34290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400" b="1" dirty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2007</a:t>
                      </a:r>
                    </a:p>
                  </a:txBody>
                  <a:tcPr marL="68580" marR="68580" marT="34290" marB="34290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400" b="1" dirty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2008</a:t>
                      </a:r>
                    </a:p>
                  </a:txBody>
                  <a:tcPr marL="68580" marR="68580" marT="34290" marB="34290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6184">
                <a:tc>
                  <a:txBody>
                    <a:bodyPr/>
                    <a:lstStyle/>
                    <a:p>
                      <a:r>
                        <a:rPr lang="tr-TR" sz="1400" b="1" dirty="0">
                          <a:latin typeface="Arial" pitchFamily="34" charset="0"/>
                          <a:cs typeface="Arial" pitchFamily="34" charset="0"/>
                        </a:rPr>
                        <a:t>TR    TÜRKİYE</a:t>
                      </a:r>
                    </a:p>
                  </a:txBody>
                  <a:tcPr marL="68580" marR="68580" marT="34290" marB="34290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1400" b="1" dirty="0">
                          <a:latin typeface="Arial" pitchFamily="34" charset="0"/>
                          <a:cs typeface="Arial" pitchFamily="34" charset="0"/>
                        </a:rPr>
                        <a:t>100</a:t>
                      </a:r>
                    </a:p>
                  </a:txBody>
                  <a:tcPr marL="68580" marR="68580" marT="34290" marB="34290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1400" b="1" dirty="0">
                          <a:latin typeface="Arial" pitchFamily="34" charset="0"/>
                          <a:cs typeface="Arial" pitchFamily="34" charset="0"/>
                        </a:rPr>
                        <a:t>100</a:t>
                      </a:r>
                    </a:p>
                  </a:txBody>
                  <a:tcPr marL="68580" marR="68580" marT="34290" marB="34290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1400" b="1" dirty="0">
                          <a:latin typeface="Arial" pitchFamily="34" charset="0"/>
                          <a:cs typeface="Arial" pitchFamily="34" charset="0"/>
                        </a:rPr>
                        <a:t>100</a:t>
                      </a:r>
                    </a:p>
                  </a:txBody>
                  <a:tcPr marL="68580" marR="68580" marT="34290" marB="34290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1400" b="1" dirty="0">
                          <a:latin typeface="Arial" pitchFamily="34" charset="0"/>
                          <a:cs typeface="Arial" pitchFamily="34" charset="0"/>
                        </a:rPr>
                        <a:t>100</a:t>
                      </a:r>
                    </a:p>
                  </a:txBody>
                  <a:tcPr marL="68580" marR="68580" marT="34290" marB="34290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1400" b="1" dirty="0">
                          <a:latin typeface="Arial" pitchFamily="34" charset="0"/>
                          <a:cs typeface="Arial" pitchFamily="34" charset="0"/>
                        </a:rPr>
                        <a:t>100</a:t>
                      </a:r>
                    </a:p>
                  </a:txBody>
                  <a:tcPr marL="68580" marR="68580" marT="34290" marB="34290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1586">
                <a:tc>
                  <a:txBody>
                    <a:bodyPr/>
                    <a:lstStyle/>
                    <a:p>
                      <a:r>
                        <a:rPr lang="tr-TR" sz="1400" b="1" dirty="0">
                          <a:latin typeface="Arial" pitchFamily="34" charset="0"/>
                          <a:cs typeface="Arial" pitchFamily="34" charset="0"/>
                        </a:rPr>
                        <a:t>TR1   İSTANBUL</a:t>
                      </a:r>
                    </a:p>
                  </a:txBody>
                  <a:tcPr marL="68580" marR="68580" marT="34290" marB="34290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1400" b="1" dirty="0">
                          <a:latin typeface="Arial" pitchFamily="34" charset="0"/>
                          <a:cs typeface="Arial" pitchFamily="34" charset="0"/>
                        </a:rPr>
                        <a:t>27,8</a:t>
                      </a:r>
                    </a:p>
                  </a:txBody>
                  <a:tcPr marL="68580" marR="68580" marT="34290" marB="34290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1400" b="1" dirty="0">
                          <a:latin typeface="Arial" pitchFamily="34" charset="0"/>
                          <a:cs typeface="Arial" pitchFamily="34" charset="0"/>
                        </a:rPr>
                        <a:t>27,4</a:t>
                      </a:r>
                    </a:p>
                  </a:txBody>
                  <a:tcPr marL="68580" marR="68580" marT="34290" marB="34290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1400" b="1" dirty="0">
                          <a:latin typeface="Arial" pitchFamily="34" charset="0"/>
                          <a:cs typeface="Arial" pitchFamily="34" charset="0"/>
                        </a:rPr>
                        <a:t>27,5</a:t>
                      </a:r>
                    </a:p>
                  </a:txBody>
                  <a:tcPr marL="68580" marR="68580" marT="34290" marB="34290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1400" b="1" dirty="0">
                          <a:latin typeface="Arial" pitchFamily="34" charset="0"/>
                          <a:cs typeface="Arial" pitchFamily="34" charset="0"/>
                        </a:rPr>
                        <a:t>27,9</a:t>
                      </a:r>
                    </a:p>
                  </a:txBody>
                  <a:tcPr marL="68580" marR="68580" marT="34290" marB="34290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1400" b="1" dirty="0">
                          <a:latin typeface="Arial" pitchFamily="34" charset="0"/>
                          <a:cs typeface="Arial" pitchFamily="34" charset="0"/>
                        </a:rPr>
                        <a:t>27,7</a:t>
                      </a:r>
                    </a:p>
                  </a:txBody>
                  <a:tcPr marL="68580" marR="68580" marT="34290" marB="34290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1586">
                <a:tc>
                  <a:txBody>
                    <a:bodyPr/>
                    <a:lstStyle/>
                    <a:p>
                      <a:r>
                        <a:rPr lang="tr-TR" sz="1400" b="1" dirty="0">
                          <a:latin typeface="Arial" pitchFamily="34" charset="0"/>
                          <a:cs typeface="Arial" pitchFamily="34" charset="0"/>
                        </a:rPr>
                        <a:t>TR2   BATI  MARMARA</a:t>
                      </a:r>
                    </a:p>
                  </a:txBody>
                  <a:tcPr marL="68580" marR="68580" marT="34290" marB="34290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1400" b="1" dirty="0">
                          <a:latin typeface="Arial" pitchFamily="34" charset="0"/>
                          <a:cs typeface="Arial" pitchFamily="34" charset="0"/>
                        </a:rPr>
                        <a:t>4,6</a:t>
                      </a:r>
                    </a:p>
                  </a:txBody>
                  <a:tcPr marL="68580" marR="68580" marT="34290" marB="34290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1400" b="1" dirty="0">
                          <a:latin typeface="Arial" pitchFamily="34" charset="0"/>
                          <a:cs typeface="Arial" pitchFamily="34" charset="0"/>
                        </a:rPr>
                        <a:t>4,7</a:t>
                      </a:r>
                    </a:p>
                  </a:txBody>
                  <a:tcPr marL="68580" marR="68580" marT="34290" marB="34290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1400" b="1" dirty="0">
                          <a:latin typeface="Arial" pitchFamily="34" charset="0"/>
                          <a:cs typeface="Arial" pitchFamily="34" charset="0"/>
                        </a:rPr>
                        <a:t>4,6</a:t>
                      </a:r>
                    </a:p>
                  </a:txBody>
                  <a:tcPr marL="68580" marR="68580" marT="34290" marB="34290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1400" b="1" dirty="0">
                          <a:latin typeface="Arial" pitchFamily="34" charset="0"/>
                          <a:cs typeface="Arial" pitchFamily="34" charset="0"/>
                        </a:rPr>
                        <a:t>4,7</a:t>
                      </a:r>
                    </a:p>
                  </a:txBody>
                  <a:tcPr marL="68580" marR="68580" marT="34290" marB="34290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1400" b="1" dirty="0">
                          <a:latin typeface="Arial" pitchFamily="34" charset="0"/>
                          <a:cs typeface="Arial" pitchFamily="34" charset="0"/>
                        </a:rPr>
                        <a:t>4,9</a:t>
                      </a:r>
                    </a:p>
                  </a:txBody>
                  <a:tcPr marL="68580" marR="68580" marT="34290" marB="34290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1586">
                <a:tc>
                  <a:txBody>
                    <a:bodyPr/>
                    <a:lstStyle/>
                    <a:p>
                      <a:r>
                        <a:rPr lang="tr-TR" sz="1400" b="1" dirty="0">
                          <a:latin typeface="Arial" pitchFamily="34" charset="0"/>
                          <a:cs typeface="Arial" pitchFamily="34" charset="0"/>
                        </a:rPr>
                        <a:t>TR3   EGE</a:t>
                      </a:r>
                    </a:p>
                  </a:txBody>
                  <a:tcPr marL="68580" marR="68580" marT="34290" marB="34290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1400" b="1" dirty="0">
                          <a:latin typeface="Arial" pitchFamily="34" charset="0"/>
                          <a:cs typeface="Arial" pitchFamily="34" charset="0"/>
                        </a:rPr>
                        <a:t>14,1</a:t>
                      </a:r>
                    </a:p>
                  </a:txBody>
                  <a:tcPr marL="68580" marR="68580" marT="34290" marB="34290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1400" b="1" dirty="0">
                          <a:latin typeface="Arial" pitchFamily="34" charset="0"/>
                          <a:cs typeface="Arial" pitchFamily="34" charset="0"/>
                        </a:rPr>
                        <a:t>14,0</a:t>
                      </a:r>
                    </a:p>
                  </a:txBody>
                  <a:tcPr marL="68580" marR="68580" marT="34290" marB="34290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1400" b="1" dirty="0">
                          <a:latin typeface="Arial" pitchFamily="34" charset="0"/>
                          <a:cs typeface="Arial" pitchFamily="34" charset="0"/>
                        </a:rPr>
                        <a:t>14,0</a:t>
                      </a:r>
                    </a:p>
                  </a:txBody>
                  <a:tcPr marL="68580" marR="68580" marT="34290" marB="34290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1400" b="1" dirty="0">
                          <a:latin typeface="Arial" pitchFamily="34" charset="0"/>
                          <a:cs typeface="Arial" pitchFamily="34" charset="0"/>
                        </a:rPr>
                        <a:t>13,8</a:t>
                      </a:r>
                    </a:p>
                  </a:txBody>
                  <a:tcPr marL="68580" marR="68580" marT="34290" marB="34290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1400" b="1" dirty="0">
                          <a:latin typeface="Arial" pitchFamily="34" charset="0"/>
                          <a:cs typeface="Arial" pitchFamily="34" charset="0"/>
                        </a:rPr>
                        <a:t>13,8</a:t>
                      </a:r>
                    </a:p>
                  </a:txBody>
                  <a:tcPr marL="68580" marR="68580" marT="34290" marB="34290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1586">
                <a:tc>
                  <a:txBody>
                    <a:bodyPr/>
                    <a:lstStyle/>
                    <a:p>
                      <a:r>
                        <a:rPr lang="tr-TR" sz="1400" b="1" dirty="0">
                          <a:latin typeface="Arial" pitchFamily="34" charset="0"/>
                          <a:cs typeface="Arial" pitchFamily="34" charset="0"/>
                        </a:rPr>
                        <a:t>TR4   DOĞU  MARMARA</a:t>
                      </a:r>
                    </a:p>
                  </a:txBody>
                  <a:tcPr marL="68580" marR="68580" marT="34290" marB="34290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1400" b="1" dirty="0">
                          <a:latin typeface="Arial" pitchFamily="34" charset="0"/>
                          <a:cs typeface="Arial" pitchFamily="34" charset="0"/>
                        </a:rPr>
                        <a:t>12,2</a:t>
                      </a:r>
                    </a:p>
                  </a:txBody>
                  <a:tcPr marL="68580" marR="68580" marT="34290" marB="34290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1400" b="1" dirty="0">
                          <a:latin typeface="Arial" pitchFamily="34" charset="0"/>
                          <a:cs typeface="Arial" pitchFamily="34" charset="0"/>
                        </a:rPr>
                        <a:t>12,4</a:t>
                      </a:r>
                    </a:p>
                  </a:txBody>
                  <a:tcPr marL="68580" marR="68580" marT="34290" marB="34290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1400" b="1" dirty="0">
                          <a:latin typeface="Arial" pitchFamily="34" charset="0"/>
                          <a:cs typeface="Arial" pitchFamily="34" charset="0"/>
                        </a:rPr>
                        <a:t>12,7</a:t>
                      </a:r>
                    </a:p>
                  </a:txBody>
                  <a:tcPr marL="68580" marR="68580" marT="34290" marB="34290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1400" b="1" dirty="0">
                          <a:latin typeface="Arial" pitchFamily="34" charset="0"/>
                          <a:cs typeface="Arial" pitchFamily="34" charset="0"/>
                        </a:rPr>
                        <a:t>12,7</a:t>
                      </a:r>
                    </a:p>
                  </a:txBody>
                  <a:tcPr marL="68580" marR="68580" marT="34290" marB="34290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1400" b="1" dirty="0">
                          <a:latin typeface="Arial" pitchFamily="34" charset="0"/>
                          <a:cs typeface="Arial" pitchFamily="34" charset="0"/>
                        </a:rPr>
                        <a:t>12,8</a:t>
                      </a:r>
                    </a:p>
                  </a:txBody>
                  <a:tcPr marL="68580" marR="68580" marT="34290" marB="34290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1586">
                <a:tc>
                  <a:txBody>
                    <a:bodyPr/>
                    <a:lstStyle/>
                    <a:p>
                      <a:r>
                        <a:rPr lang="tr-TR" sz="1400" b="1" dirty="0">
                          <a:latin typeface="Arial" pitchFamily="34" charset="0"/>
                          <a:cs typeface="Arial" pitchFamily="34" charset="0"/>
                        </a:rPr>
                        <a:t>TR5   BATI   ANADOLU</a:t>
                      </a:r>
                    </a:p>
                  </a:txBody>
                  <a:tcPr marL="68580" marR="68580" marT="34290" marB="34290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1400" b="1" dirty="0">
                          <a:latin typeface="Arial" pitchFamily="34" charset="0"/>
                          <a:cs typeface="Arial" pitchFamily="34" charset="0"/>
                        </a:rPr>
                        <a:t>10,8</a:t>
                      </a:r>
                    </a:p>
                  </a:txBody>
                  <a:tcPr marL="68580" marR="68580" marT="34290" marB="34290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1400" b="1" dirty="0">
                          <a:latin typeface="Arial" pitchFamily="34" charset="0"/>
                          <a:cs typeface="Arial" pitchFamily="34" charset="0"/>
                        </a:rPr>
                        <a:t>10,7</a:t>
                      </a:r>
                    </a:p>
                  </a:txBody>
                  <a:tcPr marL="68580" marR="68580" marT="34290" marB="34290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1400" b="1" dirty="0">
                          <a:latin typeface="Arial" pitchFamily="34" charset="0"/>
                          <a:cs typeface="Arial" pitchFamily="34" charset="0"/>
                        </a:rPr>
                        <a:t>10,8</a:t>
                      </a:r>
                    </a:p>
                  </a:txBody>
                  <a:tcPr marL="68580" marR="68580" marT="34290" marB="34290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1400" b="1" dirty="0">
                          <a:latin typeface="Arial" pitchFamily="34" charset="0"/>
                          <a:cs typeface="Arial" pitchFamily="34" charset="0"/>
                        </a:rPr>
                        <a:t>10,8</a:t>
                      </a:r>
                    </a:p>
                  </a:txBody>
                  <a:tcPr marL="68580" marR="68580" marT="34290" marB="34290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1400" b="1" dirty="0">
                          <a:latin typeface="Arial" pitchFamily="34" charset="0"/>
                          <a:cs typeface="Arial" pitchFamily="34" charset="0"/>
                        </a:rPr>
                        <a:t>10,9</a:t>
                      </a:r>
                    </a:p>
                  </a:txBody>
                  <a:tcPr marL="68580" marR="68580" marT="34290" marB="34290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1586">
                <a:tc>
                  <a:txBody>
                    <a:bodyPr/>
                    <a:lstStyle/>
                    <a:p>
                      <a:r>
                        <a:rPr lang="tr-TR" sz="1400" b="1" dirty="0">
                          <a:latin typeface="Arial" pitchFamily="34" charset="0"/>
                          <a:cs typeface="Arial" pitchFamily="34" charset="0"/>
                        </a:rPr>
                        <a:t>TR6   AKDENİZ</a:t>
                      </a:r>
                    </a:p>
                  </a:txBody>
                  <a:tcPr marL="68580" marR="68580" marT="34290" marB="34290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1400" b="1" dirty="0">
                          <a:latin typeface="Arial" pitchFamily="34" charset="0"/>
                          <a:cs typeface="Arial" pitchFamily="34" charset="0"/>
                        </a:rPr>
                        <a:t>10,4</a:t>
                      </a:r>
                    </a:p>
                  </a:txBody>
                  <a:tcPr marL="68580" marR="68580" marT="34290" marB="34290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1400" b="1" dirty="0">
                          <a:latin typeface="Arial" pitchFamily="34" charset="0"/>
                          <a:cs typeface="Arial" pitchFamily="34" charset="0"/>
                        </a:rPr>
                        <a:t>10,5</a:t>
                      </a:r>
                    </a:p>
                  </a:txBody>
                  <a:tcPr marL="68580" marR="68580" marT="34290" marB="34290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1400" b="1" dirty="0">
                          <a:latin typeface="Arial" pitchFamily="34" charset="0"/>
                          <a:cs typeface="Arial" pitchFamily="34" charset="0"/>
                        </a:rPr>
                        <a:t>10,4</a:t>
                      </a:r>
                    </a:p>
                  </a:txBody>
                  <a:tcPr marL="68580" marR="68580" marT="34290" marB="34290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1400" b="1" dirty="0">
                          <a:latin typeface="Arial" pitchFamily="34" charset="0"/>
                          <a:cs typeface="Arial" pitchFamily="34" charset="0"/>
                        </a:rPr>
                        <a:t>10,5</a:t>
                      </a:r>
                    </a:p>
                  </a:txBody>
                  <a:tcPr marL="68580" marR="68580" marT="34290" marB="34290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1400" b="1" dirty="0">
                          <a:latin typeface="Arial" pitchFamily="34" charset="0"/>
                          <a:cs typeface="Arial" pitchFamily="34" charset="0"/>
                        </a:rPr>
                        <a:t>10,4</a:t>
                      </a:r>
                    </a:p>
                  </a:txBody>
                  <a:tcPr marL="68580" marR="68580" marT="34290" marB="34290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11586">
                <a:tc>
                  <a:txBody>
                    <a:bodyPr/>
                    <a:lstStyle/>
                    <a:p>
                      <a:r>
                        <a:rPr lang="tr-TR" sz="1400" b="1" dirty="0">
                          <a:latin typeface="Arial" pitchFamily="34" charset="0"/>
                          <a:cs typeface="Arial" pitchFamily="34" charset="0"/>
                        </a:rPr>
                        <a:t>TR7   ORTA  ANADOLU</a:t>
                      </a:r>
                    </a:p>
                  </a:txBody>
                  <a:tcPr marL="68580" marR="68580" marT="34290" marB="34290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1400" b="1" dirty="0">
                          <a:latin typeface="Arial" pitchFamily="34" charset="0"/>
                          <a:cs typeface="Arial" pitchFamily="34" charset="0"/>
                        </a:rPr>
                        <a:t>3,9</a:t>
                      </a:r>
                    </a:p>
                  </a:txBody>
                  <a:tcPr marL="68580" marR="68580" marT="34290" marB="34290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1400" b="1" dirty="0">
                          <a:latin typeface="Arial" pitchFamily="34" charset="0"/>
                          <a:cs typeface="Arial" pitchFamily="34" charset="0"/>
                        </a:rPr>
                        <a:t>3,9</a:t>
                      </a:r>
                    </a:p>
                  </a:txBody>
                  <a:tcPr marL="68580" marR="68580" marT="34290" marB="34290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1400" b="1" dirty="0">
                          <a:latin typeface="Arial" pitchFamily="34" charset="0"/>
                          <a:cs typeface="Arial" pitchFamily="34" charset="0"/>
                        </a:rPr>
                        <a:t>3,8</a:t>
                      </a:r>
                    </a:p>
                  </a:txBody>
                  <a:tcPr marL="68580" marR="68580" marT="34290" marB="34290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1400" b="1" dirty="0">
                          <a:latin typeface="Arial" pitchFamily="34" charset="0"/>
                          <a:cs typeface="Arial" pitchFamily="34" charset="0"/>
                        </a:rPr>
                        <a:t>3,9</a:t>
                      </a:r>
                    </a:p>
                  </a:txBody>
                  <a:tcPr marL="68580" marR="68580" marT="34290" marB="34290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1400" b="1" dirty="0">
                          <a:latin typeface="Arial" pitchFamily="34" charset="0"/>
                          <a:cs typeface="Arial" pitchFamily="34" charset="0"/>
                        </a:rPr>
                        <a:t>3,9</a:t>
                      </a:r>
                    </a:p>
                  </a:txBody>
                  <a:tcPr marL="68580" marR="68580" marT="34290" marB="34290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11586">
                <a:tc>
                  <a:txBody>
                    <a:bodyPr/>
                    <a:lstStyle/>
                    <a:p>
                      <a:r>
                        <a:rPr lang="tr-TR" sz="1400" b="1" dirty="0">
                          <a:latin typeface="Arial" pitchFamily="34" charset="0"/>
                          <a:cs typeface="Arial" pitchFamily="34" charset="0"/>
                        </a:rPr>
                        <a:t>TR8   BATI  KARADENİZ</a:t>
                      </a:r>
                    </a:p>
                  </a:txBody>
                  <a:tcPr marL="68580" marR="68580" marT="34290" marB="34290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1400" b="1" dirty="0">
                          <a:latin typeface="Arial" pitchFamily="34" charset="0"/>
                          <a:cs typeface="Arial" pitchFamily="34" charset="0"/>
                        </a:rPr>
                        <a:t>5,2</a:t>
                      </a:r>
                    </a:p>
                  </a:txBody>
                  <a:tcPr marL="68580" marR="68580" marT="34290" marB="34290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1400" b="1" dirty="0">
                          <a:latin typeface="Arial" pitchFamily="34" charset="0"/>
                          <a:cs typeface="Arial" pitchFamily="34" charset="0"/>
                        </a:rPr>
                        <a:t>5,2</a:t>
                      </a:r>
                    </a:p>
                  </a:txBody>
                  <a:tcPr marL="68580" marR="68580" marT="34290" marB="34290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1400" b="1" dirty="0">
                          <a:latin typeface="Arial" pitchFamily="34" charset="0"/>
                          <a:cs typeface="Arial" pitchFamily="34" charset="0"/>
                        </a:rPr>
                        <a:t>5,1</a:t>
                      </a:r>
                    </a:p>
                  </a:txBody>
                  <a:tcPr marL="68580" marR="68580" marT="34290" marB="34290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1400" b="1" dirty="0">
                          <a:latin typeface="Arial" pitchFamily="34" charset="0"/>
                          <a:cs typeface="Arial" pitchFamily="34" charset="0"/>
                        </a:rPr>
                        <a:t>4,9</a:t>
                      </a:r>
                    </a:p>
                  </a:txBody>
                  <a:tcPr marL="68580" marR="68580" marT="34290" marB="34290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1400" b="1" dirty="0">
                          <a:latin typeface="Arial" pitchFamily="34" charset="0"/>
                          <a:cs typeface="Arial" pitchFamily="34" charset="0"/>
                        </a:rPr>
                        <a:t>4,9</a:t>
                      </a:r>
                    </a:p>
                  </a:txBody>
                  <a:tcPr marL="68580" marR="68580" marT="34290" marB="34290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11586">
                <a:tc>
                  <a:txBody>
                    <a:bodyPr/>
                    <a:lstStyle/>
                    <a:p>
                      <a:r>
                        <a:rPr lang="tr-TR" sz="1400" b="1" dirty="0">
                          <a:latin typeface="Arial" pitchFamily="34" charset="0"/>
                          <a:cs typeface="Arial" pitchFamily="34" charset="0"/>
                        </a:rPr>
                        <a:t>TR9   DOĞU  KARADENİZ</a:t>
                      </a:r>
                    </a:p>
                  </a:txBody>
                  <a:tcPr marL="68580" marR="68580" marT="34290" marB="34290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1400" b="1" dirty="0">
                          <a:latin typeface="Arial" pitchFamily="34" charset="0"/>
                          <a:cs typeface="Arial" pitchFamily="34" charset="0"/>
                        </a:rPr>
                        <a:t>2,5</a:t>
                      </a:r>
                    </a:p>
                  </a:txBody>
                  <a:tcPr marL="68580" marR="68580" marT="34290" marB="34290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1400" b="1" dirty="0">
                          <a:latin typeface="Arial" pitchFamily="34" charset="0"/>
                          <a:cs typeface="Arial" pitchFamily="34" charset="0"/>
                        </a:rPr>
                        <a:t>2,7</a:t>
                      </a:r>
                    </a:p>
                  </a:txBody>
                  <a:tcPr marL="68580" marR="68580" marT="34290" marB="34290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1400" b="1" dirty="0">
                          <a:latin typeface="Arial" pitchFamily="34" charset="0"/>
                          <a:cs typeface="Arial" pitchFamily="34" charset="0"/>
                        </a:rPr>
                        <a:t>2,6</a:t>
                      </a:r>
                    </a:p>
                  </a:txBody>
                  <a:tcPr marL="68580" marR="68580" marT="34290" marB="34290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1400" b="1" dirty="0">
                          <a:latin typeface="Arial" pitchFamily="34" charset="0"/>
                          <a:cs typeface="Arial" pitchFamily="34" charset="0"/>
                        </a:rPr>
                        <a:t>2,6</a:t>
                      </a:r>
                    </a:p>
                  </a:txBody>
                  <a:tcPr marL="68580" marR="68580" marT="34290" marB="34290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1400" b="1" dirty="0">
                          <a:latin typeface="Arial" pitchFamily="34" charset="0"/>
                          <a:cs typeface="Arial" pitchFamily="34" charset="0"/>
                        </a:rPr>
                        <a:t>2,6</a:t>
                      </a:r>
                    </a:p>
                  </a:txBody>
                  <a:tcPr marL="68580" marR="68580" marT="34290" marB="34290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11586">
                <a:tc>
                  <a:txBody>
                    <a:bodyPr/>
                    <a:lstStyle/>
                    <a:p>
                      <a:r>
                        <a:rPr lang="tr-TR" sz="1400" b="1" dirty="0">
                          <a:latin typeface="Arial" pitchFamily="34" charset="0"/>
                          <a:cs typeface="Arial" pitchFamily="34" charset="0"/>
                        </a:rPr>
                        <a:t>TRA   KUZEYDOĞU  ANADOLU</a:t>
                      </a:r>
                    </a:p>
                  </a:txBody>
                  <a:tcPr marL="68580" marR="68580" marT="34290" marB="34290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1400" b="1" dirty="0">
                          <a:latin typeface="Arial" pitchFamily="34" charset="0"/>
                          <a:cs typeface="Arial" pitchFamily="34" charset="0"/>
                        </a:rPr>
                        <a:t>1,6</a:t>
                      </a:r>
                    </a:p>
                  </a:txBody>
                  <a:tcPr marL="68580" marR="68580" marT="34290" marB="34290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1400" b="1" dirty="0">
                          <a:latin typeface="Arial" pitchFamily="34" charset="0"/>
                          <a:cs typeface="Arial" pitchFamily="34" charset="0"/>
                        </a:rPr>
                        <a:t>1,6</a:t>
                      </a:r>
                    </a:p>
                  </a:txBody>
                  <a:tcPr marL="68580" marR="68580" marT="34290" marB="34290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1400" b="1" dirty="0">
                          <a:latin typeface="Arial" pitchFamily="34" charset="0"/>
                          <a:cs typeface="Arial" pitchFamily="34" charset="0"/>
                        </a:rPr>
                        <a:t>1,5</a:t>
                      </a:r>
                    </a:p>
                  </a:txBody>
                  <a:tcPr marL="68580" marR="68580" marT="34290" marB="34290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1400" b="1" dirty="0">
                          <a:latin typeface="Arial" pitchFamily="34" charset="0"/>
                          <a:cs typeface="Arial" pitchFamily="34" charset="0"/>
                        </a:rPr>
                        <a:t>1,5</a:t>
                      </a:r>
                    </a:p>
                  </a:txBody>
                  <a:tcPr marL="68580" marR="68580" marT="34290" marB="34290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1400" b="1" dirty="0">
                          <a:latin typeface="Arial" pitchFamily="34" charset="0"/>
                          <a:cs typeface="Arial" pitchFamily="34" charset="0"/>
                        </a:rPr>
                        <a:t>1,5</a:t>
                      </a:r>
                    </a:p>
                  </a:txBody>
                  <a:tcPr marL="68580" marR="68580" marT="34290" marB="34290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511586">
                <a:tc>
                  <a:txBody>
                    <a:bodyPr/>
                    <a:lstStyle/>
                    <a:p>
                      <a:r>
                        <a:rPr lang="tr-TR" sz="1400" b="1" dirty="0">
                          <a:latin typeface="Arial" pitchFamily="34" charset="0"/>
                          <a:cs typeface="Arial" pitchFamily="34" charset="0"/>
                        </a:rPr>
                        <a:t>TRB   ORTADOĞU  ANADOLU</a:t>
                      </a:r>
                    </a:p>
                  </a:txBody>
                  <a:tcPr marL="68580" marR="68580" marT="34290" marB="34290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1400" b="1" dirty="0">
                          <a:latin typeface="Arial" pitchFamily="34" charset="0"/>
                          <a:cs typeface="Arial" pitchFamily="34" charset="0"/>
                        </a:rPr>
                        <a:t>2,4</a:t>
                      </a:r>
                    </a:p>
                  </a:txBody>
                  <a:tcPr marL="68580" marR="68580" marT="34290" marB="34290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1400" b="1" dirty="0">
                          <a:latin typeface="Arial" pitchFamily="34" charset="0"/>
                          <a:cs typeface="Arial" pitchFamily="34" charset="0"/>
                        </a:rPr>
                        <a:t>2,4</a:t>
                      </a:r>
                    </a:p>
                  </a:txBody>
                  <a:tcPr marL="68580" marR="68580" marT="34290" marB="34290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1400" b="1" dirty="0">
                          <a:latin typeface="Arial" pitchFamily="34" charset="0"/>
                          <a:cs typeface="Arial" pitchFamily="34" charset="0"/>
                        </a:rPr>
                        <a:t>2,3</a:t>
                      </a:r>
                    </a:p>
                  </a:txBody>
                  <a:tcPr marL="68580" marR="68580" marT="34290" marB="34290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1400" b="1" dirty="0">
                          <a:latin typeface="Arial" pitchFamily="34" charset="0"/>
                          <a:cs typeface="Arial" pitchFamily="34" charset="0"/>
                        </a:rPr>
                        <a:t>2,3</a:t>
                      </a:r>
                    </a:p>
                  </a:txBody>
                  <a:tcPr marL="68580" marR="68580" marT="34290" marB="34290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1400" b="1" dirty="0">
                          <a:latin typeface="Arial" pitchFamily="34" charset="0"/>
                          <a:cs typeface="Arial" pitchFamily="34" charset="0"/>
                        </a:rPr>
                        <a:t>2,3</a:t>
                      </a:r>
                    </a:p>
                  </a:txBody>
                  <a:tcPr marL="68580" marR="68580" marT="34290" marB="34290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511586">
                <a:tc>
                  <a:txBody>
                    <a:bodyPr/>
                    <a:lstStyle/>
                    <a:p>
                      <a:r>
                        <a:rPr lang="tr-TR" sz="1400" b="1" dirty="0">
                          <a:latin typeface="Arial" pitchFamily="34" charset="0"/>
                          <a:cs typeface="Arial" pitchFamily="34" charset="0"/>
                        </a:rPr>
                        <a:t>TRC   GÜNEYDOĞU</a:t>
                      </a:r>
                      <a:r>
                        <a:rPr lang="tr-TR" sz="1400" b="1" baseline="0" dirty="0">
                          <a:latin typeface="Arial" pitchFamily="34" charset="0"/>
                          <a:cs typeface="Arial" pitchFamily="34" charset="0"/>
                        </a:rPr>
                        <a:t>  ANADOLU</a:t>
                      </a:r>
                      <a:endParaRPr lang="tr-TR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34290" marB="34290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1400" b="1" dirty="0">
                          <a:latin typeface="Arial" pitchFamily="34" charset="0"/>
                          <a:cs typeface="Arial" pitchFamily="34" charset="0"/>
                        </a:rPr>
                        <a:t>4,5</a:t>
                      </a:r>
                    </a:p>
                  </a:txBody>
                  <a:tcPr marL="68580" marR="68580" marT="34290" marB="34290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1400" b="1" dirty="0">
                          <a:latin typeface="Arial" pitchFamily="34" charset="0"/>
                          <a:cs typeface="Arial" pitchFamily="34" charset="0"/>
                        </a:rPr>
                        <a:t>4,6</a:t>
                      </a:r>
                    </a:p>
                  </a:txBody>
                  <a:tcPr marL="68580" marR="68580" marT="34290" marB="34290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1400" b="1" dirty="0">
                          <a:latin typeface="Arial" pitchFamily="34" charset="0"/>
                          <a:cs typeface="Arial" pitchFamily="34" charset="0"/>
                        </a:rPr>
                        <a:t>4,6</a:t>
                      </a:r>
                    </a:p>
                  </a:txBody>
                  <a:tcPr marL="68580" marR="68580" marT="34290" marB="34290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1400" b="1" dirty="0">
                          <a:latin typeface="Arial" pitchFamily="34" charset="0"/>
                          <a:cs typeface="Arial" pitchFamily="34" charset="0"/>
                        </a:rPr>
                        <a:t>4,5</a:t>
                      </a:r>
                    </a:p>
                  </a:txBody>
                  <a:tcPr marL="68580" marR="68580" marT="34290" marB="34290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1400" b="1" dirty="0">
                          <a:latin typeface="Arial" pitchFamily="34" charset="0"/>
                          <a:cs typeface="Arial" pitchFamily="34" charset="0"/>
                        </a:rPr>
                        <a:t>4,4</a:t>
                      </a:r>
                    </a:p>
                  </a:txBody>
                  <a:tcPr marL="68580" marR="68580" marT="34290" marB="34290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32893" name="3 Metin kutusu"/>
          <p:cNvSpPr txBox="1">
            <a:spLocks noChangeArrowheads="1"/>
          </p:cNvSpPr>
          <p:nvPr/>
        </p:nvSpPr>
        <p:spPr bwMode="auto">
          <a:xfrm>
            <a:off x="863529" y="396438"/>
            <a:ext cx="513057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tr-TR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BÖLGESEL  GAYRİ SAFİ  KATMA DEĞER  DİKEY PAY (%)</a:t>
            </a:r>
          </a:p>
        </p:txBody>
      </p:sp>
      <p:sp>
        <p:nvSpPr>
          <p:cNvPr id="5" name="4 Metin kutusu"/>
          <p:cNvSpPr txBox="1"/>
          <p:nvPr/>
        </p:nvSpPr>
        <p:spPr>
          <a:xfrm>
            <a:off x="296466" y="8788400"/>
            <a:ext cx="631846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tr-TR" sz="1200" b="1" dirty="0">
                <a:latin typeface="Arial" pitchFamily="34" charset="0"/>
                <a:cs typeface="Arial" pitchFamily="34" charset="0"/>
              </a:rPr>
              <a:t>İstatistiki Bölge  Birimleri  Sınıflaması  Düzey 2  tablosunda,  kişi başına  gayri safi katma değerde 2008  yılında 18.689 TL. (14.591 $) ile  İstanbul  1. sırada  yer almaktadır.</a:t>
            </a:r>
          </a:p>
        </p:txBody>
      </p:sp>
      <p:sp>
        <p:nvSpPr>
          <p:cNvPr id="2" name="Slayt Numarası Yer Tutucusu 1">
            <a:extLst>
              <a:ext uri="{FF2B5EF4-FFF2-40B4-BE49-F238E27FC236}">
                <a16:creationId xmlns:a16="http://schemas.microsoft.com/office/drawing/2014/main" id="{02EBADC0-0C20-40D9-9448-5836C1953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33E86D-47FE-4A98-B91B-91FFE54D33EE}" type="slidenum">
              <a:rPr lang="tr-TR" smtClean="0"/>
              <a:pPr>
                <a:defRPr/>
              </a:pPr>
              <a:t>15</a:t>
            </a:fld>
            <a:endParaRPr lang="tr-TR"/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9"/>
          <p:cNvSpPr>
            <a:spLocks noGrp="1" noChangeArrowheads="1"/>
          </p:cNvSpPr>
          <p:nvPr>
            <p:ph type="title"/>
          </p:nvPr>
        </p:nvSpPr>
        <p:spPr>
          <a:xfrm>
            <a:off x="255382" y="409332"/>
            <a:ext cx="6279193" cy="594122"/>
          </a:xfrm>
        </p:spPr>
        <p:txBody>
          <a:bodyPr/>
          <a:lstStyle/>
          <a:p>
            <a:pPr algn="ctr" eaLnBrk="1" hangingPunct="1"/>
            <a:r>
              <a:rPr lang="tr-TR" sz="1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TİCARET</a:t>
            </a:r>
            <a:r>
              <a:rPr lang="tr-TR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35843" name="Rectangle 10"/>
          <p:cNvSpPr>
            <a:spLocks noGrp="1" noChangeArrowheads="1"/>
          </p:cNvSpPr>
          <p:nvPr>
            <p:ph idx="1"/>
          </p:nvPr>
        </p:nvSpPr>
        <p:spPr>
          <a:xfrm>
            <a:off x="30076" y="4103486"/>
            <a:ext cx="5940660" cy="972741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buNone/>
            </a:pPr>
            <a:r>
              <a:rPr lang="tr-TR" sz="1350" b="1" dirty="0">
                <a:latin typeface="Arial" pitchFamily="34" charset="0"/>
                <a:cs typeface="Arial" pitchFamily="34" charset="0"/>
              </a:rPr>
              <a:t>	</a:t>
            </a:r>
            <a:r>
              <a:rPr lang="tr-TR" sz="1200" b="1" dirty="0">
                <a:latin typeface="Arial" pitchFamily="34" charset="0"/>
                <a:cs typeface="Arial" pitchFamily="34" charset="0"/>
              </a:rPr>
              <a:t>Bankacılık  sisteminde 13 adedi kalkınma ve yatırım bankası olmak üzere, toplam 49 adet banka  faaliyet göstermektedir. Türkiye’deki bankaların toplam şube sayısı 10.929 olup,  İstanbul 3.206 şube ile % 30,1 oranında paya sahiptir. </a:t>
            </a:r>
          </a:p>
        </p:txBody>
      </p:sp>
      <p:graphicFrame>
        <p:nvGraphicFramePr>
          <p:cNvPr id="8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6180425"/>
              </p:ext>
            </p:extLst>
          </p:nvPr>
        </p:nvGraphicFramePr>
        <p:xfrm>
          <a:off x="364444" y="1039448"/>
          <a:ext cx="6170134" cy="2872674"/>
        </p:xfrm>
        <a:graphic>
          <a:graphicData uri="http://schemas.openxmlformats.org/drawingml/2006/table">
            <a:tbl>
              <a:tblPr/>
              <a:tblGrid>
                <a:gridCol w="40632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068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7174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ŞİRKETLERİN DAĞILIMI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71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ŞİRKET TÜRÜ</a:t>
                      </a:r>
                      <a:endParaRPr kumimoji="0" lang="tr-TR" sz="15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SAYISI</a:t>
                      </a:r>
                      <a:endParaRPr kumimoji="0" lang="tr-TR" sz="15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1454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  LİMİTED ŞİRKET </a:t>
                      </a:r>
                      <a:endParaRPr kumimoji="0" lang="tr-TR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188.487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1454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  ŞAHIS ŞİRKETİ</a:t>
                      </a:r>
                      <a:endParaRPr kumimoji="0" lang="tr-TR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109.644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1454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  ANONİM ŞİRKET </a:t>
                      </a:r>
                      <a:endParaRPr kumimoji="0" lang="tr-TR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33.233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1454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  KOLLEKTİF ŞİRKET </a:t>
                      </a:r>
                      <a:endParaRPr kumimoji="0" lang="tr-TR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768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1454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 KOOPERATİF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1.817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1454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  KOMANDİT ŞİRKET </a:t>
                      </a:r>
                      <a:endParaRPr kumimoji="0" lang="tr-TR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66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1454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  HOLDİNG  </a:t>
                      </a:r>
                      <a:endParaRPr kumimoji="0" lang="tr-TR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528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1454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  BANKA MERKEZ VE ŞUBELERİ </a:t>
                      </a:r>
                      <a:endParaRPr kumimoji="0" lang="tr-TR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3.206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1454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              TOPLAM</a:t>
                      </a:r>
                      <a:endParaRPr kumimoji="0" lang="tr-TR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337.749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7" name="7 Tablo">
            <a:extLst>
              <a:ext uri="{FF2B5EF4-FFF2-40B4-BE49-F238E27FC236}">
                <a16:creationId xmlns:a16="http://schemas.microsoft.com/office/drawing/2014/main" id="{29C7EF6A-922A-4031-9A42-B54619CF1A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8937262"/>
              </p:ext>
            </p:extLst>
          </p:nvPr>
        </p:nvGraphicFramePr>
        <p:xfrm>
          <a:off x="364442" y="5112221"/>
          <a:ext cx="6170133" cy="928164"/>
        </p:xfrm>
        <a:graphic>
          <a:graphicData uri="http://schemas.openxmlformats.org/drawingml/2006/table">
            <a:tbl>
              <a:tblPr/>
              <a:tblGrid>
                <a:gridCol w="32155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28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58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58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64082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baseline="0" dirty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YABANCI  ŞİRKETLERE </a:t>
                      </a:r>
                      <a:r>
                        <a:rPr lang="tr-TR" sz="1400" b="1" i="0" u="none" strike="noStrike" dirty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MÜLK SATIŞI</a:t>
                      </a:r>
                    </a:p>
                  </a:txBody>
                  <a:tcPr marL="6724" marR="6724" marT="6724" marB="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2010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2011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1" i="0" u="none" strike="noStrike" dirty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2012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4082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YABANCI SERMAYELİ ŞİRKETLERE MÜLK SATIŞI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1.160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1.073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12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576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Dikdörtgen 1">
            <a:extLst>
              <a:ext uri="{FF2B5EF4-FFF2-40B4-BE49-F238E27FC236}">
                <a16:creationId xmlns:a16="http://schemas.microsoft.com/office/drawing/2014/main" id="{011A21E2-4CCE-4F65-935A-CC35A3F4F9A7}"/>
              </a:ext>
            </a:extLst>
          </p:cNvPr>
          <p:cNvSpPr/>
          <p:nvPr/>
        </p:nvSpPr>
        <p:spPr>
          <a:xfrm>
            <a:off x="364443" y="6445154"/>
            <a:ext cx="61701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TİCARET-TÜKETİCİ HAKEM HEYETLERİ </a:t>
            </a:r>
            <a:endParaRPr lang="tr-TR" dirty="0"/>
          </a:p>
        </p:txBody>
      </p:sp>
      <p:graphicFrame>
        <p:nvGraphicFramePr>
          <p:cNvPr id="9" name="4 Tablo">
            <a:extLst>
              <a:ext uri="{FF2B5EF4-FFF2-40B4-BE49-F238E27FC236}">
                <a16:creationId xmlns:a16="http://schemas.microsoft.com/office/drawing/2014/main" id="{CC28944E-F142-4953-9BDE-1EA7103E4A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7334682"/>
              </p:ext>
            </p:extLst>
          </p:nvPr>
        </p:nvGraphicFramePr>
        <p:xfrm>
          <a:off x="364443" y="7012154"/>
          <a:ext cx="6170134" cy="2484514"/>
        </p:xfrm>
        <a:graphic>
          <a:graphicData uri="http://schemas.openxmlformats.org/drawingml/2006/table">
            <a:tbl>
              <a:tblPr/>
              <a:tblGrid>
                <a:gridCol w="32155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28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58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58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6020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400" b="1" i="0" u="none" strike="noStrike" baseline="0" dirty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         İLÇE   </a:t>
                      </a:r>
                      <a:r>
                        <a:rPr lang="tr-TR" sz="1400" b="1" i="0" u="none" strike="noStrike" dirty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TÜKETİCİ HAKLARI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2010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2011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1" i="0" u="none" strike="noStrike" dirty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2012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1274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TÜKETİCİ ŞİKAYETİ (İL)</a:t>
                      </a:r>
                    </a:p>
                  </a:txBody>
                  <a:tcPr marL="6724" marR="6724" marT="6724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25.326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29.709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25.810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2887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DENETİM</a:t>
                      </a:r>
                      <a:r>
                        <a:rPr lang="tr-TR" sz="1200" b="1" i="0" u="none" strike="noStrike" baseline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YAPILAN İŞYERİ SAYISI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24" marR="6724" marT="6724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4.560</a:t>
                      </a:r>
                    </a:p>
                  </a:txBody>
                  <a:tcPr marL="7144" marR="7144" marT="7144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4.514</a:t>
                      </a:r>
                    </a:p>
                  </a:txBody>
                  <a:tcPr marL="7144" marR="7144" marT="7144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5.041</a:t>
                      </a:r>
                    </a:p>
                  </a:txBody>
                  <a:tcPr marL="7144" marR="7144" marT="7144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2887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YAPILAN DENETİM SAYISI</a:t>
                      </a:r>
                    </a:p>
                  </a:txBody>
                  <a:tcPr marL="6724" marR="6724" marT="6724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31.763</a:t>
                      </a:r>
                    </a:p>
                  </a:txBody>
                  <a:tcPr marL="7144" marR="7144" marT="7144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16.404</a:t>
                      </a:r>
                    </a:p>
                  </a:txBody>
                  <a:tcPr marL="7144" marR="7144" marT="7144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16.412</a:t>
                      </a:r>
                    </a:p>
                  </a:txBody>
                  <a:tcPr marL="7144" marR="7144" marT="7144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2887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UYGULANAN İDARİ</a:t>
                      </a:r>
                      <a:r>
                        <a:rPr lang="tr-TR" sz="1200" b="1" i="0" u="none" strike="noStrike" baseline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PARA  CEZASI (TL)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24" marR="6724" marT="6724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7.077.753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3.140.110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6.057.180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8559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TÜKETİCİ HAKEM HEYETLERİNE YAPILAN BAŞVURU (İL</a:t>
                      </a:r>
                      <a:r>
                        <a:rPr lang="tr-TR" sz="1200" b="1" i="0" u="none" strike="noStrike" baseline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ve İLÇE</a:t>
                      </a:r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</a:p>
                  </a:txBody>
                  <a:tcPr marL="6724" marR="6724" marT="6724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56.987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67.541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60.055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Slayt Numarası Yer Tutucusu 2">
            <a:extLst>
              <a:ext uri="{FF2B5EF4-FFF2-40B4-BE49-F238E27FC236}">
                <a16:creationId xmlns:a16="http://schemas.microsoft.com/office/drawing/2014/main" id="{F468BE1A-B8A6-4832-A168-87BF2C3B44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979C48-A748-48C9-B264-A35E2CA3DA99}" type="slidenum">
              <a:rPr lang="tr-TR" smtClean="0"/>
              <a:pPr>
                <a:defRPr/>
              </a:pPr>
              <a:t>16</a:t>
            </a:fld>
            <a:endParaRPr lang="tr-TR"/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idx="4294967295"/>
          </p:nvPr>
        </p:nvSpPr>
        <p:spPr>
          <a:xfrm>
            <a:off x="242405" y="659036"/>
            <a:ext cx="6372708" cy="323423"/>
          </a:xfrm>
        </p:spPr>
        <p:txBody>
          <a:bodyPr rtlCol="0">
            <a:noAutofit/>
          </a:bodyPr>
          <a:lstStyle/>
          <a:p>
            <a:pPr algn="ctr">
              <a:defRPr/>
            </a:pPr>
            <a:r>
              <a:rPr lang="tr-TR" sz="1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İTHALAT VE İHRACAT  (Milyon $)</a:t>
            </a:r>
            <a:br>
              <a:rPr lang="tr-TR" sz="1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endParaRPr lang="tr-TR" sz="1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4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8771928"/>
              </p:ext>
            </p:extLst>
          </p:nvPr>
        </p:nvGraphicFramePr>
        <p:xfrm>
          <a:off x="242405" y="1139418"/>
          <a:ext cx="6372226" cy="6886981"/>
        </p:xfrm>
        <a:graphic>
          <a:graphicData uri="http://schemas.openxmlformats.org/drawingml/2006/table">
            <a:tbl>
              <a:tblPr/>
              <a:tblGrid>
                <a:gridCol w="8100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72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98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82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4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882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914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740384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YILLAR</a:t>
                      </a:r>
                    </a:p>
                  </a:txBody>
                  <a:tcPr marL="30656" marR="30656" marT="0" marB="0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İHRACAT </a:t>
                      </a:r>
                    </a:p>
                  </a:txBody>
                  <a:tcPr marL="30656" marR="30656" marT="0" marB="0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İTHALAT</a:t>
                      </a:r>
                    </a:p>
                  </a:txBody>
                  <a:tcPr marL="30656" marR="30656" marT="0" marB="0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7125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TÜRKİYE</a:t>
                      </a:r>
                    </a:p>
                  </a:txBody>
                  <a:tcPr marL="30656" marR="30656" marT="0" marB="0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İSTANBUL</a:t>
                      </a:r>
                    </a:p>
                  </a:txBody>
                  <a:tcPr marL="30656" marR="30656" marT="0" marB="0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İST.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PAYI (%)</a:t>
                      </a:r>
                    </a:p>
                  </a:txBody>
                  <a:tcPr marL="30656" marR="30656" marT="0" marB="0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TÜRKİYE</a:t>
                      </a:r>
                    </a:p>
                  </a:txBody>
                  <a:tcPr marL="30656" marR="30656" marT="0" marB="0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İSTANBUL</a:t>
                      </a:r>
                    </a:p>
                  </a:txBody>
                  <a:tcPr marL="30656" marR="30656" marT="0" marB="0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İST.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PAYI (%)</a:t>
                      </a:r>
                    </a:p>
                  </a:txBody>
                  <a:tcPr marL="30656" marR="30656" marT="0" marB="0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86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2005</a:t>
                      </a:r>
                    </a:p>
                  </a:txBody>
                  <a:tcPr marL="30656" marR="30656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449263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73.476</a:t>
                      </a:r>
                    </a:p>
                  </a:txBody>
                  <a:tcPr marL="30656" marR="30656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449263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41.716</a:t>
                      </a:r>
                    </a:p>
                  </a:txBody>
                  <a:tcPr marL="30656" marR="30656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449263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56,8</a:t>
                      </a:r>
                    </a:p>
                  </a:txBody>
                  <a:tcPr marL="30656" marR="30656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449263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116.774</a:t>
                      </a:r>
                    </a:p>
                  </a:txBody>
                  <a:tcPr marL="30656" marR="30656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449263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70.136</a:t>
                      </a:r>
                    </a:p>
                  </a:txBody>
                  <a:tcPr marL="30656" marR="30656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41275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60,1</a:t>
                      </a:r>
                    </a:p>
                  </a:txBody>
                  <a:tcPr marL="30656" marR="30656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86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2006</a:t>
                      </a:r>
                    </a:p>
                  </a:txBody>
                  <a:tcPr marL="30656" marR="30656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449263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85.535</a:t>
                      </a:r>
                    </a:p>
                  </a:txBody>
                  <a:tcPr marL="30656" marR="30656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449263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47.012</a:t>
                      </a:r>
                    </a:p>
                  </a:txBody>
                  <a:tcPr marL="30656" marR="30656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449263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55,0</a:t>
                      </a:r>
                    </a:p>
                  </a:txBody>
                  <a:tcPr marL="30656" marR="30656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449263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139.576</a:t>
                      </a:r>
                    </a:p>
                  </a:txBody>
                  <a:tcPr marL="30656" marR="30656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449263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81.264</a:t>
                      </a:r>
                    </a:p>
                  </a:txBody>
                  <a:tcPr marL="30656" marR="30656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155575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58,2</a:t>
                      </a:r>
                    </a:p>
                  </a:txBody>
                  <a:tcPr marL="30656" marR="30656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86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2007 </a:t>
                      </a:r>
                    </a:p>
                  </a:txBody>
                  <a:tcPr marL="30656" marR="30656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449263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107.272</a:t>
                      </a:r>
                    </a:p>
                  </a:txBody>
                  <a:tcPr marL="30656" marR="30656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449263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59.278</a:t>
                      </a:r>
                    </a:p>
                  </a:txBody>
                  <a:tcPr marL="30656" marR="30656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449263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55,3</a:t>
                      </a:r>
                    </a:p>
                  </a:txBody>
                  <a:tcPr marL="30656" marR="30656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449263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170.063</a:t>
                      </a:r>
                    </a:p>
                  </a:txBody>
                  <a:tcPr marL="30656" marR="30656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449263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98.538</a:t>
                      </a:r>
                    </a:p>
                  </a:txBody>
                  <a:tcPr marL="30656" marR="30656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155575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57,9</a:t>
                      </a:r>
                    </a:p>
                  </a:txBody>
                  <a:tcPr marL="30656" marR="30656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786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2008</a:t>
                      </a:r>
                    </a:p>
                  </a:txBody>
                  <a:tcPr marL="30656" marR="30656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449263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132.025</a:t>
                      </a:r>
                    </a:p>
                  </a:txBody>
                  <a:tcPr marL="30656" marR="30656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449263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73.127</a:t>
                      </a:r>
                    </a:p>
                  </a:txBody>
                  <a:tcPr marL="30656" marR="30656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449263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55,4</a:t>
                      </a:r>
                    </a:p>
                  </a:txBody>
                  <a:tcPr marL="30656" marR="30656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449263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201.963</a:t>
                      </a:r>
                    </a:p>
                  </a:txBody>
                  <a:tcPr marL="30656" marR="30656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449263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110.270</a:t>
                      </a:r>
                    </a:p>
                  </a:txBody>
                  <a:tcPr marL="30656" marR="30656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155575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54,6</a:t>
                      </a:r>
                    </a:p>
                  </a:txBody>
                  <a:tcPr marL="30656" marR="30656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786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2009 </a:t>
                      </a:r>
                    </a:p>
                  </a:txBody>
                  <a:tcPr marL="30656" marR="30656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449263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102.143</a:t>
                      </a:r>
                    </a:p>
                  </a:txBody>
                  <a:tcPr marL="30656" marR="30656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449263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50.105</a:t>
                      </a:r>
                    </a:p>
                  </a:txBody>
                  <a:tcPr marL="30656" marR="30656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449263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49,0</a:t>
                      </a:r>
                    </a:p>
                  </a:txBody>
                  <a:tcPr marL="30656" marR="30656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449263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140.928</a:t>
                      </a:r>
                    </a:p>
                  </a:txBody>
                  <a:tcPr marL="30656" marR="30656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449263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70.259</a:t>
                      </a:r>
                    </a:p>
                  </a:txBody>
                  <a:tcPr marL="30656" marR="30656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155575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49,8</a:t>
                      </a:r>
                    </a:p>
                  </a:txBody>
                  <a:tcPr marL="30656" marR="30656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786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2010 </a:t>
                      </a:r>
                    </a:p>
                  </a:txBody>
                  <a:tcPr marL="30656" marR="30656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449263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113.883</a:t>
                      </a:r>
                    </a:p>
                  </a:txBody>
                  <a:tcPr marL="30656" marR="30656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449263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47.804</a:t>
                      </a:r>
                    </a:p>
                  </a:txBody>
                  <a:tcPr marL="30656" marR="30656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449263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46,8</a:t>
                      </a:r>
                    </a:p>
                  </a:txBody>
                  <a:tcPr marL="30656" marR="30656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449263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164.922</a:t>
                      </a:r>
                    </a:p>
                  </a:txBody>
                  <a:tcPr marL="30656" marR="30656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449263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86.905</a:t>
                      </a:r>
                    </a:p>
                  </a:txBody>
                  <a:tcPr marL="30656" marR="30656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155575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52,6</a:t>
                      </a:r>
                    </a:p>
                  </a:txBody>
                  <a:tcPr marL="30656" marR="30656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786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2011</a:t>
                      </a:r>
                    </a:p>
                  </a:txBody>
                  <a:tcPr marL="30656" marR="30656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449263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133.772</a:t>
                      </a:r>
                    </a:p>
                  </a:txBody>
                  <a:tcPr marL="30656" marR="30656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449263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50.625</a:t>
                      </a:r>
                    </a:p>
                  </a:txBody>
                  <a:tcPr marL="30656" marR="30656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449263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38</a:t>
                      </a:r>
                    </a:p>
                  </a:txBody>
                  <a:tcPr marL="30656" marR="30656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449263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240.207</a:t>
                      </a:r>
                    </a:p>
                  </a:txBody>
                  <a:tcPr marL="30656" marR="30656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449263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81.134</a:t>
                      </a:r>
                    </a:p>
                  </a:txBody>
                  <a:tcPr marL="30656" marR="30656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155575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34</a:t>
                      </a:r>
                    </a:p>
                  </a:txBody>
                  <a:tcPr marL="30656" marR="30656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786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2012</a:t>
                      </a:r>
                    </a:p>
                  </a:txBody>
                  <a:tcPr marL="30656" marR="30656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449263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152.076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449263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75.609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449263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50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449263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234.218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449263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115.415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449263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49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37969" name="Rectangle 1"/>
          <p:cNvSpPr>
            <a:spLocks noChangeArrowheads="1"/>
          </p:cNvSpPr>
          <p:nvPr/>
        </p:nvSpPr>
        <p:spPr bwMode="auto">
          <a:xfrm>
            <a:off x="296170" y="8186976"/>
            <a:ext cx="6318461" cy="138499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indent="336947" eaLnBrk="0" hangingPunct="0"/>
            <a:r>
              <a:rPr lang="tr-TR" sz="1200" b="1" dirty="0">
                <a:latin typeface="Arial" pitchFamily="34" charset="0"/>
                <a:cs typeface="Arial" pitchFamily="34" charset="0"/>
              </a:rPr>
              <a:t>Ülkemizde 2012 yılı sonuna kadar; 152.076 milyon $’</a:t>
            </a:r>
            <a:r>
              <a:rPr lang="tr-TR" sz="1200" b="1" dirty="0" err="1">
                <a:latin typeface="Arial" pitchFamily="34" charset="0"/>
                <a:cs typeface="Arial" pitchFamily="34" charset="0"/>
              </a:rPr>
              <a:t>lık</a:t>
            </a:r>
            <a:r>
              <a:rPr lang="tr-TR" sz="1200" b="1" dirty="0">
                <a:latin typeface="Arial" pitchFamily="34" charset="0"/>
                <a:cs typeface="Arial" pitchFamily="34" charset="0"/>
              </a:rPr>
              <a:t> ihracat, 234.218 milyon  $’</a:t>
            </a:r>
            <a:r>
              <a:rPr lang="tr-TR" sz="1200" b="1" dirty="0" err="1">
                <a:latin typeface="Arial" pitchFamily="34" charset="0"/>
                <a:cs typeface="Arial" pitchFamily="34" charset="0"/>
              </a:rPr>
              <a:t>lık</a:t>
            </a:r>
            <a:r>
              <a:rPr lang="tr-TR" sz="1200" b="1" dirty="0">
                <a:latin typeface="Arial" pitchFamily="34" charset="0"/>
                <a:cs typeface="Arial" pitchFamily="34" charset="0"/>
              </a:rPr>
              <a:t>  ithalat  gerçekleşmiştir.</a:t>
            </a:r>
          </a:p>
          <a:p>
            <a:pPr indent="336947" eaLnBrk="0" hangingPunct="0">
              <a:spcBef>
                <a:spcPct val="0"/>
              </a:spcBef>
            </a:pPr>
            <a:r>
              <a:rPr lang="tr-TR" sz="1200" b="1" dirty="0">
                <a:latin typeface="Arial" pitchFamily="34" charset="0"/>
                <a:cs typeface="Arial" pitchFamily="34" charset="0"/>
              </a:rPr>
              <a:t>2012 yılı  sonu itibarıyla  75.609 milyon $’</a:t>
            </a:r>
            <a:r>
              <a:rPr lang="tr-TR" sz="1200" b="1" dirty="0" err="1">
                <a:latin typeface="Arial" pitchFamily="34" charset="0"/>
                <a:cs typeface="Arial" pitchFamily="34" charset="0"/>
              </a:rPr>
              <a:t>lık</a:t>
            </a:r>
            <a:r>
              <a:rPr lang="tr-TR" sz="1200" b="1" dirty="0">
                <a:latin typeface="Arial" pitchFamily="34" charset="0"/>
                <a:cs typeface="Arial" pitchFamily="34" charset="0"/>
              </a:rPr>
              <a:t> ihracat, 115.415 milyon $’</a:t>
            </a:r>
            <a:r>
              <a:rPr lang="tr-TR" sz="1200" b="1" dirty="0" err="1">
                <a:latin typeface="Arial" pitchFamily="34" charset="0"/>
                <a:cs typeface="Arial" pitchFamily="34" charset="0"/>
              </a:rPr>
              <a:t>lık</a:t>
            </a:r>
            <a:r>
              <a:rPr lang="tr-TR" sz="1200" b="1" dirty="0">
                <a:latin typeface="Arial" pitchFamily="34" charset="0"/>
                <a:cs typeface="Arial" pitchFamily="34" charset="0"/>
              </a:rPr>
              <a:t> ithalat İlimizdeki gümrüklerden yapılmıştır. </a:t>
            </a:r>
          </a:p>
          <a:p>
            <a:pPr indent="336947" eaLnBrk="0" hangingPunct="0">
              <a:spcBef>
                <a:spcPct val="0"/>
              </a:spcBef>
            </a:pPr>
            <a:r>
              <a:rPr lang="tr-TR" sz="1200" b="1" dirty="0">
                <a:latin typeface="Arial" pitchFamily="34" charset="0"/>
                <a:cs typeface="Arial" pitchFamily="34" charset="0"/>
              </a:rPr>
              <a:t>2012  yılı  sonu itibarıyla   ithalatta İstanbul’un payı % 49, ihracattaki payı ise % 50 olmuştur. </a:t>
            </a:r>
          </a:p>
          <a:p>
            <a:pPr indent="336947" eaLnBrk="0" hangingPunct="0">
              <a:spcBef>
                <a:spcPct val="0"/>
              </a:spcBef>
            </a:pPr>
            <a:endParaRPr lang="tr-TR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layt Numarası Yer Tutucusu 2">
            <a:extLst>
              <a:ext uri="{FF2B5EF4-FFF2-40B4-BE49-F238E27FC236}">
                <a16:creationId xmlns:a16="http://schemas.microsoft.com/office/drawing/2014/main" id="{9BF0E7E6-7954-4DC0-9A82-1B5622664E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33E86D-47FE-4A98-B91B-91FFE54D33EE}" type="slidenum">
              <a:rPr lang="tr-TR" smtClean="0"/>
              <a:pPr>
                <a:defRPr/>
              </a:pPr>
              <a:t>17</a:t>
            </a:fld>
            <a:endParaRPr lang="tr-TR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oup 6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1102560"/>
              </p:ext>
            </p:extLst>
          </p:nvPr>
        </p:nvGraphicFramePr>
        <p:xfrm>
          <a:off x="188640" y="1393534"/>
          <a:ext cx="6481242" cy="5781967"/>
        </p:xfrm>
        <a:graphic>
          <a:graphicData uri="http://schemas.openxmlformats.org/drawingml/2006/table">
            <a:tbl>
              <a:tblPr/>
              <a:tblGrid>
                <a:gridCol w="8100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41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41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857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69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2047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TAHAKKUK</a:t>
                      </a:r>
                      <a:endParaRPr kumimoji="0" lang="tr-TR" sz="1500" b="0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TAHSİLAT</a:t>
                      </a:r>
                      <a:endParaRPr kumimoji="0" lang="tr-TR" sz="1500" b="0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TAHSİLAT ORANI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( %)</a:t>
                      </a:r>
                      <a:endParaRPr kumimoji="0" lang="tr-TR" sz="1500" b="0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İSTANBUL PAYI (%) </a:t>
                      </a:r>
                      <a:endParaRPr kumimoji="0" lang="tr-TR" sz="1500" b="0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67971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2010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115.860.949.000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103.140.806.000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84,1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43,7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0462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2011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129.066.087.000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111.302.247.000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86,2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43,9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0462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2012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tr-TR" sz="15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+mn-cs"/>
                        </a:rPr>
                        <a:t>140.647.000.000</a:t>
                      </a:r>
                    </a:p>
                  </a:txBody>
                  <a:tcPr marL="51435" marR="51435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tr-TR" sz="15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+mn-cs"/>
                        </a:rPr>
                        <a:t>123.759.000.000</a:t>
                      </a:r>
                    </a:p>
                  </a:txBody>
                  <a:tcPr marL="51435" marR="51435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88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44,4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0991" name="Rectangle 2"/>
          <p:cNvSpPr>
            <a:spLocks noGrp="1" noChangeArrowheads="1"/>
          </p:cNvSpPr>
          <p:nvPr>
            <p:ph type="title"/>
          </p:nvPr>
        </p:nvSpPr>
        <p:spPr>
          <a:xfrm>
            <a:off x="188117" y="548066"/>
            <a:ext cx="6481242" cy="540060"/>
          </a:xfrm>
        </p:spPr>
        <p:txBody>
          <a:bodyPr/>
          <a:lstStyle/>
          <a:p>
            <a:pPr algn="ctr" eaLnBrk="1" hangingPunct="1"/>
            <a:r>
              <a:rPr lang="tr-TR" sz="2400" b="1" dirty="0">
                <a:solidFill>
                  <a:srgbClr val="FF0000"/>
                </a:solidFill>
              </a:rPr>
              <a:t>  </a:t>
            </a:r>
            <a:r>
              <a:rPr lang="tr-TR" sz="1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VERGİ GELİRLERİ</a:t>
            </a:r>
          </a:p>
        </p:txBody>
      </p:sp>
      <p:sp>
        <p:nvSpPr>
          <p:cNvPr id="40993" name="6 Dikdörtgen"/>
          <p:cNvSpPr>
            <a:spLocks noChangeArrowheads="1"/>
          </p:cNvSpPr>
          <p:nvPr/>
        </p:nvSpPr>
        <p:spPr bwMode="auto">
          <a:xfrm>
            <a:off x="188117" y="7457474"/>
            <a:ext cx="6481242" cy="590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tr-TR" sz="1200" b="1" dirty="0">
                <a:latin typeface="Arial" pitchFamily="34" charset="0"/>
                <a:cs typeface="Arial" pitchFamily="34" charset="0"/>
              </a:rPr>
              <a:t>2012 Yılı Türkiye vergi tahsilatı 278.751.000.000 TL’ </a:t>
            </a:r>
            <a:r>
              <a:rPr lang="tr-TR" sz="1200" b="1" dirty="0" err="1">
                <a:latin typeface="Arial" pitchFamily="34" charset="0"/>
                <a:cs typeface="Arial" pitchFamily="34" charset="0"/>
              </a:rPr>
              <a:t>dir</a:t>
            </a:r>
            <a:r>
              <a:rPr lang="tr-TR" sz="1200" b="1" dirty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lnSpc>
                <a:spcPct val="90000"/>
              </a:lnSpc>
            </a:pPr>
            <a:r>
              <a:rPr lang="tr-TR" sz="1200" b="1" dirty="0">
                <a:latin typeface="Arial" pitchFamily="34" charset="0"/>
                <a:cs typeface="Arial" pitchFamily="34" charset="0"/>
              </a:rPr>
              <a:t>İlimizde en az bir vergiden faal mükellef sayısı 1.253.402’dir. Bunun 244.547’i kurumlar vergisi mükellefidir. </a:t>
            </a:r>
          </a:p>
        </p:txBody>
      </p:sp>
      <p:sp>
        <p:nvSpPr>
          <p:cNvPr id="2" name="Slayt Numarası Yer Tutucusu 1">
            <a:extLst>
              <a:ext uri="{FF2B5EF4-FFF2-40B4-BE49-F238E27FC236}">
                <a16:creationId xmlns:a16="http://schemas.microsoft.com/office/drawing/2014/main" id="{81FE475A-ABD8-4007-9D0B-6B41DA0D98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979C48-A748-48C9-B264-A35E2CA3DA99}" type="slidenum">
              <a:rPr lang="tr-TR" smtClean="0"/>
              <a:pPr>
                <a:defRPr/>
              </a:pPr>
              <a:t>18</a:t>
            </a:fld>
            <a:endParaRPr lang="tr-TR"/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292100" y="423862"/>
            <a:ext cx="6235700" cy="520304"/>
          </a:xfrm>
        </p:spPr>
        <p:txBody>
          <a:bodyPr/>
          <a:lstStyle/>
          <a:p>
            <a:pPr algn="ctr" eaLnBrk="1" hangingPunct="1"/>
            <a:r>
              <a:rPr lang="tr-TR" sz="1800" b="1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EĞİTİM</a:t>
            </a:r>
          </a:p>
        </p:txBody>
      </p:sp>
      <p:graphicFrame>
        <p:nvGraphicFramePr>
          <p:cNvPr id="5" name="4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2654349"/>
              </p:ext>
            </p:extLst>
          </p:nvPr>
        </p:nvGraphicFramePr>
        <p:xfrm>
          <a:off x="311150" y="944166"/>
          <a:ext cx="6235700" cy="7683070"/>
        </p:xfrm>
        <a:graphic>
          <a:graphicData uri="http://schemas.openxmlformats.org/drawingml/2006/table">
            <a:tbl>
              <a:tblPr/>
              <a:tblGrid>
                <a:gridCol w="31233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86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68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68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12800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EĞİTİM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2010-2011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2011-2012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1" i="0" u="none" strike="noStrike" kern="1200" dirty="0">
                          <a:solidFill>
                            <a:srgbClr val="000099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2012-2013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1290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DERSLİK SAYISI  (Örgün)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58.166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59.543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200" b="1" i="0" u="none" strike="noStrike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64.082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6220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YENİ YAPILAN DERSLİK ADETİ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1.147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(+510 G)   1.377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(+507 G) </a:t>
                      </a:r>
                      <a:endParaRPr lang="tr-TR" sz="1200" b="1" i="0" u="none" strike="noStrike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algn="ctr" defTabSz="914400" rtl="0" eaLnBrk="1" fontAlgn="b" latinLnBrk="0" hangingPunct="1"/>
                      <a:r>
                        <a:rPr lang="tr-TR" sz="1200" b="1" i="0" u="none" strike="noStrike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1.187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1290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ÖĞRENCİ SAYISI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2.545.683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2.523.418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200" b="1" i="0" u="none" strike="noStrike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2.636.529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1290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OKUL ÖNCESİ ÖĞRENCİLER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109.772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121.716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200" b="1" i="0" u="none" strike="noStrike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130.799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1290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İLKÖĞRETİM ÖĞRENCİLERİ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1.739.670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1.731.010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200" b="1" i="0" u="none" strike="noStrike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1.800.437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1290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ORTAÖĞRETİM GENEL LİSE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380.122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353.220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200" b="1" i="0" u="none" strike="noStrike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317.940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1290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ORTAÖĞRETİM MESLEK LİSESİ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316.119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317.472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200" b="1" i="0" u="none" strike="noStrike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387.353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1290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ORTAÖĞRETİM TOPLAMI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696.241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670.692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200" b="1" i="0" u="none" strike="noStrike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705.293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906220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YÜKSEK ÖĞRENİME DEVAM EDEN (DEVLET)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206.327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237.498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200" b="1" i="0" u="none" strike="noStrike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259.073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906220">
                <a:tc>
                  <a:txBody>
                    <a:bodyPr/>
                    <a:lstStyle/>
                    <a:p>
                      <a:pPr algn="just" fontAlgn="b"/>
                      <a:r>
                        <a:rPr lang="da-DK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YÜKSEK ÖĞRENİME DEVAM EDEN (VAKIF)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138.628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143.190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200" b="1" i="0" u="none" strike="noStrike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198.702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61290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AÇIK ÖĞRETİME DEVAM EDEN 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268.662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299.500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200" b="1" i="0" u="none" strike="noStrike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556.262*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61290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OKUMAZ</a:t>
                      </a:r>
                      <a:r>
                        <a:rPr lang="tr-TR" sz="1200" b="1" i="0" u="none" strike="noStrike" baseline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YAZMAZ  ORANI   %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2,79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2,60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200" b="1" i="0" u="none" strike="noStrike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6" name="5 Metin kutusu"/>
          <p:cNvSpPr txBox="1"/>
          <p:nvPr/>
        </p:nvSpPr>
        <p:spPr>
          <a:xfrm>
            <a:off x="292100" y="8847104"/>
            <a:ext cx="6235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200" b="1" dirty="0">
                <a:latin typeface="Arial" pitchFamily="34" charset="0"/>
                <a:cs typeface="Arial" pitchFamily="34" charset="0"/>
              </a:rPr>
              <a:t>G: Güçlendirme</a:t>
            </a:r>
          </a:p>
          <a:p>
            <a:r>
              <a:rPr lang="tr-TR" sz="1200" b="1" dirty="0">
                <a:latin typeface="Arial" pitchFamily="34" charset="0"/>
                <a:cs typeface="Arial" pitchFamily="34" charset="0"/>
              </a:rPr>
              <a:t>* Kayıt yenilemesi yapmamış pasif durumda bulunan öğrenciler de toplama dahil edilmiştir.</a:t>
            </a:r>
          </a:p>
        </p:txBody>
      </p:sp>
      <p:sp>
        <p:nvSpPr>
          <p:cNvPr id="2" name="Slayt Numarası Yer Tutucusu 1">
            <a:extLst>
              <a:ext uri="{FF2B5EF4-FFF2-40B4-BE49-F238E27FC236}">
                <a16:creationId xmlns:a16="http://schemas.microsoft.com/office/drawing/2014/main" id="{396D95B9-9175-4471-9205-6BACC70E9F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979C48-A748-48C9-B264-A35E2CA3DA99}" type="slidenum">
              <a:rPr lang="tr-TR" smtClean="0"/>
              <a:pPr>
                <a:defRPr/>
              </a:pPr>
              <a:t>19</a:t>
            </a:fld>
            <a:endParaRPr lang="tr-TR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0" y="120927"/>
            <a:ext cx="6858000" cy="571634"/>
          </a:xfrm>
          <a:prstGeom prst="rect">
            <a:avLst/>
          </a:prstGeom>
          <a:solidFill>
            <a:srgbClr val="484848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800" b="1" i="1" u="none" strike="noStrike" kern="1200" cap="none" spc="0" normalizeH="0" baseline="0" noProof="0" dirty="0">
                <a:ln>
                  <a:noFill/>
                </a:ln>
                <a:solidFill>
                  <a:srgbClr val="F6C995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                                 </a:t>
            </a:r>
            <a:r>
              <a:rPr kumimoji="0" lang="tr-TR" sz="2800" b="1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İÇİNDEKİLER</a:t>
            </a:r>
          </a:p>
        </p:txBody>
      </p:sp>
      <p:sp>
        <p:nvSpPr>
          <p:cNvPr id="4" name="Dikdörtgen 3"/>
          <p:cNvSpPr/>
          <p:nvPr/>
        </p:nvSpPr>
        <p:spPr>
          <a:xfrm>
            <a:off x="0" y="9376108"/>
            <a:ext cx="6858000" cy="41237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100" b="1" i="1" u="none" strike="noStrike" kern="1200" cap="none" spc="0" normalizeH="0" baseline="0" noProof="0" dirty="0">
                <a:ln>
                  <a:noFill/>
                </a:ln>
                <a:solidFill>
                  <a:srgbClr val="484848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İl Planlama ve Koordinasyon Müdürlüğü</a:t>
            </a:r>
          </a:p>
        </p:txBody>
      </p:sp>
      <p:sp>
        <p:nvSpPr>
          <p:cNvPr id="7" name="Dikdörtgen 6"/>
          <p:cNvSpPr/>
          <p:nvPr/>
        </p:nvSpPr>
        <p:spPr>
          <a:xfrm>
            <a:off x="363068" y="1874147"/>
            <a:ext cx="766483" cy="65218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3600" b="1" i="1" dirty="0">
                <a:solidFill>
                  <a:srgbClr val="484848"/>
                </a:solidFill>
                <a:latin typeface="Calibri" panose="020F0502020204030204"/>
              </a:rPr>
              <a:t>7</a:t>
            </a:r>
            <a:endParaRPr kumimoji="0" lang="tr-TR" sz="3600" b="1" i="1" u="none" strike="noStrike" kern="1200" cap="none" spc="0" normalizeH="0" baseline="0" noProof="0" dirty="0">
              <a:ln>
                <a:noFill/>
              </a:ln>
              <a:solidFill>
                <a:srgbClr val="484848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9" name="Düz Bağlayıcı 8"/>
          <p:cNvCxnSpPr/>
          <p:nvPr/>
        </p:nvCxnSpPr>
        <p:spPr>
          <a:xfrm flipV="1">
            <a:off x="225217" y="2593566"/>
            <a:ext cx="6199096" cy="13447"/>
          </a:xfrm>
          <a:prstGeom prst="line">
            <a:avLst/>
          </a:prstGeom>
          <a:ln>
            <a:solidFill>
              <a:srgbClr val="48484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Dikdörtgen 10"/>
          <p:cNvSpPr/>
          <p:nvPr/>
        </p:nvSpPr>
        <p:spPr>
          <a:xfrm>
            <a:off x="363068" y="2701142"/>
            <a:ext cx="766483" cy="65218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3600" b="1" i="1" noProof="0" dirty="0">
                <a:solidFill>
                  <a:srgbClr val="484848"/>
                </a:solidFill>
                <a:latin typeface="Calibri" panose="020F0502020204030204"/>
              </a:rPr>
              <a:t>8</a:t>
            </a:r>
            <a:endParaRPr kumimoji="0" lang="tr-TR" sz="3600" b="1" i="1" u="none" strike="noStrike" kern="1200" cap="none" spc="0" normalizeH="0" baseline="0" noProof="0" dirty="0">
              <a:ln>
                <a:noFill/>
              </a:ln>
              <a:solidFill>
                <a:srgbClr val="484848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2" name="Düz Bağlayıcı 11"/>
          <p:cNvCxnSpPr/>
          <p:nvPr/>
        </p:nvCxnSpPr>
        <p:spPr>
          <a:xfrm flipV="1">
            <a:off x="225217" y="3447456"/>
            <a:ext cx="6199096" cy="13447"/>
          </a:xfrm>
          <a:prstGeom prst="line">
            <a:avLst/>
          </a:prstGeom>
          <a:ln>
            <a:solidFill>
              <a:srgbClr val="48484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Dikdörtgen 12"/>
          <p:cNvSpPr>
            <a:spLocks noChangeAspect="1"/>
          </p:cNvSpPr>
          <p:nvPr/>
        </p:nvSpPr>
        <p:spPr>
          <a:xfrm>
            <a:off x="363068" y="3607870"/>
            <a:ext cx="766483" cy="65218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600" b="1" i="1" u="none" strike="noStrike" kern="1200" cap="none" spc="0" normalizeH="0" baseline="0" dirty="0" smtClean="0">
                <a:ln>
                  <a:noFill/>
                </a:ln>
                <a:solidFill>
                  <a:srgbClr val="484848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14</a:t>
            </a:r>
            <a:endParaRPr kumimoji="0" lang="tr-TR" sz="3600" b="1" i="1" u="none" strike="noStrike" kern="1200" cap="none" spc="0" normalizeH="0" baseline="0" noProof="0" dirty="0">
              <a:ln>
                <a:noFill/>
              </a:ln>
              <a:solidFill>
                <a:srgbClr val="484848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Metin kutusu 13"/>
          <p:cNvSpPr txBox="1"/>
          <p:nvPr/>
        </p:nvSpPr>
        <p:spPr>
          <a:xfrm>
            <a:off x="1344705" y="3775104"/>
            <a:ext cx="4061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b="1" i="1" dirty="0">
                <a:solidFill>
                  <a:srgbClr val="484848"/>
                </a:solidFill>
                <a:latin typeface="Calibri" panose="020F0502020204030204"/>
              </a:rPr>
              <a:t>İŞ ve ÇALIŞMA HAYATI</a:t>
            </a:r>
            <a:endParaRPr kumimoji="0" lang="tr-TR" sz="1800" b="1" i="1" u="none" strike="noStrike" kern="1200" cap="none" spc="0" normalizeH="0" baseline="0" noProof="0" dirty="0">
              <a:ln>
                <a:noFill/>
              </a:ln>
              <a:solidFill>
                <a:srgbClr val="484848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Metin kutusu 14"/>
          <p:cNvSpPr txBox="1"/>
          <p:nvPr/>
        </p:nvSpPr>
        <p:spPr>
          <a:xfrm>
            <a:off x="1344704" y="2837186"/>
            <a:ext cx="27899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b="1" i="1" dirty="0">
                <a:solidFill>
                  <a:srgbClr val="484848"/>
                </a:solidFill>
                <a:latin typeface="Calibri" panose="020F0502020204030204"/>
              </a:rPr>
              <a:t>ASAYİŞ ve GÜVENLİK</a:t>
            </a:r>
            <a:endParaRPr kumimoji="0" lang="tr-TR" sz="1800" b="1" i="1" u="none" strike="noStrike" kern="1200" cap="none" spc="0" normalizeH="0" baseline="0" noProof="0" dirty="0">
              <a:ln>
                <a:noFill/>
              </a:ln>
              <a:solidFill>
                <a:srgbClr val="484848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6" name="Düz Bağlayıcı 15"/>
          <p:cNvCxnSpPr/>
          <p:nvPr/>
        </p:nvCxnSpPr>
        <p:spPr>
          <a:xfrm flipV="1">
            <a:off x="241137" y="4373058"/>
            <a:ext cx="6199096" cy="13447"/>
          </a:xfrm>
          <a:prstGeom prst="line">
            <a:avLst/>
          </a:prstGeom>
          <a:ln>
            <a:solidFill>
              <a:srgbClr val="48484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Metin kutusu 16"/>
          <p:cNvSpPr txBox="1"/>
          <p:nvPr/>
        </p:nvSpPr>
        <p:spPr>
          <a:xfrm>
            <a:off x="1344705" y="2024678"/>
            <a:ext cx="4061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b="1" i="1" dirty="0">
                <a:solidFill>
                  <a:srgbClr val="484848"/>
                </a:solidFill>
                <a:latin typeface="Calibri" panose="020F0502020204030204"/>
              </a:rPr>
              <a:t>İDARİ YAPI</a:t>
            </a:r>
            <a:endParaRPr kumimoji="0" lang="tr-TR" sz="1800" b="1" i="1" u="none" strike="noStrike" kern="1200" cap="none" spc="0" normalizeH="0" baseline="0" noProof="0" dirty="0">
              <a:ln>
                <a:noFill/>
              </a:ln>
              <a:solidFill>
                <a:srgbClr val="484848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Dikdörtgen 22"/>
          <p:cNvSpPr/>
          <p:nvPr/>
        </p:nvSpPr>
        <p:spPr>
          <a:xfrm>
            <a:off x="363068" y="4452753"/>
            <a:ext cx="766483" cy="65218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600" b="1" i="1" u="none" strike="noStrike" kern="1200" cap="none" spc="0" normalizeH="0" baseline="0" noProof="0" dirty="0" smtClean="0">
                <a:ln>
                  <a:noFill/>
                </a:ln>
                <a:solidFill>
                  <a:srgbClr val="484848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15</a:t>
            </a:r>
            <a:endParaRPr kumimoji="0" lang="tr-TR" sz="3600" b="1" i="1" u="none" strike="noStrike" kern="1200" cap="none" spc="0" normalizeH="0" baseline="0" noProof="0" dirty="0">
              <a:ln>
                <a:noFill/>
              </a:ln>
              <a:solidFill>
                <a:srgbClr val="484848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6" name="Düz Bağlayıcı 35"/>
          <p:cNvCxnSpPr/>
          <p:nvPr/>
        </p:nvCxnSpPr>
        <p:spPr>
          <a:xfrm flipV="1">
            <a:off x="241137" y="5203314"/>
            <a:ext cx="6199096" cy="13447"/>
          </a:xfrm>
          <a:prstGeom prst="line">
            <a:avLst/>
          </a:prstGeom>
          <a:ln>
            <a:solidFill>
              <a:srgbClr val="48484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Dikdörtgen 36"/>
          <p:cNvSpPr>
            <a:spLocks noChangeAspect="1"/>
          </p:cNvSpPr>
          <p:nvPr/>
        </p:nvSpPr>
        <p:spPr>
          <a:xfrm>
            <a:off x="363066" y="5260923"/>
            <a:ext cx="766483" cy="65218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3600" b="1" i="1" dirty="0" smtClean="0">
                <a:solidFill>
                  <a:srgbClr val="484848"/>
                </a:solidFill>
                <a:latin typeface="Calibri" panose="020F0502020204030204"/>
              </a:rPr>
              <a:t>19</a:t>
            </a:r>
            <a:endParaRPr kumimoji="0" lang="tr-TR" sz="3600" b="1" i="1" u="none" strike="noStrike" kern="1200" cap="none" spc="0" normalizeH="0" baseline="0" noProof="0" dirty="0">
              <a:ln>
                <a:noFill/>
              </a:ln>
              <a:solidFill>
                <a:srgbClr val="484848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7" name="Dikdörtgen 46"/>
          <p:cNvSpPr/>
          <p:nvPr/>
        </p:nvSpPr>
        <p:spPr>
          <a:xfrm>
            <a:off x="363068" y="1013216"/>
            <a:ext cx="766483" cy="65218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3600" b="1" i="1" dirty="0">
                <a:solidFill>
                  <a:srgbClr val="484848"/>
                </a:solidFill>
                <a:latin typeface="Calibri" panose="020F0502020204030204"/>
              </a:rPr>
              <a:t>4</a:t>
            </a:r>
            <a:endParaRPr kumimoji="0" lang="tr-TR" sz="3600" b="1" i="1" u="none" strike="noStrike" kern="1200" cap="none" spc="0" normalizeH="0" baseline="0" noProof="0" dirty="0">
              <a:ln>
                <a:noFill/>
              </a:ln>
              <a:solidFill>
                <a:srgbClr val="484848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48" name="Düz Bağlayıcı 47"/>
          <p:cNvCxnSpPr/>
          <p:nvPr/>
        </p:nvCxnSpPr>
        <p:spPr>
          <a:xfrm flipV="1">
            <a:off x="241137" y="1771052"/>
            <a:ext cx="6199096" cy="13447"/>
          </a:xfrm>
          <a:prstGeom prst="line">
            <a:avLst/>
          </a:prstGeom>
          <a:ln>
            <a:solidFill>
              <a:srgbClr val="48484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Metin kutusu 48"/>
          <p:cNvSpPr txBox="1"/>
          <p:nvPr/>
        </p:nvSpPr>
        <p:spPr>
          <a:xfrm>
            <a:off x="1360625" y="1160782"/>
            <a:ext cx="1918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b="1" i="1" dirty="0">
                <a:solidFill>
                  <a:srgbClr val="484848"/>
                </a:solidFill>
                <a:latin typeface="Calibri" panose="020F0502020204030204"/>
              </a:rPr>
              <a:t>NÜFUS</a:t>
            </a:r>
            <a:endParaRPr kumimoji="0" lang="tr-TR" sz="1800" b="1" i="1" u="none" strike="noStrike" kern="1200" cap="none" spc="0" normalizeH="0" baseline="0" noProof="0" dirty="0">
              <a:ln>
                <a:noFill/>
              </a:ln>
              <a:solidFill>
                <a:srgbClr val="484848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0" name="Metin kutusu 49"/>
          <p:cNvSpPr txBox="1"/>
          <p:nvPr/>
        </p:nvSpPr>
        <p:spPr>
          <a:xfrm>
            <a:off x="1286802" y="4547865"/>
            <a:ext cx="4061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1" i="1" u="none" strike="noStrike" kern="1200" cap="none" spc="0" normalizeH="0" baseline="0" noProof="0" dirty="0">
                <a:ln>
                  <a:noFill/>
                </a:ln>
                <a:solidFill>
                  <a:srgbClr val="484848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MİLLİ GELİR ve EKONOMİK DURUM</a:t>
            </a:r>
          </a:p>
        </p:txBody>
      </p:sp>
      <p:sp>
        <p:nvSpPr>
          <p:cNvPr id="51" name="Metin kutusu 50"/>
          <p:cNvSpPr txBox="1"/>
          <p:nvPr/>
        </p:nvSpPr>
        <p:spPr>
          <a:xfrm>
            <a:off x="1279221" y="5361267"/>
            <a:ext cx="4061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1" i="1" u="none" strike="noStrike" kern="1200" cap="none" spc="0" normalizeH="0" baseline="0" noProof="0" dirty="0">
                <a:ln>
                  <a:noFill/>
                </a:ln>
                <a:solidFill>
                  <a:srgbClr val="484848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EĞİTİM</a:t>
            </a:r>
          </a:p>
        </p:txBody>
      </p:sp>
      <p:cxnSp>
        <p:nvCxnSpPr>
          <p:cNvPr id="52" name="Düz Bağlayıcı 51"/>
          <p:cNvCxnSpPr/>
          <p:nvPr/>
        </p:nvCxnSpPr>
        <p:spPr>
          <a:xfrm flipV="1">
            <a:off x="225217" y="5991604"/>
            <a:ext cx="6199096" cy="13447"/>
          </a:xfrm>
          <a:prstGeom prst="line">
            <a:avLst/>
          </a:prstGeom>
          <a:ln>
            <a:solidFill>
              <a:srgbClr val="48484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Metin kutusu 52"/>
          <p:cNvSpPr txBox="1"/>
          <p:nvPr/>
        </p:nvSpPr>
        <p:spPr>
          <a:xfrm>
            <a:off x="1292475" y="6217300"/>
            <a:ext cx="4061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1" i="1" u="none" strike="noStrike" kern="1200" cap="none" spc="0" normalizeH="0" baseline="0" noProof="0" dirty="0">
                <a:ln>
                  <a:noFill/>
                </a:ln>
                <a:solidFill>
                  <a:srgbClr val="484848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ULAŞTIRMA</a:t>
            </a:r>
          </a:p>
        </p:txBody>
      </p:sp>
      <p:sp>
        <p:nvSpPr>
          <p:cNvPr id="54" name="Dikdörtgen 53"/>
          <p:cNvSpPr>
            <a:spLocks noChangeAspect="1"/>
          </p:cNvSpPr>
          <p:nvPr/>
        </p:nvSpPr>
        <p:spPr>
          <a:xfrm>
            <a:off x="389570" y="6169675"/>
            <a:ext cx="766483" cy="65218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3600" b="1" i="1" dirty="0" smtClean="0">
                <a:solidFill>
                  <a:srgbClr val="484848"/>
                </a:solidFill>
                <a:latin typeface="Calibri" panose="020F0502020204030204"/>
              </a:rPr>
              <a:t>28</a:t>
            </a:r>
            <a:endParaRPr kumimoji="0" lang="tr-TR" sz="3600" b="1" i="1" u="none" strike="noStrike" kern="1200" cap="none" spc="0" normalizeH="0" baseline="0" noProof="0" dirty="0">
              <a:ln>
                <a:noFill/>
              </a:ln>
              <a:solidFill>
                <a:srgbClr val="484848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56" name="Düz Bağlayıcı 55"/>
          <p:cNvCxnSpPr/>
          <p:nvPr/>
        </p:nvCxnSpPr>
        <p:spPr>
          <a:xfrm flipV="1">
            <a:off x="225217" y="6897813"/>
            <a:ext cx="6199096" cy="13447"/>
          </a:xfrm>
          <a:prstGeom prst="line">
            <a:avLst/>
          </a:prstGeom>
          <a:ln>
            <a:solidFill>
              <a:srgbClr val="48484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Metin kutusu 56"/>
          <p:cNvSpPr txBox="1"/>
          <p:nvPr/>
        </p:nvSpPr>
        <p:spPr>
          <a:xfrm>
            <a:off x="1305725" y="7045421"/>
            <a:ext cx="4061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1" i="1" u="none" strike="noStrike" kern="1200" cap="none" spc="0" normalizeH="0" baseline="0" noProof="0" dirty="0">
                <a:ln>
                  <a:noFill/>
                </a:ln>
                <a:solidFill>
                  <a:srgbClr val="484848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SAĞLIK</a:t>
            </a:r>
          </a:p>
        </p:txBody>
      </p:sp>
      <p:cxnSp>
        <p:nvCxnSpPr>
          <p:cNvPr id="58" name="Düz Bağlayıcı 57"/>
          <p:cNvCxnSpPr/>
          <p:nvPr/>
        </p:nvCxnSpPr>
        <p:spPr>
          <a:xfrm flipV="1">
            <a:off x="225217" y="7651770"/>
            <a:ext cx="6199096" cy="13447"/>
          </a:xfrm>
          <a:prstGeom prst="line">
            <a:avLst/>
          </a:prstGeom>
          <a:ln>
            <a:solidFill>
              <a:srgbClr val="48484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Metin kutusu 58"/>
          <p:cNvSpPr txBox="1"/>
          <p:nvPr/>
        </p:nvSpPr>
        <p:spPr>
          <a:xfrm>
            <a:off x="1252717" y="7849269"/>
            <a:ext cx="4061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1" i="1" u="none" strike="noStrike" kern="1200" cap="none" spc="0" normalizeH="0" baseline="0" noProof="0" dirty="0">
                <a:ln>
                  <a:noFill/>
                </a:ln>
                <a:solidFill>
                  <a:srgbClr val="484848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SOSYAL HİZMETLER</a:t>
            </a:r>
          </a:p>
        </p:txBody>
      </p:sp>
      <p:sp>
        <p:nvSpPr>
          <p:cNvPr id="60" name="Metin kutusu 59"/>
          <p:cNvSpPr txBox="1"/>
          <p:nvPr/>
        </p:nvSpPr>
        <p:spPr>
          <a:xfrm>
            <a:off x="1330176" y="8670609"/>
            <a:ext cx="4061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1" i="1" u="none" strike="noStrike" kern="1200" cap="none" spc="0" normalizeH="0" baseline="0" noProof="0" dirty="0">
                <a:ln>
                  <a:noFill/>
                </a:ln>
                <a:solidFill>
                  <a:srgbClr val="484848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KÜLTÜR  ve TURİZM</a:t>
            </a:r>
          </a:p>
        </p:txBody>
      </p:sp>
      <p:cxnSp>
        <p:nvCxnSpPr>
          <p:cNvPr id="61" name="Düz Bağlayıcı 60"/>
          <p:cNvCxnSpPr/>
          <p:nvPr/>
        </p:nvCxnSpPr>
        <p:spPr>
          <a:xfrm flipV="1">
            <a:off x="225217" y="8503446"/>
            <a:ext cx="6199096" cy="13447"/>
          </a:xfrm>
          <a:prstGeom prst="line">
            <a:avLst/>
          </a:prstGeom>
          <a:ln>
            <a:solidFill>
              <a:srgbClr val="48484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Dikdörtgen 61"/>
          <p:cNvSpPr>
            <a:spLocks noChangeAspect="1"/>
          </p:cNvSpPr>
          <p:nvPr/>
        </p:nvSpPr>
        <p:spPr>
          <a:xfrm>
            <a:off x="389571" y="6944082"/>
            <a:ext cx="766483" cy="65218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3600" b="1" i="1" dirty="0" smtClean="0">
                <a:solidFill>
                  <a:srgbClr val="484848"/>
                </a:solidFill>
                <a:latin typeface="Calibri" panose="020F0502020204030204"/>
              </a:rPr>
              <a:t>33</a:t>
            </a:r>
            <a:endParaRPr kumimoji="0" lang="tr-TR" sz="3600" b="1" i="1" u="none" strike="noStrike" kern="1200" cap="none" spc="0" normalizeH="0" baseline="0" noProof="0" dirty="0">
              <a:ln>
                <a:noFill/>
              </a:ln>
              <a:solidFill>
                <a:srgbClr val="484848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3" name="Dikdörtgen 62"/>
          <p:cNvSpPr>
            <a:spLocks noChangeAspect="1"/>
          </p:cNvSpPr>
          <p:nvPr/>
        </p:nvSpPr>
        <p:spPr>
          <a:xfrm>
            <a:off x="363068" y="7782311"/>
            <a:ext cx="766483" cy="65218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3600" b="1" i="1" noProof="0" dirty="0" smtClean="0">
                <a:solidFill>
                  <a:srgbClr val="484848"/>
                </a:solidFill>
                <a:latin typeface="Calibri" panose="020F0502020204030204"/>
              </a:rPr>
              <a:t>38</a:t>
            </a:r>
            <a:endParaRPr kumimoji="0" lang="tr-TR" sz="3600" b="1" i="1" u="none" strike="noStrike" kern="1200" cap="none" spc="0" normalizeH="0" baseline="0" noProof="0" dirty="0">
              <a:ln>
                <a:noFill/>
              </a:ln>
              <a:solidFill>
                <a:srgbClr val="484848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4" name="Dikdörtgen 63"/>
          <p:cNvSpPr>
            <a:spLocks noChangeAspect="1"/>
          </p:cNvSpPr>
          <p:nvPr/>
        </p:nvSpPr>
        <p:spPr>
          <a:xfrm>
            <a:off x="363066" y="8585903"/>
            <a:ext cx="766483" cy="65218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600" b="1" i="1" u="none" strike="noStrike" kern="1200" cap="none" spc="0" normalizeH="0" baseline="0" dirty="0" smtClean="0">
                <a:ln>
                  <a:noFill/>
                </a:ln>
                <a:solidFill>
                  <a:srgbClr val="484848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41</a:t>
            </a:r>
            <a:endParaRPr kumimoji="0" lang="tr-TR" sz="3600" b="1" i="1" u="none" strike="noStrike" kern="1200" cap="none" spc="0" normalizeH="0" baseline="0" noProof="0" dirty="0">
              <a:ln>
                <a:noFill/>
              </a:ln>
              <a:solidFill>
                <a:srgbClr val="484848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198662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2650573"/>
              </p:ext>
            </p:extLst>
          </p:nvPr>
        </p:nvGraphicFramePr>
        <p:xfrm>
          <a:off x="276537" y="265287"/>
          <a:ext cx="6304924" cy="2285799"/>
        </p:xfrm>
        <a:graphic>
          <a:graphicData uri="http://schemas.openxmlformats.org/drawingml/2006/table">
            <a:tbl>
              <a:tblPr/>
              <a:tblGrid>
                <a:gridCol w="10548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20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20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720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484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9048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2272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7215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4522"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ÖRGÜN + YAYGIN  EĞİTİM  TÜRKİYE / İSTANBUL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tr-TR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99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tr-TR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TÜRKİYE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İSTANBUL </a:t>
                      </a:r>
                    </a:p>
                  </a:txBody>
                  <a:tcPr marL="68573" marR="68573" marT="34287" marB="34287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İSTANBUL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% PAY</a:t>
                      </a:r>
                    </a:p>
                  </a:txBody>
                  <a:tcPr marL="68573" marR="68573" marT="34287" marB="34287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5357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tr-TR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ÖRGÜN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YAYGIN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TOPLAM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ÖRGÜN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YAYGIN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TOPLAM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tr-T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1" marR="91431" marT="45716" marB="45716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56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OKUL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46.287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13.452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59.739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5.065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2.468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7.533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12,6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8006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DERSLİK 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503.749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87.459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591.208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64.082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15.696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79.778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13,5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21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ÖĞRETMEN 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743.564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102.029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845.593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113.800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26.160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139.960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16,5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4309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ÖĞRENCİ/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KURSİYER</a:t>
                      </a:r>
                      <a:endParaRPr kumimoji="0" lang="tr-TR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16.845.528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7.786.303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24.631.831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2.636.529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879.041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3.515.570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14,3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4" name="Tablo 3">
            <a:extLst>
              <a:ext uri="{FF2B5EF4-FFF2-40B4-BE49-F238E27FC236}">
                <a16:creationId xmlns:a16="http://schemas.microsoft.com/office/drawing/2014/main" id="{E57E9124-1192-4C0C-A0ED-59E10B4EA8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4374480"/>
              </p:ext>
            </p:extLst>
          </p:nvPr>
        </p:nvGraphicFramePr>
        <p:xfrm>
          <a:off x="276537" y="3073012"/>
          <a:ext cx="6304923" cy="6680394"/>
        </p:xfrm>
        <a:graphic>
          <a:graphicData uri="http://schemas.openxmlformats.org/drawingml/2006/table">
            <a:tbl>
              <a:tblPr/>
              <a:tblGrid>
                <a:gridCol w="16238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30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30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530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522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522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6319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5303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8322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5303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5303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5303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5303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84172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050" b="1" i="0" u="none" strike="noStrike" dirty="0">
                          <a:effectLst/>
                          <a:latin typeface="Arial"/>
                        </a:rPr>
                        <a:t>OKUL TÜRÜ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050" b="1" i="0" u="none" strike="noStrike" dirty="0">
                          <a:effectLst/>
                          <a:latin typeface="Arial"/>
                        </a:rPr>
                        <a:t>Okul Sayısı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050" b="1" i="0" u="none" strike="noStrike" dirty="0">
                          <a:effectLst/>
                          <a:latin typeface="Arial"/>
                        </a:rPr>
                        <a:t>Derslik Sayısı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050" b="1" i="0" u="none" strike="noStrike" dirty="0">
                          <a:effectLst/>
                          <a:latin typeface="Arial"/>
                        </a:rPr>
                        <a:t>Şube Sayısı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1050" b="1" i="0" u="none" strike="noStrike" dirty="0">
                          <a:effectLst/>
                          <a:latin typeface="Arial Tur"/>
                        </a:rPr>
                        <a:t>Öğrenci Sayısı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050" b="1" i="0" u="none" strike="noStrike">
                          <a:effectLst/>
                          <a:latin typeface="Arial"/>
                        </a:rPr>
                        <a:t>Öğretmen Sayısı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050" b="1" i="0" u="none" strike="noStrike">
                          <a:effectLst/>
                          <a:latin typeface="Arial"/>
                        </a:rPr>
                        <a:t>Derslik Başına Düşen Öğrenci Sayısı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050" b="1" i="0" u="none" strike="noStrike">
                          <a:effectLst/>
                          <a:latin typeface="Arial"/>
                        </a:rPr>
                        <a:t>Şube Başına Düşen Öğrenci Sayısı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050" b="1" i="0" u="none" strike="noStrike">
                          <a:effectLst/>
                          <a:latin typeface="Arial"/>
                        </a:rPr>
                        <a:t>Öğretmen Başına Düşen Öğrenci Sayısı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050" b="1" i="0" u="none" strike="noStrike">
                          <a:effectLst/>
                          <a:latin typeface="Arial Tur"/>
                        </a:rPr>
                        <a:t>İkili Öğretim Yapan Okul Sayısı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050" b="1" i="0" u="none" strike="noStrike" dirty="0">
                          <a:effectLst/>
                          <a:latin typeface="Arial Tur"/>
                        </a:rPr>
                        <a:t>İkili Öğretim Yapan Okulların Oranı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7842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1" i="0" u="none" strike="noStrike" dirty="0">
                          <a:effectLst/>
                          <a:latin typeface="Arial Tur"/>
                        </a:rPr>
                        <a:t>Erkek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1" i="0" u="none" strike="noStrike" dirty="0">
                          <a:effectLst/>
                          <a:latin typeface="Arial"/>
                        </a:rPr>
                        <a:t>Kız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1" i="0" u="none" strike="noStrike" dirty="0">
                          <a:effectLst/>
                          <a:latin typeface="Arial"/>
                        </a:rPr>
                        <a:t>Toplam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1997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50" b="0" i="0" u="none" strike="noStrike" dirty="0">
                          <a:effectLst/>
                          <a:latin typeface="Arial"/>
                        </a:rPr>
                        <a:t>Okulöncesi Toplamı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 dirty="0">
                          <a:effectLst/>
                          <a:latin typeface="Arial"/>
                        </a:rPr>
                        <a:t>961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effectLst/>
                          <a:latin typeface="Arial"/>
                        </a:rPr>
                        <a:t>6.553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effectLst/>
                          <a:latin typeface="Arial"/>
                        </a:rPr>
                        <a:t>7.752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 dirty="0">
                          <a:effectLst/>
                          <a:latin typeface="Arial"/>
                        </a:rPr>
                        <a:t>68.733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effectLst/>
                          <a:latin typeface="Arial"/>
                        </a:rPr>
                        <a:t>62.066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effectLst/>
                          <a:latin typeface="Arial"/>
                        </a:rPr>
                        <a:t>130.799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effectLst/>
                          <a:latin typeface="Arial"/>
                        </a:rPr>
                        <a:t>8.248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effectLst/>
                          <a:latin typeface="Arial"/>
                        </a:rPr>
                        <a:t>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effectLst/>
                          <a:latin typeface="Arial"/>
                        </a:rPr>
                        <a:t>17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effectLst/>
                          <a:latin typeface="Arial"/>
                        </a:rPr>
                        <a:t>41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effectLst/>
                          <a:latin typeface="Arial"/>
                        </a:rPr>
                        <a:t>4%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1997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50" b="0" i="0" u="none" strike="noStrike" dirty="0">
                          <a:effectLst/>
                          <a:latin typeface="Arial"/>
                        </a:rPr>
                        <a:t>Resmi Okul Öncesi Toplamı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effectLst/>
                          <a:latin typeface="Arial"/>
                        </a:rPr>
                        <a:t>98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effectLst/>
                          <a:latin typeface="Arial"/>
                        </a:rPr>
                        <a:t>3.236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 dirty="0">
                          <a:effectLst/>
                          <a:latin typeface="Arial"/>
                        </a:rPr>
                        <a:t>5.055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 dirty="0">
                          <a:effectLst/>
                          <a:latin typeface="Arial"/>
                        </a:rPr>
                        <a:t>51.419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 dirty="0">
                          <a:effectLst/>
                          <a:latin typeface="Arial"/>
                        </a:rPr>
                        <a:t>46.655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effectLst/>
                          <a:latin typeface="Arial"/>
                        </a:rPr>
                        <a:t>98.074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effectLst/>
                          <a:latin typeface="Arial"/>
                        </a:rPr>
                        <a:t>4.564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effectLst/>
                          <a:latin typeface="Arial"/>
                        </a:rPr>
                        <a:t>30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effectLst/>
                          <a:latin typeface="Arial"/>
                        </a:rPr>
                        <a:t>19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effectLst/>
                          <a:latin typeface="Arial"/>
                        </a:rPr>
                        <a:t>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effectLst/>
                          <a:latin typeface="Arial"/>
                        </a:rPr>
                        <a:t>41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effectLst/>
                          <a:latin typeface="Arial"/>
                        </a:rPr>
                        <a:t>42%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1997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50" b="0" i="0" u="none" strike="noStrike" dirty="0">
                          <a:effectLst/>
                          <a:latin typeface="Arial"/>
                        </a:rPr>
                        <a:t>Özel Okul Öncesi Toplamı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effectLst/>
                          <a:latin typeface="Arial"/>
                        </a:rPr>
                        <a:t>863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effectLst/>
                          <a:latin typeface="Arial"/>
                        </a:rPr>
                        <a:t>3.317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effectLst/>
                          <a:latin typeface="Arial"/>
                        </a:rPr>
                        <a:t>2.697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 dirty="0">
                          <a:effectLst/>
                          <a:latin typeface="Arial"/>
                        </a:rPr>
                        <a:t>17.314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 dirty="0">
                          <a:effectLst/>
                          <a:latin typeface="Arial"/>
                        </a:rPr>
                        <a:t>15.411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effectLst/>
                          <a:latin typeface="Arial"/>
                        </a:rPr>
                        <a:t>32.725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effectLst/>
                          <a:latin typeface="Arial"/>
                        </a:rPr>
                        <a:t>3.684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effectLst/>
                          <a:latin typeface="Arial"/>
                        </a:rPr>
                        <a:t>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1997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50" b="0" i="0" u="none" strike="noStrike">
                          <a:effectLst/>
                          <a:latin typeface="Arial"/>
                        </a:rPr>
                        <a:t>Anaokulu Toplamı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effectLst/>
                          <a:latin typeface="Arial"/>
                        </a:rPr>
                        <a:t>961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effectLst/>
                          <a:latin typeface="Arial"/>
                        </a:rPr>
                        <a:t>3.437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effectLst/>
                          <a:latin typeface="Arial"/>
                        </a:rPr>
                        <a:t>3.039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effectLst/>
                          <a:latin typeface="Arial"/>
                        </a:rPr>
                        <a:t>21.329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 dirty="0">
                          <a:effectLst/>
                          <a:latin typeface="Arial"/>
                        </a:rPr>
                        <a:t>19.218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 dirty="0">
                          <a:effectLst/>
                          <a:latin typeface="Arial"/>
                        </a:rPr>
                        <a:t>40.547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effectLst/>
                          <a:latin typeface="Arial"/>
                        </a:rPr>
                        <a:t>3.912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 dirty="0">
                          <a:effectLst/>
                          <a:latin typeface="Arial"/>
                        </a:rPr>
                        <a:t>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effectLst/>
                          <a:latin typeface="Arial"/>
                        </a:rPr>
                        <a:t>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effectLst/>
                          <a:latin typeface="Arial"/>
                        </a:rPr>
                        <a:t>41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effectLst/>
                          <a:latin typeface="Arial"/>
                        </a:rPr>
                        <a:t>4%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1997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50" b="0" i="0" u="none" strike="noStrike">
                          <a:effectLst/>
                          <a:latin typeface="Arial"/>
                        </a:rPr>
                        <a:t>Anaokulu (Resmi)</a:t>
                      </a:r>
                    </a:p>
                  </a:txBody>
                  <a:tcPr marL="85725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98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484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728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6.941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6.433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13.374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750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effectLst/>
                          <a:latin typeface="Arial"/>
                        </a:rPr>
                        <a:t>28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effectLst/>
                          <a:latin typeface="Arial Tur"/>
                        </a:rPr>
                        <a:t>18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effectLst/>
                          <a:latin typeface="Arial Tur"/>
                        </a:rPr>
                        <a:t>18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solidFill>
                            <a:srgbClr val="FF0000"/>
                          </a:solidFill>
                          <a:effectLst/>
                          <a:latin typeface="Arial Tur"/>
                        </a:rPr>
                        <a:t>41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effectLst/>
                          <a:latin typeface="Arial Tur"/>
                        </a:rPr>
                        <a:t>42%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1997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50" b="0" i="0" u="none" strike="noStrike">
                          <a:effectLst/>
                          <a:latin typeface="Arial"/>
                        </a:rPr>
                        <a:t>Anaokulu (Özel)</a:t>
                      </a:r>
                    </a:p>
                  </a:txBody>
                  <a:tcPr marL="85725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863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2.953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2.311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14.388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12.785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27.173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3.162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effectLst/>
                          <a:latin typeface="Arial Tur"/>
                        </a:rPr>
                        <a:t>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effectLst/>
                          <a:latin typeface="Arial Tur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effectLst/>
                          <a:latin typeface="Arial Tur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effectLst/>
                          <a:latin typeface="Arial Tur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1997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50" b="0" i="0" u="none" strike="noStrike" dirty="0">
                          <a:effectLst/>
                          <a:latin typeface="Arial"/>
                        </a:rPr>
                        <a:t>Anasınıfı Toplamı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effectLst/>
                          <a:latin typeface="Arial"/>
                        </a:rPr>
                        <a:t>1.517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effectLst/>
                          <a:latin typeface="Arial"/>
                        </a:rPr>
                        <a:t>3.116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effectLst/>
                          <a:latin typeface="Arial"/>
                        </a:rPr>
                        <a:t>4.713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effectLst/>
                          <a:latin typeface="Arial"/>
                        </a:rPr>
                        <a:t>47.404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effectLst/>
                          <a:latin typeface="Arial"/>
                        </a:rPr>
                        <a:t>42.848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 dirty="0">
                          <a:effectLst/>
                          <a:latin typeface="Arial"/>
                        </a:rPr>
                        <a:t>90.252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effectLst/>
                          <a:latin typeface="Arial"/>
                        </a:rPr>
                        <a:t>4.336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effectLst/>
                          <a:latin typeface="Arial"/>
                        </a:rPr>
                        <a:t>29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effectLst/>
                          <a:latin typeface="Arial"/>
                        </a:rPr>
                        <a:t>19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effectLst/>
                          <a:latin typeface="Arial"/>
                        </a:rPr>
                        <a:t>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1997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50" b="0" i="0" u="none" strike="noStrike">
                          <a:effectLst/>
                          <a:latin typeface="Arial"/>
                        </a:rPr>
                        <a:t>Anasınıfı (Resmi)</a:t>
                      </a:r>
                    </a:p>
                  </a:txBody>
                  <a:tcPr marL="85725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1.372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2.752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4.327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44.478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40.222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84.700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3.814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effectLst/>
                          <a:latin typeface="Arial"/>
                        </a:rPr>
                        <a:t>31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effectLst/>
                          <a:latin typeface="Arial Tur"/>
                        </a:rPr>
                        <a:t>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effectLst/>
                          <a:latin typeface="Arial Tur"/>
                        </a:rPr>
                        <a:t>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effectLst/>
                          <a:latin typeface="Arial Tur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effectLst/>
                          <a:latin typeface="Arial Tur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1997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50" b="0" i="0" u="none" strike="noStrike">
                          <a:effectLst/>
                          <a:latin typeface="Arial"/>
                        </a:rPr>
                        <a:t>Anasınıfı (Özel)</a:t>
                      </a:r>
                    </a:p>
                  </a:txBody>
                  <a:tcPr marL="85725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145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364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386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2.926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2.626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5.552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522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 dirty="0">
                          <a:effectLst/>
                          <a:latin typeface="Arial"/>
                        </a:rPr>
                        <a:t>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effectLst/>
                          <a:latin typeface="Arial Tur"/>
                        </a:rPr>
                        <a:t>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effectLst/>
                          <a:latin typeface="Arial Tur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effectLst/>
                          <a:latin typeface="Arial Tur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effectLst/>
                          <a:latin typeface="Arial Tur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1997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50" b="0" i="0" u="none" strike="noStrike">
                          <a:effectLst/>
                          <a:latin typeface="Arial"/>
                        </a:rPr>
                        <a:t>İlköğretim Toplamı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effectLst/>
                          <a:latin typeface="Arial"/>
                        </a:rPr>
                        <a:t>3.058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effectLst/>
                          <a:latin typeface="Arial"/>
                        </a:rPr>
                        <a:t>41.787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effectLst/>
                          <a:latin typeface="Arial"/>
                        </a:rPr>
                        <a:t>61.958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effectLst/>
                          <a:latin typeface="Arial"/>
                        </a:rPr>
                        <a:t>927.983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effectLst/>
                          <a:latin typeface="Arial"/>
                        </a:rPr>
                        <a:t>872.454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 dirty="0">
                          <a:effectLst/>
                          <a:latin typeface="Arial"/>
                        </a:rPr>
                        <a:t>1.800.437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effectLst/>
                          <a:latin typeface="Arial"/>
                        </a:rPr>
                        <a:t>72.275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 dirty="0">
                          <a:effectLst/>
                          <a:latin typeface="Arial"/>
                        </a:rPr>
                        <a:t>43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effectLst/>
                          <a:latin typeface="Arial"/>
                        </a:rPr>
                        <a:t>29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effectLst/>
                          <a:latin typeface="Arial"/>
                        </a:rPr>
                        <a:t>25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effectLst/>
                          <a:latin typeface="Arial"/>
                        </a:rPr>
                        <a:t>1.443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effectLst/>
                          <a:latin typeface="Arial"/>
                        </a:rPr>
                        <a:t>47%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1997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50" b="0" i="0" u="none" strike="noStrike" dirty="0">
                          <a:effectLst/>
                          <a:latin typeface="Arial"/>
                        </a:rPr>
                        <a:t>Resmi İlköğretim Toplamı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effectLst/>
                          <a:latin typeface="Arial"/>
                        </a:rPr>
                        <a:t>2.527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effectLst/>
                          <a:latin typeface="Arial"/>
                        </a:rPr>
                        <a:t>35.549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effectLst/>
                          <a:latin typeface="Arial"/>
                        </a:rPr>
                        <a:t>56.890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effectLst/>
                          <a:latin typeface="Arial"/>
                        </a:rPr>
                        <a:t>876.894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 dirty="0">
                          <a:effectLst/>
                          <a:latin typeface="Arial"/>
                        </a:rPr>
                        <a:t>826.616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effectLst/>
                          <a:latin typeface="Arial"/>
                        </a:rPr>
                        <a:t>1.703.510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effectLst/>
                          <a:latin typeface="Arial"/>
                        </a:rPr>
                        <a:t>60.287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 dirty="0">
                          <a:effectLst/>
                          <a:latin typeface="Arial"/>
                        </a:rPr>
                        <a:t>48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 dirty="0">
                          <a:effectLst/>
                          <a:latin typeface="Arial"/>
                        </a:rPr>
                        <a:t>30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effectLst/>
                          <a:latin typeface="Arial"/>
                        </a:rPr>
                        <a:t>28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effectLst/>
                          <a:latin typeface="Arial"/>
                        </a:rPr>
                        <a:t>1.443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effectLst/>
                          <a:latin typeface="Arial"/>
                        </a:rPr>
                        <a:t>57%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1997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50" b="0" i="0" u="none" strike="noStrike">
                          <a:effectLst/>
                          <a:latin typeface="Arial"/>
                        </a:rPr>
                        <a:t>İlkokullar (Resmi)</a:t>
                      </a:r>
                    </a:p>
                  </a:txBody>
                  <a:tcPr marL="85725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1.277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23.725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32.067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467.363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444.046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911.409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31.185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effectLst/>
                          <a:latin typeface="Arial"/>
                        </a:rPr>
                        <a:t>38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 dirty="0">
                          <a:effectLst/>
                          <a:latin typeface="Arial Tur"/>
                        </a:rPr>
                        <a:t>28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 dirty="0">
                          <a:effectLst/>
                          <a:latin typeface="Arial Tur"/>
                        </a:rPr>
                        <a:t>29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solidFill>
                            <a:srgbClr val="FF0000"/>
                          </a:solidFill>
                          <a:effectLst/>
                          <a:latin typeface="Arial Tur"/>
                        </a:rPr>
                        <a:t>739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effectLst/>
                          <a:latin typeface="Arial Tur"/>
                        </a:rPr>
                        <a:t>58%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1997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50" b="0" i="0" u="none" strike="noStrike">
                          <a:effectLst/>
                          <a:latin typeface="Arial"/>
                        </a:rPr>
                        <a:t>Ortaokullar (Resmi)</a:t>
                      </a:r>
                    </a:p>
                  </a:txBody>
                  <a:tcPr marL="85725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1.156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10.841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23.802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395.475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368.137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763.612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27.857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effectLst/>
                          <a:latin typeface="Arial"/>
                        </a:rPr>
                        <a:t>70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effectLst/>
                          <a:latin typeface="Arial Tur"/>
                        </a:rPr>
                        <a:t>32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 dirty="0">
                          <a:effectLst/>
                          <a:latin typeface="Arial Tur"/>
                        </a:rPr>
                        <a:t>27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solidFill>
                            <a:srgbClr val="FF0000"/>
                          </a:solidFill>
                          <a:effectLst/>
                          <a:latin typeface="Arial Tur"/>
                        </a:rPr>
                        <a:t>677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effectLst/>
                          <a:latin typeface="Arial Tur"/>
                        </a:rPr>
                        <a:t>59%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41997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50" b="0" i="0" u="none" strike="noStrike" dirty="0">
                          <a:effectLst/>
                          <a:latin typeface="Arial"/>
                        </a:rPr>
                        <a:t>İmam-Hatip Ortaokulları (Resmi)</a:t>
                      </a:r>
                    </a:p>
                  </a:txBody>
                  <a:tcPr marL="85725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94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983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1.021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14.056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14.433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28.489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1.245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effectLst/>
                          <a:latin typeface="Arial"/>
                        </a:rPr>
                        <a:t>29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effectLst/>
                          <a:latin typeface="Arial Tur"/>
                        </a:rPr>
                        <a:t>28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effectLst/>
                          <a:latin typeface="Arial Tur"/>
                        </a:rPr>
                        <a:t>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 dirty="0">
                          <a:solidFill>
                            <a:srgbClr val="FF0000"/>
                          </a:solidFill>
                          <a:effectLst/>
                          <a:latin typeface="Arial Tur"/>
                        </a:rPr>
                        <a:t>27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 dirty="0">
                          <a:effectLst/>
                          <a:latin typeface="Arial Tur"/>
                        </a:rPr>
                        <a:t>29%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41997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50" b="0" i="0" u="none" strike="noStrike" dirty="0">
                          <a:effectLst/>
                          <a:latin typeface="Arial"/>
                        </a:rPr>
                        <a:t>Özel İlköğretim Okulu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effectLst/>
                          <a:latin typeface="Arial"/>
                        </a:rPr>
                        <a:t>531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effectLst/>
                          <a:latin typeface="Arial"/>
                        </a:rPr>
                        <a:t>6.238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effectLst/>
                          <a:latin typeface="Arial"/>
                        </a:rPr>
                        <a:t>5.068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effectLst/>
                          <a:latin typeface="Arial"/>
                        </a:rPr>
                        <a:t>51.089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effectLst/>
                          <a:latin typeface="Arial"/>
                        </a:rPr>
                        <a:t>45.838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effectLst/>
                          <a:latin typeface="Arial"/>
                        </a:rPr>
                        <a:t>96.927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effectLst/>
                          <a:latin typeface="Arial"/>
                        </a:rPr>
                        <a:t>11.988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effectLst/>
                          <a:latin typeface="Arial Tur"/>
                        </a:rPr>
                        <a:t>19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effectLst/>
                          <a:latin typeface="Arial Tur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 dirty="0">
                          <a:effectLst/>
                          <a:latin typeface="Arial Tur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 dirty="0">
                          <a:effectLst/>
                          <a:latin typeface="Arial Tur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41997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50" b="0" i="0" u="none" strike="noStrike" dirty="0">
                          <a:effectLst/>
                          <a:latin typeface="Arial"/>
                        </a:rPr>
                        <a:t>İlkokullar (Özel)</a:t>
                      </a:r>
                    </a:p>
                  </a:txBody>
                  <a:tcPr marL="85725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279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3.245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2.684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27.179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24.503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51.682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6.492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effectLst/>
                          <a:latin typeface="Arial Tur"/>
                        </a:rPr>
                        <a:t>19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effectLst/>
                          <a:latin typeface="Arial Tur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 dirty="0">
                          <a:effectLst/>
                          <a:latin typeface="Arial Tur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 dirty="0">
                          <a:effectLst/>
                          <a:latin typeface="Arial Tur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41997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50" b="0" i="0" u="none" strike="noStrike" dirty="0">
                          <a:effectLst/>
                          <a:latin typeface="Arial"/>
                        </a:rPr>
                        <a:t>Ortaokullar (Özel)</a:t>
                      </a:r>
                    </a:p>
                  </a:txBody>
                  <a:tcPr marL="85725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252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2.993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2.384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23.910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21.335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45.245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5.496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effectLst/>
                          <a:latin typeface="Arial"/>
                        </a:rPr>
                        <a:t>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effectLst/>
                          <a:latin typeface="Arial Tur"/>
                        </a:rPr>
                        <a:t>19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effectLst/>
                          <a:latin typeface="Arial Tur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effectLst/>
                          <a:latin typeface="Arial Tur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 dirty="0">
                          <a:effectLst/>
                          <a:latin typeface="Arial Tur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  <p:sp>
        <p:nvSpPr>
          <p:cNvPr id="2" name="Dikdörtgen 1">
            <a:extLst>
              <a:ext uri="{FF2B5EF4-FFF2-40B4-BE49-F238E27FC236}">
                <a16:creationId xmlns:a16="http://schemas.microsoft.com/office/drawing/2014/main" id="{FEEDFA8C-DEFA-42A8-B0C8-485E21643A60}"/>
              </a:ext>
            </a:extLst>
          </p:cNvPr>
          <p:cNvSpPr/>
          <p:nvPr/>
        </p:nvSpPr>
        <p:spPr>
          <a:xfrm>
            <a:off x="1987950" y="2703680"/>
            <a:ext cx="32882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ÖRGÜN EĞİTİM DETAYI   1/2</a:t>
            </a:r>
          </a:p>
        </p:txBody>
      </p:sp>
      <p:sp>
        <p:nvSpPr>
          <p:cNvPr id="3" name="Slayt Numarası Yer Tutucusu 2">
            <a:extLst>
              <a:ext uri="{FF2B5EF4-FFF2-40B4-BE49-F238E27FC236}">
                <a16:creationId xmlns:a16="http://schemas.microsoft.com/office/drawing/2014/main" id="{DF6F3ED3-9ABB-41E1-A4C8-4935CB75EC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979C48-A748-48C9-B264-A35E2CA3DA99}" type="slidenum">
              <a:rPr lang="tr-TR" smtClean="0"/>
              <a:pPr>
                <a:defRPr/>
              </a:pPr>
              <a:t>20</a:t>
            </a:fld>
            <a:endParaRPr lang="tr-TR"/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o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4499699"/>
              </p:ext>
            </p:extLst>
          </p:nvPr>
        </p:nvGraphicFramePr>
        <p:xfrm>
          <a:off x="247650" y="1117184"/>
          <a:ext cx="6362699" cy="8369298"/>
        </p:xfrm>
        <a:graphic>
          <a:graphicData uri="http://schemas.openxmlformats.org/drawingml/2006/table">
            <a:tbl>
              <a:tblPr/>
              <a:tblGrid>
                <a:gridCol w="14144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91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91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291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796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796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7967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7967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2819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2819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2819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2819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29193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113796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050" b="1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OKUL TÜRÜ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050" b="1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Okul Sayısı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050" b="1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Derslik Sayısı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050" b="1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Şube Sayısı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1050" b="1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Öğrenci Sayısı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050" b="1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Öğretmen Sayısı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050" b="1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Derslik Başına Düşen Öğrenci Sayısı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050" b="1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Şube Başına Düşen Öğrenci Sayısı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050" b="1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Öğretmen Başına Düşen Öğrenci Sayısı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050" b="1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İkili Öğretim Yapan Okul Sayısı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050" b="1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İkili Öğretim Yapan Okulların Oranı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5347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Erkek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Kız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Toplam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4099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50" b="0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Ortaöğretim Toplamı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1.046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18.858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26.985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364.808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340.485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705.293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37.613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197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19%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4099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50" b="0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Resmi Ortaöğretim Toplamı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673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14.571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23.360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331.842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314.031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645.873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29.462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44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197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29%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4099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50" b="0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Özel Ortaöğretim Toplamı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373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4.287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3.625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32.966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26.454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59.420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8.151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4099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50" b="0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Genel Ortaöğretim Toplamı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626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10.550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13.285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160.391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157.549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317.940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19.287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73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12%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4099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50" b="0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Genel Ortaöğretim (Resmi)</a:t>
                      </a:r>
                    </a:p>
                  </a:txBody>
                  <a:tcPr marL="73209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295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6.613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9.941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129.586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133.975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263.561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11.867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40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4099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50" b="0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Genel Ortaöğretim (Özel)</a:t>
                      </a:r>
                    </a:p>
                  </a:txBody>
                  <a:tcPr marL="73209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331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3.937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3.344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30.805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23.574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54.379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7.420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74099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50" b="0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Mesleki ve Teknik Ortaöğretim Toplamı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420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8.308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13.700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204.417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182.936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387.353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18.326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47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74099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50" b="0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Mesleki ve Teknik Ortaöğretim (Resmi)</a:t>
                      </a:r>
                    </a:p>
                  </a:txBody>
                  <a:tcPr marL="73209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378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7.958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13.419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202.256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180.056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382.312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17.595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48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33%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74099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50" b="0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Mesleki ve Teknik Ortaöğretim (Özel)</a:t>
                      </a:r>
                    </a:p>
                  </a:txBody>
                  <a:tcPr marL="73209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350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281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2.161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2.880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5.041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731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74099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50" b="0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RESMİ ÖRGÜN EĞİTİM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3.298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50.604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85.305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1.260.155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1.187.302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2.447.457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90.499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48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1.681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51%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74099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50" b="0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ÖZEL ÖRGÜN EĞİTİM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1.767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13.478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11.390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101.369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87.703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189.072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23.301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74099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50" b="0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ÖRGÜN EĞİTİM TOPLAMI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5.065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64.082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96.695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1.361.524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1.275.005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2.636.529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113.800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41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1.681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33%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688676">
                <a:tc gridSpan="12">
                  <a:txBody>
                    <a:bodyPr/>
                    <a:lstStyle/>
                    <a:p>
                      <a:pPr algn="l" fontAlgn="t"/>
                      <a:endParaRPr lang="tr-TR" sz="1050" b="0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 fontAlgn="t"/>
                      <a:r>
                        <a:rPr lang="tr-TR" sz="1050" b="0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Not: Anasınıflarında görev yapan 4.339 öğretmen ile 3.364 derslik hem okulöncesinde hem de diğer kademelerde de hesaplandığı için toplamdan düşülmüştür.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endParaRPr lang="tr-TR" sz="1050" b="0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5" name="Dikdörtgen 4">
            <a:extLst>
              <a:ext uri="{FF2B5EF4-FFF2-40B4-BE49-F238E27FC236}">
                <a16:creationId xmlns:a16="http://schemas.microsoft.com/office/drawing/2014/main" id="{0371FB23-DD92-43A2-92E5-8BCFBB0D9EEA}"/>
              </a:ext>
            </a:extLst>
          </p:cNvPr>
          <p:cNvSpPr/>
          <p:nvPr/>
        </p:nvSpPr>
        <p:spPr>
          <a:xfrm>
            <a:off x="1784865" y="628134"/>
            <a:ext cx="32882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r-T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ÖRGÜN EĞİTİM DETAYI   2/2</a:t>
            </a:r>
          </a:p>
        </p:txBody>
      </p:sp>
      <p:sp>
        <p:nvSpPr>
          <p:cNvPr id="2" name="Slayt Numarası Yer Tutucusu 1">
            <a:extLst>
              <a:ext uri="{FF2B5EF4-FFF2-40B4-BE49-F238E27FC236}">
                <a16:creationId xmlns:a16="http://schemas.microsoft.com/office/drawing/2014/main" id="{A2AA347F-B5C2-4C8F-B56E-F7AB4A2E9A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33E86D-47FE-4A98-B91B-91FFE54D33EE}" type="slidenum">
              <a:rPr lang="tr-TR" smtClean="0"/>
              <a:pPr>
                <a:defRPr/>
              </a:pPr>
              <a:t>21</a:t>
            </a:fld>
            <a:endParaRPr lang="tr-TR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idx="4294967295"/>
          </p:nvPr>
        </p:nvSpPr>
        <p:spPr>
          <a:xfrm>
            <a:off x="242647" y="173977"/>
            <a:ext cx="6372708" cy="844154"/>
          </a:xfrm>
        </p:spPr>
        <p:txBody>
          <a:bodyPr/>
          <a:lstStyle/>
          <a:p>
            <a:pPr algn="ctr" eaLnBrk="1" hangingPunct="1"/>
            <a:r>
              <a:rPr lang="tr-TR" sz="1800" b="1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2012-2013 YILI RESMİ OKULLARIN NORMAL VE İKİLİ ÖĞRETİM DURUMU</a:t>
            </a:r>
            <a:endParaRPr lang="tr-TR" sz="1800" dirty="0">
              <a:solidFill>
                <a:srgbClr val="FF33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4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9891132"/>
              </p:ext>
            </p:extLst>
          </p:nvPr>
        </p:nvGraphicFramePr>
        <p:xfrm>
          <a:off x="178473" y="829764"/>
          <a:ext cx="6501054" cy="4112667"/>
        </p:xfrm>
        <a:graphic>
          <a:graphicData uri="http://schemas.openxmlformats.org/drawingml/2006/table">
            <a:tbl>
              <a:tblPr/>
              <a:tblGrid>
                <a:gridCol w="7162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11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60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660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588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3389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5822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5030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5030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864615"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100" b="1" kern="1200" dirty="0">
                          <a:solidFill>
                            <a:srgbClr val="000099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TÜRÜ</a:t>
                      </a:r>
                    </a:p>
                  </a:txBody>
                  <a:tcPr marL="29860" marR="2986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100" b="1" kern="1200" dirty="0">
                          <a:solidFill>
                            <a:srgbClr val="000099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KURUM </a:t>
                      </a: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100" b="1" kern="1200" dirty="0">
                          <a:solidFill>
                            <a:srgbClr val="000099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SAYISI</a:t>
                      </a:r>
                    </a:p>
                  </a:txBody>
                  <a:tcPr marL="29860" marR="2986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100" b="1" kern="1200" dirty="0">
                          <a:solidFill>
                            <a:srgbClr val="000099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SUBE </a:t>
                      </a: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100" b="1" kern="1200" dirty="0">
                          <a:solidFill>
                            <a:srgbClr val="000099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SAYISI</a:t>
                      </a:r>
                    </a:p>
                  </a:txBody>
                  <a:tcPr marL="29860" marR="2986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100" b="1" kern="1200" dirty="0">
                          <a:solidFill>
                            <a:srgbClr val="000099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DERSLİK </a:t>
                      </a:r>
                      <a:br>
                        <a:rPr lang="tr-TR" sz="1100" b="1" kern="1200" dirty="0">
                          <a:solidFill>
                            <a:srgbClr val="000099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r>
                        <a:rPr lang="tr-TR" sz="1100" b="1" kern="1200" dirty="0">
                          <a:solidFill>
                            <a:srgbClr val="000099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SAYISI</a:t>
                      </a:r>
                    </a:p>
                  </a:txBody>
                  <a:tcPr marL="29860" marR="2986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100" b="1" kern="1200" dirty="0">
                          <a:solidFill>
                            <a:srgbClr val="000099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ÖĞRENCİ SAYISI</a:t>
                      </a:r>
                    </a:p>
                  </a:txBody>
                  <a:tcPr marL="29860" marR="2986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100" b="1" kern="1200" dirty="0">
                          <a:solidFill>
                            <a:srgbClr val="000099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DERSLİK </a:t>
                      </a: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100" b="1" kern="1200" dirty="0">
                          <a:solidFill>
                            <a:srgbClr val="000099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BAŞINA ÖĞRENCİ</a:t>
                      </a:r>
                    </a:p>
                  </a:txBody>
                  <a:tcPr marL="29860" marR="2986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100" b="1" kern="1200">
                          <a:solidFill>
                            <a:srgbClr val="000099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ŞUBE </a:t>
                      </a:r>
                      <a:endParaRPr lang="tr-TR" sz="1100" b="1" kern="1200" dirty="0">
                        <a:solidFill>
                          <a:srgbClr val="000099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100" b="1" kern="1200" dirty="0">
                          <a:solidFill>
                            <a:srgbClr val="000099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BAŞINA ÖĞRENCİ </a:t>
                      </a:r>
                    </a:p>
                  </a:txBody>
                  <a:tcPr marL="29860" marR="2986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100" b="1" kern="1200" dirty="0">
                          <a:solidFill>
                            <a:srgbClr val="000099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İKİLİ ÖĞRETİM ORANI %</a:t>
                      </a:r>
                    </a:p>
                  </a:txBody>
                  <a:tcPr marL="29860" marR="2986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9549">
                <a:tc rowSpan="3">
                  <a:txBody>
                    <a:bodyPr/>
                    <a:lstStyle/>
                    <a:p>
                      <a:pPr marL="0" marR="71755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100" b="1" kern="1200" dirty="0">
                          <a:solidFill>
                            <a:srgbClr val="000099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İLKÖĞRETİM</a:t>
                      </a:r>
                    </a:p>
                  </a:txBody>
                  <a:tcPr marL="29860" marR="29860" marT="0" marB="0" vert="vert27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İKİLİ</a:t>
                      </a:r>
                    </a:p>
                  </a:txBody>
                  <a:tcPr marL="29860" marR="2986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1.443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40.175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21.002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1.278.645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61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32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57</a:t>
                      </a:r>
                    </a:p>
                  </a:txBody>
                  <a:tcPr marL="29860" marR="2986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5845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NORMAL</a:t>
                      </a:r>
                    </a:p>
                  </a:txBody>
                  <a:tcPr marL="29860" marR="2986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1.084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16.715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14.547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424.865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29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25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tr-TR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9813" marR="39813" marT="0" marB="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229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TOPLAM</a:t>
                      </a:r>
                    </a:p>
                  </a:txBody>
                  <a:tcPr marL="29860" marR="2986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2.527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56.890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35.549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1.703.510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48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30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tr-TR" sz="1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9813" marR="39813" marT="0" marB="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4601">
                <a:tc rowSpan="3">
                  <a:txBody>
                    <a:bodyPr/>
                    <a:lstStyle/>
                    <a:p>
                      <a:pPr marL="0" marR="71755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100" b="1" kern="1200" dirty="0">
                          <a:solidFill>
                            <a:srgbClr val="000099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ORTAÖĞRETİM</a:t>
                      </a:r>
                    </a:p>
                  </a:txBody>
                  <a:tcPr marL="29860" marR="29860" marT="0" marB="0" vert="vert27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 b="1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İKİLİ</a:t>
                      </a:r>
                    </a:p>
                  </a:txBody>
                  <a:tcPr marL="29860" marR="2986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73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4.062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1.691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120.304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71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30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25</a:t>
                      </a:r>
                    </a:p>
                  </a:txBody>
                  <a:tcPr marL="29860" marR="2986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5845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 b="1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NORMAL</a:t>
                      </a:r>
                    </a:p>
                  </a:txBody>
                  <a:tcPr marL="29860" marR="2986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222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5.879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4.922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143.257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29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24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tr-TR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9813" marR="39813" marT="0" marB="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2364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TOPLAM</a:t>
                      </a:r>
                    </a:p>
                  </a:txBody>
                  <a:tcPr marL="29860" marR="2986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295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9.941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6.613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263.561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40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27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tr-TR" sz="1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9813" marR="39813" marT="0" marB="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6284">
                <a:tc rowSpan="3">
                  <a:txBody>
                    <a:bodyPr/>
                    <a:lstStyle/>
                    <a:p>
                      <a:pPr marL="0" marR="71755" algn="l" defTabSz="914400" rtl="0" eaLnBrk="1" latinLnBrk="0" hangingPunct="1">
                        <a:spcAft>
                          <a:spcPts val="0"/>
                        </a:spcAft>
                      </a:pPr>
                      <a:endParaRPr lang="tr-TR" sz="1100" b="1" kern="1200" dirty="0">
                        <a:solidFill>
                          <a:srgbClr val="000099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0" marR="71755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100" b="1" kern="1200" dirty="0"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MESLEKİ TEKNİK ORTAÖĞRETİM</a:t>
                      </a:r>
                    </a:p>
                  </a:txBody>
                  <a:tcPr marL="29860" marR="29860" marT="0" marB="0" vert="vert27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 b="1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İKİLİ</a:t>
                      </a:r>
                    </a:p>
                  </a:txBody>
                  <a:tcPr marL="29860" marR="2986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124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6.119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2.642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183.634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70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30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33</a:t>
                      </a:r>
                    </a:p>
                  </a:txBody>
                  <a:tcPr marL="29860" marR="2986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5845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NORMAL</a:t>
                      </a:r>
                    </a:p>
                  </a:txBody>
                  <a:tcPr marL="29860" marR="2986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254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7.300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5.316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198.678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37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27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tr-TR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9813" marR="39813" marT="0" marB="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9542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TOPLAM</a:t>
                      </a:r>
                    </a:p>
                  </a:txBody>
                  <a:tcPr marL="29860" marR="2986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378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13.419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7.958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382.312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48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28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tr-TR" sz="1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9813" marR="39813" marT="0" marB="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3" name="Dikdörtgen 2">
            <a:extLst>
              <a:ext uri="{FF2B5EF4-FFF2-40B4-BE49-F238E27FC236}">
                <a16:creationId xmlns:a16="http://schemas.microsoft.com/office/drawing/2014/main" id="{4043EA6C-D792-42B5-8FD5-FD4475EC52CD}"/>
              </a:ext>
            </a:extLst>
          </p:cNvPr>
          <p:cNvSpPr/>
          <p:nvPr/>
        </p:nvSpPr>
        <p:spPr>
          <a:xfrm>
            <a:off x="114301" y="4985559"/>
            <a:ext cx="650105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b="1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İLK  VE  ORTAÖĞRETİM</a:t>
            </a:r>
            <a:r>
              <a:rPr lang="tr-TR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tr-TR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</a:br>
            <a:r>
              <a:rPr lang="tr-TR" b="1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YILLARA GÖRE DERSLİK/ÖĞRENCİ DAĞILIMI (RESMİ KURUMLAR)</a:t>
            </a:r>
            <a:endParaRPr lang="tr-TR" dirty="0"/>
          </a:p>
        </p:txBody>
      </p:sp>
      <p:graphicFrame>
        <p:nvGraphicFramePr>
          <p:cNvPr id="7" name="Group 100">
            <a:extLst>
              <a:ext uri="{FF2B5EF4-FFF2-40B4-BE49-F238E27FC236}">
                <a16:creationId xmlns:a16="http://schemas.microsoft.com/office/drawing/2014/main" id="{5FC7D0F4-688E-40E7-8182-083CF24982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2975579"/>
              </p:ext>
            </p:extLst>
          </p:nvPr>
        </p:nvGraphicFramePr>
        <p:xfrm>
          <a:off x="178473" y="5908889"/>
          <a:ext cx="6501054" cy="3862250"/>
        </p:xfrm>
        <a:graphic>
          <a:graphicData uri="http://schemas.openxmlformats.org/drawingml/2006/table">
            <a:tbl>
              <a:tblPr/>
              <a:tblGrid>
                <a:gridCol w="10631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63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446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463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31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3722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82443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tr-TR" sz="1400" b="1" kern="1200" dirty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RESMİ KURUMLAR GENEL TOPLAM</a:t>
                      </a:r>
                    </a:p>
                  </a:txBody>
                  <a:tcPr marL="32327" marR="32327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tr-TR" sz="1100" b="1" kern="1200" dirty="0">
                          <a:solidFill>
                            <a:srgbClr val="000099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DERSLİK BAŞINA DÜŞEN ÖĞRENCİ SAYISI</a:t>
                      </a:r>
                    </a:p>
                  </a:txBody>
                  <a:tcPr marL="32327" marR="32327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4997">
                <a:tc>
                  <a:txBody>
                    <a:bodyPr/>
                    <a:lstStyle/>
                    <a:p>
                      <a:pPr marL="0" marR="0" lvl="0" indent="6985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tr-TR" sz="1100" b="1" kern="1200" dirty="0">
                          <a:solidFill>
                            <a:srgbClr val="000099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YILLAR</a:t>
                      </a:r>
                    </a:p>
                  </a:txBody>
                  <a:tcPr marL="32327" marR="32327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tr-TR" sz="1100" b="1" kern="1200" dirty="0">
                          <a:solidFill>
                            <a:srgbClr val="000099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OKUL</a:t>
                      </a:r>
                    </a:p>
                  </a:txBody>
                  <a:tcPr marL="32327" marR="32327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tr-TR" sz="1100" b="1" kern="1200" dirty="0">
                          <a:solidFill>
                            <a:srgbClr val="000099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ÖĞRENCİ</a:t>
                      </a:r>
                    </a:p>
                  </a:txBody>
                  <a:tcPr marL="32327" marR="32327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tr-TR" sz="1100" b="1" kern="1200" dirty="0">
                          <a:solidFill>
                            <a:srgbClr val="000099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DERSLİK</a:t>
                      </a:r>
                    </a:p>
                  </a:txBody>
                  <a:tcPr marL="32327" marR="32327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tr-TR" sz="1100" b="1" kern="1200" dirty="0">
                          <a:solidFill>
                            <a:srgbClr val="000099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ÖĞRETMEN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tr-TR" sz="1100" b="1" kern="1200" dirty="0">
                          <a:solidFill>
                            <a:srgbClr val="000099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SAYISI</a:t>
                      </a:r>
                    </a:p>
                  </a:txBody>
                  <a:tcPr marL="32327" marR="32327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24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2002-2003</a:t>
                      </a:r>
                    </a:p>
                  </a:txBody>
                  <a:tcPr marL="32327" marR="32327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1.329</a:t>
                      </a:r>
                    </a:p>
                  </a:txBody>
                  <a:tcPr marL="32327" marR="32327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1.528.198</a:t>
                      </a:r>
                    </a:p>
                  </a:txBody>
                  <a:tcPr marL="32327" marR="32327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24.796</a:t>
                      </a:r>
                    </a:p>
                  </a:txBody>
                  <a:tcPr marL="32327" marR="32327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41.142</a:t>
                      </a:r>
                    </a:p>
                  </a:txBody>
                  <a:tcPr marL="32327" marR="32327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62</a:t>
                      </a:r>
                    </a:p>
                  </a:txBody>
                  <a:tcPr marL="32327" marR="32327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24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2003-2004</a:t>
                      </a:r>
                    </a:p>
                  </a:txBody>
                  <a:tcPr marL="32327" marR="32327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1.348</a:t>
                      </a:r>
                    </a:p>
                  </a:txBody>
                  <a:tcPr marL="32327" marR="32327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1.564.719</a:t>
                      </a:r>
                    </a:p>
                  </a:txBody>
                  <a:tcPr marL="32327" marR="32327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25.517</a:t>
                      </a:r>
                    </a:p>
                  </a:txBody>
                  <a:tcPr marL="32327" marR="32327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42.583</a:t>
                      </a:r>
                    </a:p>
                  </a:txBody>
                  <a:tcPr marL="32327" marR="32327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61</a:t>
                      </a:r>
                    </a:p>
                  </a:txBody>
                  <a:tcPr marL="32327" marR="32327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24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2004-2005</a:t>
                      </a:r>
                    </a:p>
                  </a:txBody>
                  <a:tcPr marL="32327" marR="32327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1.266</a:t>
                      </a:r>
                    </a:p>
                  </a:txBody>
                  <a:tcPr marL="32327" marR="32327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1.603.632</a:t>
                      </a:r>
                    </a:p>
                  </a:txBody>
                  <a:tcPr marL="32327" marR="32327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26.015</a:t>
                      </a:r>
                    </a:p>
                  </a:txBody>
                  <a:tcPr marL="32327" marR="32327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43.764</a:t>
                      </a:r>
                    </a:p>
                  </a:txBody>
                  <a:tcPr marL="32327" marR="32327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62</a:t>
                      </a:r>
                    </a:p>
                  </a:txBody>
                  <a:tcPr marL="32327" marR="32327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24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2005-2006</a:t>
                      </a:r>
                    </a:p>
                  </a:txBody>
                  <a:tcPr marL="32327" marR="32327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1.296</a:t>
                      </a:r>
                    </a:p>
                  </a:txBody>
                  <a:tcPr marL="32327" marR="32327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1.631.734</a:t>
                      </a:r>
                    </a:p>
                  </a:txBody>
                  <a:tcPr marL="32327" marR="32327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27.357</a:t>
                      </a:r>
                    </a:p>
                  </a:txBody>
                  <a:tcPr marL="32327" marR="32327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40.395</a:t>
                      </a:r>
                    </a:p>
                  </a:txBody>
                  <a:tcPr marL="32327" marR="32327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60</a:t>
                      </a:r>
                    </a:p>
                  </a:txBody>
                  <a:tcPr marL="32327" marR="32327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03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2006-2007</a:t>
                      </a:r>
                    </a:p>
                  </a:txBody>
                  <a:tcPr marL="32327" marR="32327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1.338</a:t>
                      </a:r>
                    </a:p>
                  </a:txBody>
                  <a:tcPr marL="32327" marR="32327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1.658.669</a:t>
                      </a:r>
                    </a:p>
                  </a:txBody>
                  <a:tcPr marL="32327" marR="32327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29.101</a:t>
                      </a:r>
                    </a:p>
                  </a:txBody>
                  <a:tcPr marL="32327" marR="32327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45.094</a:t>
                      </a:r>
                    </a:p>
                  </a:txBody>
                  <a:tcPr marL="32327" marR="32327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57</a:t>
                      </a:r>
                    </a:p>
                  </a:txBody>
                  <a:tcPr marL="32327" marR="32327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24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2007-2008</a:t>
                      </a:r>
                    </a:p>
                  </a:txBody>
                  <a:tcPr marL="32327" marR="32327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1.357</a:t>
                      </a:r>
                    </a:p>
                  </a:txBody>
                  <a:tcPr marL="32327" marR="32327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1.675.453</a:t>
                      </a:r>
                    </a:p>
                  </a:txBody>
                  <a:tcPr marL="32327" marR="32327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30.271</a:t>
                      </a:r>
                    </a:p>
                  </a:txBody>
                  <a:tcPr marL="32327" marR="32327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45.981</a:t>
                      </a:r>
                    </a:p>
                  </a:txBody>
                  <a:tcPr marL="32327" marR="32327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55</a:t>
                      </a:r>
                    </a:p>
                  </a:txBody>
                  <a:tcPr marL="32327" marR="32327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24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2008-2009</a:t>
                      </a:r>
                    </a:p>
                  </a:txBody>
                  <a:tcPr marL="32327" marR="32327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1.387</a:t>
                      </a:r>
                    </a:p>
                  </a:txBody>
                  <a:tcPr marL="32327" marR="32327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1.619.263</a:t>
                      </a:r>
                    </a:p>
                  </a:txBody>
                  <a:tcPr marL="32327" marR="32327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30.716</a:t>
                      </a:r>
                    </a:p>
                  </a:txBody>
                  <a:tcPr marL="32327" marR="32327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48.875</a:t>
                      </a:r>
                    </a:p>
                  </a:txBody>
                  <a:tcPr marL="32327" marR="32327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53</a:t>
                      </a:r>
                    </a:p>
                  </a:txBody>
                  <a:tcPr marL="32327" marR="32327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24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2009-2010</a:t>
                      </a:r>
                    </a:p>
                  </a:txBody>
                  <a:tcPr marL="32327" marR="32327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1.408</a:t>
                      </a:r>
                    </a:p>
                  </a:txBody>
                  <a:tcPr marL="32327" marR="32327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1.651.921</a:t>
                      </a:r>
                    </a:p>
                  </a:txBody>
                  <a:tcPr marL="32327" marR="32327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32.544</a:t>
                      </a:r>
                    </a:p>
                  </a:txBody>
                  <a:tcPr marL="32327" marR="32327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52.838</a:t>
                      </a:r>
                    </a:p>
                  </a:txBody>
                  <a:tcPr marL="32327" marR="32327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51</a:t>
                      </a:r>
                    </a:p>
                  </a:txBody>
                  <a:tcPr marL="32327" marR="32327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24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2010-2011</a:t>
                      </a:r>
                    </a:p>
                  </a:txBody>
                  <a:tcPr marL="32327" marR="32327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1.424</a:t>
                      </a:r>
                    </a:p>
                  </a:txBody>
                  <a:tcPr marL="32327" marR="32327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1.661.447</a:t>
                      </a:r>
                    </a:p>
                  </a:txBody>
                  <a:tcPr marL="32327" marR="32327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33.562</a:t>
                      </a:r>
                    </a:p>
                  </a:txBody>
                  <a:tcPr marL="32327" marR="32327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54.579</a:t>
                      </a:r>
                    </a:p>
                  </a:txBody>
                  <a:tcPr marL="32327" marR="32327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50</a:t>
                      </a:r>
                    </a:p>
                  </a:txBody>
                  <a:tcPr marL="32327" marR="32327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24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2011-2012</a:t>
                      </a:r>
                    </a:p>
                  </a:txBody>
                  <a:tcPr marL="32327" marR="32327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1.437</a:t>
                      </a:r>
                    </a:p>
                  </a:txBody>
                  <a:tcPr marL="32327" marR="32327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1.647.095</a:t>
                      </a:r>
                    </a:p>
                  </a:txBody>
                  <a:tcPr marL="32327" marR="32327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33.952</a:t>
                      </a:r>
                    </a:p>
                  </a:txBody>
                  <a:tcPr marL="32327" marR="32327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57.071</a:t>
                      </a:r>
                    </a:p>
                  </a:txBody>
                  <a:tcPr marL="32327" marR="32327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49</a:t>
                      </a:r>
                    </a:p>
                  </a:txBody>
                  <a:tcPr marL="32327" marR="32327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24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2012-2013</a:t>
                      </a:r>
                    </a:p>
                  </a:txBody>
                  <a:tcPr marL="32327" marR="32327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2.527</a:t>
                      </a:r>
                    </a:p>
                  </a:txBody>
                  <a:tcPr marL="32327" marR="32327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1.703.510</a:t>
                      </a:r>
                    </a:p>
                  </a:txBody>
                  <a:tcPr marL="32327" marR="32327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35.549</a:t>
                      </a:r>
                    </a:p>
                  </a:txBody>
                  <a:tcPr marL="32327" marR="32327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60.287</a:t>
                      </a:r>
                    </a:p>
                  </a:txBody>
                  <a:tcPr marL="32327" marR="32327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48</a:t>
                      </a:r>
                    </a:p>
                  </a:txBody>
                  <a:tcPr marL="32327" marR="32327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0228A34D-A181-4724-AE7B-637F505589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33E86D-47FE-4A98-B91B-91FFE54D33EE}" type="slidenum">
              <a:rPr lang="tr-TR" smtClean="0"/>
              <a:pPr>
                <a:defRPr/>
              </a:pPr>
              <a:t>22</a:t>
            </a:fld>
            <a:endParaRPr lang="tr-TR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idx="4294967295"/>
          </p:nvPr>
        </p:nvSpPr>
        <p:spPr>
          <a:xfrm>
            <a:off x="551166" y="2522731"/>
            <a:ext cx="6172200" cy="216023"/>
          </a:xfrm>
        </p:spPr>
        <p:txBody>
          <a:bodyPr>
            <a:normAutofit fontScale="90000"/>
          </a:bodyPr>
          <a:lstStyle/>
          <a:p>
            <a:pPr eaLnBrk="1" hangingPunct="1"/>
            <a:endParaRPr lang="tr-TR" sz="1350" b="1" dirty="0">
              <a:solidFill>
                <a:srgbClr val="FF33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3642" name="Group 15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6374159"/>
              </p:ext>
            </p:extLst>
          </p:nvPr>
        </p:nvGraphicFramePr>
        <p:xfrm>
          <a:off x="208266" y="901700"/>
          <a:ext cx="6372710" cy="8267695"/>
        </p:xfrm>
        <a:graphic>
          <a:graphicData uri="http://schemas.openxmlformats.org/drawingml/2006/table">
            <a:tbl>
              <a:tblPr/>
              <a:tblGrid>
                <a:gridCol w="13556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79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11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72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837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473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5580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065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03221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tr-TR" sz="1000" b="1" kern="1200" dirty="0">
                          <a:solidFill>
                            <a:srgbClr val="003399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KURUM TÜRÜ</a:t>
                      </a:r>
                    </a:p>
                  </a:txBody>
                  <a:tcPr marL="28122" marR="28122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tr-TR" sz="1000" b="1" kern="1200" dirty="0">
                          <a:solidFill>
                            <a:srgbClr val="003399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KURUM SAYISI</a:t>
                      </a:r>
                    </a:p>
                  </a:txBody>
                  <a:tcPr marL="28122" marR="28122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tr-TR" sz="1000" b="1" kern="1200" dirty="0">
                          <a:solidFill>
                            <a:srgbClr val="003399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KURS GRUP SAYISI</a:t>
                      </a:r>
                    </a:p>
                  </a:txBody>
                  <a:tcPr marL="28122" marR="28122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tr-TR" sz="1000" b="1" kern="1200" dirty="0">
                          <a:solidFill>
                            <a:srgbClr val="003399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BAŞLAYAN KURSİYER SAYISI</a:t>
                      </a:r>
                    </a:p>
                  </a:txBody>
                  <a:tcPr marL="28122" marR="28122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dirty="0">
                        <a:solidFill>
                          <a:srgbClr val="FF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7496" marR="37496" marT="0" marB="0" anchor="ctr"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tr-TR" sz="1000" b="1" kern="1200" dirty="0">
                          <a:solidFill>
                            <a:srgbClr val="003399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ÖĞRETMEN SAYISI</a:t>
                      </a:r>
                    </a:p>
                  </a:txBody>
                  <a:tcPr marL="28122" marR="28122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tr-TR" sz="1000" b="1" kern="1200" dirty="0">
                          <a:solidFill>
                            <a:srgbClr val="003399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DERSLİK SAYISI</a:t>
                      </a:r>
                    </a:p>
                  </a:txBody>
                  <a:tcPr marL="28122" marR="28122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114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tr-TR" sz="1000" b="1" kern="1200" dirty="0">
                          <a:solidFill>
                            <a:srgbClr val="003399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KADIN</a:t>
                      </a:r>
                    </a:p>
                  </a:txBody>
                  <a:tcPr marL="28122" marR="28122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tr-TR" sz="1000" b="1" kern="1200" dirty="0">
                          <a:solidFill>
                            <a:srgbClr val="003399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ERKEK</a:t>
                      </a:r>
                    </a:p>
                  </a:txBody>
                  <a:tcPr marL="28122" marR="28122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tr-TR" sz="1000" b="1" kern="1200" dirty="0">
                          <a:solidFill>
                            <a:srgbClr val="003399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TOPLAM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9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HALK EĞİTİM</a:t>
                      </a:r>
                      <a:endParaRPr lang="tr-TR" sz="1000" b="1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8122" marR="28122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45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13.997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228.406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80.192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308.598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2.829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370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86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MESLEKİ EĞİTİM (ÇIRAKLIK)</a:t>
                      </a:r>
                      <a:endParaRPr lang="tr-TR" sz="1000" b="1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8122" marR="28122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30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954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5.762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15.346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21.067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340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255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00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OLGUNLAŞMA</a:t>
                      </a:r>
                      <a:endParaRPr lang="tr-TR" sz="1000" b="1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8122" marR="28122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30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461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16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477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49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36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22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PRATİK KIZ SANAT</a:t>
                      </a:r>
                      <a:endParaRPr lang="tr-TR" sz="1000" b="1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8122" marR="28122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206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32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2.082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-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986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MESLEK KURSU (3308)</a:t>
                      </a:r>
                      <a:endParaRPr lang="tr-TR" sz="1000" b="1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8122" marR="28122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416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9.158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1.826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11.344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56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ÖZEL EĞİTİM</a:t>
                      </a:r>
                      <a:endParaRPr lang="tr-TR" sz="1000" b="1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8122" marR="28122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522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366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888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31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36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986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RESMİ YAYGIN EĞİTİM TOPLAMI</a:t>
                      </a:r>
                      <a:endParaRPr lang="tr-TR" sz="1000" b="1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8122" marR="28122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79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15.603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244.701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99.828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342.374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3.249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701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45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DERSHANE</a:t>
                      </a:r>
                      <a:endParaRPr lang="tr-TR" sz="1000" b="1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8122" marR="28122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709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64.350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109.060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107.585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216.645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9.732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6.976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986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ETÜT EĞİTİM MERKEZİ</a:t>
                      </a:r>
                      <a:endParaRPr lang="tr-TR" sz="1000" b="1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8122" marR="28122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122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114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2.102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1.638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3.740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275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298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174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MTSK</a:t>
                      </a:r>
                      <a:endParaRPr lang="tr-TR" sz="1000" b="1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8122" marR="28122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607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18.816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181.086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79.874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260.960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7.311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1.401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244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MUHTELİF KURS</a:t>
                      </a:r>
                      <a:endParaRPr lang="tr-TR" sz="1000" b="1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8122" marR="28122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660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7.074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33.506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21.816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55.322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2.157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2.565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8987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ÖZEL REHABİLİTASYON MERKEZİ</a:t>
                      </a:r>
                      <a:endParaRPr lang="tr-TR" sz="1000" b="1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8122" marR="28122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291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-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3.436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3.755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5986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ÖZEL YAYGIN EĞİTİM TOPLAMI</a:t>
                      </a:r>
                      <a:endParaRPr lang="tr-TR" sz="1000" b="1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8122" marR="28122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2.389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90.354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325.754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210.913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536.667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22.911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14.995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5904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YAYGIN EĞİTİM TOPLAMI</a:t>
                      </a:r>
                      <a:endParaRPr lang="tr-TR" sz="1000" b="1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8122" marR="28122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2.468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105.957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570.455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310.741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879.041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26.160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15.696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90382">
                <a:tc gridSpan="8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FFC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7839" marR="27839" marT="0" marB="0" anchor="b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sp>
        <p:nvSpPr>
          <p:cNvPr id="3" name="Dikdörtgen 2">
            <a:extLst>
              <a:ext uri="{FF2B5EF4-FFF2-40B4-BE49-F238E27FC236}">
                <a16:creationId xmlns:a16="http://schemas.microsoft.com/office/drawing/2014/main" id="{857901E6-65A4-446C-AAAE-59538BDFE7E1}"/>
              </a:ext>
            </a:extLst>
          </p:cNvPr>
          <p:cNvSpPr/>
          <p:nvPr/>
        </p:nvSpPr>
        <p:spPr>
          <a:xfrm>
            <a:off x="208266" y="404799"/>
            <a:ext cx="637271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b="1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YAYGIN EĞİTİM (RESMİ+ÖZEL  2012-2013)</a:t>
            </a:r>
            <a:br>
              <a:rPr lang="tr-TR" b="1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</a:br>
            <a:endParaRPr lang="tr-TR" b="1" dirty="0">
              <a:solidFill>
                <a:srgbClr val="FF33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D9FB72E8-13A3-4EA0-BAE7-EB6A6EC54F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33E86D-47FE-4A98-B91B-91FFE54D33EE}" type="slidenum">
              <a:rPr lang="tr-TR" smtClean="0"/>
              <a:pPr>
                <a:defRPr/>
              </a:pPr>
              <a:t>23</a:t>
            </a:fld>
            <a:endParaRPr lang="tr-TR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38882" y="789782"/>
            <a:ext cx="3780235" cy="594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tr-TR" b="1" kern="0" dirty="0">
                <a:solidFill>
                  <a:srgbClr val="FF3300"/>
                </a:solidFill>
                <a:latin typeface="Arial" pitchFamily="34" charset="0"/>
                <a:ea typeface="+mj-ea"/>
                <a:cs typeface="Arial" pitchFamily="34" charset="0"/>
              </a:rPr>
              <a:t>YÜKSEK ÖĞRENİM</a:t>
            </a:r>
          </a:p>
        </p:txBody>
      </p:sp>
      <p:graphicFrame>
        <p:nvGraphicFramePr>
          <p:cNvPr id="8" name="7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8751437"/>
              </p:ext>
            </p:extLst>
          </p:nvPr>
        </p:nvGraphicFramePr>
        <p:xfrm>
          <a:off x="188640" y="1574800"/>
          <a:ext cx="6426715" cy="5420157"/>
        </p:xfrm>
        <a:graphic>
          <a:graphicData uri="http://schemas.openxmlformats.org/drawingml/2006/table">
            <a:tbl>
              <a:tblPr/>
              <a:tblGrid>
                <a:gridCol w="11595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00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54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752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560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009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8605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5231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YÜKSEK ÖĞRENİM KURUMU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TÜRKİYE 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İSTANBUL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İST.  PAYI  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%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875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DEVLET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VAKIF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TOPLAM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DEVLET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VAKIF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TOPLAM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85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ÜNİVERSİTE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103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65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168</a:t>
                      </a:r>
                    </a:p>
                  </a:txBody>
                  <a:tcPr marL="7144" marR="6429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34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43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26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05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FAKÜLTE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1.060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380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1.440</a:t>
                      </a:r>
                    </a:p>
                  </a:txBody>
                  <a:tcPr marL="7144" marR="6429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88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187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275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05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ENSTİTÜ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412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182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594</a:t>
                      </a:r>
                    </a:p>
                  </a:txBody>
                  <a:tcPr marL="7144" marR="6429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52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86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138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23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05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Y. OKUL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436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101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537</a:t>
                      </a:r>
                    </a:p>
                  </a:txBody>
                  <a:tcPr marL="7144" marR="6429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32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58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90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371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ÖĞRETİM GÖREVLİSİ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108.932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15.748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124.680</a:t>
                      </a:r>
                    </a:p>
                  </a:txBody>
                  <a:tcPr marL="7144" marR="6429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14.087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9.861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23.948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55790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ÖĞRENCİ SAYISI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3" gridSpan="3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4.083.926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tr-TR" dirty="0"/>
                    </a:p>
                  </a:txBody>
                  <a:tcPr horzOverflow="overflow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 hMerge="1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259.073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198.702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457.775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r"/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25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79713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AÖ PROGRAMI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556.262 *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620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8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/>
                      <a:endParaRPr kumimoji="0" lang="tr-TR" sz="18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TOPLAM ÖĞRENCİ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1.012.137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r"/>
                      <a:endParaRPr kumimoji="0" lang="tr-TR" sz="18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5" name="4 Metin kutusu"/>
          <p:cNvSpPr txBox="1"/>
          <p:nvPr/>
        </p:nvSpPr>
        <p:spPr>
          <a:xfrm>
            <a:off x="188640" y="7185853"/>
            <a:ext cx="62646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r-TR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1200" b="1" dirty="0">
                <a:latin typeface="Arial" pitchFamily="34" charset="0"/>
                <a:cs typeface="Arial" pitchFamily="34" charset="0"/>
              </a:rPr>
              <a:t>* Kayıt yenilemesi yapmamış pasif durumda bulunan öğrenciler de toplama dahil edilmiştir</a:t>
            </a:r>
            <a:r>
              <a:rPr lang="tr-TR" sz="975" b="1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2" name="Slayt Numarası Yer Tutucusu 1">
            <a:extLst>
              <a:ext uri="{FF2B5EF4-FFF2-40B4-BE49-F238E27FC236}">
                <a16:creationId xmlns:a16="http://schemas.microsoft.com/office/drawing/2014/main" id="{502789CA-9F83-4C6A-9B56-913CCECE3D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979C48-A748-48C9-B264-A35E2CA3DA99}" type="slidenum">
              <a:rPr lang="tr-TR" smtClean="0"/>
              <a:pPr>
                <a:defRPr/>
              </a:pPr>
              <a:t>24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02609138"/>
      </p:ext>
    </p:extLst>
  </p:cSld>
  <p:clrMapOvr>
    <a:masterClrMapping/>
  </p:clrMapOvr>
  <p:transition advClick="0" advTm="5000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idx="4294967295"/>
          </p:nvPr>
        </p:nvSpPr>
        <p:spPr>
          <a:xfrm>
            <a:off x="321377" y="669529"/>
            <a:ext cx="6215243" cy="475059"/>
          </a:xfrm>
        </p:spPr>
        <p:txBody>
          <a:bodyPr/>
          <a:lstStyle/>
          <a:p>
            <a:pPr algn="ctr" eaLnBrk="1" hangingPunct="1"/>
            <a:r>
              <a:rPr lang="tr-TR" sz="1800" b="1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DEVLET ÜNİVERSİTELERİ</a:t>
            </a:r>
            <a:r>
              <a:rPr lang="tr-TR" sz="1500" b="1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tr-TR" sz="1500" b="1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</a:br>
            <a:endParaRPr lang="tr-TR" sz="1500" b="1" dirty="0">
              <a:solidFill>
                <a:srgbClr val="FF33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5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5629724"/>
              </p:ext>
            </p:extLst>
          </p:nvPr>
        </p:nvGraphicFramePr>
        <p:xfrm>
          <a:off x="321378" y="1257300"/>
          <a:ext cx="6215243" cy="7391399"/>
        </p:xfrm>
        <a:graphic>
          <a:graphicData uri="http://schemas.openxmlformats.org/drawingml/2006/table">
            <a:tbl>
              <a:tblPr/>
              <a:tblGrid>
                <a:gridCol w="19597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19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39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653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653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653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367334"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1" i="0" u="none" strike="noStrike" dirty="0">
                          <a:solidFill>
                            <a:srgbClr val="000099"/>
                          </a:solidFill>
                          <a:latin typeface="Arial"/>
                        </a:rPr>
                        <a:t>ÜNİVERSİTE ADI </a:t>
                      </a:r>
                    </a:p>
                  </a:txBody>
                  <a:tcPr marL="3719" marR="3719" marT="3719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1" i="0" u="none" strike="noStrike" dirty="0">
                          <a:solidFill>
                            <a:srgbClr val="000099"/>
                          </a:solidFill>
                          <a:latin typeface="Arial"/>
                        </a:rPr>
                        <a:t>FAKÜLTE SAYISI </a:t>
                      </a:r>
                    </a:p>
                  </a:txBody>
                  <a:tcPr marL="3719" marR="3719" marT="3719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1" i="0" u="none" strike="noStrike" dirty="0">
                          <a:solidFill>
                            <a:srgbClr val="000099"/>
                          </a:solidFill>
                          <a:latin typeface="Arial"/>
                        </a:rPr>
                        <a:t>YÜKSEK OKUL  SAYISI </a:t>
                      </a:r>
                    </a:p>
                  </a:txBody>
                  <a:tcPr marL="3719" marR="3719" marT="3719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1" i="0" u="none" strike="noStrike" dirty="0">
                          <a:solidFill>
                            <a:srgbClr val="000099"/>
                          </a:solidFill>
                          <a:latin typeface="Arial"/>
                        </a:rPr>
                        <a:t>ENSTİTÜ SAYISI </a:t>
                      </a:r>
                    </a:p>
                  </a:txBody>
                  <a:tcPr marL="3719" marR="3719" marT="3719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1" i="0" u="none" strike="noStrike" dirty="0">
                          <a:solidFill>
                            <a:srgbClr val="000099"/>
                          </a:solidFill>
                          <a:latin typeface="Arial"/>
                        </a:rPr>
                        <a:t>ÖĞRETİM GÖREVLİSİ SAYISI </a:t>
                      </a:r>
                    </a:p>
                  </a:txBody>
                  <a:tcPr marL="3719" marR="3719" marT="3719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1" i="0" u="none" strike="noStrike" dirty="0">
                          <a:solidFill>
                            <a:srgbClr val="000099"/>
                          </a:solidFill>
                          <a:latin typeface="Arial"/>
                        </a:rPr>
                        <a:t>ÖĞRENCİ SAYISI </a:t>
                      </a:r>
                    </a:p>
                  </a:txBody>
                  <a:tcPr marL="3719" marR="3719" marT="3719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3376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1 – BOĞAZİÇİ ÜNİVERSİTESİ </a:t>
                      </a:r>
                    </a:p>
                  </a:txBody>
                  <a:tcPr marL="3719" marR="3719" marT="3719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3719" marR="3719" marT="3719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3719" marR="3719" marT="3719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3719" marR="3719" marT="3719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949</a:t>
                      </a:r>
                    </a:p>
                  </a:txBody>
                  <a:tcPr marL="3719" marR="3719" marT="3719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13.093</a:t>
                      </a:r>
                    </a:p>
                  </a:txBody>
                  <a:tcPr marL="3719" marR="3719" marT="3719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4721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2 – GALATASARAY ÜNİV.</a:t>
                      </a:r>
                    </a:p>
                  </a:txBody>
                  <a:tcPr marL="3719" marR="3719" marT="3719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3719" marR="3719" marT="3719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3719" marR="3719" marT="3719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3719" marR="3719" marT="3719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270</a:t>
                      </a:r>
                    </a:p>
                  </a:txBody>
                  <a:tcPr marL="3719" marR="3719" marT="3719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3.806</a:t>
                      </a:r>
                    </a:p>
                  </a:txBody>
                  <a:tcPr marL="3719" marR="3719" marT="3719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3376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3 – İSTANBUL ÜNİVERSİTESİ</a:t>
                      </a:r>
                    </a:p>
                  </a:txBody>
                  <a:tcPr marL="3719" marR="3719" marT="3719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20</a:t>
                      </a:r>
                    </a:p>
                  </a:txBody>
                  <a:tcPr marL="3719" marR="3719" marT="3719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 marL="3719" marR="3719" marT="3719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17</a:t>
                      </a:r>
                    </a:p>
                  </a:txBody>
                  <a:tcPr marL="3719" marR="3719" marT="3719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5.268</a:t>
                      </a:r>
                    </a:p>
                  </a:txBody>
                  <a:tcPr marL="3719" marR="3719" marT="3719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108.901</a:t>
                      </a:r>
                    </a:p>
                  </a:txBody>
                  <a:tcPr marL="3719" marR="3719" marT="3719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3376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4 – İSTANBUL TEKNİK ÜNİV.</a:t>
                      </a:r>
                    </a:p>
                  </a:txBody>
                  <a:tcPr marL="3719" marR="3719" marT="3719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13</a:t>
                      </a:r>
                    </a:p>
                  </a:txBody>
                  <a:tcPr marL="3719" marR="3719" marT="3719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3719" marR="3719" marT="3719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3719" marR="3719" marT="3719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2.141</a:t>
                      </a:r>
                    </a:p>
                  </a:txBody>
                  <a:tcPr marL="3719" marR="3719" marT="3719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28.377</a:t>
                      </a:r>
                    </a:p>
                  </a:txBody>
                  <a:tcPr marL="3719" marR="3719" marT="3719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58780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5 - MARMARAÜNİVERSİTESİ</a:t>
                      </a:r>
                    </a:p>
                  </a:txBody>
                  <a:tcPr marL="3719" marR="3719" marT="3719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17</a:t>
                      </a:r>
                    </a:p>
                  </a:txBody>
                  <a:tcPr marL="3719" marR="3719" marT="3719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3719" marR="3719" marT="3719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11</a:t>
                      </a:r>
                    </a:p>
                  </a:txBody>
                  <a:tcPr marL="3719" marR="3719" marT="3719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2.944</a:t>
                      </a:r>
                    </a:p>
                  </a:txBody>
                  <a:tcPr marL="3719" marR="3719" marT="3719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65.973</a:t>
                      </a:r>
                    </a:p>
                  </a:txBody>
                  <a:tcPr marL="3719" marR="3719" marT="3719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0414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6 – MİMARSİNAN ÜNİV.</a:t>
                      </a:r>
                    </a:p>
                  </a:txBody>
                  <a:tcPr marL="3719" marR="3719" marT="3719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3719" marR="3719" marT="3719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3719" marR="3719" marT="3719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3719" marR="3719" marT="3719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573</a:t>
                      </a:r>
                    </a:p>
                  </a:txBody>
                  <a:tcPr marL="3719" marR="3719" marT="3719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5.404</a:t>
                      </a:r>
                    </a:p>
                  </a:txBody>
                  <a:tcPr marL="3719" marR="3719" marT="3719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0414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7 –YILDIZ TEKNİK ÜNİV.</a:t>
                      </a:r>
                    </a:p>
                  </a:txBody>
                  <a:tcPr marL="3719" marR="3719" marT="3719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 marL="3719" marR="3719" marT="3719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3719" marR="3719" marT="3719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3719" marR="3719" marT="3719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1.596</a:t>
                      </a:r>
                    </a:p>
                  </a:txBody>
                  <a:tcPr marL="3719" marR="3719" marT="3719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31.268</a:t>
                      </a:r>
                    </a:p>
                  </a:txBody>
                  <a:tcPr marL="3719" marR="3719" marT="3719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0414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8-  TÜRK-ALMAN ÜNİV.*</a:t>
                      </a:r>
                    </a:p>
                  </a:txBody>
                  <a:tcPr marL="3719" marR="3719" marT="3719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3719" marR="3719" marT="3719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3719" marR="3719" marT="3719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3719" marR="3719" marT="3719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32</a:t>
                      </a:r>
                    </a:p>
                  </a:txBody>
                  <a:tcPr marL="3719" marR="3719" marT="3719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-</a:t>
                      </a:r>
                    </a:p>
                  </a:txBody>
                  <a:tcPr marL="3719" marR="3719" marT="3719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858780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9-İSTANBUL  MEDENİYET       ÜNİVERSİTESİ</a:t>
                      </a:r>
                    </a:p>
                  </a:txBody>
                  <a:tcPr marL="3719" marR="3719" marT="3719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11</a:t>
                      </a:r>
                    </a:p>
                  </a:txBody>
                  <a:tcPr marL="3719" marR="3719" marT="3719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3719" marR="3719" marT="3719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3719" marR="3719" marT="3719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314</a:t>
                      </a:r>
                    </a:p>
                  </a:txBody>
                  <a:tcPr marL="3719" marR="3719" marT="3719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349</a:t>
                      </a:r>
                    </a:p>
                  </a:txBody>
                  <a:tcPr marL="3719" marR="3719" marT="3719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80414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TOPLAM</a:t>
                      </a:r>
                    </a:p>
                  </a:txBody>
                  <a:tcPr marL="3719" marR="3719" marT="3719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88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32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52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14.087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259.073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7" name="6 Dikdörtgen"/>
          <p:cNvSpPr/>
          <p:nvPr/>
        </p:nvSpPr>
        <p:spPr>
          <a:xfrm>
            <a:off x="242646" y="8913306"/>
            <a:ext cx="5940660" cy="3293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900"/>
              </a:lnSpc>
              <a:spcBef>
                <a:spcPts val="900"/>
              </a:spcBef>
              <a:spcAft>
                <a:spcPts val="450"/>
              </a:spcAft>
            </a:pPr>
            <a:r>
              <a:rPr lang="tr-TR" sz="1200" b="1" dirty="0">
                <a:latin typeface="Arial" pitchFamily="34" charset="0"/>
                <a:cs typeface="Arial" pitchFamily="34" charset="0"/>
              </a:rPr>
              <a:t>NOT(*):Yeni kurulan üniversitelerde eğitim-öğretime başlanılmadığından tablodaki öğrenci bilgisi boş bırakılmıştır.</a:t>
            </a:r>
          </a:p>
        </p:txBody>
      </p:sp>
      <p:sp>
        <p:nvSpPr>
          <p:cNvPr id="3" name="Slayt Numarası Yer Tutucusu 2">
            <a:extLst>
              <a:ext uri="{FF2B5EF4-FFF2-40B4-BE49-F238E27FC236}">
                <a16:creationId xmlns:a16="http://schemas.microsoft.com/office/drawing/2014/main" id="{D97746BA-70A7-41F7-B4ED-8606440460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33E86D-47FE-4A98-B91B-91FFE54D33EE}" type="slidenum">
              <a:rPr lang="tr-TR" smtClean="0"/>
              <a:pPr>
                <a:defRPr/>
              </a:pPr>
              <a:t>25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6586639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idx="4294967295"/>
          </p:nvPr>
        </p:nvSpPr>
        <p:spPr>
          <a:xfrm rot="10800000" flipV="1">
            <a:off x="0" y="2360711"/>
            <a:ext cx="3581400" cy="103089"/>
          </a:xfrm>
        </p:spPr>
        <p:txBody>
          <a:bodyPr/>
          <a:lstStyle/>
          <a:p>
            <a:pPr eaLnBrk="1" hangingPunct="1"/>
            <a:endParaRPr lang="tr-TR" sz="1050" b="1" dirty="0">
              <a:noFill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4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9819870"/>
              </p:ext>
            </p:extLst>
          </p:nvPr>
        </p:nvGraphicFramePr>
        <p:xfrm>
          <a:off x="228600" y="965200"/>
          <a:ext cx="6400802" cy="8195881"/>
        </p:xfrm>
        <a:graphic>
          <a:graphicData uri="http://schemas.openxmlformats.org/drawingml/2006/table">
            <a:tbl>
              <a:tblPr/>
              <a:tblGrid>
                <a:gridCol w="15781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77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64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431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718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580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18213"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900" b="1" i="0" u="none" strike="noStrike" dirty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ÜNİVERSİTE ADI 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900" b="1" i="0" u="none" strike="noStrike" dirty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FAKÜLTE SAYISI 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900" b="1" i="0" u="none" strike="noStrike" dirty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YÜKSEK OKUL  SAYISI 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900" b="1" i="0" u="none" strike="noStrike" dirty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ENSTİTÜ SAYISI 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900" b="1" i="0" u="none" strike="noStrike" dirty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ÖĞRETİM GÖREVLİSİ SAYISI 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900" b="1" i="0" u="none" strike="noStrike" dirty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ÖĞRENCİ SAYISI 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104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9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 – BAHÇEŞEHİR ÜNİV.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9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9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9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9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575</a:t>
                      </a:r>
                    </a:p>
                  </a:txBody>
                  <a:tcPr marL="7144" marR="7144" marT="7144" marB="0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9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14.667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3104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9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 – BEYKENT  ÜNİV.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9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9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9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9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274</a:t>
                      </a:r>
                    </a:p>
                  </a:txBody>
                  <a:tcPr marL="7144" marR="7144" marT="7144" marB="0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9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17.282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3104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9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 – BİLGİ ÜNİV.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9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716</a:t>
                      </a:r>
                    </a:p>
                  </a:txBody>
                  <a:tcPr marL="7144" marR="7144" marT="7144" marB="0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9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10.436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3104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9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 – DOĞUŞ  ÜNİV.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9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9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9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9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283</a:t>
                      </a:r>
                    </a:p>
                  </a:txBody>
                  <a:tcPr marL="7144" marR="7144" marT="7144" marB="0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9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5.107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3104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9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 – FATİH ÜNİV.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9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9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9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9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558</a:t>
                      </a:r>
                    </a:p>
                  </a:txBody>
                  <a:tcPr marL="7144" marR="7144" marT="7144" marB="0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9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15.310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3104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9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 – HALİÇ ÜNİV.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9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9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9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9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241</a:t>
                      </a:r>
                    </a:p>
                  </a:txBody>
                  <a:tcPr marL="7144" marR="7144" marT="7144" marB="0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9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7.447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3104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9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 – IŞIK ÜNİV.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9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9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9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9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202</a:t>
                      </a:r>
                    </a:p>
                  </a:txBody>
                  <a:tcPr marL="7144" marR="7144" marT="7144" marB="0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9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3.597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3104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9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8 – KADİR HAS ÜNİV.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9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9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9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9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239</a:t>
                      </a:r>
                    </a:p>
                  </a:txBody>
                  <a:tcPr marL="7144" marR="7144" marT="7144" marB="0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9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5.286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3104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9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9 – KOÇ ÜNİV.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9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9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9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9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401</a:t>
                      </a:r>
                    </a:p>
                  </a:txBody>
                  <a:tcPr marL="7144" marR="7144" marT="7144" marB="0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9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5.465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3104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9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10-KÜLTÜR ÜNİV.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9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</a:p>
                  </a:txBody>
                  <a:tcPr marL="7144" marR="7144" marT="7144" marB="0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9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7144" marR="7144" marT="7144" marB="0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9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7144" marR="7144" marT="7144" marB="0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9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591</a:t>
                      </a:r>
                    </a:p>
                  </a:txBody>
                  <a:tcPr marL="7144" marR="7144" marT="7144" marB="0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9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8.852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3104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9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11-MALTEPE ÜNİV.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468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7138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3104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9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12-SABANCI ÜNİV.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9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 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9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255</a:t>
                      </a:r>
                    </a:p>
                  </a:txBody>
                  <a:tcPr marL="7144" marR="7144" marT="7144" marB="0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3.713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3104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9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13-YEDİTEPE  ÜNİV.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9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9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9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9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953</a:t>
                      </a:r>
                    </a:p>
                  </a:txBody>
                  <a:tcPr marL="7144" marR="7144" marT="7144" marB="0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9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19.503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3104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9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14-İST.TİCARET  ÜNİV.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9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9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9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9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260</a:t>
                      </a:r>
                    </a:p>
                  </a:txBody>
                  <a:tcPr marL="7144" marR="7144" marT="7144" marB="0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9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5.415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13104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9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15-OKAN ÜNİVERSİTESİ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9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9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9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9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399</a:t>
                      </a:r>
                    </a:p>
                  </a:txBody>
                  <a:tcPr marL="7144" marR="7144" marT="7144" marB="0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9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12.607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30377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9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16-İSTANBUL BİLİM ÜNİV.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229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2.511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13104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9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17-İST. AYDIN ÜNİV.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9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9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9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9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719</a:t>
                      </a:r>
                    </a:p>
                  </a:txBody>
                  <a:tcPr marL="7144" marR="7144" marT="7144" marB="0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9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21.159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13104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9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18-İST. ACIBADEM ÜNİV.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9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9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9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9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259</a:t>
                      </a:r>
                    </a:p>
                  </a:txBody>
                  <a:tcPr marL="7144" marR="7144" marT="7144" marB="0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9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1.177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13104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9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19-İSTANBUL AREL ÜNİV.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9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9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9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9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293</a:t>
                      </a:r>
                    </a:p>
                  </a:txBody>
                  <a:tcPr marL="7144" marR="7144" marT="7144" marB="0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9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10.220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13104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9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20-İST. ÖZYEĞİN ÜNİV.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9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9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9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9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177</a:t>
                      </a:r>
                    </a:p>
                  </a:txBody>
                  <a:tcPr marL="7144" marR="7144" marT="7144" marB="0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9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2.974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13104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9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21-İST. MEDİPOL  ÜNİ.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9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9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9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9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226</a:t>
                      </a:r>
                    </a:p>
                  </a:txBody>
                  <a:tcPr marL="7144" marR="7144" marT="7144" marB="0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9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1629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13104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9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22-İST. ŞEHİR  ÜNİV.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9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9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9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9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174</a:t>
                      </a:r>
                    </a:p>
                  </a:txBody>
                  <a:tcPr marL="7144" marR="7144" marT="7144" marB="0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9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1.584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13104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9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23-PİRİ  REİS  ÜNİV.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9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9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_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9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9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60</a:t>
                      </a:r>
                    </a:p>
                  </a:txBody>
                  <a:tcPr marL="7144" marR="7144" marT="7144" marB="0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9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676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213104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9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24-BEZMİALEM VAKIF ÜN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9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9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277</a:t>
                      </a:r>
                    </a:p>
                  </a:txBody>
                  <a:tcPr marL="7144" marR="7144" marT="7144" marB="0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710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213104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9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25-İST. KEM.BURGAZ  ÜNİ.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9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9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9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9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172</a:t>
                      </a:r>
                    </a:p>
                  </a:txBody>
                  <a:tcPr marL="7144" marR="7144" marT="7144" marB="0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9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1.521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213104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9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26-FATİH  S. MEH.  V.  ÜNİ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9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9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9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9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130</a:t>
                      </a:r>
                    </a:p>
                  </a:txBody>
                  <a:tcPr marL="7144" marR="7144" marT="7144" marB="0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9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1.521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232090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9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27-İST. ÖN ASYA  ÜNİV. *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9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9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9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                           -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9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7144" marR="7144" marT="7144" marB="0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9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246620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9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28-SÜLEYMAN  ŞAH  ÜNİV.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9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9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9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9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78</a:t>
                      </a:r>
                    </a:p>
                  </a:txBody>
                  <a:tcPr marL="7144" marR="7144" marT="7144" marB="0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9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732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213104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9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29-SABAHATTİN ZAİM ÜNİV.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9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9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9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9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45</a:t>
                      </a:r>
                    </a:p>
                  </a:txBody>
                  <a:tcPr marL="7144" marR="7144" marT="7144" marB="0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9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1.230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213104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9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30-İST.  29 MAYIS  ÜNİV.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9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9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9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9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36</a:t>
                      </a:r>
                    </a:p>
                  </a:txBody>
                  <a:tcPr marL="7144" marR="7144" marT="7144" marB="0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9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375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213104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9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31-YENİ  YÜZYIL  ÜNİV.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9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9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9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9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200</a:t>
                      </a:r>
                    </a:p>
                  </a:txBody>
                  <a:tcPr marL="7144" marR="7144" marT="7144" marB="0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9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2.640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223764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9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32-İST. GELİŞİM ÜNİ.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9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9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9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9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173</a:t>
                      </a:r>
                    </a:p>
                  </a:txBody>
                  <a:tcPr marL="7144" marR="7144" marT="7144" marB="0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9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4.281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223764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9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33-ÜSKÜDAR  ÜNİ.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9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9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9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9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92</a:t>
                      </a:r>
                    </a:p>
                  </a:txBody>
                  <a:tcPr marL="7144" marR="7144" marT="7144" marB="0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9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730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  <a:tr h="223764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9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34-GEDİK  ÜNİ.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9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9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9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9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105</a:t>
                      </a:r>
                    </a:p>
                  </a:txBody>
                  <a:tcPr marL="7144" marR="7144" marT="7144" marB="0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9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1.771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34"/>
                  </a:ext>
                </a:extLst>
              </a:tr>
              <a:tr h="230377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9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TOPLAM 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187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58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86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9.861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198.702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35"/>
                  </a:ext>
                </a:extLst>
              </a:tr>
            </a:tbl>
          </a:graphicData>
        </a:graphic>
      </p:graphicFrame>
      <p:sp>
        <p:nvSpPr>
          <p:cNvPr id="7" name="6 Metin kutusu"/>
          <p:cNvSpPr txBox="1"/>
          <p:nvPr/>
        </p:nvSpPr>
        <p:spPr>
          <a:xfrm>
            <a:off x="228600" y="9195706"/>
            <a:ext cx="5940660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tr-TR" sz="1200" b="1" dirty="0">
                <a:latin typeface="Arial" pitchFamily="34" charset="0"/>
                <a:cs typeface="Arial" pitchFamily="34" charset="0"/>
              </a:rPr>
              <a:t>NOT(*):Yeni kurulan üniversitelerde eğitim-öğretime başlanılmadığından tablodaki bilgiler  boş bırakılmıştır.</a:t>
            </a:r>
          </a:p>
          <a:p>
            <a:endParaRPr lang="tr-TR" sz="75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Dikdörtgen 2">
            <a:extLst>
              <a:ext uri="{FF2B5EF4-FFF2-40B4-BE49-F238E27FC236}">
                <a16:creationId xmlns:a16="http://schemas.microsoft.com/office/drawing/2014/main" id="{9756D809-E712-4A74-A16F-D5E79FCC545F}"/>
              </a:ext>
            </a:extLst>
          </p:cNvPr>
          <p:cNvSpPr/>
          <p:nvPr/>
        </p:nvSpPr>
        <p:spPr>
          <a:xfrm>
            <a:off x="442316" y="421753"/>
            <a:ext cx="62781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b="1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VAKIF ÜNİVERSİTELERİ</a:t>
            </a:r>
            <a:br>
              <a:rPr lang="tr-TR" b="1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</a:br>
            <a:endParaRPr lang="tr-TR" dirty="0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8D40C75F-CB2F-4C7D-90C0-0757833C31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33E86D-47FE-4A98-B91B-91FFE54D33EE}" type="slidenum">
              <a:rPr lang="tr-TR" smtClean="0"/>
              <a:pPr>
                <a:defRPr/>
              </a:pPr>
              <a:t>26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5957548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3"/>
          <p:cNvSpPr>
            <a:spLocks noGrp="1" noChangeArrowheads="1"/>
          </p:cNvSpPr>
          <p:nvPr>
            <p:ph idx="1"/>
          </p:nvPr>
        </p:nvSpPr>
        <p:spPr>
          <a:xfrm>
            <a:off x="265509" y="6110493"/>
            <a:ext cx="6326981" cy="2862058"/>
          </a:xfrm>
          <a:solidFill>
            <a:schemeClr val="bg1"/>
          </a:solidFill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endParaRPr lang="tr-TR" sz="1950" dirty="0"/>
          </a:p>
          <a:p>
            <a:pPr algn="just" eaLnBrk="1" hangingPunct="1">
              <a:lnSpc>
                <a:spcPct val="90000"/>
              </a:lnSpc>
              <a:buSzPct val="150000"/>
            </a:pPr>
            <a:r>
              <a:rPr lang="tr-TR" sz="1500" b="1" dirty="0">
                <a:latin typeface="Arial" pitchFamily="34" charset="0"/>
                <a:cs typeface="Arial" pitchFamily="34" charset="0"/>
              </a:rPr>
              <a:t>Türkiye’deki resmi 344 yüksek öğrenim yurdunun yatak kapasitesi 307.600’dür. Bu yurtların 24 adedi İstanbul’da olup, toplam kapasitesi 16.576’dır. Bu öğrencilerin 9.774’si  kız, 6.802’si erkek öğrencidir. </a:t>
            </a:r>
          </a:p>
          <a:p>
            <a:pPr algn="just" eaLnBrk="1" hangingPunct="1">
              <a:lnSpc>
                <a:spcPct val="90000"/>
              </a:lnSpc>
              <a:buSzPct val="150000"/>
              <a:buNone/>
            </a:pPr>
            <a:endParaRPr lang="tr-TR" sz="1500" b="1" dirty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lnSpc>
                <a:spcPct val="90000"/>
              </a:lnSpc>
              <a:buSzPct val="150000"/>
            </a:pPr>
            <a:r>
              <a:rPr lang="tr-TR" sz="1500" b="1" dirty="0">
                <a:latin typeface="Arial" pitchFamily="34" charset="0"/>
                <a:cs typeface="Arial" pitchFamily="34" charset="0"/>
              </a:rPr>
              <a:t>İlimizdeki 24 yurdun 14 tanesi kız, 7 tanesi erkek,    3 adedi de karma yurttur. </a:t>
            </a:r>
          </a:p>
          <a:p>
            <a:pPr algn="just" eaLnBrk="1" hangingPunct="1">
              <a:lnSpc>
                <a:spcPct val="90000"/>
              </a:lnSpc>
              <a:buSzPct val="150000"/>
              <a:buNone/>
            </a:pPr>
            <a:endParaRPr lang="tr-TR" sz="1500" b="1" dirty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lnSpc>
                <a:spcPct val="90000"/>
              </a:lnSpc>
              <a:buSzPct val="150000"/>
            </a:pPr>
            <a:r>
              <a:rPr lang="tr-TR" sz="1500" b="1" dirty="0">
                <a:latin typeface="Arial" pitchFamily="34" charset="0"/>
                <a:cs typeface="Arial" pitchFamily="34" charset="0"/>
              </a:rPr>
              <a:t>Özel sektöre ait 97 erkek, 90 kız, 6 karma olmak üzere 193 adet yükseköğrenim yurdunda 22.271  kapasite  bulunmaktadır. 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31215" y="1001691"/>
            <a:ext cx="6858000" cy="594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tr-TR" b="1" kern="0" dirty="0">
                <a:solidFill>
                  <a:srgbClr val="FF3300"/>
                </a:solidFill>
                <a:latin typeface="Arial" pitchFamily="34" charset="0"/>
                <a:ea typeface="+mj-ea"/>
                <a:cs typeface="Arial" pitchFamily="34" charset="0"/>
              </a:rPr>
              <a:t>YÜKSEK ÖĞRENİM YURTLARI</a:t>
            </a:r>
          </a:p>
        </p:txBody>
      </p:sp>
      <p:graphicFrame>
        <p:nvGraphicFramePr>
          <p:cNvPr id="6" name="Group 4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70338922"/>
              </p:ext>
            </p:extLst>
          </p:nvPr>
        </p:nvGraphicFramePr>
        <p:xfrm>
          <a:off x="327941" y="1595813"/>
          <a:ext cx="6264549" cy="4514681"/>
        </p:xfrm>
        <a:graphic>
          <a:graphicData uri="http://schemas.openxmlformats.org/drawingml/2006/table">
            <a:tbl>
              <a:tblPr/>
              <a:tblGrid>
                <a:gridCol w="9721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998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23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8847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98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5187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59407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YURTLAR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ERKEK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KIZ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KARMA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TOPLAM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8104"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İSTANBUL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YURT SAYISI KAMU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9434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KAPASİTE KAMU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6.802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9.774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16.576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9434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YURT SAYISI  ÖZEL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97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90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193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9434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KAPASİTE ÖZEL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tr-TR" sz="11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tr-TR" sz="11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tr-TR" sz="11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11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22.271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29434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TÜRKİYE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YURT SAYISI KAMU 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tr-TR" sz="11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tr-TR" sz="11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tr-TR" sz="11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11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344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29434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KAPASİTE KAMU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tr-TR" sz="11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tr-TR" sz="11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tr-TR" sz="11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11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307.600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Slayt Numarası Yer Tutucusu 1">
            <a:extLst>
              <a:ext uri="{FF2B5EF4-FFF2-40B4-BE49-F238E27FC236}">
                <a16:creationId xmlns:a16="http://schemas.microsoft.com/office/drawing/2014/main" id="{C74D0F22-2081-4270-8B72-AE8D46D052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979C48-A748-48C9-B264-A35E2CA3DA99}" type="slidenum">
              <a:rPr lang="tr-TR" smtClean="0"/>
              <a:pPr>
                <a:defRPr/>
              </a:pPr>
              <a:t>27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64353765"/>
      </p:ext>
    </p:extLst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1 Başlık"/>
          <p:cNvSpPr>
            <a:spLocks noGrp="1"/>
          </p:cNvSpPr>
          <p:nvPr>
            <p:ph type="title"/>
          </p:nvPr>
        </p:nvSpPr>
        <p:spPr>
          <a:xfrm>
            <a:off x="404663" y="517899"/>
            <a:ext cx="6048673" cy="897564"/>
          </a:xfrm>
        </p:spPr>
        <p:txBody>
          <a:bodyPr/>
          <a:lstStyle/>
          <a:p>
            <a:pPr algn="ctr" eaLnBrk="1" hangingPunct="1"/>
            <a:r>
              <a:rPr lang="tr-TR" sz="1800" b="1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TOPLU TAŞIMA TÜRLERİNE GÖRE DAĞILIM(*)</a:t>
            </a:r>
          </a:p>
        </p:txBody>
      </p:sp>
      <p:graphicFrame>
        <p:nvGraphicFramePr>
          <p:cNvPr id="5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0047737"/>
              </p:ext>
            </p:extLst>
          </p:nvPr>
        </p:nvGraphicFramePr>
        <p:xfrm>
          <a:off x="372219" y="1066800"/>
          <a:ext cx="6081117" cy="2803970"/>
        </p:xfrm>
        <a:graphic>
          <a:graphicData uri="http://schemas.openxmlformats.org/drawingml/2006/table">
            <a:tbl>
              <a:tblPr/>
              <a:tblGrid>
                <a:gridCol w="26317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575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18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9423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5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C000"/>
                        </a:solidFill>
                        <a:effectLst/>
                        <a:latin typeface="Arial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Arial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ea typeface="+mn-ea"/>
                          <a:cs typeface="+mn-cs"/>
                        </a:rPr>
                        <a:t>GÜNDE TAŞINAN KİŞİ SAYISI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ea typeface="+mn-ea"/>
                          <a:cs typeface="+mn-cs"/>
                        </a:rPr>
                        <a:t>PAY  %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7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KARA YOLU ULAŞIMI</a:t>
                      </a:r>
                      <a:endParaRPr kumimoji="0" lang="tr-TR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2.864.481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68,3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7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DENİZ ULAŞIMI</a:t>
                      </a:r>
                      <a:endParaRPr kumimoji="0" lang="tr-TR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276.771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6,6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7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RAYLI ULAŞIM</a:t>
                      </a:r>
                      <a:endParaRPr kumimoji="0" lang="tr-TR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1.052.610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25,1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7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TOPLAM</a:t>
                      </a:r>
                      <a:endParaRPr kumimoji="0" lang="tr-TR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4.193.862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100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11649" name="7 Metin kutusu"/>
          <p:cNvSpPr txBox="1">
            <a:spLocks noChangeArrowheads="1"/>
          </p:cNvSpPr>
          <p:nvPr/>
        </p:nvSpPr>
        <p:spPr bwMode="auto">
          <a:xfrm>
            <a:off x="246377" y="4071008"/>
            <a:ext cx="610267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tr-TR" sz="1200" b="1" dirty="0">
                <a:latin typeface="Arial" pitchFamily="34" charset="0"/>
                <a:cs typeface="Arial" pitchFamily="34" charset="0"/>
              </a:rPr>
              <a:t>(*) Sadece  toplu  taşıma yapan  bütün araçlarla  taşınan  kişi  sayısını  kapsar.</a:t>
            </a:r>
          </a:p>
        </p:txBody>
      </p:sp>
      <p:sp>
        <p:nvSpPr>
          <p:cNvPr id="2" name="Dikdörtgen 1">
            <a:extLst>
              <a:ext uri="{FF2B5EF4-FFF2-40B4-BE49-F238E27FC236}">
                <a16:creationId xmlns:a16="http://schemas.microsoft.com/office/drawing/2014/main" id="{13A8F2D7-E9A5-438A-B358-52BD0C1DEE6B}"/>
              </a:ext>
            </a:extLst>
          </p:cNvPr>
          <p:cNvSpPr/>
          <p:nvPr/>
        </p:nvSpPr>
        <p:spPr>
          <a:xfrm>
            <a:off x="372219" y="4583668"/>
            <a:ext cx="611356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b="1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TOPLU  ULAŞIM  TAŞINAN  YOLCU  SAYISI (YILLIK)  </a:t>
            </a:r>
          </a:p>
        </p:txBody>
      </p:sp>
      <p:graphicFrame>
        <p:nvGraphicFramePr>
          <p:cNvPr id="10" name="4 Tablo">
            <a:extLst>
              <a:ext uri="{FF2B5EF4-FFF2-40B4-BE49-F238E27FC236}">
                <a16:creationId xmlns:a16="http://schemas.microsoft.com/office/drawing/2014/main" id="{F18C40F0-19ED-4928-AE32-3A8A0657B4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4743402"/>
              </p:ext>
            </p:extLst>
          </p:nvPr>
        </p:nvGraphicFramePr>
        <p:xfrm>
          <a:off x="359689" y="5060905"/>
          <a:ext cx="6102679" cy="4476794"/>
        </p:xfrm>
        <a:graphic>
          <a:graphicData uri="http://schemas.openxmlformats.org/drawingml/2006/table">
            <a:tbl>
              <a:tblPr/>
              <a:tblGrid>
                <a:gridCol w="22934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28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81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81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1348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ULAŞIM TÜRÜ</a:t>
                      </a:r>
                    </a:p>
                  </a:txBody>
                  <a:tcPr marL="7144" marR="7144" marT="7144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2010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2011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2012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6386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METRO (YER ALTI)</a:t>
                      </a:r>
                    </a:p>
                  </a:txBody>
                  <a:tcPr marL="7144" marR="7144" marT="7144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1" i="0" u="none" strike="noStrike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70.906.312</a:t>
                      </a:r>
                    </a:p>
                  </a:txBody>
                  <a:tcPr marL="7144" marR="7144" marT="7144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85.503.921</a:t>
                      </a:r>
                    </a:p>
                  </a:txBody>
                  <a:tcPr marL="7144" marR="7144" marT="7144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184.734.574</a:t>
                      </a:r>
                    </a:p>
                  </a:txBody>
                  <a:tcPr marL="7144" marR="7144" marT="7144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6386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HAFİF RAYLI(YER ÜSTÜ)</a:t>
                      </a:r>
                    </a:p>
                  </a:txBody>
                  <a:tcPr marL="7144" marR="7144" marT="7144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1" i="0" u="none" strike="noStrike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197.533.786</a:t>
                      </a:r>
                    </a:p>
                  </a:txBody>
                  <a:tcPr marL="7144" marR="7144" marT="7144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207.909.373</a:t>
                      </a:r>
                    </a:p>
                  </a:txBody>
                  <a:tcPr marL="7144" marR="7144" marT="7144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149.163.951</a:t>
                      </a:r>
                    </a:p>
                  </a:txBody>
                  <a:tcPr marL="7144" marR="7144" marT="7144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6386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BANLİYÖ</a:t>
                      </a:r>
                    </a:p>
                  </a:txBody>
                  <a:tcPr marL="7144" marR="7144" marT="7144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48.677.532</a:t>
                      </a:r>
                    </a:p>
                  </a:txBody>
                  <a:tcPr marL="7144" marR="7144" marT="7144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52.723.304</a:t>
                      </a:r>
                    </a:p>
                  </a:txBody>
                  <a:tcPr marL="7144" marR="7144" marT="7144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50.304.093</a:t>
                      </a:r>
                    </a:p>
                  </a:txBody>
                  <a:tcPr marL="7144" marR="7144" marT="7144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8400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RAYLI SİSTEM İLE TAŞINAN YOLCU TOPLAMI</a:t>
                      </a:r>
                    </a:p>
                  </a:txBody>
                  <a:tcPr marL="7144" marR="7144" marT="7144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317.117.630</a:t>
                      </a:r>
                    </a:p>
                  </a:txBody>
                  <a:tcPr marL="7144" marR="7144" marT="7144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346.136.598</a:t>
                      </a:r>
                    </a:p>
                  </a:txBody>
                  <a:tcPr marL="7144" marR="7144" marT="7144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384.202.618</a:t>
                      </a:r>
                    </a:p>
                  </a:txBody>
                  <a:tcPr marL="7144" marR="7144" marT="7144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6386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İETT</a:t>
                      </a:r>
                    </a:p>
                  </a:txBody>
                  <a:tcPr marL="7144" marR="7144" marT="7144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160.723.512</a:t>
                      </a:r>
                    </a:p>
                  </a:txBody>
                  <a:tcPr marL="7144" marR="7144" marT="7144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173.076.087</a:t>
                      </a:r>
                    </a:p>
                  </a:txBody>
                  <a:tcPr marL="7144" marR="7144" marT="7144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272.621.352</a:t>
                      </a:r>
                    </a:p>
                  </a:txBody>
                  <a:tcPr marL="7144" marR="7144" marT="7144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6386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METROBÜS</a:t>
                      </a:r>
                    </a:p>
                  </a:txBody>
                  <a:tcPr marL="7144" marR="7144" marT="7144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365.537.866</a:t>
                      </a:r>
                    </a:p>
                  </a:txBody>
                  <a:tcPr marL="7144" marR="7144" marT="7144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331.728.538</a:t>
                      </a:r>
                    </a:p>
                  </a:txBody>
                  <a:tcPr marL="7144" marR="7144" marT="7144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197.398.896</a:t>
                      </a:r>
                    </a:p>
                  </a:txBody>
                  <a:tcPr marL="7144" marR="7144" marT="7144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6386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ÖZEL HALK OTOBÜSÜ</a:t>
                      </a:r>
                    </a:p>
                  </a:txBody>
                  <a:tcPr marL="7144" marR="7144" marT="7144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1" i="0" u="none" strike="noStrike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252.026.778</a:t>
                      </a:r>
                    </a:p>
                  </a:txBody>
                  <a:tcPr marL="7144" marR="7144" marT="7144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380.427.538</a:t>
                      </a:r>
                    </a:p>
                  </a:txBody>
                  <a:tcPr marL="7144" marR="7144" marT="7144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575.515.152</a:t>
                      </a:r>
                    </a:p>
                  </a:txBody>
                  <a:tcPr marL="7144" marR="7144" marT="7144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8400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LASTİKLİ ARAÇLAR İLE TAŞINAN YOLCU   TOPLAM</a:t>
                      </a:r>
                    </a:p>
                  </a:txBody>
                  <a:tcPr marL="7144" marR="7144" marT="7144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778.288.156</a:t>
                      </a:r>
                    </a:p>
                  </a:txBody>
                  <a:tcPr marL="7144" marR="7144" marT="7144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885.232.163</a:t>
                      </a:r>
                    </a:p>
                  </a:txBody>
                  <a:tcPr marL="7144" marR="7144" marT="7144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1.045.535.400</a:t>
                      </a:r>
                    </a:p>
                  </a:txBody>
                  <a:tcPr marL="7144" marR="7144" marT="7144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6386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ŞEHİR HATLARI</a:t>
                      </a:r>
                    </a:p>
                  </a:txBody>
                  <a:tcPr marL="7144" marR="7144" marT="7144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1" i="0" u="none" strike="noStrike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43.622.508</a:t>
                      </a:r>
                    </a:p>
                  </a:txBody>
                  <a:tcPr marL="7144" marR="7144" marT="7144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43.793.249</a:t>
                      </a:r>
                    </a:p>
                  </a:txBody>
                  <a:tcPr marL="7144" marR="7144" marT="7144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50.217.951</a:t>
                      </a:r>
                    </a:p>
                  </a:txBody>
                  <a:tcPr marL="7144" marR="7144" marT="7144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6386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İDO </a:t>
                      </a:r>
                    </a:p>
                  </a:txBody>
                  <a:tcPr marL="7144" marR="7144" marT="7144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1" i="0" u="none" strike="noStrike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18.066.253</a:t>
                      </a:r>
                    </a:p>
                  </a:txBody>
                  <a:tcPr marL="7144" marR="7144" marT="7144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17.584.735</a:t>
                      </a:r>
                    </a:p>
                  </a:txBody>
                  <a:tcPr marL="7144" marR="7144" marT="7144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14.588.831</a:t>
                      </a:r>
                    </a:p>
                  </a:txBody>
                  <a:tcPr marL="7144" marR="7144" marT="7144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6386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DENTUR</a:t>
                      </a:r>
                    </a:p>
                  </a:txBody>
                  <a:tcPr marL="7144" marR="7144" marT="7144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1" i="0" u="none" strike="noStrike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20.893.565</a:t>
                      </a:r>
                    </a:p>
                  </a:txBody>
                  <a:tcPr marL="7144" marR="7144" marT="7144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21.213.670</a:t>
                      </a:r>
                    </a:p>
                  </a:txBody>
                  <a:tcPr marL="7144" marR="7144" marT="7144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19.702.737</a:t>
                      </a:r>
                    </a:p>
                  </a:txBody>
                  <a:tcPr marL="7144" marR="7144" marT="7144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66386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TURYOL</a:t>
                      </a:r>
                    </a:p>
                  </a:txBody>
                  <a:tcPr marL="7144" marR="7144" marT="7144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17.108.101</a:t>
                      </a:r>
                    </a:p>
                  </a:txBody>
                  <a:tcPr marL="7144" marR="7144" marT="7144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17.981.554</a:t>
                      </a:r>
                    </a:p>
                  </a:txBody>
                  <a:tcPr marL="7144" marR="7144" marT="7144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16.512.269</a:t>
                      </a:r>
                    </a:p>
                  </a:txBody>
                  <a:tcPr marL="7144" marR="7144" marT="7144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08400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DENİZ</a:t>
                      </a:r>
                      <a:r>
                        <a:rPr lang="tr-TR" sz="1100" b="1" i="0" u="none" strike="noStrike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ARAÇLARI İLE TAŞINAN YOLCU</a:t>
                      </a:r>
                      <a:endParaRPr lang="tr-TR" sz="11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144" marR="7144" marT="7144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1" i="0" u="none" strike="noStrike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99.690.427</a:t>
                      </a:r>
                    </a:p>
                  </a:txBody>
                  <a:tcPr marL="7144" marR="7144" marT="7144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100.573.208</a:t>
                      </a:r>
                    </a:p>
                  </a:txBody>
                  <a:tcPr marL="7144" marR="7144" marT="7144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101.021.788</a:t>
                      </a:r>
                    </a:p>
                  </a:txBody>
                  <a:tcPr marL="7144" marR="7144" marT="7144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66386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GENEL TOPLAM</a:t>
                      </a:r>
                    </a:p>
                  </a:txBody>
                  <a:tcPr marL="7144" marR="7144" marT="7144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1.195.096.213</a:t>
                      </a:r>
                    </a:p>
                  </a:txBody>
                  <a:tcPr marL="7144" marR="7144" marT="7144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1.331.941.969</a:t>
                      </a:r>
                    </a:p>
                  </a:txBody>
                  <a:tcPr marL="7144" marR="7144" marT="7144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1.530.759.806</a:t>
                      </a:r>
                    </a:p>
                  </a:txBody>
                  <a:tcPr marL="7144" marR="7144" marT="7144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3" name="Slayt Numarası Yer Tutucusu 2">
            <a:extLst>
              <a:ext uri="{FF2B5EF4-FFF2-40B4-BE49-F238E27FC236}">
                <a16:creationId xmlns:a16="http://schemas.microsoft.com/office/drawing/2014/main" id="{F396818B-2B29-46E0-B796-93E42355E4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979C48-A748-48C9-B264-A35E2CA3DA99}" type="slidenum">
              <a:rPr lang="tr-TR" smtClean="0"/>
              <a:pPr>
                <a:defRPr/>
              </a:pPr>
              <a:t>28</a:t>
            </a:fld>
            <a:endParaRPr lang="tr-TR"/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idx="4294967295"/>
          </p:nvPr>
        </p:nvSpPr>
        <p:spPr>
          <a:xfrm>
            <a:off x="453311" y="473130"/>
            <a:ext cx="5951377" cy="369333"/>
          </a:xfrm>
        </p:spPr>
        <p:txBody>
          <a:bodyPr/>
          <a:lstStyle/>
          <a:p>
            <a:pPr algn="ctr" eaLnBrk="1" hangingPunct="1"/>
            <a:r>
              <a:rPr lang="tr-TR" sz="1800" b="1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MOTORLU  ARAÇLAR</a:t>
            </a:r>
          </a:p>
        </p:txBody>
      </p:sp>
      <p:graphicFrame>
        <p:nvGraphicFramePr>
          <p:cNvPr id="5" name="4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3154448"/>
              </p:ext>
            </p:extLst>
          </p:nvPr>
        </p:nvGraphicFramePr>
        <p:xfrm>
          <a:off x="389005" y="1053381"/>
          <a:ext cx="6079989" cy="3382686"/>
        </p:xfrm>
        <a:graphic>
          <a:graphicData uri="http://schemas.openxmlformats.org/drawingml/2006/table">
            <a:tbl>
              <a:tblPr/>
              <a:tblGrid>
                <a:gridCol w="14977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93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47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60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20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76991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YILLAR</a:t>
                      </a:r>
                      <a:endParaRPr kumimoji="0" lang="tr-T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2791" marR="3279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MOTORLU ARAÇ SAYISI</a:t>
                      </a:r>
                      <a:endParaRPr kumimoji="0" lang="tr-T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2791" marR="3279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BİR ÖNCEKİ YILA GÖRE ARTIŞ SAYISI</a:t>
                      </a:r>
                      <a:endParaRPr kumimoji="0" lang="tr-T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2791" marR="3279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ORTALAMA GÜNLÜK TRAFİĞE ÇIKAN ARAÇ SAYISI</a:t>
                      </a:r>
                      <a:endParaRPr kumimoji="0" lang="tr-T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2791" marR="3279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2791" marR="3279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699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2791" marR="3279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3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2005</a:t>
                      </a:r>
                    </a:p>
                  </a:txBody>
                  <a:tcPr marL="32791" marR="3279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2.221.705</a:t>
                      </a:r>
                    </a:p>
                  </a:txBody>
                  <a:tcPr marL="32791" marR="3279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170.846</a:t>
                      </a:r>
                    </a:p>
                  </a:txBody>
                  <a:tcPr marL="32791" marR="3279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468</a:t>
                      </a:r>
                    </a:p>
                  </a:txBody>
                  <a:tcPr marL="32791" marR="3279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2791" marR="3279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3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2006</a:t>
                      </a:r>
                    </a:p>
                  </a:txBody>
                  <a:tcPr marL="32791" marR="3279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2.337.110</a:t>
                      </a:r>
                    </a:p>
                  </a:txBody>
                  <a:tcPr marL="32791" marR="3279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115.405</a:t>
                      </a:r>
                    </a:p>
                  </a:txBody>
                  <a:tcPr marL="32791" marR="3279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316</a:t>
                      </a:r>
                    </a:p>
                  </a:txBody>
                  <a:tcPr marL="32791" marR="3279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2791" marR="3279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3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2007</a:t>
                      </a:r>
                    </a:p>
                  </a:txBody>
                  <a:tcPr marL="32791" marR="3279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2.456.339</a:t>
                      </a:r>
                    </a:p>
                  </a:txBody>
                  <a:tcPr marL="32791" marR="3279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119.229</a:t>
                      </a:r>
                    </a:p>
                  </a:txBody>
                  <a:tcPr marL="32791" marR="3279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327</a:t>
                      </a:r>
                    </a:p>
                  </a:txBody>
                  <a:tcPr marL="32791" marR="3279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2791" marR="3279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3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2008</a:t>
                      </a:r>
                    </a:p>
                  </a:txBody>
                  <a:tcPr marL="32791" marR="3279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2.537.604</a:t>
                      </a:r>
                    </a:p>
                  </a:txBody>
                  <a:tcPr marL="32791" marR="3279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81.265</a:t>
                      </a:r>
                    </a:p>
                  </a:txBody>
                  <a:tcPr marL="32791" marR="3279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223</a:t>
                      </a:r>
                    </a:p>
                  </a:txBody>
                  <a:tcPr marL="32791" marR="3279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2791" marR="3279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3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2009 </a:t>
                      </a:r>
                    </a:p>
                  </a:txBody>
                  <a:tcPr marL="32791" marR="3279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2.670.231</a:t>
                      </a:r>
                    </a:p>
                  </a:txBody>
                  <a:tcPr marL="32791" marR="3279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132.627</a:t>
                      </a:r>
                    </a:p>
                  </a:txBody>
                  <a:tcPr marL="32791" marR="3279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363</a:t>
                      </a:r>
                    </a:p>
                  </a:txBody>
                  <a:tcPr marL="32791" marR="3279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2791" marR="3279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3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2010  </a:t>
                      </a:r>
                    </a:p>
                  </a:txBody>
                  <a:tcPr marL="32791" marR="3279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2.843.722</a:t>
                      </a:r>
                    </a:p>
                  </a:txBody>
                  <a:tcPr marL="32791" marR="3279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173.491</a:t>
                      </a:r>
                    </a:p>
                  </a:txBody>
                  <a:tcPr marL="32791" marR="3279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475</a:t>
                      </a:r>
                    </a:p>
                  </a:txBody>
                  <a:tcPr marL="32791" marR="3279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2791" marR="3279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3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2011</a:t>
                      </a:r>
                    </a:p>
                  </a:txBody>
                  <a:tcPr marL="32791" marR="3279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2.977.722</a:t>
                      </a:r>
                    </a:p>
                  </a:txBody>
                  <a:tcPr marL="32791" marR="3279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134.000</a:t>
                      </a:r>
                    </a:p>
                  </a:txBody>
                  <a:tcPr marL="32791" marR="3279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367</a:t>
                      </a:r>
                    </a:p>
                  </a:txBody>
                  <a:tcPr marL="32791" marR="3279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2791" marR="3279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3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2012 </a:t>
                      </a:r>
                    </a:p>
                  </a:txBody>
                  <a:tcPr marL="32791" marR="3279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3.119.715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141.993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389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2791" marR="3279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3" name="Dikdörtgen 2">
            <a:extLst>
              <a:ext uri="{FF2B5EF4-FFF2-40B4-BE49-F238E27FC236}">
                <a16:creationId xmlns:a16="http://schemas.microsoft.com/office/drawing/2014/main" id="{F59D64AB-AF77-4840-A4EA-5FF7350F6F67}"/>
              </a:ext>
            </a:extLst>
          </p:cNvPr>
          <p:cNvSpPr/>
          <p:nvPr/>
        </p:nvSpPr>
        <p:spPr>
          <a:xfrm>
            <a:off x="412863" y="4844535"/>
            <a:ext cx="595137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b="1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KARAYOLU TAŞIMACILIĞI</a:t>
            </a:r>
            <a:endParaRPr lang="tr-TR" dirty="0"/>
          </a:p>
        </p:txBody>
      </p:sp>
      <p:graphicFrame>
        <p:nvGraphicFramePr>
          <p:cNvPr id="7" name="6 Tablo">
            <a:extLst>
              <a:ext uri="{FF2B5EF4-FFF2-40B4-BE49-F238E27FC236}">
                <a16:creationId xmlns:a16="http://schemas.microsoft.com/office/drawing/2014/main" id="{0DD497E8-DFD2-4B9F-BC9C-F496B683EF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649701"/>
              </p:ext>
            </p:extLst>
          </p:nvPr>
        </p:nvGraphicFramePr>
        <p:xfrm>
          <a:off x="389005" y="5469936"/>
          <a:ext cx="5999095" cy="3534362"/>
        </p:xfrm>
        <a:graphic>
          <a:graphicData uri="http://schemas.openxmlformats.org/drawingml/2006/table">
            <a:tbl>
              <a:tblPr/>
              <a:tblGrid>
                <a:gridCol w="32674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51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2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82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48600">
                <a:tc>
                  <a:txBody>
                    <a:bodyPr/>
                    <a:lstStyle/>
                    <a:p>
                      <a:pPr algn="l" fontAlgn="b"/>
                      <a:r>
                        <a:rPr lang="tr-TR" sz="1500" b="1" i="0" u="none" strike="noStrike" dirty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ULAŞIM  -                                                               TOPLU TAŞIMA ARAÇLARI</a:t>
                      </a:r>
                    </a:p>
                  </a:txBody>
                  <a:tcPr marL="6724" marR="6724" marT="6724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500" b="1" i="0" u="none" strike="noStrike" dirty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2010</a:t>
                      </a:r>
                    </a:p>
                    <a:p>
                      <a:pPr algn="ctr" fontAlgn="b"/>
                      <a:endParaRPr lang="tr-TR" sz="1500" b="1" i="0" u="none" strike="noStrike" dirty="0">
                        <a:solidFill>
                          <a:srgbClr val="000099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24" marR="6724" marT="6724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500" b="1" i="0" u="none" strike="noStrike" dirty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2011</a:t>
                      </a:r>
                    </a:p>
                    <a:p>
                      <a:pPr algn="ctr" fontAlgn="b"/>
                      <a:endParaRPr lang="tr-TR" sz="1500" b="1" i="0" u="none" strike="noStrike" dirty="0">
                        <a:solidFill>
                          <a:srgbClr val="000099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24" marR="6724" marT="6724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500" b="1" i="0" u="none" strike="noStrike" dirty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2012</a:t>
                      </a:r>
                    </a:p>
                    <a:p>
                      <a:pPr algn="ctr" fontAlgn="b"/>
                      <a:endParaRPr lang="tr-TR" sz="1500" b="1" i="0" u="none" strike="noStrike" dirty="0">
                        <a:solidFill>
                          <a:srgbClr val="000099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24" marR="6724" marT="6724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7123"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TAKSİ SAYISI</a:t>
                      </a:r>
                    </a:p>
                  </a:txBody>
                  <a:tcPr marL="6724" marR="6724" marT="6724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17.384</a:t>
                      </a:r>
                    </a:p>
                  </a:txBody>
                  <a:tcPr marL="6724" marR="6724" marT="6724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17.384</a:t>
                      </a:r>
                    </a:p>
                  </a:txBody>
                  <a:tcPr marL="6724" marR="6724" marT="6724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17.395</a:t>
                      </a:r>
                    </a:p>
                  </a:txBody>
                  <a:tcPr marL="6724" marR="6724" marT="6724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5901"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TAKSİ/DOLMUŞ  SAYISI</a:t>
                      </a:r>
                    </a:p>
                  </a:txBody>
                  <a:tcPr marL="6724" marR="6724" marT="6724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572</a:t>
                      </a:r>
                    </a:p>
                  </a:txBody>
                  <a:tcPr marL="6724" marR="6724" marT="6724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572</a:t>
                      </a:r>
                    </a:p>
                  </a:txBody>
                  <a:tcPr marL="6724" marR="6724" marT="6724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572</a:t>
                      </a:r>
                    </a:p>
                  </a:txBody>
                  <a:tcPr marL="6724" marR="6724" marT="6724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7123"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MİNİBÜS SAYISI</a:t>
                      </a:r>
                    </a:p>
                  </a:txBody>
                  <a:tcPr marL="6724" marR="6724" marT="6724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6.531</a:t>
                      </a:r>
                    </a:p>
                  </a:txBody>
                  <a:tcPr marL="6724" marR="6724" marT="6724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6.528</a:t>
                      </a:r>
                    </a:p>
                  </a:txBody>
                  <a:tcPr marL="6724" marR="6724" marT="6724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6.363</a:t>
                      </a:r>
                    </a:p>
                  </a:txBody>
                  <a:tcPr marL="6724" marR="6724" marT="6724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7123"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SERVİS ARACI SAYISI</a:t>
                      </a:r>
                    </a:p>
                  </a:txBody>
                  <a:tcPr marL="6724" marR="6724" marT="6724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37.092</a:t>
                      </a:r>
                    </a:p>
                  </a:txBody>
                  <a:tcPr marL="6724" marR="6724" marT="6724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38.900</a:t>
                      </a:r>
                    </a:p>
                  </a:txBody>
                  <a:tcPr marL="6724" marR="6724" marT="6724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42.864</a:t>
                      </a:r>
                    </a:p>
                  </a:txBody>
                  <a:tcPr marL="6724" marR="6724" marT="6724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7123"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ÖZEL HALK OTOBÜS SAYISI</a:t>
                      </a:r>
                    </a:p>
                  </a:txBody>
                  <a:tcPr marL="6724" marR="6724" marT="6724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2.387</a:t>
                      </a:r>
                    </a:p>
                  </a:txBody>
                  <a:tcPr marL="6724" marR="6724" marT="6724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2.059</a:t>
                      </a:r>
                    </a:p>
                  </a:txBody>
                  <a:tcPr marL="6724" marR="6724" marT="6724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2.701</a:t>
                      </a:r>
                    </a:p>
                  </a:txBody>
                  <a:tcPr marL="6724" marR="6724" marT="6724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7123"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İETT OTOBÜS SAYISI</a:t>
                      </a:r>
                    </a:p>
                  </a:txBody>
                  <a:tcPr marL="6724" marR="6724" marT="6724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2.610</a:t>
                      </a:r>
                    </a:p>
                  </a:txBody>
                  <a:tcPr marL="6724" marR="6724" marT="6724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2.766</a:t>
                      </a:r>
                    </a:p>
                  </a:txBody>
                  <a:tcPr marL="6724" marR="6724" marT="6724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2.152</a:t>
                      </a:r>
                    </a:p>
                  </a:txBody>
                  <a:tcPr marL="6724" marR="6724" marT="6724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7123"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METROBÜS     SAYISI</a:t>
                      </a:r>
                    </a:p>
                  </a:txBody>
                  <a:tcPr marL="6724" marR="6724" marT="6724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24" marR="6724" marT="6724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24" marR="6724" marT="6724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410</a:t>
                      </a:r>
                    </a:p>
                  </a:txBody>
                  <a:tcPr marL="6724" marR="6724" marT="6724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7123"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TOPLAM</a:t>
                      </a:r>
                    </a:p>
                  </a:txBody>
                  <a:tcPr marL="6724" marR="6724" marT="6724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66.576</a:t>
                      </a:r>
                    </a:p>
                  </a:txBody>
                  <a:tcPr marL="6724" marR="6724" marT="6724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68.209</a:t>
                      </a:r>
                    </a:p>
                  </a:txBody>
                  <a:tcPr marL="6724" marR="6724" marT="6724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72.457</a:t>
                      </a:r>
                    </a:p>
                  </a:txBody>
                  <a:tcPr marL="6724" marR="6724" marT="6724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7D2009FE-146A-4CBF-9F17-C7EA1711E6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33E86D-47FE-4A98-B91B-91FFE54D33EE}" type="slidenum">
              <a:rPr lang="tr-TR" smtClean="0"/>
              <a:pPr>
                <a:defRPr/>
              </a:pPr>
              <a:t>29</a:t>
            </a:fld>
            <a:endParaRPr lang="tr-TR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-2281" y="132362"/>
            <a:ext cx="6858000" cy="571634"/>
          </a:xfrm>
          <a:prstGeom prst="rect">
            <a:avLst/>
          </a:prstGeom>
          <a:solidFill>
            <a:srgbClr val="484848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800" b="1" i="1" u="none" strike="noStrike" kern="1200" cap="none" spc="0" normalizeH="0" baseline="0" noProof="0" dirty="0">
                <a:ln>
                  <a:noFill/>
                </a:ln>
                <a:solidFill>
                  <a:srgbClr val="F6C995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                                 </a:t>
            </a:r>
            <a:r>
              <a:rPr kumimoji="0" lang="tr-TR" sz="2800" b="1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İÇİNDEKİLER</a:t>
            </a:r>
          </a:p>
        </p:txBody>
      </p:sp>
      <p:sp>
        <p:nvSpPr>
          <p:cNvPr id="4" name="Dikdörtgen 3"/>
          <p:cNvSpPr/>
          <p:nvPr/>
        </p:nvSpPr>
        <p:spPr>
          <a:xfrm>
            <a:off x="0" y="9376108"/>
            <a:ext cx="6858000" cy="41237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100" b="1" i="1" u="none" strike="noStrike" kern="1200" cap="none" spc="0" normalizeH="0" baseline="0" noProof="0" dirty="0">
                <a:ln>
                  <a:noFill/>
                </a:ln>
                <a:solidFill>
                  <a:srgbClr val="484848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İl Planlama ve Koordinasyon Müdürlüğü</a:t>
            </a:r>
          </a:p>
        </p:txBody>
      </p:sp>
      <p:sp>
        <p:nvSpPr>
          <p:cNvPr id="7" name="Dikdörtgen 6"/>
          <p:cNvSpPr/>
          <p:nvPr/>
        </p:nvSpPr>
        <p:spPr>
          <a:xfrm>
            <a:off x="363068" y="1874147"/>
            <a:ext cx="766483" cy="65218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3600" b="1" i="1" dirty="0" smtClean="0">
                <a:solidFill>
                  <a:srgbClr val="484848"/>
                </a:solidFill>
                <a:latin typeface="Calibri" panose="020F0502020204030204"/>
              </a:rPr>
              <a:t>48</a:t>
            </a:r>
            <a:endParaRPr kumimoji="0" lang="tr-TR" sz="3600" b="1" i="1" u="none" strike="noStrike" kern="1200" cap="none" spc="0" normalizeH="0" baseline="0" noProof="0" dirty="0">
              <a:ln>
                <a:noFill/>
              </a:ln>
              <a:solidFill>
                <a:srgbClr val="484848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9" name="Düz Bağlayıcı 8"/>
          <p:cNvCxnSpPr/>
          <p:nvPr/>
        </p:nvCxnSpPr>
        <p:spPr>
          <a:xfrm flipV="1">
            <a:off x="241137" y="2568383"/>
            <a:ext cx="6199096" cy="13447"/>
          </a:xfrm>
          <a:prstGeom prst="line">
            <a:avLst/>
          </a:prstGeom>
          <a:ln>
            <a:solidFill>
              <a:srgbClr val="48484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Dikdörtgen 10"/>
          <p:cNvSpPr/>
          <p:nvPr/>
        </p:nvSpPr>
        <p:spPr>
          <a:xfrm>
            <a:off x="363068" y="2701142"/>
            <a:ext cx="766483" cy="65218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3600" b="1" i="1" noProof="0" dirty="0" smtClean="0">
                <a:solidFill>
                  <a:srgbClr val="484848"/>
                </a:solidFill>
                <a:latin typeface="Calibri" panose="020F0502020204030204"/>
              </a:rPr>
              <a:t>50</a:t>
            </a:r>
            <a:endParaRPr kumimoji="0" lang="tr-TR" sz="3600" b="1" i="1" u="none" strike="noStrike" kern="1200" cap="none" spc="0" normalizeH="0" baseline="0" noProof="0" dirty="0">
              <a:ln>
                <a:noFill/>
              </a:ln>
              <a:solidFill>
                <a:srgbClr val="484848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2" name="Düz Bağlayıcı 11"/>
          <p:cNvCxnSpPr/>
          <p:nvPr/>
        </p:nvCxnSpPr>
        <p:spPr>
          <a:xfrm flipV="1">
            <a:off x="241137" y="3409031"/>
            <a:ext cx="6199096" cy="13447"/>
          </a:xfrm>
          <a:prstGeom prst="line">
            <a:avLst/>
          </a:prstGeom>
          <a:ln>
            <a:solidFill>
              <a:srgbClr val="48484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Dikdörtgen 12"/>
          <p:cNvSpPr>
            <a:spLocks noChangeAspect="1"/>
          </p:cNvSpPr>
          <p:nvPr/>
        </p:nvSpPr>
        <p:spPr>
          <a:xfrm>
            <a:off x="363068" y="3580282"/>
            <a:ext cx="766483" cy="65218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3600" b="1" i="1" noProof="0" dirty="0" smtClean="0">
                <a:solidFill>
                  <a:srgbClr val="484848"/>
                </a:solidFill>
                <a:latin typeface="Calibri" panose="020F0502020204030204"/>
              </a:rPr>
              <a:t>52</a:t>
            </a:r>
            <a:endParaRPr kumimoji="0" lang="tr-TR" sz="3600" b="1" i="1" u="none" strike="noStrike" kern="1200" cap="none" spc="0" normalizeH="0" baseline="0" noProof="0" dirty="0">
              <a:ln>
                <a:noFill/>
              </a:ln>
              <a:solidFill>
                <a:srgbClr val="484848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Metin kutusu 13"/>
          <p:cNvSpPr txBox="1"/>
          <p:nvPr/>
        </p:nvSpPr>
        <p:spPr>
          <a:xfrm>
            <a:off x="1344705" y="3775104"/>
            <a:ext cx="4061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b="1" i="1" noProof="0" dirty="0">
                <a:solidFill>
                  <a:srgbClr val="484848"/>
                </a:solidFill>
                <a:latin typeface="Calibri" panose="020F0502020204030204"/>
              </a:rPr>
              <a:t>FİZİKİ ve TEKNİK ALTYAPI</a:t>
            </a:r>
            <a:endParaRPr kumimoji="0" lang="tr-TR" sz="1800" b="1" i="1" u="none" strike="noStrike" kern="1200" cap="none" spc="0" normalizeH="0" baseline="0" noProof="0" dirty="0">
              <a:ln>
                <a:noFill/>
              </a:ln>
              <a:solidFill>
                <a:srgbClr val="484848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Metin kutusu 14"/>
          <p:cNvSpPr txBox="1"/>
          <p:nvPr/>
        </p:nvSpPr>
        <p:spPr>
          <a:xfrm>
            <a:off x="1344705" y="2837186"/>
            <a:ext cx="40754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b="1" i="1" noProof="0" dirty="0">
                <a:solidFill>
                  <a:srgbClr val="484848"/>
                </a:solidFill>
                <a:latin typeface="Calibri" panose="020F0502020204030204"/>
              </a:rPr>
              <a:t>TARIM, ORMAN ve HAYVANCILIK</a:t>
            </a:r>
            <a:endParaRPr kumimoji="0" lang="tr-TR" sz="1800" b="1" i="1" u="none" strike="noStrike" kern="1200" cap="none" spc="0" normalizeH="0" baseline="0" noProof="0" dirty="0">
              <a:ln>
                <a:noFill/>
              </a:ln>
              <a:solidFill>
                <a:srgbClr val="484848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6" name="Düz Bağlayıcı 15"/>
          <p:cNvCxnSpPr/>
          <p:nvPr/>
        </p:nvCxnSpPr>
        <p:spPr>
          <a:xfrm flipV="1">
            <a:off x="241137" y="4371015"/>
            <a:ext cx="6199096" cy="13447"/>
          </a:xfrm>
          <a:prstGeom prst="line">
            <a:avLst/>
          </a:prstGeom>
          <a:ln>
            <a:solidFill>
              <a:srgbClr val="48484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Metin kutusu 16"/>
          <p:cNvSpPr txBox="1"/>
          <p:nvPr/>
        </p:nvSpPr>
        <p:spPr>
          <a:xfrm>
            <a:off x="1344705" y="2024678"/>
            <a:ext cx="4061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b="1" i="1" noProof="0" dirty="0">
                <a:solidFill>
                  <a:srgbClr val="484848"/>
                </a:solidFill>
                <a:latin typeface="Calibri" panose="020F0502020204030204"/>
              </a:rPr>
              <a:t>SANAYİ VE TEKNOLOJİ</a:t>
            </a:r>
            <a:endParaRPr kumimoji="0" lang="tr-TR" sz="1800" b="1" i="1" u="none" strike="noStrike" kern="1200" cap="none" spc="0" normalizeH="0" baseline="0" noProof="0" dirty="0">
              <a:ln>
                <a:noFill/>
              </a:ln>
              <a:solidFill>
                <a:srgbClr val="484848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Dikdörtgen 22"/>
          <p:cNvSpPr/>
          <p:nvPr/>
        </p:nvSpPr>
        <p:spPr>
          <a:xfrm>
            <a:off x="363068" y="4452753"/>
            <a:ext cx="766483" cy="65218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3600" b="1" i="1" noProof="0" dirty="0" smtClean="0">
                <a:solidFill>
                  <a:srgbClr val="484848"/>
                </a:solidFill>
                <a:latin typeface="Calibri" panose="020F0502020204030204"/>
              </a:rPr>
              <a:t>53</a:t>
            </a:r>
            <a:endParaRPr kumimoji="0" lang="tr-TR" sz="3600" b="1" i="1" u="none" strike="noStrike" kern="1200" cap="none" spc="0" normalizeH="0" baseline="0" noProof="0" dirty="0">
              <a:ln>
                <a:noFill/>
              </a:ln>
              <a:solidFill>
                <a:srgbClr val="484848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6" name="Düz Bağlayıcı 35"/>
          <p:cNvCxnSpPr/>
          <p:nvPr/>
        </p:nvCxnSpPr>
        <p:spPr>
          <a:xfrm flipV="1">
            <a:off x="241137" y="5202587"/>
            <a:ext cx="6199096" cy="13447"/>
          </a:xfrm>
          <a:prstGeom prst="line">
            <a:avLst/>
          </a:prstGeom>
          <a:ln>
            <a:solidFill>
              <a:srgbClr val="48484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Dikdörtgen 46"/>
          <p:cNvSpPr/>
          <p:nvPr/>
        </p:nvSpPr>
        <p:spPr>
          <a:xfrm>
            <a:off x="363065" y="1037193"/>
            <a:ext cx="766483" cy="65218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3600" b="1" i="1" noProof="0" dirty="0" smtClean="0">
                <a:solidFill>
                  <a:srgbClr val="484848"/>
                </a:solidFill>
                <a:latin typeface="Calibri" panose="020F0502020204030204"/>
              </a:rPr>
              <a:t>46</a:t>
            </a:r>
            <a:endParaRPr kumimoji="0" lang="tr-TR" sz="3600" b="1" i="1" u="none" strike="noStrike" kern="1200" cap="none" spc="0" normalizeH="0" baseline="0" noProof="0" dirty="0">
              <a:ln>
                <a:noFill/>
              </a:ln>
              <a:solidFill>
                <a:srgbClr val="484848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48" name="Düz Bağlayıcı 47"/>
          <p:cNvCxnSpPr/>
          <p:nvPr/>
        </p:nvCxnSpPr>
        <p:spPr>
          <a:xfrm flipV="1">
            <a:off x="241137" y="1771052"/>
            <a:ext cx="6199096" cy="13447"/>
          </a:xfrm>
          <a:prstGeom prst="line">
            <a:avLst/>
          </a:prstGeom>
          <a:ln>
            <a:solidFill>
              <a:srgbClr val="48484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Metin kutusu 48"/>
          <p:cNvSpPr txBox="1"/>
          <p:nvPr/>
        </p:nvSpPr>
        <p:spPr>
          <a:xfrm>
            <a:off x="1360625" y="1160782"/>
            <a:ext cx="1918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b="1" i="1" noProof="0" dirty="0">
                <a:solidFill>
                  <a:srgbClr val="484848"/>
                </a:solidFill>
                <a:latin typeface="Calibri" panose="020F0502020204030204"/>
              </a:rPr>
              <a:t>SPOR</a:t>
            </a:r>
            <a:endParaRPr kumimoji="0" lang="tr-TR" sz="1800" b="1" i="1" u="none" strike="noStrike" kern="1200" cap="none" spc="0" normalizeH="0" baseline="0" noProof="0" dirty="0">
              <a:ln>
                <a:noFill/>
              </a:ln>
              <a:solidFill>
                <a:srgbClr val="484848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0" name="Metin kutusu 49"/>
          <p:cNvSpPr txBox="1"/>
          <p:nvPr/>
        </p:nvSpPr>
        <p:spPr>
          <a:xfrm>
            <a:off x="1300054" y="4600874"/>
            <a:ext cx="4061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tr-TR" b="1" i="1">
                <a:solidFill>
                  <a:srgbClr val="484848"/>
                </a:solidFill>
              </a:rPr>
              <a:t>İLETİŞİM, HABERLEŞME ve ENERJİ</a:t>
            </a:r>
            <a:endParaRPr lang="tr-TR" b="1" i="1" dirty="0">
              <a:solidFill>
                <a:srgbClr val="484848"/>
              </a:solidFill>
            </a:endParaRPr>
          </a:p>
        </p:txBody>
      </p:sp>
      <p:cxnSp>
        <p:nvCxnSpPr>
          <p:cNvPr id="52" name="Düz Bağlayıcı 51"/>
          <p:cNvCxnSpPr/>
          <p:nvPr/>
        </p:nvCxnSpPr>
        <p:spPr>
          <a:xfrm flipV="1">
            <a:off x="241137" y="6043905"/>
            <a:ext cx="6199096" cy="13447"/>
          </a:xfrm>
          <a:prstGeom prst="line">
            <a:avLst/>
          </a:prstGeom>
          <a:ln>
            <a:solidFill>
              <a:srgbClr val="48484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Düz Bağlayıcı 55"/>
          <p:cNvCxnSpPr/>
          <p:nvPr/>
        </p:nvCxnSpPr>
        <p:spPr>
          <a:xfrm flipV="1">
            <a:off x="241137" y="6922716"/>
            <a:ext cx="6199096" cy="13447"/>
          </a:xfrm>
          <a:prstGeom prst="line">
            <a:avLst/>
          </a:prstGeom>
          <a:ln>
            <a:solidFill>
              <a:srgbClr val="48484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Düz Bağlayıcı 57"/>
          <p:cNvCxnSpPr/>
          <p:nvPr/>
        </p:nvCxnSpPr>
        <p:spPr>
          <a:xfrm flipV="1">
            <a:off x="241137" y="7623677"/>
            <a:ext cx="6199096" cy="13447"/>
          </a:xfrm>
          <a:prstGeom prst="line">
            <a:avLst/>
          </a:prstGeom>
          <a:ln>
            <a:solidFill>
              <a:srgbClr val="48484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Düz Bağlayıcı 60"/>
          <p:cNvCxnSpPr/>
          <p:nvPr/>
        </p:nvCxnSpPr>
        <p:spPr>
          <a:xfrm flipV="1">
            <a:off x="241137" y="8543050"/>
            <a:ext cx="6199096" cy="13447"/>
          </a:xfrm>
          <a:prstGeom prst="line">
            <a:avLst/>
          </a:prstGeom>
          <a:ln>
            <a:solidFill>
              <a:srgbClr val="48484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Dikdörtgen 34"/>
          <p:cNvSpPr/>
          <p:nvPr/>
        </p:nvSpPr>
        <p:spPr>
          <a:xfrm>
            <a:off x="1300054" y="5418636"/>
            <a:ext cx="3429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1" i="1" u="none" strike="noStrike" kern="1200" cap="none" spc="0" normalizeH="0" baseline="0" noProof="0" dirty="0">
                <a:ln>
                  <a:noFill/>
                </a:ln>
                <a:solidFill>
                  <a:srgbClr val="484848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KAMU</a:t>
            </a:r>
            <a:r>
              <a:rPr kumimoji="0" lang="tr-TR" sz="1800" b="1" i="1" u="none" strike="noStrike" kern="1200" cap="none" spc="0" normalizeH="0" noProof="0" dirty="0">
                <a:ln>
                  <a:noFill/>
                </a:ln>
                <a:solidFill>
                  <a:srgbClr val="484848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YATIRIMLARI</a:t>
            </a:r>
            <a:endParaRPr kumimoji="0" lang="tr-TR" sz="1800" b="1" i="1" u="none" strike="noStrike" kern="1200" cap="none" spc="0" normalizeH="0" baseline="0" noProof="0" dirty="0">
              <a:ln>
                <a:noFill/>
              </a:ln>
              <a:solidFill>
                <a:srgbClr val="484848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Dikdörtgen 27"/>
          <p:cNvSpPr>
            <a:spLocks noChangeAspect="1"/>
          </p:cNvSpPr>
          <p:nvPr/>
        </p:nvSpPr>
        <p:spPr>
          <a:xfrm>
            <a:off x="378986" y="5342904"/>
            <a:ext cx="766483" cy="65218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3600" b="1" i="1" noProof="0" dirty="0" smtClean="0">
                <a:solidFill>
                  <a:srgbClr val="484848"/>
                </a:solidFill>
                <a:latin typeface="Calibri" panose="020F0502020204030204"/>
              </a:rPr>
              <a:t>56</a:t>
            </a:r>
            <a:endParaRPr kumimoji="0" lang="tr-TR" sz="3600" b="1" i="1" u="none" strike="noStrike" kern="1200" cap="none" spc="0" normalizeH="0" baseline="0" noProof="0" dirty="0">
              <a:ln>
                <a:noFill/>
              </a:ln>
              <a:solidFill>
                <a:srgbClr val="484848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5657985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6531999"/>
              </p:ext>
            </p:extLst>
          </p:nvPr>
        </p:nvGraphicFramePr>
        <p:xfrm>
          <a:off x="533400" y="1557735"/>
          <a:ext cx="5791199" cy="293288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9428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483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40599"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solidFill>
                          <a:srgbClr val="000099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tr-TR" sz="1400" b="1" dirty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TÜR</a:t>
                      </a:r>
                    </a:p>
                  </a:txBody>
                  <a:tcPr marL="68580" marR="68580" marT="34290" marB="34290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  </a:t>
                      </a:r>
                    </a:p>
                    <a:p>
                      <a:pPr algn="ctr"/>
                      <a:r>
                        <a:rPr lang="tr-TR" sz="1400" b="1" dirty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SAYI</a:t>
                      </a:r>
                    </a:p>
                  </a:txBody>
                  <a:tcPr marL="68580" marR="68580" marT="34290" marB="34290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1755">
                <a:tc>
                  <a:txBody>
                    <a:bodyPr/>
                    <a:lstStyle/>
                    <a:p>
                      <a:r>
                        <a:rPr lang="tr-TR" sz="14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GEMİ  SAYISI</a:t>
                      </a:r>
                    </a:p>
                  </a:txBody>
                  <a:tcPr marL="68580" marR="68580" marT="34290" marB="34290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4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85  (İDO 53, ŞH 32)</a:t>
                      </a:r>
                    </a:p>
                  </a:txBody>
                  <a:tcPr marL="68580" marR="68580" marT="34290" marB="34290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1755">
                <a:tc>
                  <a:txBody>
                    <a:bodyPr/>
                    <a:lstStyle/>
                    <a:p>
                      <a:r>
                        <a:rPr lang="tr-TR" sz="14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İSKELE</a:t>
                      </a:r>
                      <a:r>
                        <a:rPr lang="tr-TR" sz="1400" b="1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 SAYISI</a:t>
                      </a:r>
                      <a:endParaRPr lang="tr-TR" sz="1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34290" marB="34290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4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70  (İDO 21, ŞH 49)</a:t>
                      </a:r>
                    </a:p>
                  </a:txBody>
                  <a:tcPr marL="68580" marR="68580" marT="34290" marB="34290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1755">
                <a:tc>
                  <a:txBody>
                    <a:bodyPr/>
                    <a:lstStyle/>
                    <a:p>
                      <a:r>
                        <a:rPr lang="tr-TR" sz="14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HAT SAYISI</a:t>
                      </a:r>
                    </a:p>
                  </a:txBody>
                  <a:tcPr marL="68580" marR="68580" marT="34290" marB="34290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4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35  (İDO 20, ŞH 15)</a:t>
                      </a:r>
                    </a:p>
                  </a:txBody>
                  <a:tcPr marL="68580" marR="68580" marT="34290" marB="34290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1755">
                <a:tc>
                  <a:txBody>
                    <a:bodyPr/>
                    <a:lstStyle/>
                    <a:p>
                      <a:r>
                        <a:rPr lang="tr-TR" sz="14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TAŞINAN ARAÇ</a:t>
                      </a:r>
                    </a:p>
                  </a:txBody>
                  <a:tcPr marL="68580" marR="68580" marT="34290" marB="34290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4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8.616 (Günlük)</a:t>
                      </a:r>
                    </a:p>
                  </a:txBody>
                  <a:tcPr marL="68580" marR="68580" marT="34290" marB="34290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1755">
                <a:tc>
                  <a:txBody>
                    <a:bodyPr/>
                    <a:lstStyle/>
                    <a:p>
                      <a:r>
                        <a:rPr lang="tr-TR" sz="14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İDO+ŞH  (YOLCU) </a:t>
                      </a:r>
                      <a:endParaRPr lang="tr-TR" sz="9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34290" marB="34290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4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177.552 (Günlük) </a:t>
                      </a:r>
                    </a:p>
                  </a:txBody>
                  <a:tcPr marL="68580" marR="68580" marT="34290" marB="34290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1755">
                <a:tc>
                  <a:txBody>
                    <a:bodyPr/>
                    <a:lstStyle/>
                    <a:p>
                      <a:r>
                        <a:rPr lang="tr-TR" sz="14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DENİZ MOTORU (YOLCU) </a:t>
                      </a:r>
                    </a:p>
                  </a:txBody>
                  <a:tcPr marL="68580" marR="68580" marT="34290" marB="34290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4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99.219 (Günlük) </a:t>
                      </a:r>
                    </a:p>
                  </a:txBody>
                  <a:tcPr marL="68580" marR="68580" marT="34290" marB="34290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1755">
                <a:tc>
                  <a:txBody>
                    <a:bodyPr/>
                    <a:lstStyle/>
                    <a:p>
                      <a:r>
                        <a:rPr lang="tr-TR" sz="14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TOPLAM (YOLCU)</a:t>
                      </a:r>
                    </a:p>
                  </a:txBody>
                  <a:tcPr marL="68580" marR="68580" marT="34290" marB="34290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4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276.771 (Günlük)              </a:t>
                      </a:r>
                    </a:p>
                  </a:txBody>
                  <a:tcPr marL="68580" marR="68580" marT="34290" marB="34290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14719" name="3 Metin kutusu"/>
          <p:cNvSpPr txBox="1">
            <a:spLocks noChangeArrowheads="1"/>
          </p:cNvSpPr>
          <p:nvPr/>
        </p:nvSpPr>
        <p:spPr bwMode="auto">
          <a:xfrm>
            <a:off x="936426" y="459042"/>
            <a:ext cx="4985147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tr-TR" sz="1500" dirty="0">
                <a:solidFill>
                  <a:srgbClr val="FF0000"/>
                </a:solidFill>
                <a:cs typeface="Tahoma" pitchFamily="34" charset="0"/>
              </a:rPr>
              <a:t> </a:t>
            </a:r>
            <a:r>
              <a:rPr lang="tr-TR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DENİZ ULAŞIMI </a:t>
            </a:r>
          </a:p>
          <a:p>
            <a:pPr algn="ctr"/>
            <a:r>
              <a:rPr lang="tr-TR" sz="1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ARAÇ- İSKELE-HAT-TAŞINAN</a:t>
            </a:r>
          </a:p>
          <a:p>
            <a:pPr algn="ctr"/>
            <a:r>
              <a:rPr lang="tr-TR" sz="1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ARAÇ  VE YOLCU  SAYILARI</a:t>
            </a:r>
          </a:p>
        </p:txBody>
      </p:sp>
      <p:sp>
        <p:nvSpPr>
          <p:cNvPr id="2" name="Dikdörtgen 1">
            <a:extLst>
              <a:ext uri="{FF2B5EF4-FFF2-40B4-BE49-F238E27FC236}">
                <a16:creationId xmlns:a16="http://schemas.microsoft.com/office/drawing/2014/main" id="{3FE8054D-635E-48F8-A1A4-10589BFA0F91}"/>
              </a:ext>
            </a:extLst>
          </p:cNvPr>
          <p:cNvSpPr/>
          <p:nvPr/>
        </p:nvSpPr>
        <p:spPr>
          <a:xfrm>
            <a:off x="1714500" y="4629835"/>
            <a:ext cx="3429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tr-TR" b="1" kern="0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TRANSİT BOĞAZ GEMİ TRAFİĞİ</a:t>
            </a:r>
          </a:p>
        </p:txBody>
      </p:sp>
      <p:graphicFrame>
        <p:nvGraphicFramePr>
          <p:cNvPr id="6" name="2 Tablo">
            <a:extLst>
              <a:ext uri="{FF2B5EF4-FFF2-40B4-BE49-F238E27FC236}">
                <a16:creationId xmlns:a16="http://schemas.microsoft.com/office/drawing/2014/main" id="{188C19B6-9319-4F7D-B335-C77E5DDAD5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5614171"/>
              </p:ext>
            </p:extLst>
          </p:nvPr>
        </p:nvGraphicFramePr>
        <p:xfrm>
          <a:off x="533400" y="5643981"/>
          <a:ext cx="5854700" cy="2932883"/>
        </p:xfrm>
        <a:graphic>
          <a:graphicData uri="http://schemas.openxmlformats.org/drawingml/2006/table">
            <a:tbl>
              <a:tblPr/>
              <a:tblGrid>
                <a:gridCol w="31819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10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08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08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55226">
                <a:tc>
                  <a:txBody>
                    <a:bodyPr/>
                    <a:lstStyle/>
                    <a:p>
                      <a:pPr algn="ctr" fontAlgn="b"/>
                      <a:endParaRPr lang="tr-TR" sz="1500" b="1" i="0" u="none" strike="noStrike" dirty="0">
                        <a:solidFill>
                          <a:srgbClr val="000099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fontAlgn="b"/>
                      <a:r>
                        <a:rPr lang="tr-TR" sz="1500" b="1" i="0" u="none" strike="noStrike" dirty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BOĞAZ TRAFİĞİ</a:t>
                      </a:r>
                    </a:p>
                    <a:p>
                      <a:pPr algn="ctr" fontAlgn="b"/>
                      <a:endParaRPr lang="tr-TR" sz="1500" b="1" i="0" u="none" strike="noStrike" dirty="0">
                        <a:solidFill>
                          <a:srgbClr val="000099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just" fontAlgn="b"/>
                      <a:endParaRPr lang="tr-TR" sz="1500" b="1" i="0" u="none" strike="noStrike" dirty="0">
                        <a:solidFill>
                          <a:srgbClr val="000099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24" marR="6724" marT="6724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500" b="1" i="0" u="none" strike="noStrike" dirty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2010</a:t>
                      </a:r>
                    </a:p>
                    <a:p>
                      <a:pPr algn="ctr" fontAlgn="b"/>
                      <a:endParaRPr lang="tr-TR" sz="1500" b="1" i="0" u="none" strike="noStrike" dirty="0">
                        <a:solidFill>
                          <a:srgbClr val="000099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fontAlgn="b"/>
                      <a:endParaRPr lang="tr-TR" sz="1500" b="1" i="0" u="none" strike="noStrike" dirty="0">
                        <a:solidFill>
                          <a:srgbClr val="000099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24" marR="6724" marT="6724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500" b="1" i="0" u="none" strike="noStrike" dirty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2011</a:t>
                      </a:r>
                    </a:p>
                    <a:p>
                      <a:pPr algn="ctr" fontAlgn="b"/>
                      <a:endParaRPr lang="tr-TR" sz="1500" b="1" i="0" u="none" strike="noStrike" dirty="0">
                        <a:solidFill>
                          <a:srgbClr val="000099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fontAlgn="b"/>
                      <a:endParaRPr lang="tr-TR" sz="1500" b="1" i="0" u="none" strike="noStrike" dirty="0">
                        <a:solidFill>
                          <a:srgbClr val="000099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24" marR="6724" marT="6724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500" b="1" i="0" u="none" strike="noStrike" dirty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2012</a:t>
                      </a:r>
                    </a:p>
                    <a:p>
                      <a:pPr algn="ctr" fontAlgn="b"/>
                      <a:endParaRPr lang="tr-TR" sz="1500" b="1" i="0" u="none" strike="noStrike" dirty="0">
                        <a:solidFill>
                          <a:srgbClr val="000099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fontAlgn="b"/>
                      <a:endParaRPr lang="tr-TR" sz="1500" b="1" i="0" u="none" strike="noStrike" dirty="0">
                        <a:solidFill>
                          <a:srgbClr val="000099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24" marR="6724" marT="6724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8140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BOĞAZDAN GEÇEN YÜK GEMİSİ SAYISI</a:t>
                      </a:r>
                    </a:p>
                  </a:txBody>
                  <a:tcPr marL="6724" marR="6724" marT="6724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41.597</a:t>
                      </a:r>
                    </a:p>
                  </a:txBody>
                  <a:tcPr marL="6724" marR="6724" marT="6724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40.695</a:t>
                      </a:r>
                    </a:p>
                  </a:txBody>
                  <a:tcPr marL="6724" marR="6724" marT="6724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39.302</a:t>
                      </a:r>
                    </a:p>
                  </a:txBody>
                  <a:tcPr marL="6724" marR="6724" marT="6724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6969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BOĞAZDAN GEÇEN TANKER SAYISI</a:t>
                      </a:r>
                    </a:p>
                  </a:txBody>
                  <a:tcPr marL="6724" marR="6724" marT="6724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9.274</a:t>
                      </a:r>
                    </a:p>
                  </a:txBody>
                  <a:tcPr marL="6724" marR="6724" marT="6724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9.103</a:t>
                      </a:r>
                    </a:p>
                  </a:txBody>
                  <a:tcPr marL="6724" marR="6724" marT="6724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9.027</a:t>
                      </a:r>
                    </a:p>
                  </a:txBody>
                  <a:tcPr marL="6724" marR="6724" marT="6724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2548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BOĞAZDAN GEÇEN TOPLAM GEMİ SAYISI</a:t>
                      </a:r>
                    </a:p>
                  </a:txBody>
                  <a:tcPr marL="6724" marR="6724" marT="6724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50.871</a:t>
                      </a:r>
                    </a:p>
                  </a:txBody>
                  <a:tcPr marL="6724" marR="6724" marT="6724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49.798</a:t>
                      </a:r>
                    </a:p>
                  </a:txBody>
                  <a:tcPr marL="6724" marR="6724" marT="6724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48.329</a:t>
                      </a:r>
                    </a:p>
                  </a:txBody>
                  <a:tcPr marL="6724" marR="6724" marT="6724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15FA0445-6777-4CC7-BEE6-F4363A9930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33E86D-47FE-4A98-B91B-91FFE54D33EE}" type="slidenum">
              <a:rPr lang="tr-TR" smtClean="0"/>
              <a:pPr>
                <a:defRPr/>
              </a:pPr>
              <a:t>30</a:t>
            </a:fld>
            <a:endParaRPr lang="tr-TR"/>
          </a:p>
        </p:txBody>
      </p:sp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30635"/>
            <a:ext cx="6858000" cy="377837"/>
          </a:xfrm>
        </p:spPr>
        <p:txBody>
          <a:bodyPr/>
          <a:lstStyle/>
          <a:p>
            <a:pPr algn="ctr" eaLnBrk="1" hangingPunct="1"/>
            <a:r>
              <a:rPr lang="tr-TR" sz="1800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1800" b="1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KARA YOLLARI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idx="1"/>
          </p:nvPr>
        </p:nvSpPr>
        <p:spPr>
          <a:xfrm>
            <a:off x="418070" y="1192268"/>
            <a:ext cx="5832573" cy="702078"/>
          </a:xfrm>
          <a:solidFill>
            <a:schemeClr val="bg1"/>
          </a:solidFill>
        </p:spPr>
        <p:txBody>
          <a:bodyPr/>
          <a:lstStyle/>
          <a:p>
            <a:pPr marL="139304" indent="0" algn="just">
              <a:buClr>
                <a:srgbClr val="003399"/>
              </a:buClr>
              <a:buNone/>
              <a:defRPr/>
            </a:pPr>
            <a:r>
              <a:rPr lang="tr-TR" sz="1350" b="1" dirty="0">
                <a:latin typeface="Arial" pitchFamily="34" charset="0"/>
                <a:cs typeface="Arial" pitchFamily="34" charset="0"/>
              </a:rPr>
              <a:t>	Karayolları 1.Bölge Müdürlüğü sorumluluk alanında toplam 2.101 Km. devlet yolu, 1.433 Km. il yolu ve  737 Km. otoyol bulunmaktadır. 3.534 Km. Devlet ve İl Yolunun 1.359 </a:t>
            </a:r>
            <a:r>
              <a:rPr lang="tr-TR" sz="1350" b="1" dirty="0" err="1">
                <a:latin typeface="Arial" pitchFamily="34" charset="0"/>
                <a:cs typeface="Arial" pitchFamily="34" charset="0"/>
              </a:rPr>
              <a:t>Km’si</a:t>
            </a:r>
            <a:r>
              <a:rPr lang="tr-TR" sz="1350" b="1" dirty="0">
                <a:latin typeface="Arial" pitchFamily="34" charset="0"/>
                <a:cs typeface="Arial" pitchFamily="34" charset="0"/>
              </a:rPr>
              <a:t> bölünmüş yoldur.</a:t>
            </a:r>
          </a:p>
          <a:p>
            <a:pPr algn="just" eaLnBrk="1" hangingPunct="1">
              <a:lnSpc>
                <a:spcPct val="80000"/>
              </a:lnSpc>
            </a:pPr>
            <a:endParaRPr lang="tr-TR" sz="1350" b="1" dirty="0"/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endParaRPr lang="tr-TR" sz="1350" dirty="0"/>
          </a:p>
        </p:txBody>
      </p:sp>
      <p:graphicFrame>
        <p:nvGraphicFramePr>
          <p:cNvPr id="7" name="6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8566052"/>
              </p:ext>
            </p:extLst>
          </p:nvPr>
        </p:nvGraphicFramePr>
        <p:xfrm>
          <a:off x="570756" y="2255482"/>
          <a:ext cx="5766543" cy="23927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55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32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53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823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11422">
                <a:tc gridSpan="4">
                  <a:txBody>
                    <a:bodyPr/>
                    <a:lstStyle/>
                    <a:p>
                      <a:pPr algn="ctr"/>
                      <a:r>
                        <a:rPr lang="tr-TR" sz="1400" b="1" dirty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KÖPRÜLERDEN YILLIK GEÇEN ARAÇ (OGS+KGS)</a:t>
                      </a:r>
                    </a:p>
                  </a:txBody>
                  <a:tcPr marL="68580" marR="68580" marT="34290" marB="34290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tr-TR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6259">
                <a:tc>
                  <a:txBody>
                    <a:bodyPr/>
                    <a:lstStyle/>
                    <a:p>
                      <a:pPr marL="0" marR="0" lvl="0" indent="0" algn="l" defTabSz="914400" rtl="0" fontAlgn="base" latinLnBrk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b="1" dirty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2010</a:t>
                      </a: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b="1" dirty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2011</a:t>
                      </a: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kern="1200" dirty="0">
                          <a:solidFill>
                            <a:srgbClr val="000099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2012 </a:t>
                      </a: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6259">
                <a:tc>
                  <a:txBody>
                    <a:bodyPr/>
                    <a:lstStyle/>
                    <a:p>
                      <a:r>
                        <a:rPr lang="tr-TR" sz="1200" b="1" dirty="0">
                          <a:latin typeface="Arial" pitchFamily="34" charset="0"/>
                          <a:cs typeface="Arial" pitchFamily="34" charset="0"/>
                        </a:rPr>
                        <a:t>BOĞAZİÇİ KÖPRÜSÜ</a:t>
                      </a:r>
                    </a:p>
                  </a:txBody>
                  <a:tcPr marL="68580" marR="68580" marT="34290" marB="34290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12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33.812.987</a:t>
                      </a:r>
                    </a:p>
                  </a:txBody>
                  <a:tcPr marL="68580" marR="68580" marT="34290" marB="34290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12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34.245.008</a:t>
                      </a:r>
                    </a:p>
                  </a:txBody>
                  <a:tcPr marL="68580" marR="68580" marT="34290" marB="34290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tr-TR" sz="12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35.099.580</a:t>
                      </a: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6259">
                <a:tc>
                  <a:txBody>
                    <a:bodyPr/>
                    <a:lstStyle/>
                    <a:p>
                      <a:r>
                        <a:rPr lang="tr-TR" sz="1200" b="1" dirty="0">
                          <a:latin typeface="Arial" pitchFamily="34" charset="0"/>
                          <a:cs typeface="Arial" pitchFamily="34" charset="0"/>
                        </a:rPr>
                        <a:t>FSM KÖPRÜSÜ</a:t>
                      </a:r>
                    </a:p>
                  </a:txBody>
                  <a:tcPr marL="68580" marR="68580" marT="34290" marB="34290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12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40.265.449</a:t>
                      </a:r>
                    </a:p>
                  </a:txBody>
                  <a:tcPr marL="68580" marR="68580" marT="34290" marB="34290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12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41.739.518</a:t>
                      </a:r>
                    </a:p>
                  </a:txBody>
                  <a:tcPr marL="68580" marR="68580" marT="34290" marB="34290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tr-TR" sz="12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37.895.033</a:t>
                      </a: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6259">
                <a:tc>
                  <a:txBody>
                    <a:bodyPr/>
                    <a:lstStyle/>
                    <a:p>
                      <a:r>
                        <a:rPr lang="tr-TR" sz="1200" b="1" dirty="0">
                          <a:latin typeface="Arial" pitchFamily="34" charset="0"/>
                          <a:cs typeface="Arial" pitchFamily="34" charset="0"/>
                        </a:rPr>
                        <a:t>TOPLAM</a:t>
                      </a:r>
                    </a:p>
                  </a:txBody>
                  <a:tcPr marL="68580" marR="68580" marT="34290" marB="34290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12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74.078.436</a:t>
                      </a:r>
                    </a:p>
                  </a:txBody>
                  <a:tcPr marL="68580" marR="68580" marT="34290" marB="34290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12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75.984.526</a:t>
                      </a:r>
                    </a:p>
                  </a:txBody>
                  <a:tcPr marL="68580" marR="68580" marT="34290" marB="34290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tr-TR" sz="12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72.994.613</a:t>
                      </a: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6259">
                <a:tc>
                  <a:txBody>
                    <a:bodyPr/>
                    <a:lstStyle/>
                    <a:p>
                      <a:r>
                        <a:rPr lang="tr-TR" sz="1200" b="1" dirty="0">
                          <a:latin typeface="Arial" pitchFamily="34" charset="0"/>
                          <a:cs typeface="Arial" pitchFamily="34" charset="0"/>
                        </a:rPr>
                        <a:t>KÖPRÜ GELİRLERİ (TL)</a:t>
                      </a:r>
                    </a:p>
                  </a:txBody>
                  <a:tcPr marL="68580" marR="68580" marT="34290" marB="34290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12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276.244.373</a:t>
                      </a:r>
                    </a:p>
                  </a:txBody>
                  <a:tcPr marL="68580" marR="68580" marT="34290" marB="34290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12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283.614.535</a:t>
                      </a:r>
                    </a:p>
                  </a:txBody>
                  <a:tcPr marL="68580" marR="68580" marT="34290" marB="34290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tr-TR" sz="12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275.213.084</a:t>
                      </a: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" name="Dikdörtgen 1">
            <a:extLst>
              <a:ext uri="{FF2B5EF4-FFF2-40B4-BE49-F238E27FC236}">
                <a16:creationId xmlns:a16="http://schemas.microsoft.com/office/drawing/2014/main" id="{07049294-0544-4C1B-A7EC-1188AE2B574D}"/>
              </a:ext>
            </a:extLst>
          </p:cNvPr>
          <p:cNvSpPr/>
          <p:nvPr/>
        </p:nvSpPr>
        <p:spPr>
          <a:xfrm>
            <a:off x="2173944" y="4888470"/>
            <a:ext cx="25101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b="1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HAVA YOLU ULAŞIMI</a:t>
            </a:r>
            <a:endParaRPr lang="tr-TR" dirty="0"/>
          </a:p>
        </p:txBody>
      </p:sp>
      <p:graphicFrame>
        <p:nvGraphicFramePr>
          <p:cNvPr id="9" name="5 Tablo">
            <a:extLst>
              <a:ext uri="{FF2B5EF4-FFF2-40B4-BE49-F238E27FC236}">
                <a16:creationId xmlns:a16="http://schemas.microsoft.com/office/drawing/2014/main" id="{60728B79-6D84-485C-8092-887300EEF0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6314127"/>
              </p:ext>
            </p:extLst>
          </p:nvPr>
        </p:nvGraphicFramePr>
        <p:xfrm>
          <a:off x="620761" y="5502945"/>
          <a:ext cx="5716538" cy="1930221"/>
        </p:xfrm>
        <a:graphic>
          <a:graphicData uri="http://schemas.openxmlformats.org/drawingml/2006/table">
            <a:tbl>
              <a:tblPr/>
              <a:tblGrid>
                <a:gridCol w="30054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35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37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37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81643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HAVAYOLU ULAŞIMI-</a:t>
                      </a:r>
                    </a:p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2 HAVALİMANI</a:t>
                      </a:r>
                    </a:p>
                    <a:p>
                      <a:pPr algn="ctr" fontAlgn="b"/>
                      <a:endParaRPr lang="tr-TR" sz="1400" b="1" i="0" u="none" strike="noStrike" dirty="0">
                        <a:solidFill>
                          <a:srgbClr val="000099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2010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2011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1" i="0" u="none" strike="noStrike" kern="1200" dirty="0">
                          <a:solidFill>
                            <a:srgbClr val="000099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2012 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0431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İÇHATLAR YOLCU SAYISI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19.465.854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22.662.889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24.625.323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0431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DIŞ HATLAR YOLCU SAYISI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24.275.991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28.403.519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34.664.574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7716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TOPLAM YOLCU SAYISI  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43.741.845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51.066.408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59.289.897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Dikdörtgen 2">
            <a:extLst>
              <a:ext uri="{FF2B5EF4-FFF2-40B4-BE49-F238E27FC236}">
                <a16:creationId xmlns:a16="http://schemas.microsoft.com/office/drawing/2014/main" id="{6D6F7C66-D6DB-43B9-896B-5AEDF14A65B3}"/>
              </a:ext>
            </a:extLst>
          </p:cNvPr>
          <p:cNvSpPr/>
          <p:nvPr/>
        </p:nvSpPr>
        <p:spPr>
          <a:xfrm>
            <a:off x="620761" y="7798445"/>
            <a:ext cx="571653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r-TR" sz="1400" b="1" dirty="0">
                <a:latin typeface="Arial" pitchFamily="34" charset="0"/>
                <a:cs typeface="Arial" pitchFamily="34" charset="0"/>
              </a:rPr>
              <a:t>2012 Yılında Atatürk Havalimanında 33.046, Sabiha Gökçen Havalimanında 517.195 olmak üzere toplam  550.241 yolcu transit yolculuk yapmıştır</a:t>
            </a:r>
            <a:r>
              <a:rPr lang="tr-TR" sz="1400" b="1" dirty="0"/>
              <a:t>. </a:t>
            </a:r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DE6FF971-07ED-422C-988B-2FA37EDC15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979C48-A748-48C9-B264-A35E2CA3DA99}" type="slidenum">
              <a:rPr lang="tr-TR" smtClean="0"/>
              <a:pPr>
                <a:defRPr/>
              </a:pPr>
              <a:t>31</a:t>
            </a:fld>
            <a:endParaRPr lang="tr-TR"/>
          </a:p>
        </p:txBody>
      </p:sp>
    </p:spTree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3"/>
          <p:cNvSpPr>
            <a:spLocks noChangeArrowheads="1"/>
          </p:cNvSpPr>
          <p:nvPr/>
        </p:nvSpPr>
        <p:spPr bwMode="auto">
          <a:xfrm>
            <a:off x="3336040" y="3729611"/>
            <a:ext cx="184731" cy="300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defRPr/>
            </a:pPr>
            <a:endParaRPr lang="tr-TR" sz="1350"/>
          </a:p>
        </p:txBody>
      </p:sp>
      <p:graphicFrame>
        <p:nvGraphicFramePr>
          <p:cNvPr id="63492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6430356"/>
              </p:ext>
            </p:extLst>
          </p:nvPr>
        </p:nvGraphicFramePr>
        <p:xfrm>
          <a:off x="295870" y="1087145"/>
          <a:ext cx="6265069" cy="2942546"/>
        </p:xfrm>
        <a:graphic>
          <a:graphicData uri="http://schemas.openxmlformats.org/drawingml/2006/table">
            <a:tbl>
              <a:tblPr/>
              <a:tblGrid>
                <a:gridCol w="1743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085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61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073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47648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ATATÜRK HAVALİMANI YOLCU TRAFİĞİ 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41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 </a:t>
                      </a:r>
                      <a:endParaRPr kumimoji="0" lang="tr-TR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GELEN</a:t>
                      </a:r>
                      <a:endParaRPr kumimoji="0" lang="tr-TR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54000" marR="68580" marT="40500" marB="34290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GİDEN</a:t>
                      </a:r>
                      <a:endParaRPr kumimoji="0" lang="tr-TR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54000" marR="68580" marT="40500" marB="34290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TOPLAM</a:t>
                      </a:r>
                      <a:endParaRPr kumimoji="0" lang="tr-TR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54000" marR="68580" marT="40500" marB="34290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76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İÇ HATLAR</a:t>
                      </a:r>
                      <a:endParaRPr kumimoji="0" lang="tr-TR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7.631.278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7.650.034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15.281.312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54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DIŞ HATLAR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14.614.129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15.103.067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29.717.196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76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TOPLAM</a:t>
                      </a:r>
                      <a:endParaRPr kumimoji="0" lang="tr-TR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22.245.407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22.753.101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44.998.508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3533" name="Rectangle 45"/>
          <p:cNvSpPr>
            <a:spLocks noChangeArrowheads="1"/>
          </p:cNvSpPr>
          <p:nvPr/>
        </p:nvSpPr>
        <p:spPr bwMode="auto">
          <a:xfrm>
            <a:off x="3336635" y="4908330"/>
            <a:ext cx="184731" cy="300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defRPr/>
            </a:pPr>
            <a:endParaRPr lang="tr-TR" sz="1350"/>
          </a:p>
        </p:txBody>
      </p:sp>
      <p:sp>
        <p:nvSpPr>
          <p:cNvPr id="63575" name="Rectangle 87"/>
          <p:cNvSpPr>
            <a:spLocks noChangeArrowheads="1"/>
          </p:cNvSpPr>
          <p:nvPr/>
        </p:nvSpPr>
        <p:spPr bwMode="auto">
          <a:xfrm>
            <a:off x="1" y="5978106"/>
            <a:ext cx="184731" cy="300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tr-TR" sz="1350"/>
          </a:p>
        </p:txBody>
      </p:sp>
      <p:graphicFrame>
        <p:nvGraphicFramePr>
          <p:cNvPr id="9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1417973"/>
              </p:ext>
            </p:extLst>
          </p:nvPr>
        </p:nvGraphicFramePr>
        <p:xfrm>
          <a:off x="296242" y="4678994"/>
          <a:ext cx="6264697" cy="2674306"/>
        </p:xfrm>
        <a:graphic>
          <a:graphicData uri="http://schemas.openxmlformats.org/drawingml/2006/table">
            <a:tbl>
              <a:tblPr/>
              <a:tblGrid>
                <a:gridCol w="17429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084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60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072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22882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SABİHA GÖKÇEN HAVALİMANI YOLCU TRAFİĞİ </a:t>
                      </a:r>
                      <a:endParaRPr kumimoji="0" lang="tr-TR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08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 </a:t>
                      </a:r>
                      <a:endParaRPr kumimoji="0" lang="tr-T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GELEN</a:t>
                      </a:r>
                      <a:endParaRPr kumimoji="0" lang="tr-T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GİDEN</a:t>
                      </a:r>
                      <a:endParaRPr kumimoji="0" lang="tr-T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TOPLAM</a:t>
                      </a:r>
                      <a:endParaRPr kumimoji="0" lang="tr-T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41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İÇ HATLAR</a:t>
                      </a:r>
                      <a:endParaRPr kumimoji="0" lang="tr-TR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4.864.027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4.479.984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9.344.011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22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DIŞ HATLAR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2.530.581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2.416.797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4.947.378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41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TOPLAM</a:t>
                      </a:r>
                      <a:endParaRPr kumimoji="0" lang="tr-T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7.394.608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6.896.781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14.291.389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0" name="9 Dikdörtgen"/>
          <p:cNvSpPr/>
          <p:nvPr/>
        </p:nvSpPr>
        <p:spPr>
          <a:xfrm>
            <a:off x="203505" y="7582636"/>
            <a:ext cx="6265069" cy="50783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tr-TR" altLang="ja-JP" sz="12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Her iki havalimanında 2012 yılında  yaklaşık 60 milyon gelen-giden yolcu trafiği olmuştur</a:t>
            </a:r>
            <a:r>
              <a:rPr lang="tr-TR" altLang="ja-JP" sz="15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2" name="Slayt Numarası Yer Tutucusu 1">
            <a:extLst>
              <a:ext uri="{FF2B5EF4-FFF2-40B4-BE49-F238E27FC236}">
                <a16:creationId xmlns:a16="http://schemas.microsoft.com/office/drawing/2014/main" id="{6C19C755-FA81-4060-B250-442EFA259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33E86D-47FE-4A98-B91B-91FFE54D33EE}" type="slidenum">
              <a:rPr lang="tr-TR" smtClean="0"/>
              <a:pPr>
                <a:defRPr/>
              </a:pPr>
              <a:t>32</a:t>
            </a:fld>
            <a:endParaRPr lang="tr-TR"/>
          </a:p>
        </p:txBody>
      </p:sp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5444688"/>
              </p:ext>
            </p:extLst>
          </p:nvPr>
        </p:nvGraphicFramePr>
        <p:xfrm>
          <a:off x="188640" y="1066800"/>
          <a:ext cx="6428060" cy="7501879"/>
        </p:xfrm>
        <a:graphic>
          <a:graphicData uri="http://schemas.openxmlformats.org/drawingml/2006/table">
            <a:tbl>
              <a:tblPr/>
              <a:tblGrid>
                <a:gridCol w="34436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82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12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50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87645"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SAĞLIK</a:t>
                      </a:r>
                    </a:p>
                  </a:txBody>
                  <a:tcPr marL="4638" marR="4638" marT="4638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2010</a:t>
                      </a:r>
                    </a:p>
                  </a:txBody>
                  <a:tcPr marL="4638" marR="4638" marT="4638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2011</a:t>
                      </a:r>
                    </a:p>
                  </a:txBody>
                  <a:tcPr marL="4638" marR="4638" marT="4638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i="0" u="none" strike="noStrike" kern="1200" dirty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2012</a:t>
                      </a:r>
                    </a:p>
                  </a:txBody>
                  <a:tcPr marL="4638" marR="4638" marT="4638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6962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HEKİM SAYISI (Diş Hekimi Dahil)</a:t>
                      </a:r>
                    </a:p>
                  </a:txBody>
                  <a:tcPr marL="4638" marR="4638" marT="4638" marB="0"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1200" b="0" dirty="0">
                          <a:latin typeface="Times New Roman" pitchFamily="18" charset="0"/>
                          <a:cs typeface="Times New Roman" pitchFamily="18" charset="0"/>
                        </a:rPr>
                        <a:t>28.719</a:t>
                      </a:r>
                    </a:p>
                  </a:txBody>
                  <a:tcPr marL="4638" marR="4638" marT="4638" marB="0"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1200" b="0" dirty="0">
                          <a:latin typeface="Times New Roman" pitchFamily="18" charset="0"/>
                          <a:cs typeface="Times New Roman" pitchFamily="18" charset="0"/>
                        </a:rPr>
                        <a:t>30.342</a:t>
                      </a:r>
                    </a:p>
                  </a:txBody>
                  <a:tcPr marL="4638" marR="4638" marT="4638" marB="0"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1200" b="0" dirty="0">
                          <a:latin typeface="Times New Roman" pitchFamily="18" charset="0"/>
                          <a:cs typeface="Times New Roman" pitchFamily="18" charset="0"/>
                        </a:rPr>
                        <a:t>31.446</a:t>
                      </a:r>
                    </a:p>
                  </a:txBody>
                  <a:tcPr marL="4638" marR="4638" marT="4638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8094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HASTANE YATAK SAYISI</a:t>
                      </a:r>
                    </a:p>
                  </a:txBody>
                  <a:tcPr marL="4638" marR="4638" marT="4638" marB="0"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1200" b="0" dirty="0">
                          <a:latin typeface="Times New Roman" pitchFamily="18" charset="0"/>
                          <a:cs typeface="Times New Roman" pitchFamily="18" charset="0"/>
                        </a:rPr>
                        <a:t>31.056</a:t>
                      </a:r>
                    </a:p>
                  </a:txBody>
                  <a:tcPr marL="4638" marR="4638" marT="4638" marB="0"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1200" b="0" dirty="0">
                          <a:latin typeface="Times New Roman" pitchFamily="18" charset="0"/>
                          <a:cs typeface="Times New Roman" pitchFamily="18" charset="0"/>
                        </a:rPr>
                        <a:t>30.379</a:t>
                      </a:r>
                    </a:p>
                  </a:txBody>
                  <a:tcPr marL="4638" marR="4638" marT="4638" marB="0"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12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31.010</a:t>
                      </a:r>
                    </a:p>
                  </a:txBody>
                  <a:tcPr marL="4638" marR="4638" marT="4638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9590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YATARAK TEDAVİ GÖREN HASTA</a:t>
                      </a:r>
                    </a:p>
                  </a:txBody>
                  <a:tcPr marL="4638" marR="4638" marT="4638" marB="0"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1200" b="0" dirty="0">
                          <a:latin typeface="Times New Roman" pitchFamily="18" charset="0"/>
                          <a:cs typeface="Times New Roman" pitchFamily="18" charset="0"/>
                        </a:rPr>
                        <a:t>1.718.409</a:t>
                      </a:r>
                    </a:p>
                  </a:txBody>
                  <a:tcPr marL="4638" marR="4638" marT="4638" marB="0"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1200" b="0" dirty="0">
                          <a:latin typeface="Times New Roman" pitchFamily="18" charset="0"/>
                          <a:cs typeface="Times New Roman" pitchFamily="18" charset="0"/>
                        </a:rPr>
                        <a:t>1.804.206</a:t>
                      </a:r>
                    </a:p>
                  </a:txBody>
                  <a:tcPr marL="4638" marR="4638" marT="4638" marB="0"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1200" b="0" dirty="0">
                          <a:latin typeface="Times New Roman" pitchFamily="18" charset="0"/>
                          <a:cs typeface="Times New Roman" pitchFamily="18" charset="0"/>
                        </a:rPr>
                        <a:t>1.714.202*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1646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112 TAŞINAN HASTA </a:t>
                      </a:r>
                    </a:p>
                  </a:txBody>
                  <a:tcPr marL="4638" marR="4638" marT="4638" marB="0"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310.073</a:t>
                      </a:r>
                    </a:p>
                  </a:txBody>
                  <a:tcPr marL="4638" marR="4638" marT="4638" marB="0"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358.871</a:t>
                      </a:r>
                    </a:p>
                  </a:txBody>
                  <a:tcPr marL="4638" marR="4638" marT="4638" marB="0"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200" b="0" i="0" u="none" strike="noStrike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429.814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1646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NORMAL POLİKLİNİK ADETİ</a:t>
                      </a:r>
                    </a:p>
                  </a:txBody>
                  <a:tcPr marL="4638" marR="4638" marT="4638" marB="0"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12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40.865.387</a:t>
                      </a:r>
                    </a:p>
                  </a:txBody>
                  <a:tcPr marL="4638" marR="4638" marT="4638" marB="0"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12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44.081.984</a:t>
                      </a:r>
                    </a:p>
                  </a:txBody>
                  <a:tcPr marL="4638" marR="4638" marT="4638" marB="0"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12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44.694.953 *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1646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ACİL POLİKLİNİK ADETİ</a:t>
                      </a:r>
                    </a:p>
                  </a:txBody>
                  <a:tcPr marL="4638" marR="4638" marT="4638" marB="0"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12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9.721.281</a:t>
                      </a:r>
                    </a:p>
                  </a:txBody>
                  <a:tcPr marL="4638" marR="4638" marT="4638" marB="0"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12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11.007.950</a:t>
                      </a:r>
                    </a:p>
                  </a:txBody>
                  <a:tcPr marL="4638" marR="4638" marT="4638" marB="0"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12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11.467.562*  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1646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TOPLAM AMELİYAT </a:t>
                      </a:r>
                    </a:p>
                  </a:txBody>
                  <a:tcPr marL="4638" marR="4638" marT="4638" marB="0"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12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1.234.992</a:t>
                      </a:r>
                    </a:p>
                  </a:txBody>
                  <a:tcPr marL="4638" marR="4638" marT="4638" marB="0"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12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2.094.487</a:t>
                      </a:r>
                    </a:p>
                  </a:txBody>
                  <a:tcPr marL="4638" marR="4638" marT="4638" marB="0"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12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1.602.976*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1646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ORGAN BAĞIŞI YAPAN</a:t>
                      </a:r>
                    </a:p>
                  </a:txBody>
                  <a:tcPr marL="4638" marR="4638" marT="4638" marB="0"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12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8.088</a:t>
                      </a:r>
                    </a:p>
                  </a:txBody>
                  <a:tcPr marL="4638" marR="4638" marT="4638" marB="0"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12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6.123</a:t>
                      </a:r>
                    </a:p>
                  </a:txBody>
                  <a:tcPr marL="4638" marR="4638" marT="4638" marB="0"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12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5.473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1646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ORGAN NAKLİ </a:t>
                      </a:r>
                    </a:p>
                  </a:txBody>
                  <a:tcPr marL="4638" marR="4638" marT="4638" marB="0"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12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1.232</a:t>
                      </a:r>
                    </a:p>
                  </a:txBody>
                  <a:tcPr marL="4638" marR="4638" marT="4638" marB="0"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12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1.602</a:t>
                      </a:r>
                    </a:p>
                  </a:txBody>
                  <a:tcPr marL="4638" marR="4638" marT="4638" marB="0"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12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1.327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1646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KALP NAKLİ </a:t>
                      </a:r>
                    </a:p>
                  </a:txBody>
                  <a:tcPr marL="4638" marR="4638" marT="4638" marB="0"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12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</a:p>
                  </a:txBody>
                  <a:tcPr marL="4638" marR="4638" marT="4638" marB="0"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12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</a:p>
                  </a:txBody>
                  <a:tcPr marL="4638" marR="4638" marT="4638" marB="0"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12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1646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AKCİĞER NAKLİ</a:t>
                      </a:r>
                    </a:p>
                  </a:txBody>
                  <a:tcPr marL="4638" marR="4638" marT="4638" marB="0"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12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4638" marR="4638" marT="4638" marB="0"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12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4638" marR="4638" marT="4638" marB="0"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12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1646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KARACİĞER NAKLİ</a:t>
                      </a:r>
                    </a:p>
                  </a:txBody>
                  <a:tcPr marL="4638" marR="4638" marT="4638" marB="0"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12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200</a:t>
                      </a:r>
                    </a:p>
                  </a:txBody>
                  <a:tcPr marL="4638" marR="4638" marT="4638" marB="0"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12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272</a:t>
                      </a:r>
                    </a:p>
                  </a:txBody>
                  <a:tcPr marL="4638" marR="4638" marT="4638" marB="0"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12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305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01646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BÖBREK NAKLİ</a:t>
                      </a:r>
                    </a:p>
                  </a:txBody>
                  <a:tcPr marL="4638" marR="4638" marT="4638" marB="0"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12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999</a:t>
                      </a:r>
                    </a:p>
                  </a:txBody>
                  <a:tcPr marL="4638" marR="4638" marT="4638" marB="0"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12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1291</a:t>
                      </a:r>
                    </a:p>
                  </a:txBody>
                  <a:tcPr marL="4638" marR="4638" marT="4638" marB="0"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12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989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01646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OBEZİTE ORANI  **</a:t>
                      </a:r>
                    </a:p>
                  </a:txBody>
                  <a:tcPr marL="4638" marR="4638" marT="4638" marB="0"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4638" marR="4638" marT="4638" marB="0"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% 38,7</a:t>
                      </a:r>
                    </a:p>
                  </a:txBody>
                  <a:tcPr marL="4638" marR="4638" marT="4638" marB="0"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tr-TR" sz="1200" b="0" i="0" u="none" strike="noStrike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01646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OBEZİTE KADIN ORANI  **</a:t>
                      </a:r>
                    </a:p>
                  </a:txBody>
                  <a:tcPr marL="4638" marR="4638" marT="4638" marB="0"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4638" marR="4638" marT="4638" marB="0"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% 45,1</a:t>
                      </a:r>
                    </a:p>
                  </a:txBody>
                  <a:tcPr marL="4638" marR="4638" marT="4638" marB="0"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tr-TR" sz="1200" b="0" i="0" u="none" strike="noStrike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01646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OBEZİTE ERKEK ORANI  **</a:t>
                      </a:r>
                    </a:p>
                  </a:txBody>
                  <a:tcPr marL="4638" marR="4638" marT="4638" marB="0"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4638" marR="4638" marT="4638" marB="0"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% 24,8</a:t>
                      </a:r>
                    </a:p>
                  </a:txBody>
                  <a:tcPr marL="4638" marR="4638" marT="4638" marB="0"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tr-TR" sz="1200" b="0" i="0" u="none" strike="noStrike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81316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ÖLEN BEBEK  / BEBEK ÖLÜM HIZI (1000'DE) (0-1 YAŞ)</a:t>
                      </a:r>
                    </a:p>
                  </a:txBody>
                  <a:tcPr marL="4638" marR="4638" marT="4638" marB="0"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1.717 </a:t>
                      </a:r>
                      <a:r>
                        <a:rPr lang="tr-TR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/ binde 7,5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96" marR="5996" marT="5996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1.485 / binde 6,5</a:t>
                      </a:r>
                    </a:p>
                  </a:txBody>
                  <a:tcPr marL="5996" marR="5996" marT="5996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1.739 / binde 7,2</a:t>
                      </a:r>
                    </a:p>
                  </a:txBody>
                  <a:tcPr marL="5996" marR="5996" marT="5996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98094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OECD BEBEK ÖLÜM HIZI (1000' DE)  (0-1 YAŞ)</a:t>
                      </a:r>
                    </a:p>
                  </a:txBody>
                  <a:tcPr marL="4638" marR="4638" marT="4638" marB="0"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binde 4,3</a:t>
                      </a:r>
                    </a:p>
                  </a:txBody>
                  <a:tcPr marL="4638" marR="4638" marT="4638" marB="0"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tr-TR" sz="1400" b="0" i="0" u="none" strike="noStrike" kern="1200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184" marR="6184" marT="6184" marB="0" anchor="ctr">
                    <a:lnL w="12700" cap="flat" cmpd="sng" algn="ctr">
                      <a:solidFill>
                        <a:srgbClr val="66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300925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ÖLEN ANNE SAYISI / ANNE ÖLÜM ORANI (100.000’DE)</a:t>
                      </a:r>
                    </a:p>
                  </a:txBody>
                  <a:tcPr marL="4638" marR="4638" marT="4638" marB="0"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24 / yüzbinde 10,5</a:t>
                      </a:r>
                    </a:p>
                  </a:txBody>
                  <a:tcPr marL="5996" marR="5996" marT="5996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24 / </a:t>
                      </a:r>
                      <a:r>
                        <a:rPr lang="tr-TR" sz="1200" b="0" i="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yüzbinde</a:t>
                      </a:r>
                      <a:r>
                        <a:rPr lang="tr-TR" sz="1200" b="0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10,6</a:t>
                      </a:r>
                    </a:p>
                  </a:txBody>
                  <a:tcPr marL="5996" marR="5996" marT="5996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35 / </a:t>
                      </a:r>
                      <a:r>
                        <a:rPr lang="tr-TR" sz="1200" b="0" i="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yüzbinde</a:t>
                      </a:r>
                      <a:r>
                        <a:rPr lang="tr-TR" sz="1200" b="0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13,1</a:t>
                      </a:r>
                    </a:p>
                  </a:txBody>
                  <a:tcPr marL="5996" marR="5996" marT="5996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301646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NORMAL DOĞUM</a:t>
                      </a:r>
                    </a:p>
                  </a:txBody>
                  <a:tcPr marL="4638" marR="4638" marT="4638" marB="0"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96.995</a:t>
                      </a:r>
                    </a:p>
                  </a:txBody>
                  <a:tcPr marL="5996" marR="5996" marT="5996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91.743</a:t>
                      </a:r>
                    </a:p>
                  </a:txBody>
                  <a:tcPr marL="5996" marR="5996" marT="5996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200" b="0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97.891</a:t>
                      </a:r>
                    </a:p>
                  </a:txBody>
                  <a:tcPr marL="5996" marR="5996" marT="5996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301646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SEZARYEN DOĞUM</a:t>
                      </a:r>
                    </a:p>
                  </a:txBody>
                  <a:tcPr marL="4638" marR="4638" marT="4638" marB="0"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118.702</a:t>
                      </a:r>
                    </a:p>
                  </a:txBody>
                  <a:tcPr marL="5996" marR="5996" marT="5996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120.922</a:t>
                      </a:r>
                    </a:p>
                  </a:txBody>
                  <a:tcPr marL="5996" marR="5996" marT="5996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200" b="0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129.037</a:t>
                      </a:r>
                    </a:p>
                  </a:txBody>
                  <a:tcPr marL="5996" marR="5996" marT="5996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301646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SEZARYEN DIŞI MÜDAHALELİ DOĞUM</a:t>
                      </a:r>
                    </a:p>
                  </a:txBody>
                  <a:tcPr marL="4638" marR="4638" marT="4638" marB="0"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2.468</a:t>
                      </a:r>
                    </a:p>
                  </a:txBody>
                  <a:tcPr marL="5996" marR="5996" marT="5996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3.988</a:t>
                      </a:r>
                    </a:p>
                  </a:txBody>
                  <a:tcPr marL="5996" marR="5996" marT="5996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200" b="0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2.210</a:t>
                      </a:r>
                    </a:p>
                  </a:txBody>
                  <a:tcPr marL="5996" marR="5996" marT="5996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301646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HASTANEDE TOPLAM DOĞUM SAYISI</a:t>
                      </a:r>
                    </a:p>
                  </a:txBody>
                  <a:tcPr marL="4638" marR="4638" marT="4638" marB="0"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218.165</a:t>
                      </a:r>
                    </a:p>
                  </a:txBody>
                  <a:tcPr marL="5996" marR="5996" marT="5996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216.653</a:t>
                      </a:r>
                    </a:p>
                  </a:txBody>
                  <a:tcPr marL="5996" marR="5996" marT="5996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229.138</a:t>
                      </a:r>
                    </a:p>
                  </a:txBody>
                  <a:tcPr marL="5996" marR="5996" marT="5996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</a:tbl>
          </a:graphicData>
        </a:graphic>
      </p:graphicFrame>
      <p:sp>
        <p:nvSpPr>
          <p:cNvPr id="5" name="Metin kutusu 1"/>
          <p:cNvSpPr txBox="1"/>
          <p:nvPr/>
        </p:nvSpPr>
        <p:spPr>
          <a:xfrm>
            <a:off x="188640" y="8678818"/>
            <a:ext cx="64280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2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* İ.Ü. Cerrahpaşa Hast. verileri dahil değildir.</a:t>
            </a:r>
          </a:p>
          <a:p>
            <a:r>
              <a:rPr lang="tr-TR" sz="12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**2012 Yılında </a:t>
            </a:r>
            <a:r>
              <a:rPr lang="tr-TR" sz="1200" b="1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obezite</a:t>
            </a:r>
            <a:r>
              <a:rPr lang="tr-TR" sz="12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ile ilgili araştırma bulunmamaktadır. </a:t>
            </a:r>
          </a:p>
          <a:p>
            <a:r>
              <a:rPr lang="tr-TR" sz="12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Sağlık Net 2  sisteminde var olan </a:t>
            </a:r>
            <a:r>
              <a:rPr lang="tr-TR" sz="1200" b="1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obezite</a:t>
            </a:r>
            <a:r>
              <a:rPr lang="tr-TR" sz="12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ile ilgili veriler  İstanbul genelini kapsamamaktadır. 2011 Yılına ait</a:t>
            </a:r>
          </a:p>
          <a:p>
            <a:r>
              <a:rPr lang="tr-TR" sz="12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Veriler TURDEP araştırmasına aittir.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188640" y="488950"/>
            <a:ext cx="6428060" cy="357504"/>
          </a:xfrm>
        </p:spPr>
        <p:txBody>
          <a:bodyPr/>
          <a:lstStyle/>
          <a:p>
            <a:pPr algn="ctr" eaLnBrk="1" hangingPunct="1"/>
            <a:r>
              <a:rPr lang="tr-TR" sz="1800" b="1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SAĞLIK</a:t>
            </a:r>
          </a:p>
        </p:txBody>
      </p:sp>
      <p:sp>
        <p:nvSpPr>
          <p:cNvPr id="2" name="Slayt Numarası Yer Tutucusu 1">
            <a:extLst>
              <a:ext uri="{FF2B5EF4-FFF2-40B4-BE49-F238E27FC236}">
                <a16:creationId xmlns:a16="http://schemas.microsoft.com/office/drawing/2014/main" id="{A7C5F14E-813A-4F75-8565-716FEBB07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979C48-A748-48C9-B264-A35E2CA3DA99}" type="slidenum">
              <a:rPr lang="tr-TR" smtClean="0"/>
              <a:pPr>
                <a:defRPr/>
              </a:pPr>
              <a:t>33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17749647"/>
      </p:ext>
    </p:extLst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6198625"/>
              </p:ext>
            </p:extLst>
          </p:nvPr>
        </p:nvGraphicFramePr>
        <p:xfrm>
          <a:off x="377379" y="3418886"/>
          <a:ext cx="6102398" cy="2258014"/>
        </p:xfrm>
        <a:graphic>
          <a:graphicData uri="http://schemas.openxmlformats.org/drawingml/2006/table">
            <a:tbl>
              <a:tblPr/>
              <a:tblGrid>
                <a:gridCol w="37804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8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31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323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+mn-cs"/>
                        </a:rPr>
                        <a:t>SAĞLIK HİZMETLERİNİN KİŞİ BAŞINA DAĞILIMI</a:t>
                      </a:r>
                    </a:p>
                  </a:txBody>
                  <a:tcPr marL="68573" marR="68573" marT="34287" marB="34287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303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73" marR="68573" marT="34287" marB="34287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3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ea typeface="+mn-ea"/>
                          <a:cs typeface="Times New Roman" pitchFamily="18" charset="0"/>
                        </a:rPr>
                        <a:t>İSTANBUL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(Nufüs:13.854.740)</a:t>
                      </a:r>
                      <a:endParaRPr lang="tr-TR" sz="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3" marR="68573" marT="34287" marB="34287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3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ea typeface="+mn-ea"/>
                          <a:cs typeface="Times New Roman" pitchFamily="18" charset="0"/>
                        </a:rPr>
                        <a:t>TÜRKİYE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tr-TR" sz="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(Nufüs75.627.384)</a:t>
                      </a:r>
                      <a:endParaRPr kumimoji="0" lang="tr-TR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73" marR="68573" marT="34287" marB="34287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793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Times New Roman" pitchFamily="18" charset="0"/>
                        </a:rPr>
                        <a:t>YATAK BAŞINA DÜŞEN KİŞİ</a:t>
                      </a:r>
                    </a:p>
                  </a:txBody>
                  <a:tcPr marL="68573" marR="68573" marT="34287" marB="34287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447</a:t>
                      </a:r>
                    </a:p>
                  </a:txBody>
                  <a:tcPr marL="68573" marR="54000" marT="34287" marB="34287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400</a:t>
                      </a:r>
                    </a:p>
                  </a:txBody>
                  <a:tcPr marL="68573" marR="54000" marT="34287" marB="34287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793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Times New Roman" pitchFamily="18" charset="0"/>
                        </a:rPr>
                        <a:t>DOKTOR BAŞINA DÜŞEN KİŞİ </a:t>
                      </a:r>
                      <a:r>
                        <a:rPr kumimoji="0" lang="tr-TR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Times New Roman" pitchFamily="18" charset="0"/>
                        </a:rPr>
                        <a:t>(Diş hek. hariç)</a:t>
                      </a:r>
                      <a:endParaRPr kumimoji="0" lang="tr-TR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73" marR="68573" marT="34287" marB="34287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538</a:t>
                      </a:r>
                    </a:p>
                  </a:txBody>
                  <a:tcPr marL="68573" marR="54000" marT="34287" marB="34287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609</a:t>
                      </a:r>
                    </a:p>
                  </a:txBody>
                  <a:tcPr marL="68573" marR="54000" marT="34287" marB="34287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793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Times New Roman" pitchFamily="18" charset="0"/>
                        </a:rPr>
                        <a:t>HEMŞİRE BAŞINA DÜŞEN KİŞİ </a:t>
                      </a:r>
                    </a:p>
                  </a:txBody>
                  <a:tcPr marL="68573" marR="68573" marT="34287" marB="34287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1400" b="0" dirty="0">
                          <a:latin typeface="Arial" pitchFamily="34" charset="0"/>
                          <a:cs typeface="Arial" pitchFamily="34" charset="0"/>
                        </a:rPr>
                        <a:t>810</a:t>
                      </a:r>
                    </a:p>
                  </a:txBody>
                  <a:tcPr marL="68573" marR="54000" marT="34287" marB="34287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1400" b="0" dirty="0">
                          <a:latin typeface="Arial" pitchFamily="34" charset="0"/>
                          <a:cs typeface="Arial" pitchFamily="34" charset="0"/>
                        </a:rPr>
                        <a:t>601</a:t>
                      </a:r>
                    </a:p>
                  </a:txBody>
                  <a:tcPr marL="68573" marR="54000" marT="34287" marB="34287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793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Times New Roman" pitchFamily="18" charset="0"/>
                        </a:rPr>
                        <a:t>EBE+HEMŞİRE BAŞINA DÜŞEN KİŞİ </a:t>
                      </a:r>
                    </a:p>
                  </a:txBody>
                  <a:tcPr marL="68573" marR="68573" marT="34287" marB="34287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653</a:t>
                      </a:r>
                    </a:p>
                  </a:txBody>
                  <a:tcPr marL="68573" marR="54000" marT="34287" marB="34287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428</a:t>
                      </a:r>
                    </a:p>
                  </a:txBody>
                  <a:tcPr marL="68573" marR="54000" marT="34287" marB="34287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6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8438432"/>
              </p:ext>
            </p:extLst>
          </p:nvPr>
        </p:nvGraphicFramePr>
        <p:xfrm>
          <a:off x="377379" y="1014087"/>
          <a:ext cx="6102679" cy="1883820"/>
        </p:xfrm>
        <a:graphic>
          <a:graphicData uri="http://schemas.openxmlformats.org/drawingml/2006/table">
            <a:tbl>
              <a:tblPr/>
              <a:tblGrid>
                <a:gridCol w="2864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10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40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29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0147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SAĞLIK İLE İLGİLİ GENEL GÖSTERGELER</a:t>
                      </a:r>
                    </a:p>
                  </a:txBody>
                  <a:tcPr marL="68573" marR="68573" marT="34287" marB="34287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97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68573" marR="68573" marT="34287" marB="34287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İSTANBUL</a:t>
                      </a:r>
                      <a:endParaRPr kumimoji="0" lang="tr-T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68573" marR="68573" marT="34287" marB="34287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TÜRKİYE</a:t>
                      </a:r>
                      <a:endParaRPr kumimoji="0" lang="tr-T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68573" marR="68573" marT="34287" marB="34287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İST. PAYI %</a:t>
                      </a:r>
                      <a:endParaRPr kumimoji="0" lang="tr-T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68573" marR="68573" marT="34287" marB="34287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088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Times New Roman" pitchFamily="18" charset="0"/>
                        </a:rPr>
                        <a:t>HASTANE SAYISI </a:t>
                      </a:r>
                    </a:p>
                  </a:txBody>
                  <a:tcPr marL="68573" marR="68573" marT="34287" marB="34287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1400" b="0" dirty="0">
                          <a:latin typeface="Arial" pitchFamily="34" charset="0"/>
                          <a:cs typeface="Arial" pitchFamily="34" charset="0"/>
                        </a:rPr>
                        <a:t>219</a:t>
                      </a:r>
                    </a:p>
                  </a:txBody>
                  <a:tcPr marL="68573" marR="54000" marT="34287" marB="34287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1400" b="0" dirty="0">
                          <a:latin typeface="Arial" pitchFamily="34" charset="0"/>
                          <a:cs typeface="Arial" pitchFamily="34" charset="0"/>
                        </a:rPr>
                        <a:t>1.409</a:t>
                      </a:r>
                    </a:p>
                  </a:txBody>
                  <a:tcPr marL="68573" marR="54000" marT="34287" marB="34287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1400" b="0" dirty="0">
                          <a:latin typeface="Arial" pitchFamily="34" charset="0"/>
                          <a:cs typeface="Arial" pitchFamily="34" charset="0"/>
                        </a:rPr>
                        <a:t>15,54</a:t>
                      </a:r>
                    </a:p>
                  </a:txBody>
                  <a:tcPr marL="68573" marR="54000" marT="34287" marB="34287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088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Times New Roman" pitchFamily="18" charset="0"/>
                        </a:rPr>
                        <a:t>YATAK SAYISI</a:t>
                      </a:r>
                    </a:p>
                  </a:txBody>
                  <a:tcPr marL="68573" marR="68573" marT="34287" marB="34287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31.010</a:t>
                      </a:r>
                    </a:p>
                  </a:txBody>
                  <a:tcPr marL="68573" marR="54000" marT="34287" marB="34287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1400" b="0" dirty="0">
                          <a:latin typeface="Arial" pitchFamily="34" charset="0"/>
                          <a:cs typeface="Arial" pitchFamily="34" charset="0"/>
                        </a:rPr>
                        <a:t>189.172</a:t>
                      </a:r>
                    </a:p>
                  </a:txBody>
                  <a:tcPr marL="68573" marR="54000" marT="34287" marB="34287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1400" b="0" dirty="0">
                          <a:latin typeface="Arial" pitchFamily="34" charset="0"/>
                          <a:cs typeface="Arial" pitchFamily="34" charset="0"/>
                        </a:rPr>
                        <a:t>16,39</a:t>
                      </a:r>
                    </a:p>
                  </a:txBody>
                  <a:tcPr marL="68573" marR="54000" marT="34287" marB="34287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088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Times New Roman" pitchFamily="18" charset="0"/>
                        </a:rPr>
                        <a:t>HEKİM SAYISI (Diş </a:t>
                      </a:r>
                      <a:r>
                        <a:rPr kumimoji="0" lang="tr-TR" sz="12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Times New Roman" pitchFamily="18" charset="0"/>
                        </a:rPr>
                        <a:t>hek</a:t>
                      </a: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Times New Roman" pitchFamily="18" charset="0"/>
                        </a:rPr>
                        <a:t>. hariç)</a:t>
                      </a:r>
                    </a:p>
                  </a:txBody>
                  <a:tcPr marL="68573" marR="68573" marT="34287" marB="34287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0" i="0" u="none" strike="noStrike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25.756</a:t>
                      </a:r>
                    </a:p>
                  </a:txBody>
                  <a:tcPr marL="68573" marR="54000" marT="34287" marB="34287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124.241</a:t>
                      </a:r>
                    </a:p>
                  </a:txBody>
                  <a:tcPr marL="68573" marR="54000" marT="34287" marB="34287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20,73</a:t>
                      </a:r>
                    </a:p>
                  </a:txBody>
                  <a:tcPr marL="68573" marR="54000" marT="34287" marB="34287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7" name="6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1251818"/>
              </p:ext>
            </p:extLst>
          </p:nvPr>
        </p:nvGraphicFramePr>
        <p:xfrm>
          <a:off x="377379" y="6197879"/>
          <a:ext cx="6102398" cy="2394156"/>
        </p:xfrm>
        <a:graphic>
          <a:graphicData uri="http://schemas.openxmlformats.org/drawingml/2006/table">
            <a:tbl>
              <a:tblPr/>
              <a:tblGrid>
                <a:gridCol w="29701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0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88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33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57706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112 ACİL HİZMETLERİ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72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</a:rPr>
                        <a:t>AVRUPA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</a:rPr>
                        <a:t>ANADOLU 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</a:rPr>
                        <a:t>TOPLAM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72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112 İSTASYONU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+mn-cs"/>
                        </a:rPr>
                        <a:t>108</a:t>
                      </a:r>
                    </a:p>
                  </a:txBody>
                  <a:tcPr marL="7144" marR="54000" marT="7144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+mn-cs"/>
                        </a:rPr>
                        <a:t>55</a:t>
                      </a:r>
                    </a:p>
                  </a:txBody>
                  <a:tcPr marL="7144" marR="54000" marT="7144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+mn-cs"/>
                        </a:rPr>
                        <a:t>163</a:t>
                      </a:r>
                    </a:p>
                  </a:txBody>
                  <a:tcPr marL="7144" marR="54000" marT="7144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72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AMBULANS SAYISI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+mn-cs"/>
                        </a:rPr>
                        <a:t>193</a:t>
                      </a:r>
                    </a:p>
                  </a:txBody>
                  <a:tcPr marL="7144" marR="54000" marT="7144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+mn-cs"/>
                        </a:rPr>
                        <a:t>65</a:t>
                      </a:r>
                    </a:p>
                  </a:txBody>
                  <a:tcPr marL="7144" marR="54000" marT="7144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+mn-cs"/>
                        </a:rPr>
                        <a:t>258</a:t>
                      </a:r>
                    </a:p>
                  </a:txBody>
                  <a:tcPr marL="7144" marR="54000" marT="7144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72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TAŞINAN VAKA SAYISI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+mn-cs"/>
                        </a:rPr>
                        <a:t>262.498</a:t>
                      </a:r>
                    </a:p>
                  </a:txBody>
                  <a:tcPr marL="7144" marR="54000" marT="7144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+mn-cs"/>
                        </a:rPr>
                        <a:t>167.316</a:t>
                      </a:r>
                    </a:p>
                  </a:txBody>
                  <a:tcPr marL="7144" marR="54000" marT="7144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+mn-cs"/>
                        </a:rPr>
                        <a:t>429.814</a:t>
                      </a:r>
                    </a:p>
                  </a:txBody>
                  <a:tcPr marL="7144" marR="54000" marT="7144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72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+mn-cs"/>
                        </a:rPr>
                        <a:t>İLK 10 DAKİKA ULAŞILAN HASTA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+mn-cs"/>
                        </a:rPr>
                        <a:t>146.270</a:t>
                      </a:r>
                    </a:p>
                  </a:txBody>
                  <a:tcPr marL="7144" marR="54000" marT="7144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+mn-cs"/>
                        </a:rPr>
                        <a:t>87.950</a:t>
                      </a:r>
                    </a:p>
                  </a:txBody>
                  <a:tcPr marL="7144" marR="54000" marT="7144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+mn-cs"/>
                        </a:rPr>
                        <a:t>234.220</a:t>
                      </a:r>
                    </a:p>
                  </a:txBody>
                  <a:tcPr marL="7144" marR="54000" marT="7144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" name="Slayt Numarası Yer Tutucusu 1">
            <a:extLst>
              <a:ext uri="{FF2B5EF4-FFF2-40B4-BE49-F238E27FC236}">
                <a16:creationId xmlns:a16="http://schemas.microsoft.com/office/drawing/2014/main" id="{D08526FD-7821-4536-9901-B84344A635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979C48-A748-48C9-B264-A35E2CA3DA99}" type="slidenum">
              <a:rPr lang="tr-TR" smtClean="0"/>
              <a:pPr>
                <a:defRPr/>
              </a:pPr>
              <a:t>34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49655159"/>
      </p:ext>
    </p:extLst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Group 4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43753971"/>
              </p:ext>
            </p:extLst>
          </p:nvPr>
        </p:nvGraphicFramePr>
        <p:xfrm>
          <a:off x="296653" y="5588000"/>
          <a:ext cx="6307392" cy="3521621"/>
        </p:xfrm>
        <a:graphic>
          <a:graphicData uri="http://schemas.openxmlformats.org/drawingml/2006/table">
            <a:tbl>
              <a:tblPr/>
              <a:tblGrid>
                <a:gridCol w="15065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57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66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98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98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867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18055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POLİKLİNİK  DAĞILIMI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68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DEVLET 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ÜNİVERSİTE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ÖZEL 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AİLE HEK.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TOPLAM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0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NORMAL POLİKLİNİK</a:t>
                      </a:r>
                    </a:p>
                  </a:txBody>
                  <a:tcPr marL="54000" marR="27000" marT="7144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1400" b="0" i="0" u="none" strike="noStrike" dirty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28.093.485</a:t>
                      </a:r>
                    </a:p>
                  </a:txBody>
                  <a:tcPr marL="7144" marR="8100" marT="7144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2.456.750</a:t>
                      </a:r>
                    </a:p>
                  </a:txBody>
                  <a:tcPr marL="7144" marR="8100" marT="7144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+mn-lt"/>
                        </a:rPr>
                        <a:t>14.144.718</a:t>
                      </a:r>
                    </a:p>
                  </a:txBody>
                  <a:tcPr marL="7144" marR="8100" marT="7144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1400" b="0" i="0" u="none" strike="noStrike" dirty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36.714.108</a:t>
                      </a:r>
                    </a:p>
                  </a:txBody>
                  <a:tcPr marL="7144" marR="8100" marT="7144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81.409.061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ACİL POLİKLİNİK</a:t>
                      </a:r>
                    </a:p>
                  </a:txBody>
                  <a:tcPr marL="54000" marR="27000" marT="7144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1400" b="0" i="0" u="none" strike="noStrike" dirty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9.590.983</a:t>
                      </a:r>
                    </a:p>
                  </a:txBody>
                  <a:tcPr marL="7144" marR="8100" marT="7144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544.186</a:t>
                      </a:r>
                    </a:p>
                  </a:txBody>
                  <a:tcPr marL="7144" marR="8100" marT="7144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+mn-lt"/>
                        </a:rPr>
                        <a:t>1.332.393</a:t>
                      </a:r>
                    </a:p>
                  </a:txBody>
                  <a:tcPr marL="7144" marR="8100" marT="7144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1400" b="0" i="0" u="none" strike="noStrike" dirty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-</a:t>
                      </a:r>
                    </a:p>
                  </a:txBody>
                  <a:tcPr marL="7144" marR="8100" marT="7144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11.467.562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0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TOPLAM</a:t>
                      </a:r>
                    </a:p>
                  </a:txBody>
                  <a:tcPr marL="54000" marR="7144" marT="7144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37.684.468</a:t>
                      </a:r>
                    </a:p>
                  </a:txBody>
                  <a:tcPr marL="7144" marR="8100" marT="7144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3.000.936</a:t>
                      </a:r>
                    </a:p>
                  </a:txBody>
                  <a:tcPr marL="7144" marR="8100" marT="7144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+mn-lt"/>
                        </a:rPr>
                        <a:t>15.477.111</a:t>
                      </a:r>
                    </a:p>
                  </a:txBody>
                  <a:tcPr marL="7144" marR="8100" marT="7144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1400" b="0" i="0" u="none" strike="noStrike" dirty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36.714.108</a:t>
                      </a:r>
                    </a:p>
                  </a:txBody>
                  <a:tcPr marL="7144" marR="8100" marT="7144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92.876.623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9" name="Group 4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31340738"/>
              </p:ext>
            </p:extLst>
          </p:nvPr>
        </p:nvGraphicFramePr>
        <p:xfrm>
          <a:off x="296651" y="796378"/>
          <a:ext cx="6264697" cy="4334421"/>
        </p:xfrm>
        <a:graphic>
          <a:graphicData uri="http://schemas.openxmlformats.org/drawingml/2006/table">
            <a:tbl>
              <a:tblPr/>
              <a:tblGrid>
                <a:gridCol w="9146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87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09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1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810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810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7210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06907"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DOKTORLARIN DAĞILIMI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2976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6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UZMAN HEKİM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PRATİSYEN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ASİSTAN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DİŞ HEKİMİ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TOPLAM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5357"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SAĞLIK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BAKANLIĞI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HAST.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5.884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347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3.330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519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1400" b="0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10.080</a:t>
                      </a:r>
                    </a:p>
                  </a:txBody>
                  <a:tcPr marL="7144" marR="54000" marT="7144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2976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AİLE SAĞ.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219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3.099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358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1400" b="0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3.676</a:t>
                      </a:r>
                    </a:p>
                  </a:txBody>
                  <a:tcPr marL="7144" marR="54000" marT="7144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2976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tr-TR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HALK SAĞ.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38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253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1400" b="0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300</a:t>
                      </a:r>
                    </a:p>
                  </a:txBody>
                  <a:tcPr marL="7144" marR="54000" marT="7144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297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tr-TR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Sağlık MÜD.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259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1400" b="0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269</a:t>
                      </a:r>
                    </a:p>
                  </a:txBody>
                  <a:tcPr marL="7144" marR="54000" marT="7144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3646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ÖZEL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6.880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1.002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4.590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1400" b="0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12.472</a:t>
                      </a:r>
                    </a:p>
                  </a:txBody>
                  <a:tcPr marL="7144" marR="54000" marT="7144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4159"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ÜNİVERSİTE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2.609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23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1.812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4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205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1400" b="0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4.649</a:t>
                      </a:r>
                    </a:p>
                  </a:txBody>
                  <a:tcPr marL="7144" marR="54000" marT="7144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2448"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TOPLAM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1400" b="0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15.630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1400" b="0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4.983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1400" b="0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5.142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1400" b="0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5.690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1400" b="0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31.446</a:t>
                      </a:r>
                    </a:p>
                  </a:txBody>
                  <a:tcPr marL="7144" marR="54000" marT="7144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" name="Slayt Numarası Yer Tutucusu 1">
            <a:extLst>
              <a:ext uri="{FF2B5EF4-FFF2-40B4-BE49-F238E27FC236}">
                <a16:creationId xmlns:a16="http://schemas.microsoft.com/office/drawing/2014/main" id="{F62758C4-53A9-41A0-8E49-EEAF6EF39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979C48-A748-48C9-B264-A35E2CA3DA99}" type="slidenum">
              <a:rPr lang="tr-TR" smtClean="0"/>
              <a:pPr>
                <a:defRPr/>
              </a:pPr>
              <a:t>35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3933270"/>
      </p:ext>
    </p:extLst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idx="4294967295"/>
          </p:nvPr>
        </p:nvSpPr>
        <p:spPr>
          <a:xfrm>
            <a:off x="0" y="509843"/>
            <a:ext cx="6857999" cy="583406"/>
          </a:xfrm>
        </p:spPr>
        <p:txBody>
          <a:bodyPr>
            <a:noAutofit/>
          </a:bodyPr>
          <a:lstStyle/>
          <a:p>
            <a:pPr algn="ctr" eaLnBrk="1" hangingPunct="1"/>
            <a:r>
              <a:rPr lang="tr-TR" sz="1800" b="1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YILLARA GÖRE HASTANE SAYILARI</a:t>
            </a:r>
            <a:endParaRPr lang="tr-TR" sz="1800" dirty="0">
              <a:solidFill>
                <a:srgbClr val="FF33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5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241868"/>
              </p:ext>
            </p:extLst>
          </p:nvPr>
        </p:nvGraphicFramePr>
        <p:xfrm>
          <a:off x="296649" y="1093249"/>
          <a:ext cx="6264699" cy="8077203"/>
        </p:xfrm>
        <a:graphic>
          <a:graphicData uri="http://schemas.openxmlformats.org/drawingml/2006/table">
            <a:tbl>
              <a:tblPr/>
              <a:tblGrid>
                <a:gridCol w="14696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39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26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39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498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370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0393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2440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2440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2312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897467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BAĞLI OLDUĞU KURUM</a:t>
                      </a:r>
                    </a:p>
                  </a:txBody>
                  <a:tcPr marL="31750" marR="3175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gridSpan="9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YILLAR</a:t>
                      </a:r>
                    </a:p>
                  </a:txBody>
                  <a:tcPr marL="31750" marR="3175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746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2004</a:t>
                      </a:r>
                    </a:p>
                  </a:txBody>
                  <a:tcPr marL="31750" marR="3175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2005</a:t>
                      </a:r>
                    </a:p>
                  </a:txBody>
                  <a:tcPr marL="31750" marR="3175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2006</a:t>
                      </a:r>
                    </a:p>
                  </a:txBody>
                  <a:tcPr marL="31750" marR="3175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2007</a:t>
                      </a:r>
                    </a:p>
                  </a:txBody>
                  <a:tcPr marL="31750" marR="3175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2008</a:t>
                      </a:r>
                    </a:p>
                  </a:txBody>
                  <a:tcPr marL="31750" marR="3175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2009</a:t>
                      </a:r>
                    </a:p>
                  </a:txBody>
                  <a:tcPr marL="31750" marR="3175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2010</a:t>
                      </a:r>
                    </a:p>
                  </a:txBody>
                  <a:tcPr marL="31750" marR="3175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2011</a:t>
                      </a:r>
                    </a:p>
                  </a:txBody>
                  <a:tcPr marL="31750" marR="3175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2012</a:t>
                      </a:r>
                    </a:p>
                  </a:txBody>
                  <a:tcPr marL="31750" marR="3175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974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SAĞLIK BAKANLIĞI</a:t>
                      </a:r>
                    </a:p>
                  </a:txBody>
                  <a:tcPr marL="31750" marR="3175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33</a:t>
                      </a:r>
                    </a:p>
                  </a:txBody>
                  <a:tcPr marL="7144" marR="7144" marT="7144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51</a:t>
                      </a:r>
                    </a:p>
                  </a:txBody>
                  <a:tcPr marL="7144" marR="7144" marT="7144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52</a:t>
                      </a:r>
                    </a:p>
                  </a:txBody>
                  <a:tcPr marL="7144" marR="7144" marT="7144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52</a:t>
                      </a:r>
                    </a:p>
                  </a:txBody>
                  <a:tcPr marL="31750" marR="3175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52</a:t>
                      </a:r>
                    </a:p>
                  </a:txBody>
                  <a:tcPr marL="31750" marR="3175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53</a:t>
                      </a:r>
                    </a:p>
                  </a:txBody>
                  <a:tcPr marL="31750" marR="3175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52</a:t>
                      </a:r>
                    </a:p>
                  </a:txBody>
                  <a:tcPr marL="31750" marR="3175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55</a:t>
                      </a:r>
                    </a:p>
                  </a:txBody>
                  <a:tcPr marL="31750" marR="3175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55</a:t>
                      </a:r>
                    </a:p>
                  </a:txBody>
                  <a:tcPr marL="31750" marR="3175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974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SSK GENEL MÜD.</a:t>
                      </a:r>
                    </a:p>
                  </a:txBody>
                  <a:tcPr marL="31750" marR="3175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</a:p>
                  </a:txBody>
                  <a:tcPr marL="7144" marR="7144" marT="7144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7144" marR="7144" marT="7144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7144" marR="7144" marT="7144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974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ÜNİVERSİTELER</a:t>
                      </a:r>
                    </a:p>
                  </a:txBody>
                  <a:tcPr marL="31750" marR="3175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7144" marR="7144" marT="7144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7144" marR="7144" marT="7144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7144" marR="7144" marT="7144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7144" marR="7144" marT="7144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</a:p>
                  </a:txBody>
                  <a:tcPr marL="7144" marR="7144" marT="7144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</a:p>
                  </a:txBody>
                  <a:tcPr marL="7144" marR="7144" marT="7144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</a:p>
                  </a:txBody>
                  <a:tcPr marL="7144" marR="7144" marT="7144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</a:p>
                  </a:txBody>
                  <a:tcPr marL="7144" marR="7144" marT="7144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</a:p>
                  </a:txBody>
                  <a:tcPr marL="7144" marR="7144" marT="7144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974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DİĞER KAMU KUR.</a:t>
                      </a:r>
                    </a:p>
                  </a:txBody>
                  <a:tcPr marL="31750" marR="3175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7144" marR="7144" marT="7144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7144" marR="7144" marT="7144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7144" marR="7144" marT="7144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7144" marR="7144" marT="7144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7144" marR="7144" marT="7144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7144" marR="7144" marT="7144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7144" marR="7144" marT="7144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7144" marR="7144" marT="7144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7144" marR="7144" marT="7144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974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VAKIF  HASTANESİ</a:t>
                      </a:r>
                    </a:p>
                  </a:txBody>
                  <a:tcPr marL="31750" marR="3175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7144" marR="7144" marT="7144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7144" marR="7144" marT="7144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7144" marR="7144" marT="7144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7144" marR="7144" marT="7144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7144" marR="7144" marT="7144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7144" marR="7144" marT="7144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7144" marR="7144" marT="7144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7144" marR="7144" marT="7144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7144" marR="7144" marT="7144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974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ÖZEL HASTANELER</a:t>
                      </a:r>
                    </a:p>
                  </a:txBody>
                  <a:tcPr marL="31750" marR="3175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136</a:t>
                      </a:r>
                    </a:p>
                  </a:txBody>
                  <a:tcPr marL="7144" marR="7144" marT="7144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137</a:t>
                      </a:r>
                    </a:p>
                  </a:txBody>
                  <a:tcPr marL="7144" marR="7144" marT="7144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136</a:t>
                      </a:r>
                    </a:p>
                  </a:txBody>
                  <a:tcPr marL="7144" marR="7144" marT="7144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141</a:t>
                      </a:r>
                    </a:p>
                  </a:txBody>
                  <a:tcPr marL="7144" marR="7144" marT="7144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142</a:t>
                      </a:r>
                    </a:p>
                  </a:txBody>
                  <a:tcPr marL="7144" marR="7144" marT="7144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151</a:t>
                      </a:r>
                    </a:p>
                  </a:txBody>
                  <a:tcPr marL="7144" marR="7144" marT="7144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154</a:t>
                      </a:r>
                    </a:p>
                  </a:txBody>
                  <a:tcPr marL="7144" marR="7144" marT="7144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151</a:t>
                      </a:r>
                    </a:p>
                  </a:txBody>
                  <a:tcPr marL="7144" marR="7144" marT="7144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153</a:t>
                      </a:r>
                    </a:p>
                  </a:txBody>
                  <a:tcPr marL="7144" marR="7144" marT="7144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8974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TOPLAM</a:t>
                      </a:r>
                    </a:p>
                  </a:txBody>
                  <a:tcPr marL="31750" marR="3175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192</a:t>
                      </a:r>
                    </a:p>
                  </a:txBody>
                  <a:tcPr marL="7144" marR="7144" marT="7144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194</a:t>
                      </a:r>
                    </a:p>
                  </a:txBody>
                  <a:tcPr marL="7144" marR="7144" marT="7144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194</a:t>
                      </a:r>
                    </a:p>
                  </a:txBody>
                  <a:tcPr marL="7144" marR="7144" marT="7144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199</a:t>
                      </a:r>
                    </a:p>
                  </a:txBody>
                  <a:tcPr marL="7144" marR="7144" marT="7144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205</a:t>
                      </a:r>
                    </a:p>
                  </a:txBody>
                  <a:tcPr marL="7144" marR="7144" marT="7144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215</a:t>
                      </a:r>
                    </a:p>
                  </a:txBody>
                  <a:tcPr marL="7144" marR="7144" marT="7144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216</a:t>
                      </a:r>
                    </a:p>
                  </a:txBody>
                  <a:tcPr marL="7144" marR="7144" marT="7144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216</a:t>
                      </a:r>
                    </a:p>
                  </a:txBody>
                  <a:tcPr marL="7144" marR="7144" marT="7144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219</a:t>
                      </a:r>
                    </a:p>
                  </a:txBody>
                  <a:tcPr marL="7144" marR="7144" marT="7144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3" name="Slayt Numarası Yer Tutucusu 2">
            <a:extLst>
              <a:ext uri="{FF2B5EF4-FFF2-40B4-BE49-F238E27FC236}">
                <a16:creationId xmlns:a16="http://schemas.microsoft.com/office/drawing/2014/main" id="{7F16CD8A-8D77-42A9-8CD2-C240AC57C1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33E86D-47FE-4A98-B91B-91FFE54D33EE}" type="slidenum">
              <a:rPr lang="tr-TR" smtClean="0"/>
              <a:pPr>
                <a:defRPr/>
              </a:pPr>
              <a:t>36</a:t>
            </a:fld>
            <a:endParaRPr lang="tr-TR"/>
          </a:p>
        </p:txBody>
      </p:sp>
    </p:spTree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idx="4294967295"/>
          </p:nvPr>
        </p:nvSpPr>
        <p:spPr>
          <a:xfrm>
            <a:off x="394504" y="557312"/>
            <a:ext cx="5958578" cy="691586"/>
          </a:xfrm>
        </p:spPr>
        <p:txBody>
          <a:bodyPr/>
          <a:lstStyle/>
          <a:p>
            <a:pPr algn="ctr" eaLnBrk="1" hangingPunct="1"/>
            <a:r>
              <a:rPr lang="tr-TR" sz="1800" b="1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YILLARA  GÖRE  YATAK SAYILARI</a:t>
            </a:r>
          </a:p>
        </p:txBody>
      </p:sp>
      <p:graphicFrame>
        <p:nvGraphicFramePr>
          <p:cNvPr id="5" name="4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9329465"/>
              </p:ext>
            </p:extLst>
          </p:nvPr>
        </p:nvGraphicFramePr>
        <p:xfrm>
          <a:off x="394505" y="1066800"/>
          <a:ext cx="6172197" cy="4937984"/>
        </p:xfrm>
        <a:graphic>
          <a:graphicData uri="http://schemas.openxmlformats.org/drawingml/2006/table">
            <a:tbl>
              <a:tblPr/>
              <a:tblGrid>
                <a:gridCol w="19073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66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66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66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166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1668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1668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1668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4807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61724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BAĞLI OLDUĞU KURUM</a:t>
                      </a:r>
                    </a:p>
                  </a:txBody>
                  <a:tcPr marL="33338" marR="33338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YILLAR</a:t>
                      </a:r>
                      <a:endParaRPr kumimoji="0" lang="tr-T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338" marR="33338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724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2005</a:t>
                      </a:r>
                    </a:p>
                  </a:txBody>
                  <a:tcPr marL="33338" marR="33338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2006</a:t>
                      </a:r>
                    </a:p>
                  </a:txBody>
                  <a:tcPr marL="33338" marR="33338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2007</a:t>
                      </a:r>
                    </a:p>
                  </a:txBody>
                  <a:tcPr marL="33338" marR="33338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2008</a:t>
                      </a:r>
                    </a:p>
                  </a:txBody>
                  <a:tcPr marL="33338" marR="33338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2009</a:t>
                      </a:r>
                    </a:p>
                  </a:txBody>
                  <a:tcPr marL="33338" marR="33338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2010</a:t>
                      </a:r>
                    </a:p>
                  </a:txBody>
                  <a:tcPr marL="33338" marR="33338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2011</a:t>
                      </a:r>
                    </a:p>
                  </a:txBody>
                  <a:tcPr marL="33338" marR="33338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2012 </a:t>
                      </a:r>
                    </a:p>
                  </a:txBody>
                  <a:tcPr marL="33338" marR="33338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72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SAĞLIK BAKANLIĞI</a:t>
                      </a:r>
                    </a:p>
                  </a:txBody>
                  <a:tcPr marL="33338" marR="33338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19.882</a:t>
                      </a:r>
                    </a:p>
                  </a:txBody>
                  <a:tcPr marL="33338" marR="33338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20.070</a:t>
                      </a:r>
                    </a:p>
                  </a:txBody>
                  <a:tcPr marL="33338" marR="33338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13.812</a:t>
                      </a:r>
                    </a:p>
                  </a:txBody>
                  <a:tcPr marL="33338" marR="33338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15.578</a:t>
                      </a:r>
                    </a:p>
                  </a:txBody>
                  <a:tcPr marL="33338" marR="33338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15.060</a:t>
                      </a:r>
                    </a:p>
                  </a:txBody>
                  <a:tcPr marL="33338" marR="33338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15.321</a:t>
                      </a:r>
                    </a:p>
                  </a:txBody>
                  <a:tcPr marL="33338" marR="33338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15.480</a:t>
                      </a:r>
                    </a:p>
                  </a:txBody>
                  <a:tcPr marL="33338" marR="33338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15.557</a:t>
                      </a:r>
                    </a:p>
                  </a:txBody>
                  <a:tcPr marL="33338" marR="33338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72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ÜNİVERSİTELER</a:t>
                      </a:r>
                    </a:p>
                  </a:txBody>
                  <a:tcPr marL="33338" marR="33338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5.620</a:t>
                      </a:r>
                    </a:p>
                  </a:txBody>
                  <a:tcPr marL="33338" marR="33338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5.620</a:t>
                      </a:r>
                    </a:p>
                  </a:txBody>
                  <a:tcPr marL="33338" marR="33338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3.780</a:t>
                      </a:r>
                    </a:p>
                  </a:txBody>
                  <a:tcPr marL="33338" marR="33338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4.197</a:t>
                      </a:r>
                    </a:p>
                  </a:txBody>
                  <a:tcPr marL="33338" marR="33338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4.732</a:t>
                      </a:r>
                    </a:p>
                  </a:txBody>
                  <a:tcPr marL="33338" marR="33338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4.960</a:t>
                      </a:r>
                    </a:p>
                  </a:txBody>
                  <a:tcPr marL="33338" marR="33338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4.270</a:t>
                      </a:r>
                    </a:p>
                  </a:txBody>
                  <a:tcPr marL="33338" marR="33338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4.211</a:t>
                      </a:r>
                    </a:p>
                  </a:txBody>
                  <a:tcPr marL="33338" marR="33338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72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DİĞER KAMU KUR.</a:t>
                      </a:r>
                    </a:p>
                  </a:txBody>
                  <a:tcPr marL="33338" marR="33338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555</a:t>
                      </a:r>
                    </a:p>
                  </a:txBody>
                  <a:tcPr marL="33338" marR="33338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555</a:t>
                      </a:r>
                    </a:p>
                  </a:txBody>
                  <a:tcPr marL="33338" marR="33338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555</a:t>
                      </a:r>
                    </a:p>
                  </a:txBody>
                  <a:tcPr marL="33338" marR="33338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555</a:t>
                      </a:r>
                    </a:p>
                  </a:txBody>
                  <a:tcPr marL="33338" marR="33338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555</a:t>
                      </a:r>
                    </a:p>
                  </a:txBody>
                  <a:tcPr marL="33338" marR="33338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555</a:t>
                      </a:r>
                    </a:p>
                  </a:txBody>
                  <a:tcPr marL="33338" marR="33338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100</a:t>
                      </a:r>
                    </a:p>
                  </a:txBody>
                  <a:tcPr marL="33338" marR="33338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100</a:t>
                      </a:r>
                    </a:p>
                  </a:txBody>
                  <a:tcPr marL="33338" marR="33338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172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VAKIF HASTANESİ</a:t>
                      </a:r>
                    </a:p>
                  </a:txBody>
                  <a:tcPr marL="33338" marR="33338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338" marR="33338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338" marR="33338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759</a:t>
                      </a:r>
                    </a:p>
                  </a:txBody>
                  <a:tcPr marL="33338" marR="33338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651</a:t>
                      </a:r>
                    </a:p>
                  </a:txBody>
                  <a:tcPr marL="33338" marR="33338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910</a:t>
                      </a:r>
                    </a:p>
                  </a:txBody>
                  <a:tcPr marL="33338" marR="33338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33338" marR="33338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33338" marR="33338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</a:t>
                      </a:r>
                    </a:p>
                  </a:txBody>
                  <a:tcPr marL="33338" marR="33338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172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ÖZEL HASTANELER</a:t>
                      </a:r>
                    </a:p>
                  </a:txBody>
                  <a:tcPr marL="33338" marR="33338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8.538</a:t>
                      </a:r>
                    </a:p>
                  </a:txBody>
                  <a:tcPr marL="33338" marR="33338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8.709</a:t>
                      </a:r>
                    </a:p>
                  </a:txBody>
                  <a:tcPr marL="33338" marR="33338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8.136</a:t>
                      </a:r>
                    </a:p>
                  </a:txBody>
                  <a:tcPr marL="33338" marR="33338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9.786</a:t>
                      </a:r>
                    </a:p>
                  </a:txBody>
                  <a:tcPr marL="33338" marR="33338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9.786</a:t>
                      </a:r>
                    </a:p>
                  </a:txBody>
                  <a:tcPr marL="33338" marR="33338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10.220</a:t>
                      </a:r>
                    </a:p>
                  </a:txBody>
                  <a:tcPr marL="33338" marR="33338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10.529</a:t>
                      </a:r>
                    </a:p>
                  </a:txBody>
                  <a:tcPr marL="33338" marR="33338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11.142</a:t>
                      </a:r>
                    </a:p>
                  </a:txBody>
                  <a:tcPr marL="33338" marR="33338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172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TOPLAM</a:t>
                      </a:r>
                    </a:p>
                  </a:txBody>
                  <a:tcPr marL="33338" marR="33338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34.595</a:t>
                      </a:r>
                    </a:p>
                  </a:txBody>
                  <a:tcPr marL="33338" marR="33338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34.954</a:t>
                      </a:r>
                    </a:p>
                  </a:txBody>
                  <a:tcPr marL="33338" marR="33338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27.042</a:t>
                      </a:r>
                    </a:p>
                  </a:txBody>
                  <a:tcPr marL="33338" marR="33338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30.767</a:t>
                      </a:r>
                    </a:p>
                  </a:txBody>
                  <a:tcPr marL="33338" marR="33338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31.043</a:t>
                      </a:r>
                    </a:p>
                  </a:txBody>
                  <a:tcPr marL="33338" marR="33338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31.056</a:t>
                      </a:r>
                    </a:p>
                  </a:txBody>
                  <a:tcPr marL="33338" marR="33338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30.379</a:t>
                      </a:r>
                    </a:p>
                  </a:txBody>
                  <a:tcPr marL="33338" marR="33338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31.010</a:t>
                      </a:r>
                    </a:p>
                  </a:txBody>
                  <a:tcPr marL="33338" marR="33338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9418551"/>
              </p:ext>
            </p:extLst>
          </p:nvPr>
        </p:nvGraphicFramePr>
        <p:xfrm>
          <a:off x="394504" y="7509761"/>
          <a:ext cx="6172197" cy="112191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889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416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416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3973">
                <a:tc>
                  <a:txBody>
                    <a:bodyPr/>
                    <a:lstStyle/>
                    <a:p>
                      <a:endParaRPr lang="tr-TR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3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2003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3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2012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39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300" b="1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Erişkin</a:t>
                      </a:r>
                      <a:endParaRPr kumimoji="0" lang="tr-TR" sz="13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>
                          <a:latin typeface="Arial" pitchFamily="34" charset="0"/>
                          <a:cs typeface="Arial" pitchFamily="34" charset="0"/>
                        </a:rPr>
                        <a:t>278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>
                          <a:latin typeface="Arial" pitchFamily="34" charset="0"/>
                          <a:cs typeface="Arial" pitchFamily="34" charset="0"/>
                        </a:rPr>
                        <a:t>897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39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3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Yenidoğan</a:t>
                      </a:r>
                      <a:endParaRPr kumimoji="0" lang="tr-TR" sz="13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>
                          <a:latin typeface="Arial" pitchFamily="34" charset="0"/>
                          <a:cs typeface="Arial" pitchFamily="34" charset="0"/>
                        </a:rPr>
                        <a:t>125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>
                          <a:latin typeface="Arial" pitchFamily="34" charset="0"/>
                          <a:cs typeface="Arial" pitchFamily="34" charset="0"/>
                        </a:rPr>
                        <a:t>457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" name="1 Başlık"/>
          <p:cNvSpPr txBox="1">
            <a:spLocks/>
          </p:cNvSpPr>
          <p:nvPr/>
        </p:nvSpPr>
        <p:spPr>
          <a:xfrm>
            <a:off x="394501" y="6708508"/>
            <a:ext cx="6172200" cy="432048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1800" b="1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Yoğun Bakım Yatak Sayıları</a:t>
            </a:r>
          </a:p>
        </p:txBody>
      </p:sp>
      <p:sp>
        <p:nvSpPr>
          <p:cNvPr id="3" name="Slayt Numarası Yer Tutucusu 2">
            <a:extLst>
              <a:ext uri="{FF2B5EF4-FFF2-40B4-BE49-F238E27FC236}">
                <a16:creationId xmlns:a16="http://schemas.microsoft.com/office/drawing/2014/main" id="{855C47C1-A3FE-426E-A822-286D099365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33E86D-47FE-4A98-B91B-91FFE54D33EE}" type="slidenum">
              <a:rPr lang="tr-TR" smtClean="0"/>
              <a:pPr>
                <a:defRPr/>
              </a:pPr>
              <a:t>37</a:t>
            </a:fld>
            <a:endParaRPr lang="tr-TR"/>
          </a:p>
        </p:txBody>
      </p:sp>
    </p:spTree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04812" y="755254"/>
            <a:ext cx="5981899" cy="486965"/>
          </a:xfrm>
        </p:spPr>
        <p:txBody>
          <a:bodyPr/>
          <a:lstStyle/>
          <a:p>
            <a:pPr algn="ctr" eaLnBrk="1" hangingPunct="1"/>
            <a:r>
              <a:rPr lang="tr-TR" sz="1800" b="1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SOSYAL GÜVENLİK</a:t>
            </a:r>
          </a:p>
        </p:txBody>
      </p:sp>
      <p:sp>
        <p:nvSpPr>
          <p:cNvPr id="43011" name="Rectangle 3"/>
          <p:cNvSpPr>
            <a:spLocks noChangeArrowheads="1"/>
          </p:cNvSpPr>
          <p:nvPr/>
        </p:nvSpPr>
        <p:spPr bwMode="auto">
          <a:xfrm>
            <a:off x="3359131" y="3857837"/>
            <a:ext cx="138550" cy="276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68573" tIns="34287" rIns="68573" bIns="34287" anchor="ctr">
            <a:spAutoFit/>
          </a:bodyPr>
          <a:lstStyle/>
          <a:p>
            <a:pPr algn="ctr">
              <a:defRPr/>
            </a:pPr>
            <a:endParaRPr lang="tr-TR" sz="1350"/>
          </a:p>
        </p:txBody>
      </p:sp>
      <p:graphicFrame>
        <p:nvGraphicFramePr>
          <p:cNvPr id="9" name="8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8041746"/>
              </p:ext>
            </p:extLst>
          </p:nvPr>
        </p:nvGraphicFramePr>
        <p:xfrm>
          <a:off x="431600" y="1453244"/>
          <a:ext cx="5981899" cy="3106058"/>
        </p:xfrm>
        <a:graphic>
          <a:graphicData uri="http://schemas.openxmlformats.org/drawingml/2006/table">
            <a:tbl>
              <a:tblPr/>
              <a:tblGrid>
                <a:gridCol w="18229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80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954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54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68389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SOSYAL GÜVENLİK KURUMU</a:t>
                      </a:r>
                      <a:endParaRPr kumimoji="0" lang="tr-TR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435" marR="51435" marT="0" marB="0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AKTİF SİGORTALI</a:t>
                      </a:r>
                      <a:endParaRPr kumimoji="0" lang="tr-TR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435" marR="51435" marT="0" marB="0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893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TÜRKİYE</a:t>
                      </a:r>
                      <a:endParaRPr kumimoji="0" lang="tr-T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435" marR="51435" marT="0" marB="0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İSTANBUL</a:t>
                      </a:r>
                      <a:endParaRPr kumimoji="0" lang="tr-T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435" marR="51435" marT="0" marB="0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İST.’UN PAYI</a:t>
                      </a:r>
                      <a:endParaRPr kumimoji="0" lang="tr-T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435" marR="51435" marT="0" marB="0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53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SSK  (4/a)</a:t>
                      </a:r>
                      <a:endParaRPr kumimoji="0" lang="tr-T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435" marR="51435" marT="0" marB="0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12.654.168</a:t>
                      </a:r>
                    </a:p>
                  </a:txBody>
                  <a:tcPr marL="51435" marR="51435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3.653.299</a:t>
                      </a:r>
                    </a:p>
                  </a:txBody>
                  <a:tcPr marL="51435" marR="51435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% 28,87</a:t>
                      </a:r>
                    </a:p>
                  </a:txBody>
                  <a:tcPr marL="51435" marR="51435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53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Bağkur</a:t>
                      </a: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(4/b)</a:t>
                      </a:r>
                      <a:endParaRPr kumimoji="0" lang="tr-T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435" marR="51435" marT="0" marB="0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3.244.442</a:t>
                      </a:r>
                    </a:p>
                  </a:txBody>
                  <a:tcPr marL="51435" marR="51435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528.313</a:t>
                      </a:r>
                    </a:p>
                  </a:txBody>
                  <a:tcPr marL="51435" marR="51435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% 16,28</a:t>
                      </a:r>
                    </a:p>
                  </a:txBody>
                  <a:tcPr marL="51435" marR="51435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53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Emekli Sandığı (4/c)</a:t>
                      </a:r>
                      <a:endParaRPr kumimoji="0" lang="tr-T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435" marR="51435" marT="0" marB="0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2.613.470</a:t>
                      </a:r>
                    </a:p>
                  </a:txBody>
                  <a:tcPr marL="51435" marR="51435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301.080</a:t>
                      </a:r>
                    </a:p>
                  </a:txBody>
                  <a:tcPr marL="51435" marR="51435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% 11,52</a:t>
                      </a:r>
                    </a:p>
                  </a:txBody>
                  <a:tcPr marL="51435" marR="51435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127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TOPLAM</a:t>
                      </a:r>
                      <a:endParaRPr kumimoji="0" lang="tr-T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435" marR="5143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18.512.080</a:t>
                      </a:r>
                    </a:p>
                  </a:txBody>
                  <a:tcPr marL="51435" marR="51435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4.482.692</a:t>
                      </a:r>
                    </a:p>
                  </a:txBody>
                  <a:tcPr marL="51435" marR="51435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% 24,22</a:t>
                      </a:r>
                    </a:p>
                  </a:txBody>
                  <a:tcPr marL="51435" marR="51435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0" name="9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7858299"/>
              </p:ext>
            </p:extLst>
          </p:nvPr>
        </p:nvGraphicFramePr>
        <p:xfrm>
          <a:off x="438050" y="5245100"/>
          <a:ext cx="5981899" cy="3632200"/>
        </p:xfrm>
        <a:graphic>
          <a:graphicData uri="http://schemas.openxmlformats.org/drawingml/2006/table">
            <a:tbl>
              <a:tblPr/>
              <a:tblGrid>
                <a:gridCol w="18058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44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964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51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25183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SOSYAL GÜVENLİK KURUMU</a:t>
                      </a:r>
                      <a:endParaRPr kumimoji="0" lang="tr-TR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435" marR="51435" marT="0" marB="0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PASİF SİGORTALI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(Malul-Yaşlı-Ölüm-</a:t>
                      </a:r>
                      <a:r>
                        <a:rPr kumimoji="0" lang="tr-TR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Haksahibi</a:t>
                      </a:r>
                      <a:r>
                        <a:rPr kumimoji="0" lang="tr-T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</a:p>
                  </a:txBody>
                  <a:tcPr marL="51435" marR="51435" marT="0" marB="0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304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TÜRKİYE</a:t>
                      </a:r>
                      <a:endParaRPr kumimoji="0" lang="tr-T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435" marR="51435" marT="0" marB="0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İSTANBUL</a:t>
                      </a:r>
                      <a:endParaRPr kumimoji="0" lang="tr-T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435" marR="51435" marT="0" marB="0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İST.’UN PAYI</a:t>
                      </a:r>
                      <a:endParaRPr kumimoji="0" lang="tr-T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435" marR="51435" marT="0" marB="0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25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SSK (4/a)</a:t>
                      </a:r>
                    </a:p>
                  </a:txBody>
                  <a:tcPr marL="51435" marR="51435" marT="0" marB="0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5.966.411</a:t>
                      </a:r>
                    </a:p>
                  </a:txBody>
                  <a:tcPr marL="51435" marR="51435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1.407.428</a:t>
                      </a:r>
                    </a:p>
                  </a:txBody>
                  <a:tcPr marL="51435" marR="51435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% 23,59</a:t>
                      </a:r>
                    </a:p>
                  </a:txBody>
                  <a:tcPr marL="51435" marR="51435" marT="0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25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Bağkur</a:t>
                      </a: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(4/b)</a:t>
                      </a:r>
                    </a:p>
                  </a:txBody>
                  <a:tcPr marL="51435" marR="51435" marT="0" marB="0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2.454.795</a:t>
                      </a:r>
                    </a:p>
                  </a:txBody>
                  <a:tcPr marL="51435" marR="51435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278.025</a:t>
                      </a:r>
                    </a:p>
                  </a:txBody>
                  <a:tcPr marL="51435" marR="51435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% 11,32</a:t>
                      </a:r>
                    </a:p>
                  </a:txBody>
                  <a:tcPr marL="51435" marR="51435" marT="0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25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Emekli Sandığı (4/c)</a:t>
                      </a:r>
                    </a:p>
                  </a:txBody>
                  <a:tcPr marL="51435" marR="51435" marT="0" marB="0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1.878.116</a:t>
                      </a:r>
                    </a:p>
                  </a:txBody>
                  <a:tcPr marL="51435" marR="51435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300.367</a:t>
                      </a:r>
                    </a:p>
                  </a:txBody>
                  <a:tcPr marL="51435" marR="51435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% 15,99</a:t>
                      </a:r>
                    </a:p>
                  </a:txBody>
                  <a:tcPr marL="51435" marR="51435" marT="0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061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TOPLAM</a:t>
                      </a:r>
                    </a:p>
                  </a:txBody>
                  <a:tcPr marL="51435" marR="5143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10.299.322</a:t>
                      </a:r>
                    </a:p>
                  </a:txBody>
                  <a:tcPr marL="51435" marR="51435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1.985.820</a:t>
                      </a:r>
                    </a:p>
                  </a:txBody>
                  <a:tcPr marL="51435" marR="51435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% 19,3</a:t>
                      </a:r>
                    </a:p>
                  </a:txBody>
                  <a:tcPr marL="51435" marR="51435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" name="Slayt Numarası Yer Tutucusu 1">
            <a:extLst>
              <a:ext uri="{FF2B5EF4-FFF2-40B4-BE49-F238E27FC236}">
                <a16:creationId xmlns:a16="http://schemas.microsoft.com/office/drawing/2014/main" id="{D413A62C-EA2C-497E-9E86-B75D84B6EF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33E86D-47FE-4A98-B91B-91FFE54D33EE}" type="slidenum">
              <a:rPr lang="tr-TR" smtClean="0"/>
              <a:pPr>
                <a:defRPr/>
              </a:pPr>
              <a:t>38</a:t>
            </a:fld>
            <a:endParaRPr lang="tr-TR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idx="4294967295"/>
          </p:nvPr>
        </p:nvSpPr>
        <p:spPr>
          <a:xfrm>
            <a:off x="427848" y="209108"/>
            <a:ext cx="6002303" cy="525562"/>
          </a:xfrm>
        </p:spPr>
        <p:txBody>
          <a:bodyPr/>
          <a:lstStyle/>
          <a:p>
            <a:pPr algn="ctr" eaLnBrk="1" hangingPunct="1"/>
            <a:r>
              <a:rPr lang="tr-TR" sz="1800" b="1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SOSYAL YARDIMLAŞMA VAKFI YARDIM İSTATİSTİKLERİ (2012)</a:t>
            </a:r>
            <a:r>
              <a:rPr lang="tr-TR" sz="1800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tr-TR" sz="1800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</a:br>
            <a:endParaRPr lang="tr-TR" sz="1800" dirty="0">
              <a:solidFill>
                <a:srgbClr val="FF33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4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3476691"/>
              </p:ext>
            </p:extLst>
          </p:nvPr>
        </p:nvGraphicFramePr>
        <p:xfrm>
          <a:off x="449299" y="827486"/>
          <a:ext cx="6002302" cy="3769919"/>
        </p:xfrm>
        <a:graphic>
          <a:graphicData uri="http://schemas.openxmlformats.org/drawingml/2006/table">
            <a:tbl>
              <a:tblPr/>
              <a:tblGrid>
                <a:gridCol w="41006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31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85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2008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47775" algn="l"/>
                        </a:tabLst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YARDIM TÜRÜ</a:t>
                      </a:r>
                    </a:p>
                  </a:txBody>
                  <a:tcPr marL="49205" marR="4920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47775" algn="l"/>
                        </a:tabLst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KİŞİ SAYISI</a:t>
                      </a:r>
                    </a:p>
                  </a:txBody>
                  <a:tcPr marL="49205" marR="4920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47775" algn="l"/>
                        </a:tabLst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YARDIM MİKTARI (TL)</a:t>
                      </a:r>
                    </a:p>
                  </a:txBody>
                  <a:tcPr marL="49205" marR="4920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9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47775" algn="l"/>
                        </a:tabLst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MADDİ YARDIM (PERİYODİK YRD. DAHİL) </a:t>
                      </a:r>
                    </a:p>
                  </a:txBody>
                  <a:tcPr marL="49205" marR="49205" marT="0" marB="0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47775" algn="l"/>
                        </a:tabLst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73.262</a:t>
                      </a:r>
                    </a:p>
                  </a:txBody>
                  <a:tcPr marL="49205" marR="4920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47775" algn="l"/>
                        </a:tabLst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32.179.901</a:t>
                      </a:r>
                    </a:p>
                  </a:txBody>
                  <a:tcPr marL="49205" marR="4920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07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47775" algn="l"/>
                        </a:tabLst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İŞ EDİNME YARDIMI</a:t>
                      </a:r>
                    </a:p>
                  </a:txBody>
                  <a:tcPr marL="49205" marR="49205" marT="0" marB="0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47775" algn="l"/>
                        </a:tabLst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33</a:t>
                      </a:r>
                    </a:p>
                  </a:txBody>
                  <a:tcPr marL="49205" marR="4920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47775" algn="l"/>
                        </a:tabLst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258.158</a:t>
                      </a:r>
                    </a:p>
                  </a:txBody>
                  <a:tcPr marL="49205" marR="4920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32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47775" algn="l"/>
                        </a:tabLst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SAĞLIK YARDIMI  (İLAÇ, TIBBİ MALZ. TEDAVİ YRD) </a:t>
                      </a:r>
                    </a:p>
                  </a:txBody>
                  <a:tcPr marL="49205" marR="49205" marT="0" marB="0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47775" algn="l"/>
                        </a:tabLst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1.749</a:t>
                      </a:r>
                    </a:p>
                  </a:txBody>
                  <a:tcPr marL="49205" marR="4920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47775" algn="l"/>
                        </a:tabLst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590.391</a:t>
                      </a:r>
                    </a:p>
                  </a:txBody>
                  <a:tcPr marL="49205" marR="4920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07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47775" algn="l"/>
                        </a:tabLst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EĞİTİM YARDIMI </a:t>
                      </a:r>
                    </a:p>
                  </a:txBody>
                  <a:tcPr marL="49205" marR="49205" marT="0" marB="0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47775" algn="l"/>
                        </a:tabLst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68.417</a:t>
                      </a:r>
                    </a:p>
                  </a:txBody>
                  <a:tcPr marL="49205" marR="4920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47775" algn="l"/>
                        </a:tabLst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15.402.919</a:t>
                      </a:r>
                    </a:p>
                  </a:txBody>
                  <a:tcPr marL="49205" marR="4920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32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47775" algn="l"/>
                        </a:tabLst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ŞEHİT AİLELERİ VE GAZİLERE YARDIM  </a:t>
                      </a:r>
                    </a:p>
                  </a:txBody>
                  <a:tcPr marL="49205" marR="49205" marT="0" marB="0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47775" algn="l"/>
                        </a:tabLst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2.663</a:t>
                      </a:r>
                    </a:p>
                  </a:txBody>
                  <a:tcPr marL="49205" marR="4920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47775" algn="l"/>
                        </a:tabLst>
                        <a:defRPr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1.147.720</a:t>
                      </a:r>
                    </a:p>
                  </a:txBody>
                  <a:tcPr marL="49205" marR="4920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19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47775" algn="l"/>
                        </a:tabLst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BARINMA YARDIMI  (YURT YRD. DAHİL) </a:t>
                      </a:r>
                    </a:p>
                  </a:txBody>
                  <a:tcPr marL="49205" marR="49205" marT="0" marB="0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47775" algn="l"/>
                        </a:tabLst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5.522</a:t>
                      </a:r>
                    </a:p>
                  </a:txBody>
                  <a:tcPr marL="49205" marR="4920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47775" algn="l"/>
                        </a:tabLst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2.617.456</a:t>
                      </a:r>
                    </a:p>
                  </a:txBody>
                  <a:tcPr marL="49205" marR="4920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07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47775" algn="l"/>
                        </a:tabLst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ULAŞIM YARDIMI</a:t>
                      </a:r>
                    </a:p>
                  </a:txBody>
                  <a:tcPr marL="49205" marR="49205" marT="0" marB="0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47775" algn="l"/>
                        </a:tabLst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2.518</a:t>
                      </a:r>
                    </a:p>
                  </a:txBody>
                  <a:tcPr marL="49205" marR="4920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47775" algn="l"/>
                        </a:tabLst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305.877</a:t>
                      </a:r>
                    </a:p>
                  </a:txBody>
                  <a:tcPr marL="49205" marR="4920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07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47775" algn="l"/>
                        </a:tabLst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DİĞER YARDIMLAR </a:t>
                      </a:r>
                    </a:p>
                  </a:txBody>
                  <a:tcPr marL="49205" marR="49205" marT="0" marB="0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47775" algn="l"/>
                        </a:tabLst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7.092</a:t>
                      </a:r>
                    </a:p>
                  </a:txBody>
                  <a:tcPr marL="49205" marR="4920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47775" algn="l"/>
                        </a:tabLst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6.657.052</a:t>
                      </a:r>
                    </a:p>
                  </a:txBody>
                  <a:tcPr marL="49205" marR="4920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07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47775" algn="l"/>
                        </a:tabLst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GIDA YARDIMI</a:t>
                      </a:r>
                    </a:p>
                  </a:txBody>
                  <a:tcPr marL="49205" marR="49205" marT="0" marB="0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47775" algn="l"/>
                        </a:tabLst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46.894</a:t>
                      </a:r>
                    </a:p>
                  </a:txBody>
                  <a:tcPr marL="49205" marR="4920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47775" algn="l"/>
                        </a:tabLst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11.255.927</a:t>
                      </a:r>
                    </a:p>
                  </a:txBody>
                  <a:tcPr marL="49205" marR="4920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07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47775" algn="l"/>
                        </a:tabLst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GİYİM YARDIMI</a:t>
                      </a:r>
                    </a:p>
                  </a:txBody>
                  <a:tcPr marL="49205" marR="49205" marT="0" marB="0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47775" algn="l"/>
                        </a:tabLst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29.746</a:t>
                      </a:r>
                    </a:p>
                  </a:txBody>
                  <a:tcPr marL="49205" marR="4920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47775" algn="l"/>
                        </a:tabLst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1.178.718</a:t>
                      </a:r>
                    </a:p>
                  </a:txBody>
                  <a:tcPr marL="49205" marR="4920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07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47775" algn="l"/>
                        </a:tabLst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YAKACAK YARDIMI</a:t>
                      </a:r>
                    </a:p>
                  </a:txBody>
                  <a:tcPr marL="49205" marR="49205" marT="0" marB="0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47775" algn="l"/>
                        </a:tabLst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91.964</a:t>
                      </a:r>
                    </a:p>
                  </a:txBody>
                  <a:tcPr marL="49205" marR="4920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47775" algn="l"/>
                        </a:tabLst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16.330.741</a:t>
                      </a:r>
                    </a:p>
                  </a:txBody>
                  <a:tcPr marL="49205" marR="4920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07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47775" algn="l"/>
                        </a:tabLst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AFET YARDIMI (SEL, YANGIN…VS) </a:t>
                      </a:r>
                    </a:p>
                  </a:txBody>
                  <a:tcPr marL="49205" marR="49205" marT="0" marB="0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47775" algn="l"/>
                        </a:tabLst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2.855</a:t>
                      </a:r>
                    </a:p>
                  </a:txBody>
                  <a:tcPr marL="49205" marR="4920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47775" algn="l"/>
                        </a:tabLst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2.454.823</a:t>
                      </a:r>
                    </a:p>
                  </a:txBody>
                  <a:tcPr marL="49205" marR="4920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200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47775" algn="l"/>
                        </a:tabLst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AİLE ve SOSYAL POLİTİKALAR İL MÜDÜRLÜĞÜ YARDIMLARI   </a:t>
                      </a:r>
                    </a:p>
                  </a:txBody>
                  <a:tcPr marL="49205" marR="49205" marT="0" marB="0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47775" algn="l"/>
                        </a:tabLst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49205" marR="4920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47775" algn="l"/>
                        </a:tabLst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62.706</a:t>
                      </a:r>
                    </a:p>
                  </a:txBody>
                  <a:tcPr marL="49205" marR="4920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07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47775" algn="l"/>
                        </a:tabLst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TOPLAM</a:t>
                      </a:r>
                    </a:p>
                  </a:txBody>
                  <a:tcPr marL="49205" marR="49205" marT="0" marB="0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47775" algn="l"/>
                        </a:tabLst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332.715</a:t>
                      </a:r>
                    </a:p>
                  </a:txBody>
                  <a:tcPr marL="49205" marR="4920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47775" algn="l"/>
                        </a:tabLst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90.442.389</a:t>
                      </a:r>
                    </a:p>
                  </a:txBody>
                  <a:tcPr marL="49205" marR="4920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3" name="Dikdörtgen 2">
            <a:extLst>
              <a:ext uri="{FF2B5EF4-FFF2-40B4-BE49-F238E27FC236}">
                <a16:creationId xmlns:a16="http://schemas.microsoft.com/office/drawing/2014/main" id="{7A16AC0A-C0EA-4528-819C-D1EDF4D1E09C}"/>
              </a:ext>
            </a:extLst>
          </p:cNvPr>
          <p:cNvSpPr/>
          <p:nvPr/>
        </p:nvSpPr>
        <p:spPr>
          <a:xfrm>
            <a:off x="449299" y="4799111"/>
            <a:ext cx="600230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tr-TR" b="1" kern="0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SOSYAL HİZMETLER</a:t>
            </a:r>
          </a:p>
        </p:txBody>
      </p:sp>
      <p:graphicFrame>
        <p:nvGraphicFramePr>
          <p:cNvPr id="7" name="3 Tablo">
            <a:extLst>
              <a:ext uri="{FF2B5EF4-FFF2-40B4-BE49-F238E27FC236}">
                <a16:creationId xmlns:a16="http://schemas.microsoft.com/office/drawing/2014/main" id="{EEA1AEA0-D27D-4231-92F8-4E254B13EA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6138649"/>
              </p:ext>
            </p:extLst>
          </p:nvPr>
        </p:nvGraphicFramePr>
        <p:xfrm>
          <a:off x="449299" y="5308600"/>
          <a:ext cx="6002303" cy="4072566"/>
        </p:xfrm>
        <a:graphic>
          <a:graphicData uri="http://schemas.openxmlformats.org/drawingml/2006/table">
            <a:tbl>
              <a:tblPr/>
              <a:tblGrid>
                <a:gridCol w="31280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7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87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2554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SOSYAL HİZMET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2010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2011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1" i="0" u="none" strike="noStrike" dirty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2012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3845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HUZUREVLERİNDE KALAN </a:t>
                      </a:r>
                    </a:p>
                  </a:txBody>
                  <a:tcPr marL="6724" marR="6724" marT="6724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4.452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5.368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6.760</a:t>
                      </a:r>
                    </a:p>
                  </a:txBody>
                  <a:tcPr marL="6724" marR="6724" marT="6724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3845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ÇOCUK YUVALARINDA KALAN</a:t>
                      </a:r>
                    </a:p>
                  </a:txBody>
                  <a:tcPr marL="6724" marR="6724" marT="6724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905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814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1.093</a:t>
                      </a:r>
                    </a:p>
                  </a:txBody>
                  <a:tcPr marL="6724" marR="6724" marT="6724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3845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KADIN KONUK EVLERİNDE KALAN</a:t>
                      </a:r>
                    </a:p>
                  </a:txBody>
                  <a:tcPr marL="6724" marR="6724" marT="6724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288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138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2.198</a:t>
                      </a:r>
                    </a:p>
                  </a:txBody>
                  <a:tcPr marL="6724" marR="6724" marT="6724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9751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ÖZÜRLÜ REHABİLİTASYON MERKEZİNDEN  HİZMET ALAN </a:t>
                      </a:r>
                    </a:p>
                  </a:txBody>
                  <a:tcPr marL="6724" marR="6724" marT="6724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269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286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346</a:t>
                      </a:r>
                    </a:p>
                  </a:txBody>
                  <a:tcPr marL="6724" marR="6724" marT="6724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6140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ÖZÜRLÜ EVDE BAKIM ÜCRETİ ALAN </a:t>
                      </a:r>
                    </a:p>
                  </a:txBody>
                  <a:tcPr marL="6724" marR="6724" marT="6724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36.305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43.331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54.657</a:t>
                      </a:r>
                    </a:p>
                  </a:txBody>
                  <a:tcPr marL="6724" marR="6724" marT="6724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3845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65+ YAŞ MAAŞI ALAN </a:t>
                      </a:r>
                    </a:p>
                  </a:txBody>
                  <a:tcPr marL="6724" marR="6724" marT="6724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40.341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46.909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tr-TR" sz="1200" b="1" i="0" u="none" strike="noStrike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41.702</a:t>
                      </a:r>
                    </a:p>
                  </a:txBody>
                  <a:tcPr marL="51435" marR="51435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3845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SAKATLIK MAAŞI ALAN</a:t>
                      </a:r>
                    </a:p>
                  </a:txBody>
                  <a:tcPr marL="6724" marR="6724" marT="6724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15.936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18.908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19.189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3845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18 YAŞ ALTI ÖZÜRLÜ MAAŞI ALAN</a:t>
                      </a:r>
                    </a:p>
                  </a:txBody>
                  <a:tcPr marL="6724" marR="6724" marT="6724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3.448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4.051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tr-TR" sz="1200" b="1" i="0" u="none" strike="noStrike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4.080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9751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MALÜL MAAŞI ALAN (SGK 4A, 4B. 4C, 2022 DAHİL)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45.289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47.949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50.345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3845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DUL VE YETİM MAAŞI ALAN</a:t>
                      </a:r>
                    </a:p>
                  </a:txBody>
                  <a:tcPr marL="6724" marR="6724" marT="6724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518.807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528.294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548.064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39751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ŞİDDET NEDENİYLE KORUNMA İSTEYEN KADIN</a:t>
                      </a:r>
                    </a:p>
                  </a:txBody>
                  <a:tcPr marL="6724" marR="6724" marT="6724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Veri yok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519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11.149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8132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GAZİ (TSK + EMNİYET)</a:t>
                      </a:r>
                    </a:p>
                  </a:txBody>
                  <a:tcPr marL="6724" marR="6724" marT="6724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604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604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605</a:t>
                      </a:r>
                    </a:p>
                  </a:txBody>
                  <a:tcPr marL="6724" marR="6724" marT="6724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09572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ŞEHİT AİLESİ  (TSK + EMNİYET)</a:t>
                      </a:r>
                    </a:p>
                  </a:txBody>
                  <a:tcPr marL="6724" marR="6724" marT="6724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1.064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1.072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1.081</a:t>
                      </a:r>
                    </a:p>
                  </a:txBody>
                  <a:tcPr marL="6724" marR="6724" marT="6724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4EB095C1-436B-47A3-83FF-1662FC6046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33E86D-47FE-4A98-B91B-91FFE54D33EE}" type="slidenum">
              <a:rPr lang="tr-TR" smtClean="0"/>
              <a:pPr>
                <a:defRPr/>
              </a:pPr>
              <a:t>39</a:t>
            </a:fld>
            <a:endParaRPr lang="tr-TR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260945" y="800101"/>
            <a:ext cx="6336110" cy="2628900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buSzPct val="114000"/>
            </a:pPr>
            <a:r>
              <a:rPr lang="tr-TR" sz="1500" b="1" dirty="0">
                <a:latin typeface="Arial" pitchFamily="34" charset="0"/>
                <a:cs typeface="Arial" pitchFamily="34" charset="0"/>
              </a:rPr>
              <a:t>Türkiye nüfusu 75.627.384 kişi olup, 13.854.740 kişi İstanbul’da yaşamaktadır.</a:t>
            </a:r>
          </a:p>
          <a:p>
            <a:pPr algn="just">
              <a:lnSpc>
                <a:spcPct val="80000"/>
              </a:lnSpc>
              <a:buSzPct val="114000"/>
            </a:pPr>
            <a:r>
              <a:rPr lang="tr-TR" sz="1500" b="1" dirty="0">
                <a:latin typeface="Arial" pitchFamily="34" charset="0"/>
                <a:cs typeface="Arial" pitchFamily="34" charset="0"/>
              </a:rPr>
              <a:t>Türkiye genelinde  km</a:t>
            </a:r>
            <a:r>
              <a:rPr lang="tr-TR" sz="1500" b="1" dirty="0">
                <a:latin typeface="Arial"/>
                <a:cs typeface="Arial"/>
              </a:rPr>
              <a:t>²</a:t>
            </a:r>
            <a:r>
              <a:rPr lang="tr-TR" sz="1500" b="1" dirty="0">
                <a:latin typeface="Arial" pitchFamily="34" charset="0"/>
                <a:cs typeface="Arial" pitchFamily="34" charset="0"/>
              </a:rPr>
              <a:t> başına  98 kişi düşerken İstanbul’da 2.666 </a:t>
            </a:r>
          </a:p>
          <a:p>
            <a:pPr marL="0" indent="0" algn="just">
              <a:lnSpc>
                <a:spcPct val="80000"/>
              </a:lnSpc>
              <a:buSzPct val="114000"/>
              <a:buNone/>
            </a:pPr>
            <a:r>
              <a:rPr lang="tr-TR" sz="1500" b="1" dirty="0">
                <a:latin typeface="Arial" pitchFamily="34" charset="0"/>
                <a:cs typeface="Arial" pitchFamily="34" charset="0"/>
              </a:rPr>
              <a:t>     kişi düşmektedir.</a:t>
            </a:r>
          </a:p>
          <a:p>
            <a:pPr algn="just" eaLnBrk="1" hangingPunct="1">
              <a:lnSpc>
                <a:spcPct val="80000"/>
              </a:lnSpc>
              <a:buSzPct val="114000"/>
            </a:pPr>
            <a:r>
              <a:rPr lang="tr-TR" sz="1500" b="1" dirty="0">
                <a:latin typeface="Arial" pitchFamily="34" charset="0"/>
                <a:cs typeface="Arial" pitchFamily="34" charset="0"/>
              </a:rPr>
              <a:t>İl nüfusu 2011 yılında 13.624.240 kişi iken 2012 yılında 230.500 kişi</a:t>
            </a:r>
          </a:p>
          <a:p>
            <a:pPr marL="0" indent="0" algn="just" eaLnBrk="1" hangingPunct="1">
              <a:lnSpc>
                <a:spcPct val="80000"/>
              </a:lnSpc>
              <a:buSzPct val="114000"/>
              <a:buNone/>
            </a:pPr>
            <a:r>
              <a:rPr lang="tr-TR" sz="1500" b="1" dirty="0">
                <a:latin typeface="Arial" pitchFamily="34" charset="0"/>
                <a:cs typeface="Arial" pitchFamily="34" charset="0"/>
              </a:rPr>
              <a:t>    artarak 13.854.740 kişiye ulaşmıştır. </a:t>
            </a:r>
          </a:p>
          <a:p>
            <a:pPr algn="just" eaLnBrk="1" hangingPunct="1">
              <a:lnSpc>
                <a:spcPct val="80000"/>
              </a:lnSpc>
              <a:buSzPct val="114000"/>
            </a:pPr>
            <a:r>
              <a:rPr lang="tr-TR" sz="1500" b="1" dirty="0">
                <a:latin typeface="Arial" pitchFamily="34" charset="0"/>
                <a:cs typeface="Arial" pitchFamily="34" charset="0"/>
              </a:rPr>
              <a:t>2012 yılı nüfus artış oranı %1,68;</a:t>
            </a:r>
          </a:p>
          <a:p>
            <a:pPr algn="just" eaLnBrk="1" hangingPunct="1">
              <a:lnSpc>
                <a:spcPct val="80000"/>
              </a:lnSpc>
              <a:buSzPct val="114000"/>
            </a:pPr>
            <a:r>
              <a:rPr lang="tr-TR" sz="1500" b="1" dirty="0">
                <a:latin typeface="Arial" pitchFamily="34" charset="0"/>
                <a:cs typeface="Arial" pitchFamily="34" charset="0"/>
              </a:rPr>
              <a:t>2011 yılı net göçü  124.829’dur.</a:t>
            </a:r>
          </a:p>
          <a:p>
            <a:pPr algn="just" eaLnBrk="1" hangingPunct="1">
              <a:lnSpc>
                <a:spcPct val="80000"/>
              </a:lnSpc>
              <a:buNone/>
            </a:pPr>
            <a:r>
              <a:rPr lang="tr-TR" sz="1350" b="1" dirty="0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519172" name="Text Box 4"/>
          <p:cNvSpPr txBox="1">
            <a:spLocks noChangeArrowheads="1"/>
          </p:cNvSpPr>
          <p:nvPr/>
        </p:nvSpPr>
        <p:spPr bwMode="auto">
          <a:xfrm>
            <a:off x="-891778" y="5385198"/>
            <a:ext cx="6561535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57175" indent="-257175">
              <a:defRPr/>
            </a:pPr>
            <a:endParaRPr lang="tr-TR" sz="240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graphicFrame>
        <p:nvGraphicFramePr>
          <p:cNvPr id="8" name="7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8010189"/>
              </p:ext>
            </p:extLst>
          </p:nvPr>
        </p:nvGraphicFramePr>
        <p:xfrm>
          <a:off x="387350" y="3568699"/>
          <a:ext cx="6083299" cy="5346704"/>
        </p:xfrm>
        <a:graphic>
          <a:graphicData uri="http://schemas.openxmlformats.org/drawingml/2006/table">
            <a:tbl>
              <a:tblPr/>
              <a:tblGrid>
                <a:gridCol w="31703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93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18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18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68338">
                <a:tc>
                  <a:txBody>
                    <a:bodyPr/>
                    <a:lstStyle/>
                    <a:p>
                      <a:pPr algn="ctr" fontAlgn="b"/>
                      <a:r>
                        <a:rPr lang="tr-TR" sz="1300" b="1" i="0" u="none" strike="noStrike" dirty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 NÜFUS</a:t>
                      </a:r>
                    </a:p>
                    <a:p>
                      <a:pPr algn="ctr" fontAlgn="b"/>
                      <a:endParaRPr lang="tr-TR" sz="1300" b="1" i="0" u="none" strike="noStrike" dirty="0">
                        <a:solidFill>
                          <a:srgbClr val="000099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24" marR="6724" marT="6724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300" b="1" i="0" u="none" strike="noStrike" dirty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2010</a:t>
                      </a:r>
                    </a:p>
                    <a:p>
                      <a:pPr algn="ctr" fontAlgn="b"/>
                      <a:endParaRPr lang="tr-TR" sz="1300" b="1" i="0" u="none" strike="noStrike" dirty="0">
                        <a:solidFill>
                          <a:srgbClr val="000099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24" marR="6724" marT="6724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300" b="1" i="0" u="none" strike="noStrike" dirty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2011</a:t>
                      </a:r>
                    </a:p>
                    <a:p>
                      <a:pPr algn="ctr" fontAlgn="b"/>
                      <a:endParaRPr lang="tr-TR" sz="1300" b="1" i="0" u="none" strike="noStrike" dirty="0">
                        <a:solidFill>
                          <a:srgbClr val="000099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24" marR="6724" marT="6724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300" b="1" i="0" u="none" strike="noStrike" dirty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2012</a:t>
                      </a:r>
                    </a:p>
                    <a:p>
                      <a:pPr algn="ctr" fontAlgn="b"/>
                      <a:endParaRPr lang="tr-TR" sz="1300" b="1" i="0" u="none" strike="noStrike" dirty="0">
                        <a:solidFill>
                          <a:srgbClr val="000099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24" marR="6724" marT="6724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8338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3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TOPLAM</a:t>
                      </a:r>
                      <a:r>
                        <a:rPr lang="tr-TR" sz="1300" b="1" i="0" u="none" strike="noStrike" baseline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sz="13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NÜFUS</a:t>
                      </a:r>
                    </a:p>
                  </a:txBody>
                  <a:tcPr marL="6724" marR="6724" marT="6724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3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13.255.685</a:t>
                      </a:r>
                    </a:p>
                  </a:txBody>
                  <a:tcPr marL="6724" marR="6724" marT="6724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3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13.624.240</a:t>
                      </a:r>
                    </a:p>
                  </a:txBody>
                  <a:tcPr marL="6724" marR="6724" marT="6724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3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13.854.740</a:t>
                      </a:r>
                    </a:p>
                  </a:txBody>
                  <a:tcPr marL="6724" marR="6724" marT="6724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8338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3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ŞEHİR NÜFUSU</a:t>
                      </a:r>
                    </a:p>
                  </a:txBody>
                  <a:tcPr marL="6724" marR="6724" marT="6724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3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13.120.596</a:t>
                      </a:r>
                    </a:p>
                  </a:txBody>
                  <a:tcPr marL="6724" marR="6724" marT="6724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3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13.483.052</a:t>
                      </a:r>
                    </a:p>
                  </a:txBody>
                  <a:tcPr marL="6724" marR="6724" marT="6724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3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13.710.512</a:t>
                      </a:r>
                    </a:p>
                  </a:txBody>
                  <a:tcPr marL="6724" marR="6724" marT="6724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8338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3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KÖY NÜFUSU</a:t>
                      </a:r>
                    </a:p>
                  </a:txBody>
                  <a:tcPr marL="6724" marR="6724" marT="6724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3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135.089</a:t>
                      </a:r>
                    </a:p>
                  </a:txBody>
                  <a:tcPr marL="6724" marR="6724" marT="6724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3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141.188</a:t>
                      </a:r>
                    </a:p>
                  </a:txBody>
                  <a:tcPr marL="6724" marR="6724" marT="6724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3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144.228</a:t>
                      </a:r>
                    </a:p>
                  </a:txBody>
                  <a:tcPr marL="6724" marR="6724" marT="6724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8338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3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ÖLEN SAYISI </a:t>
                      </a:r>
                    </a:p>
                  </a:txBody>
                  <a:tcPr marL="6724" marR="6724" marT="6724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3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59.068</a:t>
                      </a:r>
                    </a:p>
                  </a:txBody>
                  <a:tcPr marL="6724" marR="6724" marT="6724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3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60.428</a:t>
                      </a:r>
                    </a:p>
                  </a:txBody>
                  <a:tcPr marL="6724" marR="6724" marT="6724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3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58.263</a:t>
                      </a:r>
                    </a:p>
                  </a:txBody>
                  <a:tcPr marL="6724" marR="6724" marT="6724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8338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3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DOĞUM</a:t>
                      </a:r>
                    </a:p>
                  </a:txBody>
                  <a:tcPr marL="6724" marR="6724" marT="6724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3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219.773</a:t>
                      </a:r>
                    </a:p>
                  </a:txBody>
                  <a:tcPr marL="6724" marR="6724" marT="6724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3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225.844</a:t>
                      </a:r>
                    </a:p>
                  </a:txBody>
                  <a:tcPr marL="6724" marR="6724" marT="6724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3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218.854</a:t>
                      </a:r>
                    </a:p>
                  </a:txBody>
                  <a:tcPr marL="6724" marR="6724" marT="6724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68338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3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EVLENEN </a:t>
                      </a:r>
                    </a:p>
                  </a:txBody>
                  <a:tcPr marL="6724" marR="6724" marT="6724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3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104.055</a:t>
                      </a:r>
                    </a:p>
                  </a:txBody>
                  <a:tcPr marL="6724" marR="6724" marT="6724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3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107.131</a:t>
                      </a:r>
                    </a:p>
                  </a:txBody>
                  <a:tcPr marL="6724" marR="6724" marT="6724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3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104.515</a:t>
                      </a:r>
                    </a:p>
                  </a:txBody>
                  <a:tcPr marL="6724" marR="6724" marT="6724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68338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3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BOŞANAN</a:t>
                      </a:r>
                    </a:p>
                  </a:txBody>
                  <a:tcPr marL="6724" marR="6724" marT="6724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3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24.952</a:t>
                      </a:r>
                    </a:p>
                  </a:txBody>
                  <a:tcPr marL="6724" marR="6724" marT="6724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3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27.898</a:t>
                      </a:r>
                    </a:p>
                  </a:txBody>
                  <a:tcPr marL="6724" marR="6724" marT="6724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3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26.497</a:t>
                      </a:r>
                    </a:p>
                  </a:txBody>
                  <a:tcPr marL="6724" marR="6724" marT="6724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" name="Dikdörtgen 1">
            <a:extLst>
              <a:ext uri="{FF2B5EF4-FFF2-40B4-BE49-F238E27FC236}">
                <a16:creationId xmlns:a16="http://schemas.microsoft.com/office/drawing/2014/main" id="{AD290671-FAE4-4D7B-84CF-2893AA009789}"/>
              </a:ext>
            </a:extLst>
          </p:cNvPr>
          <p:cNvSpPr/>
          <p:nvPr/>
        </p:nvSpPr>
        <p:spPr>
          <a:xfrm>
            <a:off x="387349" y="315493"/>
            <a:ext cx="60832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"/>
            <a:r>
              <a:rPr lang="tr-TR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NÜFUS</a:t>
            </a:r>
          </a:p>
        </p:txBody>
      </p:sp>
      <p:sp>
        <p:nvSpPr>
          <p:cNvPr id="3" name="Slayt Numarası Yer Tutucusu 2">
            <a:extLst>
              <a:ext uri="{FF2B5EF4-FFF2-40B4-BE49-F238E27FC236}">
                <a16:creationId xmlns:a16="http://schemas.microsoft.com/office/drawing/2014/main" id="{A4220A0C-CDC0-46BF-AD18-261915760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979C48-A748-48C9-B264-A35E2CA3DA99}" type="slidenum">
              <a:rPr lang="tr-TR" smtClean="0"/>
              <a:pPr>
                <a:defRPr/>
              </a:pPr>
              <a:t>4</a:t>
            </a:fld>
            <a:endParaRPr lang="tr-TR"/>
          </a:p>
        </p:txBody>
      </p:sp>
    </p:spTree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idx="4294967295"/>
          </p:nvPr>
        </p:nvSpPr>
        <p:spPr>
          <a:xfrm>
            <a:off x="190498" y="340937"/>
            <a:ext cx="6477003" cy="465516"/>
          </a:xfrm>
        </p:spPr>
        <p:txBody>
          <a:bodyPr/>
          <a:lstStyle/>
          <a:p>
            <a:pPr algn="ctr" eaLnBrk="1" hangingPunct="1"/>
            <a:r>
              <a:rPr lang="tr-TR" sz="1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İLDEKİ SOSYAL HİZMET KURULUŞLARI</a:t>
            </a:r>
            <a:br>
              <a:rPr lang="tr-TR" sz="1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endParaRPr lang="tr-TR" sz="1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4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8199119"/>
              </p:ext>
            </p:extLst>
          </p:nvPr>
        </p:nvGraphicFramePr>
        <p:xfrm>
          <a:off x="190498" y="762000"/>
          <a:ext cx="6477002" cy="8705847"/>
        </p:xfrm>
        <a:graphic>
          <a:graphicData uri="http://schemas.openxmlformats.org/drawingml/2006/table">
            <a:tbl>
              <a:tblPr/>
              <a:tblGrid>
                <a:gridCol w="19219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24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06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65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3537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162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9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TÜRÜ</a:t>
                      </a:r>
                    </a:p>
                  </a:txBody>
                  <a:tcPr marL="35450" marR="35450" marT="0" marB="0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KURUM</a:t>
                      </a:r>
                    </a:p>
                  </a:txBody>
                  <a:tcPr marL="35450" marR="3545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SAYI </a:t>
                      </a:r>
                    </a:p>
                  </a:txBody>
                  <a:tcPr marL="35450" marR="3545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KAPASİTE</a:t>
                      </a:r>
                    </a:p>
                  </a:txBody>
                  <a:tcPr marL="35450" marR="3545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YARARLANAN SAYISI</a:t>
                      </a:r>
                    </a:p>
                  </a:txBody>
                  <a:tcPr marL="35450" marR="3545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07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ÖZÜRLÜ REHA. MERKEZİ</a:t>
                      </a:r>
                      <a:endParaRPr kumimoji="0" lang="tr-TR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5450" marR="3545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İst. Aile ve Sos. </a:t>
                      </a:r>
                      <a:r>
                        <a:rPr kumimoji="0" lang="tr-TR" sz="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Pol</a:t>
                      </a: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. İl Md.</a:t>
                      </a:r>
                    </a:p>
                  </a:txBody>
                  <a:tcPr marL="35450" marR="3545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</a:p>
                  </a:txBody>
                  <a:tcPr marL="35450" marR="3545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475</a:t>
                      </a:r>
                    </a:p>
                  </a:txBody>
                  <a:tcPr marL="35450" marR="3545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439</a:t>
                      </a:r>
                    </a:p>
                  </a:txBody>
                  <a:tcPr marL="35450" marR="3545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07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YETİŞTİRME YURDU</a:t>
                      </a:r>
                      <a:endParaRPr kumimoji="0" lang="tr-TR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5450" marR="3545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İst. Aile ve Sos. </a:t>
                      </a:r>
                      <a:r>
                        <a:rPr kumimoji="0" lang="tr-TR" sz="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Pol</a:t>
                      </a: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. İl Md.</a:t>
                      </a:r>
                    </a:p>
                  </a:txBody>
                  <a:tcPr marL="35450" marR="3545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35450" marR="3545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207</a:t>
                      </a:r>
                    </a:p>
                  </a:txBody>
                  <a:tcPr marL="35450" marR="3545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367</a:t>
                      </a:r>
                    </a:p>
                  </a:txBody>
                  <a:tcPr marL="35450" marR="3545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07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GENÇLİK EVİ</a:t>
                      </a:r>
                      <a:endParaRPr kumimoji="0" lang="tr-TR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5450" marR="3545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İst. Aile ve Sos. Pol. İl Md.</a:t>
                      </a:r>
                      <a:endParaRPr kumimoji="0" lang="tr-TR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5450" marR="3545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0638" algn="l"/>
                        </a:tabLst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35450" marR="3545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0638" algn="l"/>
                        </a:tabLst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</a:p>
                  </a:txBody>
                  <a:tcPr marL="35450" marR="3545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0638" algn="l"/>
                        </a:tabLst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</a:p>
                  </a:txBody>
                  <a:tcPr marL="35450" marR="3545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84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ÇOCUK VE GENÇLİK MERK.</a:t>
                      </a:r>
                      <a:endParaRPr kumimoji="0" lang="tr-TR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5450" marR="3545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İst. Aile ve Sos. </a:t>
                      </a:r>
                      <a:r>
                        <a:rPr kumimoji="0" lang="tr-TR" sz="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Pol</a:t>
                      </a: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. İl Md.</a:t>
                      </a:r>
                    </a:p>
                  </a:txBody>
                  <a:tcPr marL="35450" marR="3545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0638" algn="l"/>
                        </a:tabLst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35450" marR="3545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0638" algn="l"/>
                        </a:tabLst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222</a:t>
                      </a:r>
                    </a:p>
                  </a:txBody>
                  <a:tcPr marL="35450" marR="3545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0638" algn="l"/>
                        </a:tabLst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403</a:t>
                      </a:r>
                    </a:p>
                  </a:txBody>
                  <a:tcPr marL="35450" marR="3545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07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ÇOCUK YUVASI</a:t>
                      </a:r>
                      <a:endParaRPr kumimoji="0" lang="tr-TR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5450" marR="3545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İst. Aile ve Sos. </a:t>
                      </a:r>
                      <a:r>
                        <a:rPr kumimoji="0" lang="tr-TR" sz="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Pol</a:t>
                      </a: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. İl Md.</a:t>
                      </a:r>
                    </a:p>
                  </a:txBody>
                  <a:tcPr marL="35450" marR="3545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</a:p>
                  </a:txBody>
                  <a:tcPr marL="35450" marR="3545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1.066</a:t>
                      </a:r>
                    </a:p>
                  </a:txBody>
                  <a:tcPr marL="35450" marR="3545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1.191</a:t>
                      </a:r>
                    </a:p>
                  </a:txBody>
                  <a:tcPr marL="35450" marR="3545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81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BAKIM  VE SOSYAL  REH. M.</a:t>
                      </a:r>
                      <a:endParaRPr kumimoji="0" lang="tr-TR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5450" marR="3545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İst. Aile ve Sos. </a:t>
                      </a:r>
                      <a:r>
                        <a:rPr kumimoji="0" lang="tr-TR" sz="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Pol</a:t>
                      </a: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. İl Md.</a:t>
                      </a:r>
                    </a:p>
                  </a:txBody>
                  <a:tcPr marL="35450" marR="3545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35450" marR="3545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118</a:t>
                      </a:r>
                    </a:p>
                  </a:txBody>
                  <a:tcPr marL="35450" marR="3545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621</a:t>
                      </a:r>
                    </a:p>
                  </a:txBody>
                  <a:tcPr marL="35450" marR="3545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51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KORUMA   BAKIM  VE REH.M</a:t>
                      </a:r>
                      <a:endParaRPr kumimoji="0" lang="tr-TR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5450" marR="3545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İst. Aile ve Sos. </a:t>
                      </a:r>
                      <a:r>
                        <a:rPr kumimoji="0" lang="tr-TR" sz="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Pol</a:t>
                      </a: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. İl Md.</a:t>
                      </a:r>
                    </a:p>
                  </a:txBody>
                  <a:tcPr marL="35450" marR="3545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35450" marR="3545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60</a:t>
                      </a:r>
                    </a:p>
                  </a:txBody>
                  <a:tcPr marL="35450" marR="3545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202</a:t>
                      </a:r>
                    </a:p>
                  </a:txBody>
                  <a:tcPr marL="35450" marR="3545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07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GÖZLEMEVİ</a:t>
                      </a:r>
                      <a:endParaRPr kumimoji="0" lang="tr-TR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5450" marR="3545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İst. Aile ve Sos. </a:t>
                      </a:r>
                      <a:r>
                        <a:rPr kumimoji="0" lang="tr-TR" sz="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Pol</a:t>
                      </a: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. İl Md.</a:t>
                      </a:r>
                    </a:p>
                  </a:txBody>
                  <a:tcPr marL="35450" marR="3545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35450" marR="3545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</a:p>
                  </a:txBody>
                  <a:tcPr marL="35450" marR="3545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28</a:t>
                      </a:r>
                    </a:p>
                  </a:txBody>
                  <a:tcPr marL="35450" marR="3545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59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KREŞ  VE GÜNDÜZ  BAKIMEVİ</a:t>
                      </a:r>
                      <a:endParaRPr kumimoji="0" lang="tr-TR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5450" marR="3545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İst. Aile ve Sos. </a:t>
                      </a:r>
                      <a:r>
                        <a:rPr kumimoji="0" lang="tr-TR" sz="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Pol</a:t>
                      </a: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. İl Md.</a:t>
                      </a:r>
                    </a:p>
                  </a:txBody>
                  <a:tcPr marL="35450" marR="3545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310</a:t>
                      </a:r>
                    </a:p>
                  </a:txBody>
                  <a:tcPr marL="35450" marR="3545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15.237</a:t>
                      </a:r>
                    </a:p>
                  </a:txBody>
                  <a:tcPr marL="35450" marR="3545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10.665</a:t>
                      </a:r>
                    </a:p>
                  </a:txBody>
                  <a:tcPr marL="35450" marR="3545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034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TOPLUM MERKEZİ</a:t>
                      </a:r>
                      <a:endParaRPr kumimoji="0" lang="tr-TR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5450" marR="3545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İst. Aile ve Sos. </a:t>
                      </a:r>
                      <a:r>
                        <a:rPr kumimoji="0" lang="tr-TR" sz="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Pol</a:t>
                      </a: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. İl Md.</a:t>
                      </a:r>
                    </a:p>
                  </a:txBody>
                  <a:tcPr marL="35450" marR="3545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</a:p>
                  </a:txBody>
                  <a:tcPr marL="35450" marR="3545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20638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2075" algn="l"/>
                        </a:tabLst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35450" marR="3545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20638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2075" algn="l"/>
                        </a:tabLst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19.656</a:t>
                      </a:r>
                    </a:p>
                  </a:txBody>
                  <a:tcPr marL="35450" marR="3545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0706">
                <a:tc rowSpan="6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HUZUREVİ</a:t>
                      </a:r>
                      <a:endParaRPr kumimoji="0" lang="tr-TR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5450" marR="3545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İst. Aile ve Sos. </a:t>
                      </a:r>
                      <a:r>
                        <a:rPr kumimoji="0" lang="tr-TR" sz="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Pol</a:t>
                      </a: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. İl Md.</a:t>
                      </a:r>
                    </a:p>
                  </a:txBody>
                  <a:tcPr marL="35450" marR="3545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</a:p>
                  </a:txBody>
                  <a:tcPr marL="35450" marR="3545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1.336</a:t>
                      </a:r>
                    </a:p>
                  </a:txBody>
                  <a:tcPr marL="35450" marR="3545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1.278</a:t>
                      </a:r>
                    </a:p>
                  </a:txBody>
                  <a:tcPr marL="35450" marR="3545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60706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İst. B.şehir Belediyesi </a:t>
                      </a:r>
                    </a:p>
                  </a:txBody>
                  <a:tcPr marL="35450" marR="3545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35450" marR="3545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1.000</a:t>
                      </a:r>
                    </a:p>
                  </a:txBody>
                  <a:tcPr marL="35450" marR="3545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1.000</a:t>
                      </a:r>
                    </a:p>
                  </a:txBody>
                  <a:tcPr marL="35450" marR="3545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60706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Dernek ve Vakıflar</a:t>
                      </a:r>
                    </a:p>
                  </a:txBody>
                  <a:tcPr marL="35450" marR="3545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0638" algn="l"/>
                        </a:tabLst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</a:p>
                  </a:txBody>
                  <a:tcPr marL="35450" marR="3545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0638" algn="l"/>
                        </a:tabLst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1.034</a:t>
                      </a:r>
                    </a:p>
                  </a:txBody>
                  <a:tcPr marL="35450" marR="3545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0638" algn="l"/>
                        </a:tabLst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634</a:t>
                      </a:r>
                    </a:p>
                  </a:txBody>
                  <a:tcPr marL="35450" marR="3545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60706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Azınlıklar</a:t>
                      </a:r>
                    </a:p>
                  </a:txBody>
                  <a:tcPr marL="35450" marR="3545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</a:p>
                  </a:txBody>
                  <a:tcPr marL="35450" marR="3545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1.011</a:t>
                      </a:r>
                    </a:p>
                  </a:txBody>
                  <a:tcPr marL="35450" marR="3545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899</a:t>
                      </a:r>
                    </a:p>
                  </a:txBody>
                  <a:tcPr marL="35450" marR="3545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6412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Diğer Kamu Kurumları</a:t>
                      </a:r>
                    </a:p>
                  </a:txBody>
                  <a:tcPr marL="35450" marR="3545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35450" marR="3545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134</a:t>
                      </a:r>
                    </a:p>
                  </a:txBody>
                  <a:tcPr marL="35450" marR="3545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134</a:t>
                      </a:r>
                    </a:p>
                  </a:txBody>
                  <a:tcPr marL="35450" marR="3545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55056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Özel Şahıslar</a:t>
                      </a:r>
                    </a:p>
                  </a:txBody>
                  <a:tcPr marL="35450" marR="3545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55</a:t>
                      </a:r>
                    </a:p>
                  </a:txBody>
                  <a:tcPr marL="35450" marR="3545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2.995</a:t>
                      </a:r>
                    </a:p>
                  </a:txBody>
                  <a:tcPr marL="35450" marR="3545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2.112</a:t>
                      </a:r>
                    </a:p>
                  </a:txBody>
                  <a:tcPr marL="35450" marR="3545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607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5450" marR="3545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Öz.Şah.ait gündüz</a:t>
                      </a:r>
                    </a:p>
                  </a:txBody>
                  <a:tcPr marL="35450" marR="3545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35450" marR="3545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27</a:t>
                      </a:r>
                    </a:p>
                  </a:txBody>
                  <a:tcPr marL="35450" marR="3545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27</a:t>
                      </a:r>
                    </a:p>
                  </a:txBody>
                  <a:tcPr marL="35450" marR="3545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607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DARÜLACEZE </a:t>
                      </a:r>
                      <a:endParaRPr kumimoji="0" lang="tr-TR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5450" marR="3545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İstanbul Valiliği</a:t>
                      </a:r>
                    </a:p>
                  </a:txBody>
                  <a:tcPr marL="35450" marR="3545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35450" marR="3545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20638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2075" algn="l"/>
                        </a:tabLst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676</a:t>
                      </a:r>
                    </a:p>
                  </a:txBody>
                  <a:tcPr marL="35450" marR="3545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20638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2075" algn="l"/>
                        </a:tabLst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676</a:t>
                      </a:r>
                    </a:p>
                  </a:txBody>
                  <a:tcPr marL="35450" marR="3545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60706">
                <a:tc rowSpan="9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KADIN KONUK EVİ</a:t>
                      </a:r>
                      <a:endParaRPr kumimoji="0" lang="tr-TR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5450" marR="3545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İst. Aile ve Sos. </a:t>
                      </a:r>
                      <a:r>
                        <a:rPr kumimoji="0" lang="tr-TR" sz="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Pol</a:t>
                      </a: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. İl Md.</a:t>
                      </a:r>
                    </a:p>
                  </a:txBody>
                  <a:tcPr marL="35450" marR="35450" marT="0" marB="0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35450" marR="3545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106</a:t>
                      </a:r>
                    </a:p>
                  </a:txBody>
                  <a:tcPr marL="35450" marR="3545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2.198</a:t>
                      </a:r>
                    </a:p>
                  </a:txBody>
                  <a:tcPr marL="35450" marR="3545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31133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K.çekmece Belediyesi</a:t>
                      </a:r>
                    </a:p>
                  </a:txBody>
                  <a:tcPr marL="35450" marR="35450" marT="0" marB="0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35450" marR="3545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20638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2075" algn="l"/>
                        </a:tabLst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32</a:t>
                      </a:r>
                    </a:p>
                  </a:txBody>
                  <a:tcPr marL="35450" marR="3545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20638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2075" algn="l"/>
                        </a:tabLst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120</a:t>
                      </a:r>
                    </a:p>
                  </a:txBody>
                  <a:tcPr marL="35450" marR="3545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60706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Kadıköy Belediyesi</a:t>
                      </a:r>
                    </a:p>
                  </a:txBody>
                  <a:tcPr marL="35450" marR="35450" marT="0" marB="0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35450" marR="3545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20638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2075" algn="l"/>
                        </a:tabLst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</a:p>
                  </a:txBody>
                  <a:tcPr marL="35450" marR="3545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20638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2075" algn="l"/>
                        </a:tabLst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35450" marR="3545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60706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Üsküdar Belediyesi</a:t>
                      </a:r>
                    </a:p>
                  </a:txBody>
                  <a:tcPr marL="35450" marR="35450" marT="0" marB="0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35450" marR="3545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20638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2075" algn="l"/>
                        </a:tabLst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</a:p>
                  </a:txBody>
                  <a:tcPr marL="35450" marR="3545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20638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2075" algn="l"/>
                        </a:tabLst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108</a:t>
                      </a:r>
                    </a:p>
                  </a:txBody>
                  <a:tcPr marL="35450" marR="3545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60706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Eyüp Belediyesi</a:t>
                      </a:r>
                    </a:p>
                  </a:txBody>
                  <a:tcPr marL="35450" marR="35450" marT="0" marB="0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35450" marR="3545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20638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2075" algn="l"/>
                        </a:tabLst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</a:p>
                  </a:txBody>
                  <a:tcPr marL="35450" marR="3545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20638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2075" algn="l"/>
                        </a:tabLst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186</a:t>
                      </a:r>
                    </a:p>
                  </a:txBody>
                  <a:tcPr marL="35450" marR="3545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260706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Pendik Belediyesi</a:t>
                      </a:r>
                    </a:p>
                  </a:txBody>
                  <a:tcPr marL="35450" marR="35450" marT="0" marB="0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35450" marR="3545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20638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2075" algn="l"/>
                        </a:tabLst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</a:p>
                  </a:txBody>
                  <a:tcPr marL="35450" marR="3545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20638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2075" algn="l"/>
                        </a:tabLst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202</a:t>
                      </a:r>
                    </a:p>
                  </a:txBody>
                  <a:tcPr marL="35450" marR="3545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260706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Ümraniye  Belediyesi</a:t>
                      </a:r>
                    </a:p>
                  </a:txBody>
                  <a:tcPr marL="35450" marR="35450" marT="0" marB="0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35450" marR="3545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20638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2075" algn="l"/>
                        </a:tabLst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</a:p>
                  </a:txBody>
                  <a:tcPr marL="35450" marR="3545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20638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2075" algn="l"/>
                        </a:tabLst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105</a:t>
                      </a:r>
                    </a:p>
                  </a:txBody>
                  <a:tcPr marL="35450" marR="3545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260706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7266" marR="47266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Ataşehir</a:t>
                      </a: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Belediyesi</a:t>
                      </a:r>
                    </a:p>
                  </a:txBody>
                  <a:tcPr marL="35450" marR="35450" marT="0" marB="0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35450" marR="3545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20638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2075" algn="l"/>
                        </a:tabLst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</a:p>
                  </a:txBody>
                  <a:tcPr marL="35450" marR="3545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20638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2075" algn="l"/>
                        </a:tabLst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153</a:t>
                      </a:r>
                    </a:p>
                  </a:txBody>
                  <a:tcPr marL="35450" marR="3545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255056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7266" marR="47266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Kartal  Belediyesi</a:t>
                      </a:r>
                    </a:p>
                  </a:txBody>
                  <a:tcPr marL="35450" marR="35450" marT="0" marB="0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35450" marR="3545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20638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2075" algn="l"/>
                        </a:tabLst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</a:p>
                  </a:txBody>
                  <a:tcPr marL="35450" marR="3545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20638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2075" algn="l"/>
                        </a:tabLst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44</a:t>
                      </a:r>
                    </a:p>
                  </a:txBody>
                  <a:tcPr marL="35450" marR="3545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</a:tbl>
          </a:graphicData>
        </a:graphic>
      </p:graphicFrame>
      <p:sp>
        <p:nvSpPr>
          <p:cNvPr id="3" name="Slayt Numarası Yer Tutucusu 2">
            <a:extLst>
              <a:ext uri="{FF2B5EF4-FFF2-40B4-BE49-F238E27FC236}">
                <a16:creationId xmlns:a16="http://schemas.microsoft.com/office/drawing/2014/main" id="{4443EEC6-2A6C-4E24-95C8-E3B4915E89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33E86D-47FE-4A98-B91B-91FFE54D33EE}" type="slidenum">
              <a:rPr lang="tr-TR" smtClean="0"/>
              <a:pPr>
                <a:defRPr/>
              </a:pPr>
              <a:t>40</a:t>
            </a:fld>
            <a:endParaRPr lang="tr-TR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3629981"/>
              </p:ext>
            </p:extLst>
          </p:nvPr>
        </p:nvGraphicFramePr>
        <p:xfrm>
          <a:off x="242647" y="838201"/>
          <a:ext cx="6361353" cy="4635498"/>
        </p:xfrm>
        <a:graphic>
          <a:graphicData uri="http://schemas.openxmlformats.org/drawingml/2006/table">
            <a:tbl>
              <a:tblPr/>
              <a:tblGrid>
                <a:gridCol w="34000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71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19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22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30333">
                <a:tc>
                  <a:txBody>
                    <a:bodyPr/>
                    <a:lstStyle/>
                    <a:p>
                      <a:pPr algn="ctr" fontAlgn="b"/>
                      <a:r>
                        <a:rPr lang="tr-TR" sz="1500" b="1" i="0" u="none" strike="noStrike" baseline="0" dirty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    </a:t>
                      </a:r>
                      <a:r>
                        <a:rPr lang="tr-TR" sz="1500" b="1" i="0" u="none" strike="noStrike" dirty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KÜLTÜR 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500" b="1" i="0" u="none" strike="noStrike" dirty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2010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500" b="1" i="0" u="none" strike="noStrike" dirty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2011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500" b="1" i="0" u="none" strike="noStrike" kern="1200" dirty="0">
                          <a:solidFill>
                            <a:srgbClr val="000099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2012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9147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SİNEMA SEYİRCİSİ *</a:t>
                      </a:r>
                    </a:p>
                  </a:txBody>
                  <a:tcPr marL="6724" marR="6724" marT="6724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12.480.944</a:t>
                      </a:r>
                    </a:p>
                  </a:txBody>
                  <a:tcPr marL="6724" marR="6724" marT="6724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13.435.241</a:t>
                      </a:r>
                    </a:p>
                  </a:txBody>
                  <a:tcPr marL="6724" marR="6724" marT="6724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9147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TİYATRO SEYİRCİSİ*</a:t>
                      </a:r>
                    </a:p>
                  </a:txBody>
                  <a:tcPr marL="6724" marR="6724" marT="6724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2.358.146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1.736.783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9147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MÜZE ZİYARETÇİSİ</a:t>
                      </a:r>
                    </a:p>
                  </a:txBody>
                  <a:tcPr marL="6724" marR="6724" marT="6724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7.061.283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7.575.194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8.761.873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6931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KÜTÜPHANELERDEN YARARLANANLARIN SAYISI</a:t>
                      </a:r>
                    </a:p>
                  </a:txBody>
                  <a:tcPr marL="6724" marR="6724" marT="6724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397.956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401.663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455.024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6931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İSTANBULDA DÜZENLENEN ULUSAL FUARLAR</a:t>
                      </a:r>
                    </a:p>
                  </a:txBody>
                  <a:tcPr marL="6724" marR="6724" marT="6724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99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124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tr-TR" sz="1400" b="1" i="0" u="none" strike="noStrike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209</a:t>
                      </a:r>
                    </a:p>
                  </a:txBody>
                  <a:tcPr marL="51435" marR="51435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06931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İSTANBULDA DÜZENLENEN ULUSLAR ARASI FUARLAR</a:t>
                      </a:r>
                    </a:p>
                  </a:txBody>
                  <a:tcPr marL="6724" marR="6724" marT="6724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69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80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tr-TR" sz="1400" b="1" i="0" u="none" strike="noStrike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169</a:t>
                      </a:r>
                    </a:p>
                  </a:txBody>
                  <a:tcPr marL="51435" marR="51435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06931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İSTANBULDA DÜZENLENEN TOPLAM FUAR</a:t>
                      </a:r>
                    </a:p>
                  </a:txBody>
                  <a:tcPr marL="6724" marR="6724" marT="6724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168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204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tr-TR" sz="1400" b="1" i="0" u="none" strike="noStrike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378</a:t>
                      </a:r>
                    </a:p>
                  </a:txBody>
                  <a:tcPr marL="51435" marR="51435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6" name="5 Metin kutusu"/>
          <p:cNvSpPr txBox="1"/>
          <p:nvPr/>
        </p:nvSpPr>
        <p:spPr>
          <a:xfrm>
            <a:off x="242647" y="5697961"/>
            <a:ext cx="32800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050" b="1" dirty="0">
                <a:latin typeface="Arial" pitchFamily="34" charset="0"/>
                <a:cs typeface="Arial" pitchFamily="34" charset="0"/>
              </a:rPr>
              <a:t>* Sosyokültürel alanda </a:t>
            </a:r>
            <a:r>
              <a:rPr lang="tr-TR" sz="1200" b="1" dirty="0">
                <a:latin typeface="Arial" pitchFamily="34" charset="0"/>
                <a:cs typeface="Arial" pitchFamily="34" charset="0"/>
              </a:rPr>
              <a:t>TÜİK istatistiki verileri</a:t>
            </a:r>
          </a:p>
        </p:txBody>
      </p:sp>
      <p:sp>
        <p:nvSpPr>
          <p:cNvPr id="2" name="Dikdörtgen 1">
            <a:extLst>
              <a:ext uri="{FF2B5EF4-FFF2-40B4-BE49-F238E27FC236}">
                <a16:creationId xmlns:a16="http://schemas.microsoft.com/office/drawing/2014/main" id="{39B09F13-5116-43AE-AEEC-1FDF6DC8AFC3}"/>
              </a:ext>
            </a:extLst>
          </p:cNvPr>
          <p:cNvSpPr/>
          <p:nvPr/>
        </p:nvSpPr>
        <p:spPr>
          <a:xfrm>
            <a:off x="242646" y="6166535"/>
            <a:ext cx="63727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b="1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TARİHİ DEĞERE SAHİP YERLER</a:t>
            </a:r>
            <a:endParaRPr lang="tr-TR" dirty="0"/>
          </a:p>
        </p:txBody>
      </p:sp>
      <p:graphicFrame>
        <p:nvGraphicFramePr>
          <p:cNvPr id="7" name="4 Tablo">
            <a:extLst>
              <a:ext uri="{FF2B5EF4-FFF2-40B4-BE49-F238E27FC236}">
                <a16:creationId xmlns:a16="http://schemas.microsoft.com/office/drawing/2014/main" id="{8CC55750-A5DA-4793-B017-99951F7E27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590610"/>
              </p:ext>
            </p:extLst>
          </p:nvPr>
        </p:nvGraphicFramePr>
        <p:xfrm>
          <a:off x="242646" y="6667796"/>
          <a:ext cx="6361353" cy="3050456"/>
        </p:xfrm>
        <a:graphic>
          <a:graphicData uri="http://schemas.openxmlformats.org/drawingml/2006/table">
            <a:tbl>
              <a:tblPr/>
              <a:tblGrid>
                <a:gridCol w="42534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079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12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TÜRÜ</a:t>
                      </a:r>
                    </a:p>
                  </a:txBody>
                  <a:tcPr marL="33338" marR="33338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SAYISI</a:t>
                      </a:r>
                    </a:p>
                  </a:txBody>
                  <a:tcPr marL="33338" marR="33338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33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SARAY SAYISI</a:t>
                      </a:r>
                    </a:p>
                  </a:txBody>
                  <a:tcPr marL="33338" marR="33338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28</a:t>
                      </a:r>
                    </a:p>
                  </a:txBody>
                  <a:tcPr marL="33338" marR="33338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91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MEDRESE SAYISI</a:t>
                      </a:r>
                    </a:p>
                  </a:txBody>
                  <a:tcPr marL="33338" marR="33338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90</a:t>
                      </a:r>
                    </a:p>
                  </a:txBody>
                  <a:tcPr marL="33338" marR="33338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MÜZE SAYISI</a:t>
                      </a:r>
                    </a:p>
                  </a:txBody>
                  <a:tcPr marL="33338" marR="33338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74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(Bakanlığa bağlı 14)</a:t>
                      </a:r>
                    </a:p>
                  </a:txBody>
                  <a:tcPr marL="33338" marR="33338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91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TARİHSEL DEĞERE SAHİP CAMİ SAYISI </a:t>
                      </a:r>
                    </a:p>
                  </a:txBody>
                  <a:tcPr marL="33338" marR="33338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517</a:t>
                      </a:r>
                    </a:p>
                  </a:txBody>
                  <a:tcPr marL="33338" marR="33338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91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TARİHSEL DEĞERE SAHİP KİLİSE SAYISI </a:t>
                      </a:r>
                    </a:p>
                  </a:txBody>
                  <a:tcPr marL="33338" marR="33338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164</a:t>
                      </a:r>
                    </a:p>
                  </a:txBody>
                  <a:tcPr marL="33338" marR="33338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91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TARİHSEL DEĞERE SAHİP SİNEGOG SAYISI</a:t>
                      </a:r>
                    </a:p>
                  </a:txBody>
                  <a:tcPr marL="33338" marR="33338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</a:p>
                  </a:txBody>
                  <a:tcPr marL="33338" marR="33338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91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TÜRBE SAYISI</a:t>
                      </a:r>
                    </a:p>
                  </a:txBody>
                  <a:tcPr marL="33338" marR="33338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199</a:t>
                      </a:r>
                    </a:p>
                  </a:txBody>
                  <a:tcPr marL="33338" marR="33338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91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TARİHSEL DEĞERE SAHİP ÇEŞME SAYISI</a:t>
                      </a:r>
                    </a:p>
                  </a:txBody>
                  <a:tcPr marL="33338" marR="33338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595</a:t>
                      </a:r>
                    </a:p>
                  </a:txBody>
                  <a:tcPr marL="33338" marR="33338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91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TARİHSEL DEĞERE SAHİP HAMAM SAYISI</a:t>
                      </a:r>
                    </a:p>
                  </a:txBody>
                  <a:tcPr marL="33338" marR="33338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93</a:t>
                      </a:r>
                    </a:p>
                  </a:txBody>
                  <a:tcPr marL="33338" marR="33338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3" name="Dikdörtgen 2">
            <a:extLst>
              <a:ext uri="{FF2B5EF4-FFF2-40B4-BE49-F238E27FC236}">
                <a16:creationId xmlns:a16="http://schemas.microsoft.com/office/drawing/2014/main" id="{321787DE-9A53-493F-BA8C-A8F1B6DD7D75}"/>
              </a:ext>
            </a:extLst>
          </p:cNvPr>
          <p:cNvSpPr/>
          <p:nvPr/>
        </p:nvSpPr>
        <p:spPr>
          <a:xfrm>
            <a:off x="242646" y="307117"/>
            <a:ext cx="626469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b="1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KÜLTÜR VE TURİZM</a:t>
            </a:r>
            <a:endParaRPr lang="tr-TR" dirty="0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981AE7B9-94B5-4E5B-9607-ED70F7A017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979C48-A748-48C9-B264-A35E2CA3DA99}" type="slidenum">
              <a:rPr lang="tr-TR" smtClean="0"/>
              <a:pPr>
                <a:defRPr/>
              </a:pPr>
              <a:t>41</a:t>
            </a:fld>
            <a:endParaRPr lang="tr-TR"/>
          </a:p>
        </p:txBody>
      </p:sp>
    </p:spTree>
  </p:cSld>
  <p:clrMapOvr>
    <a:masterClrMapping/>
  </p:clrMapOvr>
  <p:transition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idx="4294967295"/>
          </p:nvPr>
        </p:nvSpPr>
        <p:spPr>
          <a:xfrm>
            <a:off x="366812" y="484442"/>
            <a:ext cx="6148288" cy="540061"/>
          </a:xfrm>
        </p:spPr>
        <p:txBody>
          <a:bodyPr/>
          <a:lstStyle/>
          <a:p>
            <a:pPr algn="ctr" eaLnBrk="1" hangingPunct="1"/>
            <a:r>
              <a:rPr lang="tr-TR" sz="1800" b="1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İLDEKİ BAZI KÜLTÜREL DEĞERLER</a:t>
            </a:r>
            <a:endParaRPr lang="tr-TR" sz="1800" dirty="0">
              <a:solidFill>
                <a:srgbClr val="FF33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4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7889154"/>
              </p:ext>
            </p:extLst>
          </p:nvPr>
        </p:nvGraphicFramePr>
        <p:xfrm>
          <a:off x="366812" y="1036211"/>
          <a:ext cx="6148288" cy="3219353"/>
        </p:xfrm>
        <a:graphic>
          <a:graphicData uri="http://schemas.openxmlformats.org/drawingml/2006/table">
            <a:tbl>
              <a:tblPr/>
              <a:tblGrid>
                <a:gridCol w="38734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748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699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KÜLTÜREL KURUM</a:t>
                      </a:r>
                    </a:p>
                  </a:txBody>
                  <a:tcPr marL="33338" marR="33338" marT="27000" marB="27000" anchor="b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3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SAYISI</a:t>
                      </a:r>
                      <a:endParaRPr kumimoji="0" lang="tr-T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338" marR="33338" marT="27000" marB="27000" anchor="b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63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KÜTÜPHANE</a:t>
                      </a:r>
                    </a:p>
                  </a:txBody>
                  <a:tcPr marL="51435" marR="51435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342 (Bakanlığa Bağlı: 42)</a:t>
                      </a:r>
                    </a:p>
                  </a:txBody>
                  <a:tcPr marL="51435" marR="51435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KÜLTÜR MERKEZİ</a:t>
                      </a:r>
                    </a:p>
                  </a:txBody>
                  <a:tcPr marL="51435" marR="51435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92</a:t>
                      </a:r>
                    </a:p>
                  </a:txBody>
                  <a:tcPr marL="51435" marR="51435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60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FUAR VE KONGRE MERKEZİ*</a:t>
                      </a:r>
                    </a:p>
                  </a:txBody>
                  <a:tcPr marL="51435" marR="51435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33</a:t>
                      </a:r>
                    </a:p>
                  </a:txBody>
                  <a:tcPr marL="51435" marR="51435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KONSER SALONU VE GÖSTERİ MERKEZİ*</a:t>
                      </a:r>
                    </a:p>
                  </a:txBody>
                  <a:tcPr marL="51435" marR="51435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143</a:t>
                      </a:r>
                    </a:p>
                  </a:txBody>
                  <a:tcPr marL="51435" marR="51435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SİNEMA</a:t>
                      </a:r>
                    </a:p>
                  </a:txBody>
                  <a:tcPr marL="51435" marR="51435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119</a:t>
                      </a:r>
                    </a:p>
                  </a:txBody>
                  <a:tcPr marL="51435" marR="51435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TİYATRO</a:t>
                      </a:r>
                    </a:p>
                  </a:txBody>
                  <a:tcPr marL="51435" marR="51435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138</a:t>
                      </a:r>
                    </a:p>
                  </a:txBody>
                  <a:tcPr marL="51435" marR="51435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SANAT GALERİLERİ</a:t>
                      </a:r>
                    </a:p>
                  </a:txBody>
                  <a:tcPr marL="51435" marR="51435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253</a:t>
                      </a:r>
                    </a:p>
                  </a:txBody>
                  <a:tcPr marL="51435" marR="51435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37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MATBAA*</a:t>
                      </a:r>
                    </a:p>
                  </a:txBody>
                  <a:tcPr marL="51435" marR="51435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2.643</a:t>
                      </a:r>
                    </a:p>
                  </a:txBody>
                  <a:tcPr marL="51435" marR="51435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YEREL GAZETE</a:t>
                      </a:r>
                    </a:p>
                  </a:txBody>
                  <a:tcPr marL="51435" marR="51435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141</a:t>
                      </a:r>
                    </a:p>
                  </a:txBody>
                  <a:tcPr marL="51435" marR="51435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ULUSAL GAZETE</a:t>
                      </a:r>
                    </a:p>
                  </a:txBody>
                  <a:tcPr marL="51435" marR="51435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30</a:t>
                      </a:r>
                    </a:p>
                  </a:txBody>
                  <a:tcPr marL="51435" marR="51435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803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TELEVİZYON KANALI</a:t>
                      </a:r>
                    </a:p>
                  </a:txBody>
                  <a:tcPr marL="51435" marR="51435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Karasal:235+ Uydu:170+Kablo:84 = 489</a:t>
                      </a:r>
                    </a:p>
                  </a:txBody>
                  <a:tcPr marL="51435" marR="51435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RADYO KANALI</a:t>
                      </a:r>
                    </a:p>
                  </a:txBody>
                  <a:tcPr marL="51435" marR="51435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Karasal:112 + Uydu:68+Kablo:1 = 181</a:t>
                      </a:r>
                    </a:p>
                  </a:txBody>
                  <a:tcPr marL="51435" marR="51435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7" name="6 Metin kutusu"/>
          <p:cNvSpPr txBox="1"/>
          <p:nvPr/>
        </p:nvSpPr>
        <p:spPr>
          <a:xfrm>
            <a:off x="366812" y="4699084"/>
            <a:ext cx="17507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200" b="1" dirty="0">
                <a:latin typeface="Arial" pitchFamily="34" charset="0"/>
                <a:cs typeface="Arial" pitchFamily="34" charset="0"/>
              </a:rPr>
              <a:t>*TÜİK 2011</a:t>
            </a:r>
          </a:p>
        </p:txBody>
      </p:sp>
      <p:sp>
        <p:nvSpPr>
          <p:cNvPr id="3" name="Dikdörtgen 2">
            <a:extLst>
              <a:ext uri="{FF2B5EF4-FFF2-40B4-BE49-F238E27FC236}">
                <a16:creationId xmlns:a16="http://schemas.microsoft.com/office/drawing/2014/main" id="{742256EF-CFAF-4302-923A-882D60192F60}"/>
              </a:ext>
            </a:extLst>
          </p:cNvPr>
          <p:cNvSpPr/>
          <p:nvPr/>
        </p:nvSpPr>
        <p:spPr>
          <a:xfrm>
            <a:off x="366812" y="5073354"/>
            <a:ext cx="61482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b="1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MÜZE ZİYARETÇİ SAYISI VE GELİR DURUMU(2012)  </a:t>
            </a:r>
            <a:r>
              <a:rPr lang="tr-TR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tr-TR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</a:br>
            <a:endParaRPr lang="tr-TR" dirty="0"/>
          </a:p>
        </p:txBody>
      </p:sp>
      <p:graphicFrame>
        <p:nvGraphicFramePr>
          <p:cNvPr id="8" name="4 Tablo">
            <a:extLst>
              <a:ext uri="{FF2B5EF4-FFF2-40B4-BE49-F238E27FC236}">
                <a16:creationId xmlns:a16="http://schemas.microsoft.com/office/drawing/2014/main" id="{F76A69A2-6B11-46D7-8B95-2904FBA21A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4755288"/>
              </p:ext>
            </p:extLst>
          </p:nvPr>
        </p:nvGraphicFramePr>
        <p:xfrm>
          <a:off x="340369" y="5650437"/>
          <a:ext cx="6174731" cy="4268950"/>
        </p:xfrm>
        <a:graphic>
          <a:graphicData uri="http://schemas.openxmlformats.org/drawingml/2006/table">
            <a:tbl>
              <a:tblPr/>
              <a:tblGrid>
                <a:gridCol w="26522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02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422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561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MÜZENİN ADI</a:t>
                      </a:r>
                    </a:p>
                  </a:txBody>
                  <a:tcPr marL="31675" marR="3167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ZİYARETÇİ TOPLAM</a:t>
                      </a:r>
                    </a:p>
                  </a:txBody>
                  <a:tcPr marL="31675" marR="3167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GELİR DURUMU (TL)</a:t>
                      </a:r>
                    </a:p>
                  </a:txBody>
                  <a:tcPr marL="31675" marR="3167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37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TOPKAPI SARAYI MÜZESİ</a:t>
                      </a:r>
                      <a:endParaRPr lang="tr-TR" sz="12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1435" marR="51435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tr-TR" sz="12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3.334.925</a:t>
                      </a:r>
                    </a:p>
                  </a:txBody>
                  <a:tcPr marL="51435" marR="51435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tr-TR" sz="12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66.504.951</a:t>
                      </a:r>
                    </a:p>
                  </a:txBody>
                  <a:tcPr marL="51435" marR="51435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42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İSTANBUL ARKEOLOJİ MÜZESİ</a:t>
                      </a:r>
                      <a:endParaRPr lang="tr-TR" sz="12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1435" marR="51435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tr-TR" sz="12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391.282</a:t>
                      </a:r>
                    </a:p>
                  </a:txBody>
                  <a:tcPr marL="51435" marR="51435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tr-TR" sz="12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2.355.388</a:t>
                      </a:r>
                    </a:p>
                  </a:txBody>
                  <a:tcPr marL="51435" marR="51435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42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AYASOFYA MÜZESİ</a:t>
                      </a:r>
                      <a:endParaRPr lang="tr-TR" sz="12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1435" marR="51435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tr-TR" sz="12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3.345.347</a:t>
                      </a:r>
                    </a:p>
                  </a:txBody>
                  <a:tcPr marL="51435" marR="51435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tr-TR" sz="12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69.349.316</a:t>
                      </a:r>
                    </a:p>
                  </a:txBody>
                  <a:tcPr marL="51435" marR="51435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7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KARİYE MÜZESİ</a:t>
                      </a:r>
                      <a:endParaRPr lang="tr-TR" sz="1200" b="1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1435" marR="51435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tr-TR" sz="12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360.803</a:t>
                      </a:r>
                    </a:p>
                  </a:txBody>
                  <a:tcPr marL="51435" marR="51435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tr-TR" sz="12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3.476.470</a:t>
                      </a:r>
                    </a:p>
                  </a:txBody>
                  <a:tcPr marL="51435" marR="51435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52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TÜRK VE İSLAM ESERLERİ MÜZESİ</a:t>
                      </a:r>
                      <a:endParaRPr lang="tr-TR" sz="1200" b="1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1435" marR="51435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tr-TR" sz="12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156.156</a:t>
                      </a:r>
                    </a:p>
                  </a:txBody>
                  <a:tcPr marL="51435" marR="51435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tr-TR" sz="12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1.228.856</a:t>
                      </a:r>
                    </a:p>
                  </a:txBody>
                  <a:tcPr marL="51435" marR="51435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52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GALATA MEVLEVİHANESİ MÜZESİ</a:t>
                      </a:r>
                      <a:endParaRPr lang="tr-TR" sz="1200" b="1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1435" marR="51435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tr-TR" sz="12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55.176</a:t>
                      </a:r>
                    </a:p>
                  </a:txBody>
                  <a:tcPr marL="51435" marR="51435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tr-TR" sz="12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137.880</a:t>
                      </a:r>
                    </a:p>
                  </a:txBody>
                  <a:tcPr marL="51435" marR="51435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40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HİSARLAR MÜZESİ</a:t>
                      </a:r>
                      <a:endParaRPr lang="tr-TR" sz="12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1435" marR="51435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tr-TR" sz="12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129.185</a:t>
                      </a:r>
                    </a:p>
                  </a:txBody>
                  <a:tcPr marL="51435" marR="51435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tr-TR" sz="12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338.413</a:t>
                      </a:r>
                    </a:p>
                  </a:txBody>
                  <a:tcPr marL="51435" marR="51435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40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YILDIZ SARAYI MÜZESİ</a:t>
                      </a:r>
                      <a:endParaRPr lang="tr-TR" sz="12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1435" marR="51435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tr-TR" sz="12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49.063</a:t>
                      </a:r>
                    </a:p>
                  </a:txBody>
                  <a:tcPr marL="51435" marR="51435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tr-TR" sz="12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61.332</a:t>
                      </a:r>
                    </a:p>
                  </a:txBody>
                  <a:tcPr marL="51435" marR="51435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52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İSLAM BİLİM VE TEKNOLOJİ TARİHİ MÜZESİ</a:t>
                      </a:r>
                      <a:endParaRPr lang="tr-TR" sz="12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1435" marR="51435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tr-TR" sz="12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98.398</a:t>
                      </a:r>
                    </a:p>
                  </a:txBody>
                  <a:tcPr marL="51435" marR="51435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tr-TR" sz="12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104.550</a:t>
                      </a:r>
                    </a:p>
                  </a:txBody>
                  <a:tcPr marL="51435" marR="51435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40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FETHİYE MÜZESİ</a:t>
                      </a:r>
                      <a:endParaRPr lang="tr-TR" sz="12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1435" marR="51435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tr-TR" sz="12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20.144</a:t>
                      </a:r>
                    </a:p>
                  </a:txBody>
                  <a:tcPr marL="51435" marR="51435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tr-TR" sz="12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67.690</a:t>
                      </a:r>
                    </a:p>
                  </a:txBody>
                  <a:tcPr marL="51435" marR="51435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4087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200" b="1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CİHANNÜMA KÖŞKÜ</a:t>
                      </a:r>
                    </a:p>
                  </a:txBody>
                  <a:tcPr marL="51435" marR="51435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2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1.146</a:t>
                      </a:r>
                    </a:p>
                  </a:txBody>
                  <a:tcPr marL="51435" marR="51435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2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3.438</a:t>
                      </a:r>
                    </a:p>
                  </a:txBody>
                  <a:tcPr marL="51435" marR="51435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64087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1675" marR="31675" marT="0" marB="0" anchor="b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75858E3D-A999-4617-ACD1-545805B266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33E86D-47FE-4A98-B91B-91FFE54D33EE}" type="slidenum">
              <a:rPr lang="tr-TR" smtClean="0"/>
              <a:pPr>
                <a:defRPr/>
              </a:pPr>
              <a:t>42</a:t>
            </a:fld>
            <a:endParaRPr lang="tr-TR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7383060"/>
              </p:ext>
            </p:extLst>
          </p:nvPr>
        </p:nvGraphicFramePr>
        <p:xfrm>
          <a:off x="404665" y="1479072"/>
          <a:ext cx="6085037" cy="2508727"/>
        </p:xfrm>
        <a:graphic>
          <a:graphicData uri="http://schemas.openxmlformats.org/drawingml/2006/table">
            <a:tbl>
              <a:tblPr/>
              <a:tblGrid>
                <a:gridCol w="33191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17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21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21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62199">
                <a:tc>
                  <a:txBody>
                    <a:bodyPr/>
                    <a:lstStyle/>
                    <a:p>
                      <a:pPr algn="just" fontAlgn="b"/>
                      <a:endParaRPr lang="tr-TR" sz="1400" b="1" i="0" u="none" strike="noStrike" dirty="0">
                        <a:solidFill>
                          <a:srgbClr val="000099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TURİZM   </a:t>
                      </a:r>
                    </a:p>
                    <a:p>
                      <a:pPr algn="just" fontAlgn="b"/>
                      <a:endParaRPr lang="tr-TR" sz="1400" b="1" i="0" u="none" strike="noStrike" dirty="0">
                        <a:solidFill>
                          <a:srgbClr val="000099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24" marR="6724" marT="6724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2010</a:t>
                      </a:r>
                    </a:p>
                    <a:p>
                      <a:pPr algn="ctr" fontAlgn="b"/>
                      <a:endParaRPr lang="tr-TR" sz="1400" b="1" i="0" u="none" strike="noStrike" dirty="0">
                        <a:solidFill>
                          <a:srgbClr val="000099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24" marR="6724" marT="6724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2011</a:t>
                      </a:r>
                    </a:p>
                    <a:p>
                      <a:pPr algn="ctr" fontAlgn="b"/>
                      <a:endParaRPr lang="tr-TR" sz="1400" b="1" i="0" u="none" strike="noStrike" dirty="0">
                        <a:solidFill>
                          <a:srgbClr val="000099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24" marR="6724" marT="6724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1" i="0" u="none" strike="noStrike" kern="1200" dirty="0">
                          <a:solidFill>
                            <a:srgbClr val="000099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2012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6062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TURİZM BELGELİ YATAK SAYISI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61.317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68.487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tr-TR" sz="1400" b="1" i="0" u="none" strike="noStrike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72.410</a:t>
                      </a:r>
                    </a:p>
                  </a:txBody>
                  <a:tcPr marL="51435" marR="51435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3064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İNŞAATI</a:t>
                      </a:r>
                      <a:r>
                        <a:rPr lang="tr-TR" sz="1400" b="1" i="0" u="none" strike="noStrike" baseline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DEVAM EDEN KONAKLAMA TESİSİ  YATAK SAYISI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30.275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33.782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tr-TR" sz="1400" b="1" i="0" u="none" strike="noStrike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35.842</a:t>
                      </a:r>
                    </a:p>
                  </a:txBody>
                  <a:tcPr marL="51435" marR="51435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7402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TURİST SAYISI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6.960.980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8.057.879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tr-TR" sz="1400" b="1" i="0" u="none" strike="noStrike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9.381.670</a:t>
                      </a:r>
                    </a:p>
                  </a:txBody>
                  <a:tcPr marL="51435" marR="51435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2375892" y="640735"/>
            <a:ext cx="2106216" cy="5274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tr-TR" b="1" kern="0" dirty="0">
                <a:solidFill>
                  <a:srgbClr val="FF3300"/>
                </a:solidFill>
                <a:latin typeface="Arial" pitchFamily="34" charset="0"/>
                <a:ea typeface="+mj-ea"/>
                <a:cs typeface="Arial" pitchFamily="34" charset="0"/>
              </a:rPr>
              <a:t>TURİZM</a:t>
            </a:r>
          </a:p>
        </p:txBody>
      </p:sp>
      <p:graphicFrame>
        <p:nvGraphicFramePr>
          <p:cNvPr id="7" name="Group 3">
            <a:extLst>
              <a:ext uri="{FF2B5EF4-FFF2-40B4-BE49-F238E27FC236}">
                <a16:creationId xmlns:a16="http://schemas.microsoft.com/office/drawing/2014/main" id="{4D359575-1863-4F01-B671-33D0FD1CA2F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39095800"/>
              </p:ext>
            </p:extLst>
          </p:nvPr>
        </p:nvGraphicFramePr>
        <p:xfrm>
          <a:off x="404664" y="4826136"/>
          <a:ext cx="6085038" cy="3327264"/>
        </p:xfrm>
        <a:graphic>
          <a:graphicData uri="http://schemas.openxmlformats.org/drawingml/2006/table">
            <a:tbl>
              <a:tblPr/>
              <a:tblGrid>
                <a:gridCol w="28708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69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03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69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34798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İLDEKİ KONAKLAMA TESİSLERİ</a:t>
                      </a:r>
                      <a:endParaRPr kumimoji="0" lang="tr-TR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68573" marR="68573" marT="34287" marB="34287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44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TESİS</a:t>
                      </a:r>
                    </a:p>
                  </a:txBody>
                  <a:tcPr marL="68573" marR="68573" marT="34287" marB="34287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SAYI</a:t>
                      </a:r>
                      <a:endParaRPr kumimoji="0" lang="tr-TR" sz="15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68573" marR="68573" marT="34287" marB="34287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ODA</a:t>
                      </a:r>
                      <a:endParaRPr kumimoji="0" lang="tr-TR" sz="15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68573" marR="68573" marT="34287" marB="34287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YATAK</a:t>
                      </a:r>
                      <a:endParaRPr kumimoji="0" lang="tr-TR" sz="15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68573" marR="68573" marT="34287" marB="34287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0029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TURİZM İŞLETME BELGELİ</a:t>
                      </a:r>
                      <a:endParaRPr kumimoji="0" lang="tr-TR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68573" marR="68573" marT="34287" marB="34287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411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35.682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72.410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0029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BELEDİYE BELGELİ</a:t>
                      </a:r>
                      <a:endParaRPr kumimoji="0" lang="tr-TR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68573" marR="68573" marT="34287" marB="34287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1.652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27.386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51.853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7972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TOPLAM</a:t>
                      </a:r>
                      <a:endParaRPr kumimoji="0" lang="tr-TR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68573" marR="68573" marT="34287" marB="34287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2.063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63.068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124.263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" name="Slayt Numarası Yer Tutucusu 1">
            <a:extLst>
              <a:ext uri="{FF2B5EF4-FFF2-40B4-BE49-F238E27FC236}">
                <a16:creationId xmlns:a16="http://schemas.microsoft.com/office/drawing/2014/main" id="{0D92C7AF-D24D-4ABC-908B-1AF7D9ADAA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979C48-A748-48C9-B264-A35E2CA3DA99}" type="slidenum">
              <a:rPr lang="tr-TR" smtClean="0"/>
              <a:pPr>
                <a:defRPr/>
              </a:pPr>
              <a:t>43</a:t>
            </a:fld>
            <a:endParaRPr lang="tr-TR"/>
          </a:p>
        </p:txBody>
      </p:sp>
    </p:spTree>
  </p:cSld>
  <p:clrMapOvr>
    <a:masterClrMapping/>
  </p:clrMapOvr>
  <p:transition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6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6776456"/>
              </p:ext>
            </p:extLst>
          </p:nvPr>
        </p:nvGraphicFramePr>
        <p:xfrm>
          <a:off x="381001" y="482600"/>
          <a:ext cx="6159499" cy="8762991"/>
        </p:xfrm>
        <a:graphic>
          <a:graphicData uri="http://schemas.openxmlformats.org/drawingml/2006/table">
            <a:tbl>
              <a:tblPr/>
              <a:tblGrid>
                <a:gridCol w="42203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54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36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60982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sz="1400" b="1" i="0" u="none" strike="noStrike" baseline="0" dirty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sz="1400" b="1" i="0" u="none" strike="noStrike" dirty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MİLLİYETLERİNE GÖRE  GELEN TURİSTLER   (2011  YILI)</a:t>
                      </a:r>
                    </a:p>
                  </a:txBody>
                  <a:tcPr marL="5725" marR="5725" marT="57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ORAN</a:t>
                      </a:r>
                    </a:p>
                  </a:txBody>
                  <a:tcPr marL="5725" marR="5725" marT="57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TURİST SAYISI</a:t>
                      </a:r>
                    </a:p>
                  </a:txBody>
                  <a:tcPr marL="5725" marR="5725" marT="57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5269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ALMANYA</a:t>
                      </a:r>
                    </a:p>
                  </a:txBody>
                  <a:tcPr marL="5725" marR="5725" marT="5725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11,4</a:t>
                      </a:r>
                    </a:p>
                  </a:txBody>
                  <a:tcPr marL="7144" marR="7144" marT="7144" marB="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1.071.427</a:t>
                      </a:r>
                    </a:p>
                  </a:txBody>
                  <a:tcPr marL="5725" marR="5725" marT="5725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5269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RUSYA FEDERASYONU</a:t>
                      </a:r>
                    </a:p>
                  </a:txBody>
                  <a:tcPr marL="5725" marR="5725" marT="5725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5,7</a:t>
                      </a:r>
                    </a:p>
                  </a:txBody>
                  <a:tcPr marL="7144" marR="7144" marT="7144" marB="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537.784</a:t>
                      </a:r>
                    </a:p>
                  </a:txBody>
                  <a:tcPr marL="5725" marR="5725" marT="5725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5269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AMERİKA BİRLEŞİK DEVLETLERİ</a:t>
                      </a:r>
                    </a:p>
                  </a:txBody>
                  <a:tcPr marL="5725" marR="5725" marT="5725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5,2</a:t>
                      </a:r>
                    </a:p>
                  </a:txBody>
                  <a:tcPr marL="7144" marR="7144" marT="7144" marB="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485.086</a:t>
                      </a:r>
                    </a:p>
                  </a:txBody>
                  <a:tcPr marL="5725" marR="5725" marT="5725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5269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İTALYA</a:t>
                      </a:r>
                    </a:p>
                  </a:txBody>
                  <a:tcPr marL="5725" marR="5725" marT="5725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4,6</a:t>
                      </a:r>
                    </a:p>
                  </a:txBody>
                  <a:tcPr marL="7144" marR="7144" marT="7144" marB="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428.927</a:t>
                      </a:r>
                    </a:p>
                  </a:txBody>
                  <a:tcPr marL="5725" marR="5725" marT="5725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5269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FRANSA</a:t>
                      </a:r>
                    </a:p>
                  </a:txBody>
                  <a:tcPr marL="5725" marR="5725" marT="5725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4,7</a:t>
                      </a:r>
                    </a:p>
                  </a:txBody>
                  <a:tcPr marL="7144" marR="7144" marT="7144" marB="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436.686</a:t>
                      </a:r>
                    </a:p>
                  </a:txBody>
                  <a:tcPr marL="5725" marR="5725" marT="5725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5269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İNGİLTERE</a:t>
                      </a:r>
                    </a:p>
                  </a:txBody>
                  <a:tcPr marL="5725" marR="5725" marT="5725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4,7</a:t>
                      </a:r>
                    </a:p>
                  </a:txBody>
                  <a:tcPr marL="7144" marR="7144" marT="7144" marB="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441.870</a:t>
                      </a:r>
                    </a:p>
                  </a:txBody>
                  <a:tcPr marL="5725" marR="5725" marT="5725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5269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İRAN</a:t>
                      </a:r>
                    </a:p>
                  </a:txBody>
                  <a:tcPr marL="5725" marR="5725" marT="5725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4,2</a:t>
                      </a:r>
                    </a:p>
                  </a:txBody>
                  <a:tcPr marL="7144" marR="7144" marT="7144" marB="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395.122</a:t>
                      </a:r>
                    </a:p>
                  </a:txBody>
                  <a:tcPr marL="5725" marR="5725" marT="5725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5269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HOLLANDA</a:t>
                      </a:r>
                    </a:p>
                  </a:txBody>
                  <a:tcPr marL="5725" marR="5725" marT="5725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2,8</a:t>
                      </a:r>
                    </a:p>
                  </a:txBody>
                  <a:tcPr marL="7144" marR="7144" marT="7144" marB="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260.284</a:t>
                      </a:r>
                    </a:p>
                  </a:txBody>
                  <a:tcPr marL="5725" marR="5725" marT="5725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5269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İSPANYA</a:t>
                      </a:r>
                    </a:p>
                  </a:txBody>
                  <a:tcPr marL="5725" marR="5725" marT="5725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2,1</a:t>
                      </a:r>
                    </a:p>
                  </a:txBody>
                  <a:tcPr marL="7144" marR="7144" marT="7144" marB="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194..668</a:t>
                      </a:r>
                    </a:p>
                  </a:txBody>
                  <a:tcPr marL="5725" marR="5725" marT="5725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65269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JAPONYA</a:t>
                      </a:r>
                    </a:p>
                  </a:txBody>
                  <a:tcPr marL="5725" marR="5725" marT="5725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2,1</a:t>
                      </a:r>
                    </a:p>
                  </a:txBody>
                  <a:tcPr marL="7144" marR="7144" marT="7144" marB="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184.161</a:t>
                      </a:r>
                    </a:p>
                  </a:txBody>
                  <a:tcPr marL="5725" marR="5725" marT="5725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65269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UKRAYNA</a:t>
                      </a:r>
                    </a:p>
                  </a:txBody>
                  <a:tcPr marL="5725" marR="5725" marT="5725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2,0</a:t>
                      </a:r>
                    </a:p>
                  </a:txBody>
                  <a:tcPr marL="7144" marR="7144" marT="7144" marB="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199.245</a:t>
                      </a:r>
                    </a:p>
                  </a:txBody>
                  <a:tcPr marL="5725" marR="5725" marT="5725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65269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IRAK</a:t>
                      </a:r>
                    </a:p>
                  </a:txBody>
                  <a:tcPr marL="5725" marR="5725" marT="5725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2,3</a:t>
                      </a:r>
                    </a:p>
                  </a:txBody>
                  <a:tcPr marL="7144" marR="7144" marT="7144" marB="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212.924</a:t>
                      </a:r>
                    </a:p>
                  </a:txBody>
                  <a:tcPr marL="5725" marR="5725" marT="5725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65269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AZERBAYCAN</a:t>
                      </a:r>
                    </a:p>
                  </a:txBody>
                  <a:tcPr marL="5725" marR="5725" marT="5725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2,1</a:t>
                      </a:r>
                    </a:p>
                  </a:txBody>
                  <a:tcPr marL="7144" marR="7144" marT="7144" marB="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200.067</a:t>
                      </a:r>
                    </a:p>
                  </a:txBody>
                  <a:tcPr marL="5725" marR="5725" marT="5725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65269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AVUSTURYA</a:t>
                      </a:r>
                    </a:p>
                  </a:txBody>
                  <a:tcPr marL="5725" marR="5725" marT="5725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1,6</a:t>
                      </a:r>
                    </a:p>
                  </a:txBody>
                  <a:tcPr marL="7144" marR="7144" marT="7144" marB="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146.676</a:t>
                      </a:r>
                    </a:p>
                  </a:txBody>
                  <a:tcPr marL="5725" marR="5725" marT="5725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465269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400" b="1" i="0" u="none" strike="noStrike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TÜRKMENİSTAN</a:t>
                      </a:r>
                    </a:p>
                  </a:txBody>
                  <a:tcPr marL="5725" marR="5725" marT="5725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1,4</a:t>
                      </a:r>
                    </a:p>
                  </a:txBody>
                  <a:tcPr marL="7144" marR="7144" marT="7144" marB="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131.247</a:t>
                      </a:r>
                    </a:p>
                  </a:txBody>
                  <a:tcPr marL="5725" marR="5725" marT="5725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461487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400" b="1" i="0" u="none" strike="noStrike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DİĞER ÜLKELER</a:t>
                      </a:r>
                    </a:p>
                  </a:txBody>
                  <a:tcPr marL="5725" marR="5725" marT="5725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43,2%</a:t>
                      </a:r>
                    </a:p>
                  </a:txBody>
                  <a:tcPr marL="5725" marR="5725" marT="5725" marB="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4.055.496</a:t>
                      </a:r>
                    </a:p>
                  </a:txBody>
                  <a:tcPr marL="5725" marR="5725" marT="5725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461487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TOPLAM</a:t>
                      </a:r>
                    </a:p>
                  </a:txBody>
                  <a:tcPr marL="5725" marR="5725" marT="5725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100,00%</a:t>
                      </a:r>
                    </a:p>
                  </a:txBody>
                  <a:tcPr marL="5725" marR="5725" marT="5725" marB="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9.381.670</a:t>
                      </a:r>
                    </a:p>
                  </a:txBody>
                  <a:tcPr marL="5725" marR="5725" marT="5725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  <p:sp>
        <p:nvSpPr>
          <p:cNvPr id="2" name="Slayt Numarası Yer Tutucusu 1">
            <a:extLst>
              <a:ext uri="{FF2B5EF4-FFF2-40B4-BE49-F238E27FC236}">
                <a16:creationId xmlns:a16="http://schemas.microsoft.com/office/drawing/2014/main" id="{149C00F8-AEEF-4706-97C7-C253EB555A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33E86D-47FE-4A98-B91B-91FFE54D33EE}" type="slidenum">
              <a:rPr lang="tr-TR" smtClean="0"/>
              <a:pPr>
                <a:defRPr/>
              </a:pPr>
              <a:t>44</a:t>
            </a:fld>
            <a:endParaRPr lang="tr-TR"/>
          </a:p>
        </p:txBody>
      </p:sp>
    </p:spTree>
  </p:cSld>
  <p:clrMapOvr>
    <a:masterClrMapping/>
  </p:clrMapOvr>
  <p:transition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idx="4294967295"/>
          </p:nvPr>
        </p:nvSpPr>
        <p:spPr>
          <a:xfrm>
            <a:off x="421082" y="431006"/>
            <a:ext cx="5954314" cy="857250"/>
          </a:xfrm>
        </p:spPr>
        <p:txBody>
          <a:bodyPr/>
          <a:lstStyle/>
          <a:p>
            <a:pPr algn="ctr" eaLnBrk="1" hangingPunct="1"/>
            <a:r>
              <a:rPr lang="tr-TR" sz="1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TURİZM İŞLETME BELGELİ SEYAHAT  ACENTALARI</a:t>
            </a:r>
            <a:r>
              <a:rPr lang="tr-TR" sz="1800" dirty="0">
                <a:latin typeface="Arial" pitchFamily="34" charset="0"/>
                <a:cs typeface="Arial" pitchFamily="34" charset="0"/>
              </a:rPr>
              <a:t/>
            </a:r>
            <a:br>
              <a:rPr lang="tr-TR" sz="1800" dirty="0">
                <a:latin typeface="Arial" pitchFamily="34" charset="0"/>
                <a:cs typeface="Arial" pitchFamily="34" charset="0"/>
              </a:rPr>
            </a:br>
            <a:endParaRPr lang="tr-TR" sz="1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4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3105475"/>
              </p:ext>
            </p:extLst>
          </p:nvPr>
        </p:nvGraphicFramePr>
        <p:xfrm>
          <a:off x="421084" y="1022350"/>
          <a:ext cx="5954314" cy="3321052"/>
        </p:xfrm>
        <a:graphic>
          <a:graphicData uri="http://schemas.openxmlformats.org/drawingml/2006/table">
            <a:tbl>
              <a:tblPr/>
              <a:tblGrid>
                <a:gridCol w="25420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393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729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761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GRUBU</a:t>
                      </a:r>
                    </a:p>
                  </a:txBody>
                  <a:tcPr marL="33338" marR="33338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MERKEZ</a:t>
                      </a:r>
                    </a:p>
                  </a:txBody>
                  <a:tcPr marL="33338" marR="33338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ŞUBE</a:t>
                      </a:r>
                    </a:p>
                  </a:txBody>
                  <a:tcPr marL="33338" marR="33338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89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  GEÇİCİ</a:t>
                      </a:r>
                    </a:p>
                  </a:txBody>
                  <a:tcPr marL="33338" marR="33338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</a:p>
                  </a:txBody>
                  <a:tcPr marL="33338" marR="33338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33338" marR="33338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89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 GRUBU</a:t>
                      </a:r>
                    </a:p>
                  </a:txBody>
                  <a:tcPr marL="33338" marR="33338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1.978</a:t>
                      </a:r>
                    </a:p>
                  </a:txBody>
                  <a:tcPr marL="51435" marR="51435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358</a:t>
                      </a:r>
                    </a:p>
                  </a:txBody>
                  <a:tcPr marL="51435" marR="51435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89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 GRUBU</a:t>
                      </a:r>
                    </a:p>
                  </a:txBody>
                  <a:tcPr marL="33338" marR="33338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45</a:t>
                      </a:r>
                    </a:p>
                  </a:txBody>
                  <a:tcPr marL="51435" marR="51435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</a:t>
                      </a:r>
                    </a:p>
                  </a:txBody>
                  <a:tcPr marL="51435" marR="51435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89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 GRUBU</a:t>
                      </a:r>
                    </a:p>
                  </a:txBody>
                  <a:tcPr marL="33338" marR="33338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47</a:t>
                      </a:r>
                    </a:p>
                  </a:txBody>
                  <a:tcPr marL="51435" marR="51435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</a:t>
                      </a:r>
                    </a:p>
                  </a:txBody>
                  <a:tcPr marL="51435" marR="51435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89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TOPLAM</a:t>
                      </a:r>
                    </a:p>
                  </a:txBody>
                  <a:tcPr marL="33338" marR="33338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2.090</a:t>
                      </a:r>
                    </a:p>
                  </a:txBody>
                  <a:tcPr marL="51435" marR="51435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366</a:t>
                      </a:r>
                    </a:p>
                  </a:txBody>
                  <a:tcPr marL="51435" marR="51435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7" name="8 Tablo">
            <a:extLst>
              <a:ext uri="{FF2B5EF4-FFF2-40B4-BE49-F238E27FC236}">
                <a16:creationId xmlns:a16="http://schemas.microsoft.com/office/drawing/2014/main" id="{454DB807-9864-4347-AA26-D8C39AA507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384578"/>
              </p:ext>
            </p:extLst>
          </p:nvPr>
        </p:nvGraphicFramePr>
        <p:xfrm>
          <a:off x="421084" y="4953000"/>
          <a:ext cx="5954313" cy="2260600"/>
        </p:xfrm>
        <a:graphic>
          <a:graphicData uri="http://schemas.openxmlformats.org/drawingml/2006/table">
            <a:tbl>
              <a:tblPr/>
              <a:tblGrid>
                <a:gridCol w="30059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13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169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701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338" marR="33338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2011</a:t>
                      </a:r>
                    </a:p>
                  </a:txBody>
                  <a:tcPr marL="33338" marR="33338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2012</a:t>
                      </a:r>
                    </a:p>
                  </a:txBody>
                  <a:tcPr marL="33338" marR="33338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01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GELEN KRUVAZİYER GEMİSİ</a:t>
                      </a:r>
                    </a:p>
                  </a:txBody>
                  <a:tcPr marL="33338" marR="33338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427</a:t>
                      </a:r>
                    </a:p>
                  </a:txBody>
                  <a:tcPr marL="33338" marR="33338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382</a:t>
                      </a:r>
                    </a:p>
                  </a:txBody>
                  <a:tcPr marL="33338" marR="33338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01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DÜZENLENEN ULUSAL FUAR </a:t>
                      </a:r>
                    </a:p>
                  </a:txBody>
                  <a:tcPr marL="33338" marR="33338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124</a:t>
                      </a:r>
                    </a:p>
                  </a:txBody>
                  <a:tcPr marL="51435" marR="51435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209</a:t>
                      </a:r>
                    </a:p>
                  </a:txBody>
                  <a:tcPr marL="51435" marR="51435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00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DÜZENLENEN ULUSLARARASI FUAR</a:t>
                      </a:r>
                    </a:p>
                  </a:txBody>
                  <a:tcPr marL="33338" marR="33338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80</a:t>
                      </a:r>
                    </a:p>
                  </a:txBody>
                  <a:tcPr marL="51435" marR="51435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169</a:t>
                      </a:r>
                    </a:p>
                  </a:txBody>
                  <a:tcPr marL="51435" marR="51435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Dikdörtgen 2">
            <a:extLst>
              <a:ext uri="{FF2B5EF4-FFF2-40B4-BE49-F238E27FC236}">
                <a16:creationId xmlns:a16="http://schemas.microsoft.com/office/drawing/2014/main" id="{04FB9016-121C-4EFF-8FD7-6044022EA411}"/>
              </a:ext>
            </a:extLst>
          </p:cNvPr>
          <p:cNvSpPr/>
          <p:nvPr/>
        </p:nvSpPr>
        <p:spPr>
          <a:xfrm>
            <a:off x="421084" y="7572277"/>
            <a:ext cx="59543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200" b="1" dirty="0">
                <a:latin typeface="Arial" pitchFamily="34" charset="0"/>
                <a:cs typeface="Arial" pitchFamily="34" charset="0"/>
              </a:rPr>
              <a:t>2012 yılında 9.381.670 turist İstanbul’u ziyaret etmiş olup, turistlerin % 94’ü havayolu ile gelmiştir. </a:t>
            </a:r>
          </a:p>
          <a:p>
            <a:r>
              <a:rPr lang="tr-TR" sz="1200" b="1" dirty="0">
                <a:latin typeface="Arial" pitchFamily="34" charset="0"/>
                <a:cs typeface="Arial" pitchFamily="34" charset="0"/>
              </a:rPr>
              <a:t>Ülkede elde edilen turizm gelirinin yaklaşık % 30’u ilimizden sağlanmaktadır. </a:t>
            </a:r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C2B5DCC0-5A64-40E2-A59A-80D3EBE69D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33E86D-47FE-4A98-B91B-91FFE54D33EE}" type="slidenum">
              <a:rPr lang="tr-TR" smtClean="0"/>
              <a:pPr>
                <a:defRPr/>
              </a:pPr>
              <a:t>45</a:t>
            </a:fld>
            <a:endParaRPr lang="tr-TR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idx="4294967295"/>
          </p:nvPr>
        </p:nvSpPr>
        <p:spPr>
          <a:xfrm>
            <a:off x="203199" y="471488"/>
            <a:ext cx="6451600" cy="476250"/>
          </a:xfrm>
        </p:spPr>
        <p:txBody>
          <a:bodyPr/>
          <a:lstStyle/>
          <a:p>
            <a:pPr algn="ctr" eaLnBrk="1" hangingPunct="1"/>
            <a:r>
              <a:rPr lang="tr-TR" sz="1800" b="1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SPOR İLE İLGİLİ  GÖSTERGELER</a:t>
            </a:r>
          </a:p>
        </p:txBody>
      </p:sp>
      <p:graphicFrame>
        <p:nvGraphicFramePr>
          <p:cNvPr id="5" name="4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1767088"/>
              </p:ext>
            </p:extLst>
          </p:nvPr>
        </p:nvGraphicFramePr>
        <p:xfrm>
          <a:off x="203201" y="3124200"/>
          <a:ext cx="6451600" cy="1130300"/>
        </p:xfrm>
        <a:graphic>
          <a:graphicData uri="http://schemas.openxmlformats.org/drawingml/2006/table">
            <a:tbl>
              <a:tblPr/>
              <a:tblGrid>
                <a:gridCol w="29968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194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52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283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338" marR="33338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TÜRKİYE</a:t>
                      </a:r>
                    </a:p>
                  </a:txBody>
                  <a:tcPr marL="33338" marR="33338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İSTANBUL</a:t>
                      </a:r>
                    </a:p>
                  </a:txBody>
                  <a:tcPr marL="33338" marR="33338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79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LİSANSLI SPORCU SAYISI</a:t>
                      </a:r>
                    </a:p>
                  </a:txBody>
                  <a:tcPr marL="33338" marR="33338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tr-TR" sz="1000" b="1" i="0" u="none" strike="noStrike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2.329.898</a:t>
                      </a:r>
                    </a:p>
                  </a:txBody>
                  <a:tcPr marL="33338" marR="33338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tr-TR" sz="1000" b="1" i="0" u="none" strike="noStrike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296.907</a:t>
                      </a:r>
                    </a:p>
                  </a:txBody>
                  <a:tcPr marL="33338" marR="33338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39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FAAL S</a:t>
                      </a: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PORCU SAYISI</a:t>
                      </a:r>
                      <a:endParaRPr kumimoji="0" lang="tr-T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338" marR="33338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tr-TR" sz="1000" b="1" i="0" u="none" strike="noStrike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603.293</a:t>
                      </a:r>
                    </a:p>
                  </a:txBody>
                  <a:tcPr marL="33338" marR="33338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tr-TR" sz="1000" b="1" i="0" u="none" strike="noStrike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96.249</a:t>
                      </a:r>
                    </a:p>
                  </a:txBody>
                  <a:tcPr marL="33338" marR="33338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" name="5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9408093"/>
              </p:ext>
            </p:extLst>
          </p:nvPr>
        </p:nvGraphicFramePr>
        <p:xfrm>
          <a:off x="203200" y="4656702"/>
          <a:ext cx="6451600" cy="2010799"/>
        </p:xfrm>
        <a:graphic>
          <a:graphicData uri="http://schemas.openxmlformats.org/drawingml/2006/table">
            <a:tbl>
              <a:tblPr/>
              <a:tblGrid>
                <a:gridCol w="41645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70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62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LİG TÜRÜ</a:t>
                      </a:r>
                    </a:p>
                  </a:txBody>
                  <a:tcPr marL="33338" marR="33338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SAYI</a:t>
                      </a:r>
                    </a:p>
                  </a:txBody>
                  <a:tcPr marL="33338" marR="33338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45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SPOR TOTO SÜPER LİG</a:t>
                      </a:r>
                    </a:p>
                  </a:txBody>
                  <a:tcPr marL="33338" marR="33338" marT="0" marB="0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tr-TR" sz="1000" b="1" i="0" u="none" strike="noStrike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</a:t>
                      </a:r>
                    </a:p>
                  </a:txBody>
                  <a:tcPr marL="33338" marR="33338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43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PTT 1. LİG</a:t>
                      </a:r>
                    </a:p>
                  </a:txBody>
                  <a:tcPr marL="33338" marR="33338" marT="0" marB="0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tr-TR" sz="1000" b="1" i="0" u="none" strike="noStrike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</a:t>
                      </a:r>
                    </a:p>
                  </a:txBody>
                  <a:tcPr marL="33338" marR="33338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18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TFF 2. LİG</a:t>
                      </a:r>
                    </a:p>
                  </a:txBody>
                  <a:tcPr marL="33338" marR="33338" marT="0" marB="0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tr-TR" sz="1000" b="1" i="0" u="none" strike="noStrike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</a:t>
                      </a:r>
                    </a:p>
                  </a:txBody>
                  <a:tcPr marL="33338" marR="33338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18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TFF 3. LİG</a:t>
                      </a:r>
                    </a:p>
                  </a:txBody>
                  <a:tcPr marL="33338" marR="33338" marT="0" marB="0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tr-TR" sz="1000" b="1" i="0" u="none" strike="noStrike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</a:t>
                      </a:r>
                    </a:p>
                  </a:txBody>
                  <a:tcPr marL="33338" marR="33338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18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TOPLAM</a:t>
                      </a:r>
                    </a:p>
                  </a:txBody>
                  <a:tcPr marL="33338" marR="33338" marT="0" marB="0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tr-TR" sz="1000" b="1" i="0" u="none" strike="noStrike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21</a:t>
                      </a:r>
                    </a:p>
                  </a:txBody>
                  <a:tcPr marL="33338" marR="33338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7" name="6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4951594"/>
              </p:ext>
            </p:extLst>
          </p:nvPr>
        </p:nvGraphicFramePr>
        <p:xfrm>
          <a:off x="203200" y="6970713"/>
          <a:ext cx="6451600" cy="2463799"/>
        </p:xfrm>
        <a:graphic>
          <a:graphicData uri="http://schemas.openxmlformats.org/drawingml/2006/table">
            <a:tbl>
              <a:tblPr/>
              <a:tblGrid>
                <a:gridCol w="31972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64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179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4730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KULÜP TÜRÜ</a:t>
                      </a:r>
                    </a:p>
                  </a:txBody>
                  <a:tcPr marL="32654" marR="32654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TÜRKİYE</a:t>
                      </a:r>
                    </a:p>
                  </a:txBody>
                  <a:tcPr marL="32654" marR="32654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İSTANBUL</a:t>
                      </a:r>
                    </a:p>
                  </a:txBody>
                  <a:tcPr marL="32654" marR="32654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26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SPOR KULÜBÜ</a:t>
                      </a:r>
                    </a:p>
                  </a:txBody>
                  <a:tcPr marL="32654" marR="32654" marT="0" marB="0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8.559</a:t>
                      </a:r>
                    </a:p>
                  </a:txBody>
                  <a:tcPr marL="32654" marR="32654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1.199</a:t>
                      </a:r>
                    </a:p>
                  </a:txBody>
                  <a:tcPr marL="32654" marR="32654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07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İHTİSAS KULÜBÜ</a:t>
                      </a:r>
                    </a:p>
                  </a:txBody>
                  <a:tcPr marL="32654" marR="32654" marT="0" marB="0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568</a:t>
                      </a:r>
                    </a:p>
                  </a:txBody>
                  <a:tcPr marL="32654" marR="32654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59</a:t>
                      </a:r>
                    </a:p>
                  </a:txBody>
                  <a:tcPr marL="32654" marR="32654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07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MÜESSESE KULÜBÜ</a:t>
                      </a:r>
                    </a:p>
                  </a:txBody>
                  <a:tcPr marL="32654" marR="32654" marT="0" marB="0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1.174</a:t>
                      </a:r>
                    </a:p>
                  </a:txBody>
                  <a:tcPr marL="32654" marR="32654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38</a:t>
                      </a:r>
                    </a:p>
                  </a:txBody>
                  <a:tcPr marL="32654" marR="32654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07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ASKERİ KULÜP </a:t>
                      </a:r>
                    </a:p>
                  </a:txBody>
                  <a:tcPr marL="32654" marR="32654" marT="0" marB="0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</a:p>
                  </a:txBody>
                  <a:tcPr marL="32654" marR="32654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32654" marR="32654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07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DİĞER ( OKUL KULÜBÜ)</a:t>
                      </a:r>
                    </a:p>
                  </a:txBody>
                  <a:tcPr marL="32654" marR="32654" marT="0" marB="0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1.383</a:t>
                      </a:r>
                    </a:p>
                  </a:txBody>
                  <a:tcPr marL="32654" marR="32654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268</a:t>
                      </a:r>
                    </a:p>
                  </a:txBody>
                  <a:tcPr marL="32654" marR="32654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07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TOPLAM</a:t>
                      </a:r>
                    </a:p>
                  </a:txBody>
                  <a:tcPr marL="32654" marR="32654" marT="0" marB="0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11.695</a:t>
                      </a:r>
                    </a:p>
                  </a:txBody>
                  <a:tcPr marL="32654" marR="32654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1.567</a:t>
                      </a:r>
                    </a:p>
                  </a:txBody>
                  <a:tcPr marL="32654" marR="32654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9" name="8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6578410"/>
              </p:ext>
            </p:extLst>
          </p:nvPr>
        </p:nvGraphicFramePr>
        <p:xfrm>
          <a:off x="203200" y="1109752"/>
          <a:ext cx="6451600" cy="1696949"/>
        </p:xfrm>
        <a:graphic>
          <a:graphicData uri="http://schemas.openxmlformats.org/drawingml/2006/table">
            <a:tbl>
              <a:tblPr/>
              <a:tblGrid>
                <a:gridCol w="35656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34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12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12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13752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200" b="1" i="0" u="none" strike="noStrike" baseline="0" dirty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                      </a:t>
                      </a:r>
                      <a:r>
                        <a:rPr lang="tr-TR" sz="1200" b="1" i="0" u="none" strike="noStrike" dirty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SPOR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2010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2011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i="0" u="none" strike="noStrike" kern="1200" dirty="0">
                          <a:solidFill>
                            <a:srgbClr val="000099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2012 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4399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0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LİSANSLI SPORCU SAYISI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208.459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247.664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000" b="1" i="0" u="none" strike="noStrike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296.907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4399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0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GENÇLİK MERKEZİ SAYISI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000" b="1" i="0" u="none" strike="noStrike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4399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0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GENÇLİK MERKEZİ LİDER / NOKTA SAYISI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000" b="1" i="0" u="none" strike="noStrike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27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Slayt Numarası Yer Tutucusu 2">
            <a:extLst>
              <a:ext uri="{FF2B5EF4-FFF2-40B4-BE49-F238E27FC236}">
                <a16:creationId xmlns:a16="http://schemas.microsoft.com/office/drawing/2014/main" id="{C73E1834-ABE5-4420-951B-7211775AB7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33E86D-47FE-4A98-B91B-91FFE54D33EE}" type="slidenum">
              <a:rPr lang="tr-TR" smtClean="0"/>
              <a:pPr>
                <a:defRPr/>
              </a:pPr>
              <a:t>46</a:t>
            </a:fld>
            <a:endParaRPr lang="tr-TR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0980491"/>
              </p:ext>
            </p:extLst>
          </p:nvPr>
        </p:nvGraphicFramePr>
        <p:xfrm>
          <a:off x="355600" y="381000"/>
          <a:ext cx="6205750" cy="925615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466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16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99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38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850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1910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5718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381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242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9271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4565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541718">
                <a:tc gridSpan="11">
                  <a:txBody>
                    <a:bodyPr/>
                    <a:lstStyle/>
                    <a:p>
                      <a:pPr algn="ctr"/>
                      <a:r>
                        <a:rPr lang="tr-TR" sz="1800" b="1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İLDEKİ</a:t>
                      </a:r>
                      <a:r>
                        <a:rPr lang="tr-TR" sz="1800" b="1" baseline="0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 SPOR TESİSLERİ</a:t>
                      </a:r>
                      <a:endParaRPr lang="tr-TR" sz="180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34290" marB="34290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5526"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100" b="1" dirty="0">
                        <a:solidFill>
                          <a:srgbClr val="000099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100" b="1" dirty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TESİS TÜRÜ</a:t>
                      </a: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ctr"/>
                      <a:r>
                        <a:rPr lang="tr-TR" sz="1100" b="1" dirty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MÜLKİYET DURUMU</a:t>
                      </a: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algn="ctr"/>
                      <a:r>
                        <a:rPr lang="tr-TR" sz="1100" b="1" dirty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TOPLAM</a:t>
                      </a: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tr-TR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8160">
                <a:tc vMerge="1">
                  <a:txBody>
                    <a:bodyPr/>
                    <a:lstStyle/>
                    <a:p>
                      <a:endParaRPr lang="tr-TR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tr-TR" sz="1100" b="1" dirty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GHSM</a:t>
                      </a: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tr-TR" sz="1100" b="1" dirty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BELEDİYELER</a:t>
                      </a: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tr-TR" sz="1100" b="1" dirty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DİĞER</a:t>
                      </a:r>
                      <a:r>
                        <a:rPr lang="tr-TR" sz="1100" b="1" baseline="0" dirty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 KAMU KURUMLARI</a:t>
                      </a:r>
                      <a:endParaRPr lang="tr-TR" sz="1100" b="1" dirty="0">
                        <a:solidFill>
                          <a:srgbClr val="000099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tr-TR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tr-TR" sz="1100" b="1" dirty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ÖZEL</a:t>
                      </a: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tr-TR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tr-TR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9499">
                <a:tc>
                  <a:txBody>
                    <a:bodyPr/>
                    <a:lstStyle/>
                    <a:p>
                      <a:endParaRPr lang="tr-TR" sz="11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b="1" dirty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ADET</a:t>
                      </a: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b="1" dirty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KAPASİTE</a:t>
                      </a: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b="1" dirty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ADET</a:t>
                      </a: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b="1" dirty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KAPASİTE</a:t>
                      </a: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b="1" dirty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ADET</a:t>
                      </a: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b="1" dirty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KAPASİTE</a:t>
                      </a: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b="1" dirty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ADET</a:t>
                      </a: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b="1" dirty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KAPASİTE</a:t>
                      </a: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b="1" dirty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ADET</a:t>
                      </a: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b="1" dirty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KAPASİTE</a:t>
                      </a: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0960">
                <a:tc>
                  <a:txBody>
                    <a:bodyPr/>
                    <a:lstStyle/>
                    <a:p>
                      <a:r>
                        <a:rPr lang="tr-TR" sz="11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ÇİM YÜZEYLİ STAD</a:t>
                      </a: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1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1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24.940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1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1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12.300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1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1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1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1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1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1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24.940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7612">
                <a:tc>
                  <a:txBody>
                    <a:bodyPr/>
                    <a:lstStyle/>
                    <a:p>
                      <a:r>
                        <a:rPr lang="tr-TR" sz="11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STADYUM</a:t>
                      </a: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1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1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216.188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1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1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1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1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1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1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1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1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216.188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90960">
                <a:tc>
                  <a:txBody>
                    <a:bodyPr/>
                    <a:lstStyle/>
                    <a:p>
                      <a:r>
                        <a:rPr lang="tr-TR" sz="11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TOPRAK YÜZEYLİ STAD</a:t>
                      </a: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1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1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1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1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3.200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1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1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1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1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1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1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3.200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7612">
                <a:tc>
                  <a:txBody>
                    <a:bodyPr/>
                    <a:lstStyle/>
                    <a:p>
                      <a:r>
                        <a:rPr lang="tr-TR" sz="11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SEMT SAHASI</a:t>
                      </a: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1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1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1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1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1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1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1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1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600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1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1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600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64308">
                <a:tc>
                  <a:txBody>
                    <a:bodyPr/>
                    <a:lstStyle/>
                    <a:p>
                      <a:r>
                        <a:rPr lang="tr-TR" sz="11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SENTETİK ÇİM</a:t>
                      </a:r>
                      <a:r>
                        <a:rPr lang="tr-TR" sz="1100" b="1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YÜZEYLİ SAHA</a:t>
                      </a:r>
                      <a:endParaRPr lang="tr-TR" sz="11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1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1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34.162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1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51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1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12.860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1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1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1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1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490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1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80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1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47.512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7612">
                <a:tc>
                  <a:txBody>
                    <a:bodyPr/>
                    <a:lstStyle/>
                    <a:p>
                      <a:r>
                        <a:rPr lang="tr-TR" sz="11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SPOR SALONU </a:t>
                      </a: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1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36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1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62.830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1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26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1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22.914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1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1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16.024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1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548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1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3.850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1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626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1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105.618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83390">
                <a:tc>
                  <a:txBody>
                    <a:bodyPr/>
                    <a:lstStyle/>
                    <a:p>
                      <a:r>
                        <a:rPr lang="tr-TR" sz="11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YÜZME</a:t>
                      </a:r>
                      <a:r>
                        <a:rPr lang="tr-TR" sz="1100" b="1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HAVUZU </a:t>
                      </a:r>
                      <a:endParaRPr lang="tr-TR" sz="11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1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1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4.437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1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1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8.917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1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1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450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1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57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1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2.750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1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93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1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17.254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649470">
                <a:tc>
                  <a:txBody>
                    <a:bodyPr/>
                    <a:lstStyle/>
                    <a:p>
                      <a:r>
                        <a:rPr lang="tr-TR" sz="11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KAMP EĞİTİM MERKEZİ</a:t>
                      </a: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1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1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188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1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1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1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1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1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1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1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1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188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17612">
                <a:tc>
                  <a:txBody>
                    <a:bodyPr/>
                    <a:lstStyle/>
                    <a:p>
                      <a:r>
                        <a:rPr lang="tr-TR" sz="11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ATLETİZM PİSTİ</a:t>
                      </a: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1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1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89.542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1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1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1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1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4.000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1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1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1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1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93.542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583390">
                <a:tc>
                  <a:txBody>
                    <a:bodyPr/>
                    <a:lstStyle/>
                    <a:p>
                      <a:r>
                        <a:rPr lang="tr-TR" sz="11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GENÇLİK MERKEZİ</a:t>
                      </a: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1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1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1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1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1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1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1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1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1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1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41547">
                <a:tc>
                  <a:txBody>
                    <a:bodyPr/>
                    <a:lstStyle/>
                    <a:p>
                      <a:r>
                        <a:rPr lang="tr-TR" sz="11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BUZ  PİSTİ</a:t>
                      </a: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sz="11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1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1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1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700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1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1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1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1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1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1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700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583390">
                <a:tc>
                  <a:txBody>
                    <a:bodyPr/>
                    <a:lstStyle/>
                    <a:p>
                      <a:r>
                        <a:rPr lang="tr-TR" sz="11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ATIŞ</a:t>
                      </a:r>
                      <a:r>
                        <a:rPr lang="tr-TR" sz="1100" b="1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 POLİGONU</a:t>
                      </a:r>
                      <a:endParaRPr lang="tr-TR" sz="11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1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1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1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1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1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1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1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1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1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1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583390">
                <a:tc>
                  <a:txBody>
                    <a:bodyPr/>
                    <a:lstStyle/>
                    <a:p>
                      <a:r>
                        <a:rPr lang="tr-TR" sz="11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BİNİCİLİK  TESİSLERİ</a:t>
                      </a: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1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1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750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1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1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1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1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1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1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1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1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750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sp>
        <p:nvSpPr>
          <p:cNvPr id="2" name="Slayt Numarası Yer Tutucusu 1">
            <a:extLst>
              <a:ext uri="{FF2B5EF4-FFF2-40B4-BE49-F238E27FC236}">
                <a16:creationId xmlns:a16="http://schemas.microsoft.com/office/drawing/2014/main" id="{BB795CBF-C648-4D4E-BECF-AA7A114E25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33E86D-47FE-4A98-B91B-91FFE54D33EE}" type="slidenum">
              <a:rPr lang="tr-TR" smtClean="0"/>
              <a:pPr>
                <a:defRPr/>
              </a:pPr>
              <a:t>47</a:t>
            </a:fld>
            <a:endParaRPr lang="tr-TR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7234286"/>
              </p:ext>
            </p:extLst>
          </p:nvPr>
        </p:nvGraphicFramePr>
        <p:xfrm>
          <a:off x="242887" y="1450139"/>
          <a:ext cx="6338365" cy="2052228"/>
        </p:xfrm>
        <a:graphic>
          <a:graphicData uri="http://schemas.openxmlformats.org/drawingml/2006/table">
            <a:tbl>
              <a:tblPr/>
              <a:tblGrid>
                <a:gridCol w="37068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61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353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8612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İMALAT  SANAYİNDE ÇALIŞANLAR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86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SANAYİ KURULUŞU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SAYI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ÇALIŞAN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86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İSO Üyesi  Sanayi Kuruluşu 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18.175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782.681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98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Organize Sanayi Bölgesi    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247.129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65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Küçük Sanayi Sitesi  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30.632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2105620" y="592454"/>
            <a:ext cx="2646759" cy="689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tr-TR" b="1" kern="0" dirty="0">
                <a:solidFill>
                  <a:srgbClr val="FF0000"/>
                </a:solidFill>
                <a:latin typeface="Arial" pitchFamily="34" charset="0"/>
                <a:ea typeface="+mj-ea"/>
                <a:cs typeface="Arial" pitchFamily="34" charset="0"/>
              </a:rPr>
              <a:t>SANAYİ</a:t>
            </a:r>
          </a:p>
        </p:txBody>
      </p:sp>
      <p:graphicFrame>
        <p:nvGraphicFramePr>
          <p:cNvPr id="9" name="Group 84">
            <a:extLst>
              <a:ext uri="{FF2B5EF4-FFF2-40B4-BE49-F238E27FC236}">
                <a16:creationId xmlns:a16="http://schemas.microsoft.com/office/drawing/2014/main" id="{441CE5DB-8BBA-447F-AE10-7A718F325AF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40014171"/>
              </p:ext>
            </p:extLst>
          </p:nvPr>
        </p:nvGraphicFramePr>
        <p:xfrm>
          <a:off x="276744" y="4006057"/>
          <a:ext cx="6304508" cy="4909340"/>
        </p:xfrm>
        <a:graphic>
          <a:graphicData uri="http://schemas.openxmlformats.org/drawingml/2006/table">
            <a:tbl>
              <a:tblPr/>
              <a:tblGrid>
                <a:gridCol w="4860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61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961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840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80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2405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003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26681"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tr-TR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193" marR="61193" marT="30595" marB="30595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İSTANBUL ORGANİZE SANAYİ  BÖLGELERİ</a:t>
                      </a:r>
                    </a:p>
                  </a:txBody>
                  <a:tcPr marL="61193" marR="61193" marT="30595" marB="30595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2679"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tr-TR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SIRA NO</a:t>
                      </a:r>
                    </a:p>
                  </a:txBody>
                  <a:tcPr marL="61193" marR="61193" marT="30595" marB="30595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tr-TR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ADI</a:t>
                      </a:r>
                    </a:p>
                  </a:txBody>
                  <a:tcPr marL="61193" marR="61193" marT="30595" marB="30595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tr-TR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YERİ</a:t>
                      </a:r>
                    </a:p>
                  </a:txBody>
                  <a:tcPr marL="61193" marR="61193" marT="30595" marB="30595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tr-TR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KURULUŞ YILI</a:t>
                      </a:r>
                    </a:p>
                  </a:txBody>
                  <a:tcPr marL="61193" marR="61193" marT="30595" marB="30595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tr-TR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ALANI</a:t>
                      </a:r>
                    </a:p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(M²)</a:t>
                      </a:r>
                    </a:p>
                  </a:txBody>
                  <a:tcPr marL="61193" marR="61193" marT="30595" marB="30595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FAAL FİRMA SAYISI</a:t>
                      </a:r>
                    </a:p>
                  </a:txBody>
                  <a:tcPr marL="61193" marR="61193" marT="30595" marB="30595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tr-TR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ÇALIŞAN SAYISI</a:t>
                      </a:r>
                    </a:p>
                  </a:txBody>
                  <a:tcPr marL="61193" marR="61193" marT="30595" marB="30595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3268"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61193" marR="61193" marT="30595" marB="30595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Dudullu</a:t>
                      </a: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</a:txBody>
                  <a:tcPr marL="61193" marR="61193" marT="30595" marB="30595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Ümraniye</a:t>
                      </a:r>
                    </a:p>
                  </a:txBody>
                  <a:tcPr marL="61193" marR="61193" marT="30595" marB="30595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1995</a:t>
                      </a:r>
                    </a:p>
                  </a:txBody>
                  <a:tcPr marL="61193" marR="61193" marT="30595" marB="30595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2.650.000</a:t>
                      </a:r>
                    </a:p>
                  </a:txBody>
                  <a:tcPr marL="61193" marR="61193" marT="30595" marB="30595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2.246</a:t>
                      </a:r>
                    </a:p>
                  </a:txBody>
                  <a:tcPr marL="61193" marR="61193" marT="30595" marB="30595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27.000</a:t>
                      </a:r>
                    </a:p>
                  </a:txBody>
                  <a:tcPr marL="61193" marR="61193" marT="30595" marB="30595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2089"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61193" marR="61193" marT="30595" marB="30595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İkitelli </a:t>
                      </a:r>
                    </a:p>
                  </a:txBody>
                  <a:tcPr marL="61193" marR="61193" marT="30595" marB="30595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K.Çekmece</a:t>
                      </a:r>
                    </a:p>
                  </a:txBody>
                  <a:tcPr marL="61193" marR="61193" marT="30595" marB="30595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1990</a:t>
                      </a:r>
                    </a:p>
                  </a:txBody>
                  <a:tcPr marL="61193" marR="61193" marT="30595" marB="30595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7.000.000</a:t>
                      </a:r>
                    </a:p>
                  </a:txBody>
                  <a:tcPr marL="61193" marR="61193" marT="30595" marB="30595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30.000</a:t>
                      </a:r>
                    </a:p>
                  </a:txBody>
                  <a:tcPr marL="61193" marR="61193" marT="30595" marB="30595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165.000</a:t>
                      </a:r>
                    </a:p>
                  </a:txBody>
                  <a:tcPr marL="61193" marR="61193" marT="30595" marB="30595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2089"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61193" marR="61193" marT="30595" marB="30595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Tuzla  </a:t>
                      </a:r>
                      <a:r>
                        <a:rPr kumimoji="0" lang="tr-TR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Org.San</a:t>
                      </a: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</a:p>
                  </a:txBody>
                  <a:tcPr marL="61193" marR="61193" marT="30595" marB="30595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Tuzla</a:t>
                      </a:r>
                    </a:p>
                  </a:txBody>
                  <a:tcPr marL="61193" marR="61193" marT="30595" marB="30595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2000</a:t>
                      </a:r>
                    </a:p>
                  </a:txBody>
                  <a:tcPr marL="61193" marR="61193" marT="30595" marB="30595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650.000</a:t>
                      </a:r>
                    </a:p>
                  </a:txBody>
                  <a:tcPr marL="61193" marR="61193" marT="30595" marB="30595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80</a:t>
                      </a:r>
                    </a:p>
                  </a:txBody>
                  <a:tcPr marL="61193" marR="61193" marT="30595" marB="30595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2.750</a:t>
                      </a:r>
                    </a:p>
                  </a:txBody>
                  <a:tcPr marL="61193" marR="61193" marT="30595" marB="30595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2089"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61193" marR="61193" marT="30595" marB="30595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Birlik</a:t>
                      </a:r>
                    </a:p>
                  </a:txBody>
                  <a:tcPr marL="61193" marR="61193" marT="30595" marB="30595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Tuzla</a:t>
                      </a:r>
                    </a:p>
                  </a:txBody>
                  <a:tcPr marL="61193" marR="61193" marT="30595" marB="30595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2000</a:t>
                      </a:r>
                    </a:p>
                  </a:txBody>
                  <a:tcPr marL="61193" marR="61193" marT="30595" marB="30595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511.750</a:t>
                      </a:r>
                    </a:p>
                  </a:txBody>
                  <a:tcPr marL="61193" marR="61193" marT="30595" marB="30595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76</a:t>
                      </a:r>
                    </a:p>
                  </a:txBody>
                  <a:tcPr marL="61193" marR="61193" marT="30595" marB="30595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2.832</a:t>
                      </a:r>
                    </a:p>
                  </a:txBody>
                  <a:tcPr marL="61193" marR="61193" marT="30595" marB="30595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2089">
                <a:tc>
                  <a:txBody>
                    <a:bodyPr/>
                    <a:lstStyle/>
                    <a:p>
                      <a:pPr algn="ctr"/>
                      <a:r>
                        <a:rPr lang="tr-TR" sz="1200" b="1" dirty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61193" marR="61193" marT="30595" marB="30595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Anadolu</a:t>
                      </a:r>
                      <a:r>
                        <a:rPr lang="tr-TR" sz="1200" b="1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Yakası</a:t>
                      </a:r>
                      <a:endParaRPr lang="tr-TR" sz="1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193" marR="61193" marT="30595" marB="30595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Tuzla</a:t>
                      </a:r>
                    </a:p>
                  </a:txBody>
                  <a:tcPr marL="61193" marR="61193" marT="30595" marB="30595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2000</a:t>
                      </a:r>
                    </a:p>
                  </a:txBody>
                  <a:tcPr marL="61193" marR="61193" marT="30595" marB="30595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796.522</a:t>
                      </a:r>
                    </a:p>
                  </a:txBody>
                  <a:tcPr marL="61193" marR="61193" marT="30595" marB="30595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127</a:t>
                      </a:r>
                    </a:p>
                  </a:txBody>
                  <a:tcPr marL="61193" marR="61193" marT="30595" marB="30595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6.530</a:t>
                      </a:r>
                    </a:p>
                  </a:txBody>
                  <a:tcPr marL="61193" marR="61193" marT="30595" marB="30595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2089"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61193" marR="61193" marT="30595" marB="30595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Kimya Sanayi</a:t>
                      </a:r>
                    </a:p>
                  </a:txBody>
                  <a:tcPr marL="61193" marR="61193" marT="30595" marB="30595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Tuzla</a:t>
                      </a:r>
                    </a:p>
                  </a:txBody>
                  <a:tcPr marL="61193" marR="61193" marT="30595" marB="30595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2001</a:t>
                      </a:r>
                    </a:p>
                  </a:txBody>
                  <a:tcPr marL="61193" marR="61193" marT="30595" marB="30595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742.208</a:t>
                      </a:r>
                    </a:p>
                  </a:txBody>
                  <a:tcPr marL="61193" marR="61193" marT="30595" marB="30595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142</a:t>
                      </a:r>
                    </a:p>
                  </a:txBody>
                  <a:tcPr marL="61193" marR="61193" marT="30595" marB="30595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4.500</a:t>
                      </a:r>
                    </a:p>
                  </a:txBody>
                  <a:tcPr marL="61193" marR="61193" marT="30595" marB="30595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2089"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</a:p>
                  </a:txBody>
                  <a:tcPr marL="61193" marR="61193" marT="30595" marB="30595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Deri Sanayi</a:t>
                      </a:r>
                    </a:p>
                  </a:txBody>
                  <a:tcPr marL="61193" marR="61193" marT="30595" marB="30595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Tuzla</a:t>
                      </a:r>
                    </a:p>
                  </a:txBody>
                  <a:tcPr marL="61193" marR="61193" marT="30595" marB="30595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1982</a:t>
                      </a:r>
                    </a:p>
                  </a:txBody>
                  <a:tcPr marL="61193" marR="61193" marT="30595" marB="30595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6.890.000</a:t>
                      </a:r>
                    </a:p>
                  </a:txBody>
                  <a:tcPr marL="61193" marR="61193" marT="30595" marB="30595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1.000</a:t>
                      </a:r>
                    </a:p>
                  </a:txBody>
                  <a:tcPr marL="61193" marR="61193" marT="30595" marB="30595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20.000</a:t>
                      </a:r>
                    </a:p>
                  </a:txBody>
                  <a:tcPr marL="61193" marR="61193" marT="30595" marB="30595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2089"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 marL="61193" marR="61193" marT="30595" marB="30595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Beylikdüzü</a:t>
                      </a: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</a:txBody>
                  <a:tcPr marL="61193" marR="61193" marT="30595" marB="30595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B.Çekmece</a:t>
                      </a:r>
                    </a:p>
                  </a:txBody>
                  <a:tcPr marL="61193" marR="61193" marT="30595" marB="30595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2002</a:t>
                      </a:r>
                    </a:p>
                  </a:txBody>
                  <a:tcPr marL="61193" marR="61193" marT="30595" marB="30595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1.529.557</a:t>
                      </a:r>
                    </a:p>
                  </a:txBody>
                  <a:tcPr marL="61193" marR="61193" marT="30595" marB="30595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955</a:t>
                      </a:r>
                    </a:p>
                  </a:txBody>
                  <a:tcPr marL="61193" marR="61193" marT="30595" marB="30595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18.517</a:t>
                      </a:r>
                    </a:p>
                  </a:txBody>
                  <a:tcPr marL="61193" marR="61193" marT="30595" marB="30595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2089">
                <a:tc gridSpan="5"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TOPLAM</a:t>
                      </a:r>
                    </a:p>
                  </a:txBody>
                  <a:tcPr marL="61193" marR="61193" marT="30595" marB="30595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tr-TR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1591" marR="81591" marT="40793" marB="40793" horzOverflow="overflow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tr-TR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1591" marR="81591" marT="40793" marB="40793" horzOverflow="overflow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tr-TR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1591" marR="81591" marT="40793" marB="40793" horzOverflow="overflow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tr-TR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1591" marR="81591" marT="40793" marB="40793" horzOverflow="overflow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34.626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247.129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2" name="Slayt Numarası Yer Tutucusu 1">
            <a:extLst>
              <a:ext uri="{FF2B5EF4-FFF2-40B4-BE49-F238E27FC236}">
                <a16:creationId xmlns:a16="http://schemas.microsoft.com/office/drawing/2014/main" id="{0D52F879-A626-404E-BD9E-3D36EE5DAF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979C48-A748-48C9-B264-A35E2CA3DA99}" type="slidenum">
              <a:rPr lang="tr-TR" smtClean="0"/>
              <a:pPr>
                <a:defRPr/>
              </a:pPr>
              <a:t>48</a:t>
            </a:fld>
            <a:endParaRPr lang="tr-TR"/>
          </a:p>
        </p:txBody>
      </p:sp>
    </p:spTree>
  </p:cSld>
  <p:clrMapOvr>
    <a:masterClrMapping/>
  </p:clrMapOvr>
  <p:transition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3100" name="Group 92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142360021"/>
              </p:ext>
            </p:extLst>
          </p:nvPr>
        </p:nvGraphicFramePr>
        <p:xfrm>
          <a:off x="242647" y="685800"/>
          <a:ext cx="6424853" cy="8369297"/>
        </p:xfrm>
        <a:graphic>
          <a:graphicData uri="http://schemas.openxmlformats.org/drawingml/2006/table">
            <a:tbl>
              <a:tblPr/>
              <a:tblGrid>
                <a:gridCol w="4451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24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673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08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852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788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5586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56559">
                <a:tc gridSpan="7"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İSTANBUL KÜÇÜK  SANAYİ  SİTELERİ </a:t>
                      </a:r>
                    </a:p>
                  </a:txBody>
                  <a:tcPr marL="61193" marR="61193" marT="30595" marB="30595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1591" marR="81591" marT="40793" marB="40793" horzOverflow="overflow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27769"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tr-TR" sz="9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SIRA NO</a:t>
                      </a:r>
                    </a:p>
                  </a:txBody>
                  <a:tcPr marL="61193" marR="61193" marT="30595" marB="30595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tr-TR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ADI</a:t>
                      </a:r>
                    </a:p>
                  </a:txBody>
                  <a:tcPr marL="61193" marR="61193" marT="30595" marB="30595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tr-TR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YERİ</a:t>
                      </a:r>
                    </a:p>
                  </a:txBody>
                  <a:tcPr marL="61193" marR="61193" marT="30595" marB="30595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tr-TR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KURULUŞ YILI</a:t>
                      </a:r>
                    </a:p>
                  </a:txBody>
                  <a:tcPr marL="61193" marR="61193" marT="30595" marB="30595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tr-TR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ALANI</a:t>
                      </a:r>
                    </a:p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(M²)</a:t>
                      </a:r>
                    </a:p>
                  </a:txBody>
                  <a:tcPr marL="61193" marR="61193" marT="30595" marB="30595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tr-TR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FAAL FİRMA SAYISI</a:t>
                      </a:r>
                    </a:p>
                  </a:txBody>
                  <a:tcPr marL="61193" marR="61193" marT="30595" marB="30595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tr-TR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ÇALIŞAN SAYISI</a:t>
                      </a:r>
                    </a:p>
                  </a:txBody>
                  <a:tcPr marL="61193" marR="61193" marT="30595" marB="30595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4284">
                <a:tc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</a:t>
                      </a:r>
                    </a:p>
                  </a:txBody>
                  <a:tcPr marL="61193" marR="61193" marT="30595" marB="30595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İmes</a:t>
                      </a: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KSS.</a:t>
                      </a:r>
                    </a:p>
                  </a:txBody>
                  <a:tcPr marL="4086" marR="4086" marT="4086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Dudullu</a:t>
                      </a:r>
                      <a:endParaRPr kumimoji="0" lang="tr-TR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4086" marR="4086" marT="4086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1971</a:t>
                      </a:r>
                    </a:p>
                  </a:txBody>
                  <a:tcPr marL="4086" marR="4086" marT="4086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650.000</a:t>
                      </a:r>
                    </a:p>
                  </a:txBody>
                  <a:tcPr marL="4086" marR="4086" marT="4086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982</a:t>
                      </a:r>
                    </a:p>
                  </a:txBody>
                  <a:tcPr marL="4086" marR="4086" marT="4086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7.000</a:t>
                      </a:r>
                    </a:p>
                  </a:txBody>
                  <a:tcPr marL="4086" marR="4086" marT="4086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9478">
                <a:tc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</a:t>
                      </a:r>
                    </a:p>
                  </a:txBody>
                  <a:tcPr marL="61193" marR="61193" marT="30595" marB="30595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Modoko</a:t>
                      </a: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KSS.</a:t>
                      </a:r>
                    </a:p>
                  </a:txBody>
                  <a:tcPr marL="4086" marR="4086" marT="4086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Dudullu</a:t>
                      </a:r>
                      <a:endParaRPr kumimoji="0" lang="tr-TR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4086" marR="4086" marT="4086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1969</a:t>
                      </a:r>
                    </a:p>
                  </a:txBody>
                  <a:tcPr marL="4086" marR="4086" marT="4086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150.000</a:t>
                      </a:r>
                    </a:p>
                  </a:txBody>
                  <a:tcPr marL="4086" marR="4086" marT="4086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600</a:t>
                      </a:r>
                    </a:p>
                  </a:txBody>
                  <a:tcPr marL="4086" marR="4086" marT="4086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3.000</a:t>
                      </a:r>
                    </a:p>
                  </a:txBody>
                  <a:tcPr marL="4086" marR="4086" marT="4086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7620">
                <a:tc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</a:t>
                      </a:r>
                    </a:p>
                  </a:txBody>
                  <a:tcPr marL="61193" marR="61193" marT="30595" marB="30595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Kadosan</a:t>
                      </a: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Oto San. KSS.</a:t>
                      </a:r>
                    </a:p>
                  </a:txBody>
                  <a:tcPr marL="4086" marR="4086" marT="4086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Dudullu</a:t>
                      </a:r>
                      <a:endParaRPr kumimoji="0" lang="tr-TR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4086" marR="4086" marT="4086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1974</a:t>
                      </a:r>
                    </a:p>
                  </a:txBody>
                  <a:tcPr marL="4086" marR="4086" marT="4086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150.000</a:t>
                      </a:r>
                    </a:p>
                  </a:txBody>
                  <a:tcPr marL="4086" marR="4086" marT="4086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667</a:t>
                      </a:r>
                    </a:p>
                  </a:txBody>
                  <a:tcPr marL="4086" marR="4086" marT="4086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2.500</a:t>
                      </a:r>
                    </a:p>
                  </a:txBody>
                  <a:tcPr marL="4086" marR="4086" marT="4086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23752">
                <a:tc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</a:t>
                      </a:r>
                    </a:p>
                  </a:txBody>
                  <a:tcPr marL="61193" marR="61193" marT="30595" marB="30595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Oto Tamircileri Ve Benzerleri KSS</a:t>
                      </a:r>
                    </a:p>
                  </a:txBody>
                  <a:tcPr marL="4086" marR="4086" marT="4086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Şişli</a:t>
                      </a:r>
                    </a:p>
                  </a:txBody>
                  <a:tcPr marL="4086" marR="4086" marT="4086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1967</a:t>
                      </a:r>
                    </a:p>
                  </a:txBody>
                  <a:tcPr marL="4086" marR="4086" marT="4086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292.173</a:t>
                      </a:r>
                    </a:p>
                  </a:txBody>
                  <a:tcPr marL="4086" marR="4086" marT="4086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1.942</a:t>
                      </a:r>
                    </a:p>
                  </a:txBody>
                  <a:tcPr marL="4086" marR="4086" marT="4086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7.762</a:t>
                      </a:r>
                    </a:p>
                  </a:txBody>
                  <a:tcPr marL="4086" marR="4086" marT="4086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7620">
                <a:tc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</a:t>
                      </a:r>
                    </a:p>
                  </a:txBody>
                  <a:tcPr marL="61193" marR="61193" marT="30595" marB="30595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Birlik KSS.</a:t>
                      </a:r>
                    </a:p>
                  </a:txBody>
                  <a:tcPr marL="4086" marR="4086" marT="4086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Büyükçekmece</a:t>
                      </a:r>
                    </a:p>
                  </a:txBody>
                  <a:tcPr marL="4086" marR="4086" marT="4086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1975</a:t>
                      </a:r>
                    </a:p>
                  </a:txBody>
                  <a:tcPr marL="4086" marR="4086" marT="4086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234.466</a:t>
                      </a:r>
                    </a:p>
                  </a:txBody>
                  <a:tcPr marL="4086" marR="4086" marT="4086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252</a:t>
                      </a:r>
                    </a:p>
                  </a:txBody>
                  <a:tcPr marL="4086" marR="4086" marT="4086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1.400</a:t>
                      </a:r>
                    </a:p>
                  </a:txBody>
                  <a:tcPr marL="4086" marR="4086" marT="4086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7620">
                <a:tc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</a:t>
                      </a:r>
                    </a:p>
                  </a:txBody>
                  <a:tcPr marL="61193" marR="61193" marT="30595" marB="30595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Doğu KSS.</a:t>
                      </a:r>
                    </a:p>
                  </a:txBody>
                  <a:tcPr marL="4086" marR="4086" marT="4086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Bağcılar</a:t>
                      </a:r>
                    </a:p>
                  </a:txBody>
                  <a:tcPr marL="4086" marR="4086" marT="4086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1970</a:t>
                      </a:r>
                    </a:p>
                  </a:txBody>
                  <a:tcPr marL="4086" marR="4086" marT="4086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106.610</a:t>
                      </a:r>
                    </a:p>
                  </a:txBody>
                  <a:tcPr marL="4086" marR="4086" marT="4086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300</a:t>
                      </a:r>
                    </a:p>
                  </a:txBody>
                  <a:tcPr marL="4086" marR="4086" marT="4086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6.000</a:t>
                      </a:r>
                    </a:p>
                  </a:txBody>
                  <a:tcPr marL="4086" marR="4086" marT="4086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11142">
                <a:tc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</a:t>
                      </a:r>
                    </a:p>
                  </a:txBody>
                  <a:tcPr marL="61193" marR="61193" marT="30595" marB="30595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Evren Oto KSS</a:t>
                      </a:r>
                    </a:p>
                  </a:txBody>
                  <a:tcPr marL="4086" marR="4086" marT="4086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Esenyurt</a:t>
                      </a:r>
                      <a:endParaRPr kumimoji="0" lang="tr-TR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4086" marR="4086" marT="4086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1973</a:t>
                      </a:r>
                    </a:p>
                  </a:txBody>
                  <a:tcPr marL="4086" marR="4086" marT="4086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194.962</a:t>
                      </a:r>
                    </a:p>
                  </a:txBody>
                  <a:tcPr marL="4086" marR="4086" marT="4086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514</a:t>
                      </a:r>
                    </a:p>
                  </a:txBody>
                  <a:tcPr marL="4086" marR="4086" marT="4086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2.450</a:t>
                      </a:r>
                    </a:p>
                  </a:txBody>
                  <a:tcPr marL="4086" marR="4086" marT="4086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26543">
                <a:tc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</a:t>
                      </a:r>
                    </a:p>
                  </a:txBody>
                  <a:tcPr marL="61193" marR="61193" marT="30595" marB="30595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Silivri KSS</a:t>
                      </a:r>
                    </a:p>
                  </a:txBody>
                  <a:tcPr marL="4086" marR="4086" marT="4086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Silivri</a:t>
                      </a:r>
                    </a:p>
                  </a:txBody>
                  <a:tcPr marL="4086" marR="4086" marT="4086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1984</a:t>
                      </a:r>
                    </a:p>
                  </a:txBody>
                  <a:tcPr marL="4086" marR="4086" marT="4086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65.508</a:t>
                      </a:r>
                    </a:p>
                  </a:txBody>
                  <a:tcPr marL="4086" marR="4086" marT="4086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142</a:t>
                      </a:r>
                    </a:p>
                  </a:txBody>
                  <a:tcPr marL="4086" marR="4086" marT="4086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402</a:t>
                      </a:r>
                    </a:p>
                  </a:txBody>
                  <a:tcPr marL="4086" marR="4086" marT="4086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23455">
                <a:tc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</a:t>
                      </a:r>
                    </a:p>
                  </a:txBody>
                  <a:tcPr marL="61193" marR="61193" marT="30595" marB="30595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Şile KSS.</a:t>
                      </a:r>
                    </a:p>
                  </a:txBody>
                  <a:tcPr marL="4086" marR="4086" marT="4086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Şile</a:t>
                      </a:r>
                    </a:p>
                  </a:txBody>
                  <a:tcPr marL="4086" marR="4086" marT="4086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1989</a:t>
                      </a:r>
                    </a:p>
                  </a:txBody>
                  <a:tcPr marL="4086" marR="4086" marT="4086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29.500</a:t>
                      </a:r>
                    </a:p>
                  </a:txBody>
                  <a:tcPr marL="4086" marR="4086" marT="4086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48</a:t>
                      </a:r>
                    </a:p>
                  </a:txBody>
                  <a:tcPr marL="4086" marR="4086" marT="4086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98</a:t>
                      </a:r>
                    </a:p>
                  </a:txBody>
                  <a:tcPr marL="4086" marR="4086" marT="4086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623455">
                <a:tc gridSpan="5"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TOPLAM</a:t>
                      </a:r>
                    </a:p>
                  </a:txBody>
                  <a:tcPr marL="61193" marR="61193" marT="30595" marB="30595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tr-TR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1591" marR="81591" marT="40793" marB="40793" horzOverflow="overflow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tr-TR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1591" marR="81591" marT="40793" marB="40793" horzOverflow="overflow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tr-TR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1591" marR="81591" marT="40793" marB="40793" horzOverflow="overflow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tr-TR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1591" marR="81591" marT="40793" marB="40793" horzOverflow="overflow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5.447</a:t>
                      </a:r>
                    </a:p>
                  </a:txBody>
                  <a:tcPr marL="61193" marR="61193" marT="30595" marB="30595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30.632</a:t>
                      </a:r>
                    </a:p>
                  </a:txBody>
                  <a:tcPr marL="61193" marR="61193" marT="30595" marB="30595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2" name="Slayt Numarası Yer Tutucusu 1">
            <a:extLst>
              <a:ext uri="{FF2B5EF4-FFF2-40B4-BE49-F238E27FC236}">
                <a16:creationId xmlns:a16="http://schemas.microsoft.com/office/drawing/2014/main" id="{9CA6E343-E57D-4B17-A796-534B144C30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33E86D-47FE-4A98-B91B-91FFE54D33EE}" type="slidenum">
              <a:rPr lang="tr-TR" smtClean="0"/>
              <a:pPr>
                <a:defRPr/>
              </a:pPr>
              <a:t>49</a:t>
            </a:fld>
            <a:endParaRPr lang="tr-TR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604" name="Group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3486834"/>
              </p:ext>
            </p:extLst>
          </p:nvPr>
        </p:nvGraphicFramePr>
        <p:xfrm>
          <a:off x="512676" y="533400"/>
          <a:ext cx="5724525" cy="8013704"/>
        </p:xfrm>
        <a:graphic>
          <a:graphicData uri="http://schemas.openxmlformats.org/drawingml/2006/table">
            <a:tbl>
              <a:tblPr/>
              <a:tblGrid>
                <a:gridCol w="28360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884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11652">
                <a:tc gridSpan="2"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YILLARA GÖRE NÜFUS</a:t>
                      </a:r>
                    </a:p>
                  </a:txBody>
                  <a:tcPr marL="61193" marR="61193" marT="30595" marB="30595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8718"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</a:rPr>
                        <a:t>SAYIM YILI</a:t>
                      </a:r>
                    </a:p>
                  </a:txBody>
                  <a:tcPr marL="61193" marR="61193" marT="30595" marB="30595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</a:rPr>
                        <a:t>           NÜFUS</a:t>
                      </a:r>
                    </a:p>
                  </a:txBody>
                  <a:tcPr marL="61193" marR="61193" marT="30595" marB="30595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8718"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1927</a:t>
                      </a:r>
                    </a:p>
                  </a:txBody>
                  <a:tcPr marL="61193" marR="61193" marT="30595" marB="30595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806.863 </a:t>
                      </a:r>
                    </a:p>
                  </a:txBody>
                  <a:tcPr marL="61193" marR="61193" marT="30595" marB="30595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8718"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1945</a:t>
                      </a:r>
                    </a:p>
                  </a:txBody>
                  <a:tcPr marL="61193" marR="61193" marT="30595" marB="30595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1.078.399</a:t>
                      </a:r>
                    </a:p>
                  </a:txBody>
                  <a:tcPr marL="61193" marR="61193" marT="30595" marB="30595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8718"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1960</a:t>
                      </a:r>
                    </a:p>
                  </a:txBody>
                  <a:tcPr marL="61193" marR="61193" marT="30595" marB="30595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1.882.092</a:t>
                      </a:r>
                    </a:p>
                  </a:txBody>
                  <a:tcPr marL="61193" marR="61193" marT="30595" marB="30595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8718"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1975</a:t>
                      </a:r>
                    </a:p>
                  </a:txBody>
                  <a:tcPr marL="61193" marR="61193" marT="30595" marB="30595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3.904.588</a:t>
                      </a:r>
                    </a:p>
                  </a:txBody>
                  <a:tcPr marL="61193" marR="61193" marT="30595" marB="30595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8718"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1990</a:t>
                      </a:r>
                    </a:p>
                  </a:txBody>
                  <a:tcPr marL="61193" marR="61193" marT="30595" marB="30595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7.195.773</a:t>
                      </a:r>
                    </a:p>
                  </a:txBody>
                  <a:tcPr marL="61193" marR="61193" marT="30595" marB="30595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28718"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1997</a:t>
                      </a:r>
                    </a:p>
                  </a:txBody>
                  <a:tcPr marL="61193" marR="61193" marT="30595" marB="30595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9.198.809</a:t>
                      </a:r>
                    </a:p>
                  </a:txBody>
                  <a:tcPr marL="61193" marR="61193" marT="30595" marB="30595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28718"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2000</a:t>
                      </a:r>
                    </a:p>
                  </a:txBody>
                  <a:tcPr marL="61193" marR="61193" marT="30595" marB="30595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10.018.735</a:t>
                      </a:r>
                    </a:p>
                  </a:txBody>
                  <a:tcPr marL="61193" marR="61193" marT="30595" marB="30595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28718"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2007</a:t>
                      </a:r>
                    </a:p>
                  </a:txBody>
                  <a:tcPr marL="61193" marR="61193" marT="30595" marB="30595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12.573.836</a:t>
                      </a:r>
                    </a:p>
                  </a:txBody>
                  <a:tcPr marL="61193" marR="61193" marT="30595" marB="30595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28718"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2008</a:t>
                      </a:r>
                    </a:p>
                  </a:txBody>
                  <a:tcPr marL="61193" marR="61193" marT="30595" marB="30595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12.697.164</a:t>
                      </a:r>
                    </a:p>
                  </a:txBody>
                  <a:tcPr marL="61193" marR="61193" marT="30595" marB="30595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28718"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2009</a:t>
                      </a:r>
                    </a:p>
                  </a:txBody>
                  <a:tcPr marL="61193" marR="61193" marT="30595" marB="30595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12.915.158</a:t>
                      </a:r>
                    </a:p>
                  </a:txBody>
                  <a:tcPr marL="61193" marR="61193" marT="30595" marB="30595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528718"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2010</a:t>
                      </a:r>
                    </a:p>
                  </a:txBody>
                  <a:tcPr marL="61193" marR="61193" marT="30595" marB="30595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13.255.685</a:t>
                      </a:r>
                    </a:p>
                  </a:txBody>
                  <a:tcPr marL="61193" marR="61193" marT="30595" marB="30595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528718"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2011</a:t>
                      </a:r>
                    </a:p>
                  </a:txBody>
                  <a:tcPr marL="61193" marR="61193" marT="30595" marB="30595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13.624.240</a:t>
                      </a:r>
                    </a:p>
                  </a:txBody>
                  <a:tcPr marL="61193" marR="61193" marT="30595" marB="30595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528718"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2012</a:t>
                      </a:r>
                    </a:p>
                  </a:txBody>
                  <a:tcPr marL="61193" marR="61193" marT="30595" marB="30595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13.854.740</a:t>
                      </a:r>
                    </a:p>
                  </a:txBody>
                  <a:tcPr marL="61193" marR="61193" marT="30595" marB="30595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2" name="Slayt Numarası Yer Tutucusu 1">
            <a:extLst>
              <a:ext uri="{FF2B5EF4-FFF2-40B4-BE49-F238E27FC236}">
                <a16:creationId xmlns:a16="http://schemas.microsoft.com/office/drawing/2014/main" id="{7235C63B-3704-4652-AB38-2E1127F02A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33E86D-47FE-4A98-B91B-91FFE54D33EE}" type="slidenum">
              <a:rPr lang="tr-TR" smtClean="0"/>
              <a:pPr>
                <a:defRPr/>
              </a:pPr>
              <a:t>5</a:t>
            </a:fld>
            <a:endParaRPr lang="tr-TR"/>
          </a:p>
        </p:txBody>
      </p:sp>
    </p:spTree>
  </p:cSld>
  <p:clrMapOvr>
    <a:masterClrMapping/>
  </p:clrMapOvr>
  <p:transition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483" name="Group 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409417745"/>
              </p:ext>
            </p:extLst>
          </p:nvPr>
        </p:nvGraphicFramePr>
        <p:xfrm>
          <a:off x="431527" y="935862"/>
          <a:ext cx="5994946" cy="3360143"/>
        </p:xfrm>
        <a:graphic>
          <a:graphicData uri="http://schemas.openxmlformats.org/drawingml/2006/table">
            <a:tbl>
              <a:tblPr/>
              <a:tblGrid>
                <a:gridCol w="26477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36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36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63836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5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</a:rPr>
                        <a:t>       İL ARAZİSİNİN DAĞILIMI         (Ha)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</a:rPr>
                        <a:t>   </a:t>
                      </a:r>
                      <a:r>
                        <a:rPr kumimoji="0" lang="tr-T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</a:rPr>
                        <a:t>%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43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İL YÜZÖLÇÜMÜ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519.600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100</a:t>
                      </a:r>
                      <a:endParaRPr kumimoji="0" lang="tr-TR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59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TARIM ALANI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154.452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29,7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38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ÇAYIR-MERA  ALANI 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7.860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1,5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03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ORMAN VE FUNDALIK ALAN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238.710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46,0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09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SANAYİ VE YERLEŞİM ALANI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98.431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18,9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09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DİĞER ALANLAR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20.147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3,8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2294930" y="186135"/>
            <a:ext cx="2268140" cy="5274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tr-TR" b="1" kern="0" dirty="0">
                <a:solidFill>
                  <a:srgbClr val="FF0000"/>
                </a:solidFill>
                <a:latin typeface="Arial" pitchFamily="34" charset="0"/>
                <a:ea typeface="+mj-ea"/>
                <a:cs typeface="Arial" pitchFamily="34" charset="0"/>
              </a:rPr>
              <a:t>TARIM</a:t>
            </a:r>
            <a:r>
              <a:rPr lang="tr-TR" sz="2400" kern="0" dirty="0">
                <a:solidFill>
                  <a:srgbClr val="FF0000"/>
                </a:solidFill>
                <a:latin typeface="Arial" pitchFamily="34" charset="0"/>
                <a:ea typeface="+mj-ea"/>
                <a:cs typeface="Arial" pitchFamily="34" charset="0"/>
              </a:rPr>
              <a:t> </a:t>
            </a:r>
          </a:p>
        </p:txBody>
      </p:sp>
      <p:graphicFrame>
        <p:nvGraphicFramePr>
          <p:cNvPr id="7" name="Group 3">
            <a:extLst>
              <a:ext uri="{FF2B5EF4-FFF2-40B4-BE49-F238E27FC236}">
                <a16:creationId xmlns:a16="http://schemas.microsoft.com/office/drawing/2014/main" id="{83B54DC4-82FC-48C5-9C9B-59A6A97B4CB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45323709"/>
              </p:ext>
            </p:extLst>
          </p:nvPr>
        </p:nvGraphicFramePr>
        <p:xfrm>
          <a:off x="431526" y="4802814"/>
          <a:ext cx="5994945" cy="3871284"/>
        </p:xfrm>
        <a:graphic>
          <a:graphicData uri="http://schemas.openxmlformats.org/drawingml/2006/table">
            <a:tbl>
              <a:tblPr/>
              <a:tblGrid>
                <a:gridCol w="45563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86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34619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5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TARIMSAL   AMAÇLI   KOOPERATİFLER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312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TARIMSAL KALKINMA KOOPERATİFİ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28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63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SU ÜRÜNLERİ KOOPERATİFİ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50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63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SULAMA KOOPERATİFİ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63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KOOPERATİFLER ÜST BİRLİĞİ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635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TOPLAM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87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" name="Slayt Numarası Yer Tutucusu 1">
            <a:extLst>
              <a:ext uri="{FF2B5EF4-FFF2-40B4-BE49-F238E27FC236}">
                <a16:creationId xmlns:a16="http://schemas.microsoft.com/office/drawing/2014/main" id="{962E8DB2-D3FC-487D-B258-93F419CF8E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227D11-04CF-4393-97DB-52557EDA6991}" type="slidenum">
              <a:rPr lang="tr-TR" smtClean="0"/>
              <a:pPr>
                <a:defRPr/>
              </a:pPr>
              <a:t>50</a:t>
            </a:fld>
            <a:endParaRPr lang="tr-TR"/>
          </a:p>
        </p:txBody>
      </p:sp>
    </p:spTree>
  </p:cSld>
  <p:clrMapOvr>
    <a:masterClrMapping/>
  </p:clrMapOvr>
  <p:transition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350907" y="679053"/>
            <a:ext cx="6189592" cy="527447"/>
          </a:xfrm>
        </p:spPr>
        <p:txBody>
          <a:bodyPr/>
          <a:lstStyle/>
          <a:p>
            <a:pPr algn="ctr" eaLnBrk="1" hangingPunct="1"/>
            <a:r>
              <a:rPr lang="tr-TR" sz="1800" b="1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TARIM</a:t>
            </a:r>
            <a:r>
              <a:rPr lang="tr-TR" sz="1800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graphicFrame>
        <p:nvGraphicFramePr>
          <p:cNvPr id="5" name="4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0118061"/>
              </p:ext>
            </p:extLst>
          </p:nvPr>
        </p:nvGraphicFramePr>
        <p:xfrm>
          <a:off x="350907" y="1206500"/>
          <a:ext cx="6189592" cy="8008540"/>
        </p:xfrm>
        <a:graphic>
          <a:graphicData uri="http://schemas.openxmlformats.org/drawingml/2006/table">
            <a:tbl>
              <a:tblPr/>
              <a:tblGrid>
                <a:gridCol w="32257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59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89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89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582918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GIDA   GÜVENLİĞİ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2010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2011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2012 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5867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DENETLENEN ÜRETİM YERİ 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12.031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9.319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12.182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5867"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DENETLENEN SATIŞ YERİ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24.429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26.681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31.023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85624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DENETLENEN TOPLU TÜKETİM YERİ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14.298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16.533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17.881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51392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DENETLENEN TOPLAM İŞYERİ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50.758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52.533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61.086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85624"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İDARİ PARA CEZASI UYGULANAN İŞYERİ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2.482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2.420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6.379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85624"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SAVCILIĞA SUÇ DUYURUSU YAPILAN İŞYERİ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424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74 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44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985624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ÜRETİM FAALİYETİNDEN MEN EDİLEN İŞYERİ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1.118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72 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70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" name="Slayt Numarası Yer Tutucusu 1">
            <a:extLst>
              <a:ext uri="{FF2B5EF4-FFF2-40B4-BE49-F238E27FC236}">
                <a16:creationId xmlns:a16="http://schemas.microsoft.com/office/drawing/2014/main" id="{9C4436FA-2697-426E-B098-FE62343580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979C48-A748-48C9-B264-A35E2CA3DA99}" type="slidenum">
              <a:rPr lang="tr-TR" smtClean="0"/>
              <a:pPr>
                <a:defRPr/>
              </a:pPr>
              <a:t>51</a:t>
            </a:fld>
            <a:endParaRPr lang="tr-TR"/>
          </a:p>
        </p:txBody>
      </p:sp>
    </p:spTree>
  </p:cSld>
  <p:clrMapOvr>
    <a:masterClrMapping/>
  </p:clrMapOvr>
  <p:transition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idx="4294967295"/>
          </p:nvPr>
        </p:nvSpPr>
        <p:spPr>
          <a:xfrm>
            <a:off x="404699" y="593328"/>
            <a:ext cx="6048601" cy="583574"/>
          </a:xfrm>
        </p:spPr>
        <p:txBody>
          <a:bodyPr/>
          <a:lstStyle/>
          <a:p>
            <a:pPr algn="ctr" eaLnBrk="1" hangingPunct="1"/>
            <a:r>
              <a:rPr lang="tr-TR" sz="1800" b="1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BARAJLAR VE SU KAYNAKLARI</a:t>
            </a:r>
            <a:endParaRPr lang="tr-TR" sz="1800" dirty="0">
              <a:solidFill>
                <a:srgbClr val="FF33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4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8062794"/>
              </p:ext>
            </p:extLst>
          </p:nvPr>
        </p:nvGraphicFramePr>
        <p:xfrm>
          <a:off x="404700" y="1176902"/>
          <a:ext cx="6048601" cy="7697769"/>
        </p:xfrm>
        <a:graphic>
          <a:graphicData uri="http://schemas.openxmlformats.org/drawingml/2006/table">
            <a:tbl>
              <a:tblPr/>
              <a:tblGrid>
                <a:gridCol w="40782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02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01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2118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TESİSİN ADI</a:t>
                      </a:r>
                    </a:p>
                  </a:txBody>
                  <a:tcPr marL="51435" marR="5143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HİZMETE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GİRİŞ YILI</a:t>
                      </a:r>
                    </a:p>
                  </a:txBody>
                  <a:tcPr marL="51435" marR="5143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VERİM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(MİLYON M³/YIL)</a:t>
                      </a:r>
                    </a:p>
                  </a:txBody>
                  <a:tcPr marL="51435" marR="5143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39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ELMALI I VE II BARAJLARI </a:t>
                      </a:r>
                    </a:p>
                  </a:txBody>
                  <a:tcPr marL="51435" marR="5143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1893 – 1950</a:t>
                      </a:r>
                    </a:p>
                  </a:txBody>
                  <a:tcPr marL="51435" marR="5143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</a:p>
                  </a:txBody>
                  <a:tcPr marL="51435" marR="5143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39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TERKOS BARAJI</a:t>
                      </a:r>
                    </a:p>
                  </a:txBody>
                  <a:tcPr marL="51435" marR="5143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1883</a:t>
                      </a:r>
                    </a:p>
                  </a:txBody>
                  <a:tcPr marL="51435" marR="5143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142</a:t>
                      </a:r>
                    </a:p>
                  </a:txBody>
                  <a:tcPr marL="51435" marR="5143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39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ALİBEYKÖY BARAJI</a:t>
                      </a:r>
                    </a:p>
                  </a:txBody>
                  <a:tcPr marL="51435" marR="5143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1972</a:t>
                      </a:r>
                    </a:p>
                  </a:txBody>
                  <a:tcPr marL="51435" marR="5143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36</a:t>
                      </a:r>
                    </a:p>
                  </a:txBody>
                  <a:tcPr marL="51435" marR="5143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39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ÖMERLİ BARAJI</a:t>
                      </a:r>
                    </a:p>
                  </a:txBody>
                  <a:tcPr marL="51435" marR="5143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1972</a:t>
                      </a:r>
                    </a:p>
                  </a:txBody>
                  <a:tcPr marL="51435" marR="5143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220</a:t>
                      </a:r>
                    </a:p>
                  </a:txBody>
                  <a:tcPr marL="51435" marR="5143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39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DARLIK BARAJI</a:t>
                      </a:r>
                    </a:p>
                  </a:txBody>
                  <a:tcPr marL="51435" marR="5143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1989</a:t>
                      </a:r>
                    </a:p>
                  </a:txBody>
                  <a:tcPr marL="51435" marR="5143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97</a:t>
                      </a:r>
                    </a:p>
                  </a:txBody>
                  <a:tcPr marL="51435" marR="5143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39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BÜYÜKÇEKMECE BARAJI</a:t>
                      </a:r>
                    </a:p>
                  </a:txBody>
                  <a:tcPr marL="51435" marR="5143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1989</a:t>
                      </a:r>
                    </a:p>
                  </a:txBody>
                  <a:tcPr marL="51435" marR="5143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100</a:t>
                      </a:r>
                    </a:p>
                  </a:txBody>
                  <a:tcPr marL="51435" marR="5143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39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YEŞİLVADİ REGÜLATÖRÜ</a:t>
                      </a:r>
                    </a:p>
                  </a:txBody>
                  <a:tcPr marL="51435" marR="5143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1992</a:t>
                      </a:r>
                    </a:p>
                  </a:txBody>
                  <a:tcPr marL="51435" marR="5143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</a:p>
                  </a:txBody>
                  <a:tcPr marL="51435" marR="5143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8078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ISTRANCALAR (DÜZDERE, KUZULUDERE, BÜYÜKDERE, SULTANBAHÇEDERE, ELMALIDERE)</a:t>
                      </a:r>
                    </a:p>
                  </a:txBody>
                  <a:tcPr marL="51435" marR="5143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1995-1997</a:t>
                      </a:r>
                    </a:p>
                  </a:txBody>
                  <a:tcPr marL="51435" marR="5143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75</a:t>
                      </a:r>
                    </a:p>
                  </a:txBody>
                  <a:tcPr marL="51435" marR="5143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39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ŞİLE KESON KUYULARI </a:t>
                      </a:r>
                    </a:p>
                  </a:txBody>
                  <a:tcPr marL="51435" marR="5143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1996</a:t>
                      </a:r>
                    </a:p>
                  </a:txBody>
                  <a:tcPr marL="51435" marR="5143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</a:p>
                  </a:txBody>
                  <a:tcPr marL="51435" marR="5143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039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KAZANDERE BARAJI</a:t>
                      </a:r>
                    </a:p>
                  </a:txBody>
                  <a:tcPr marL="51435" marR="5143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1997</a:t>
                      </a:r>
                    </a:p>
                  </a:txBody>
                  <a:tcPr marL="51435" marR="5143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100</a:t>
                      </a:r>
                    </a:p>
                  </a:txBody>
                  <a:tcPr marL="51435" marR="5143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039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SAZLIDERE BARAJI</a:t>
                      </a:r>
                    </a:p>
                  </a:txBody>
                  <a:tcPr marL="51435" marR="5143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1998</a:t>
                      </a:r>
                    </a:p>
                  </a:txBody>
                  <a:tcPr marL="51435" marR="5143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55</a:t>
                      </a:r>
                    </a:p>
                  </a:txBody>
                  <a:tcPr marL="51435" marR="5143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039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PABUÇDERE BARAJI</a:t>
                      </a:r>
                    </a:p>
                  </a:txBody>
                  <a:tcPr marL="51435" marR="5143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2000</a:t>
                      </a:r>
                    </a:p>
                  </a:txBody>
                  <a:tcPr marL="51435" marR="5143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60</a:t>
                      </a:r>
                    </a:p>
                  </a:txBody>
                  <a:tcPr marL="51435" marR="5143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039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YEŞİLÇAY REGÜLATÖRÜ</a:t>
                      </a:r>
                    </a:p>
                  </a:txBody>
                  <a:tcPr marL="51435" marR="5143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2004</a:t>
                      </a:r>
                    </a:p>
                  </a:txBody>
                  <a:tcPr marL="51435" marR="5143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145</a:t>
                      </a:r>
                    </a:p>
                  </a:txBody>
                  <a:tcPr marL="51435" marR="5143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039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MELEN REGÜLATÖRÜ (1.KISIM)</a:t>
                      </a:r>
                    </a:p>
                  </a:txBody>
                  <a:tcPr marL="51435" marR="5143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2007</a:t>
                      </a:r>
                    </a:p>
                  </a:txBody>
                  <a:tcPr marL="51435" marR="5143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268</a:t>
                      </a:r>
                    </a:p>
                  </a:txBody>
                  <a:tcPr marL="51435" marR="5143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4039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GENEL TOPLAM </a:t>
                      </a:r>
                    </a:p>
                  </a:txBody>
                  <a:tcPr marL="51435" marR="5143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435" marR="5143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1.353</a:t>
                      </a:r>
                    </a:p>
                  </a:txBody>
                  <a:tcPr marL="51435" marR="51435" marT="0" marB="0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3" name="Slayt Numarası Yer Tutucusu 2">
            <a:extLst>
              <a:ext uri="{FF2B5EF4-FFF2-40B4-BE49-F238E27FC236}">
                <a16:creationId xmlns:a16="http://schemas.microsoft.com/office/drawing/2014/main" id="{504613A6-1750-43AD-86B1-5E38E15D66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33E86D-47FE-4A98-B91B-91FFE54D33EE}" type="slidenum">
              <a:rPr lang="tr-TR" smtClean="0"/>
              <a:pPr>
                <a:defRPr/>
              </a:pPr>
              <a:t>52</a:t>
            </a:fld>
            <a:endParaRPr lang="tr-TR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idx="4294967295"/>
          </p:nvPr>
        </p:nvSpPr>
        <p:spPr>
          <a:xfrm>
            <a:off x="279399" y="541530"/>
            <a:ext cx="6299202" cy="423670"/>
          </a:xfrm>
        </p:spPr>
        <p:txBody>
          <a:bodyPr/>
          <a:lstStyle/>
          <a:p>
            <a:pPr algn="ctr" eaLnBrk="1" hangingPunct="1"/>
            <a:r>
              <a:rPr lang="tr-TR" sz="1800" b="1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HABERLEŞME DURUMU</a:t>
            </a:r>
            <a:endParaRPr lang="tr-TR" sz="1800" dirty="0">
              <a:solidFill>
                <a:srgbClr val="FF33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4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4192854"/>
              </p:ext>
            </p:extLst>
          </p:nvPr>
        </p:nvGraphicFramePr>
        <p:xfrm>
          <a:off x="279399" y="1237456"/>
          <a:ext cx="6299202" cy="2268252"/>
        </p:xfrm>
        <a:graphic>
          <a:graphicData uri="http://schemas.openxmlformats.org/drawingml/2006/table">
            <a:tbl>
              <a:tblPr/>
              <a:tblGrid>
                <a:gridCol w="12028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88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52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52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1702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647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2272" marR="32272" marT="0" marB="0" anchor="b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TELEFON SANTRAL KAPASİTESİ</a:t>
                      </a:r>
                    </a:p>
                  </a:txBody>
                  <a:tcPr marL="32272" marR="32272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ABONE SAYISI</a:t>
                      </a:r>
                    </a:p>
                  </a:txBody>
                  <a:tcPr marL="32272" marR="32272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BEKLEYEN ABONE</a:t>
                      </a:r>
                    </a:p>
                  </a:txBody>
                  <a:tcPr marL="32272" marR="32272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ANKESÖRLÜ TELEFON</a:t>
                      </a:r>
                    </a:p>
                  </a:txBody>
                  <a:tcPr marL="32272" marR="32272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45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AVRUPA  YAKASI</a:t>
                      </a:r>
                    </a:p>
                  </a:txBody>
                  <a:tcPr marL="32272" marR="32272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3.915.461</a:t>
                      </a:r>
                    </a:p>
                  </a:txBody>
                  <a:tcPr marL="32272" marR="32272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2.313.165</a:t>
                      </a:r>
                    </a:p>
                  </a:txBody>
                  <a:tcPr marL="32272" marR="32272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2.188</a:t>
                      </a:r>
                    </a:p>
                  </a:txBody>
                  <a:tcPr marL="32272" marR="32272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9.868</a:t>
                      </a:r>
                    </a:p>
                  </a:txBody>
                  <a:tcPr marL="32272" marR="32272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13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ANADOLU YAKASI</a:t>
                      </a:r>
                    </a:p>
                  </a:txBody>
                  <a:tcPr marL="32272" marR="32272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1.972.221</a:t>
                      </a:r>
                    </a:p>
                  </a:txBody>
                  <a:tcPr marL="32272" marR="32272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1.316.145</a:t>
                      </a:r>
                    </a:p>
                  </a:txBody>
                  <a:tcPr marL="32272" marR="32272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590</a:t>
                      </a:r>
                    </a:p>
                  </a:txBody>
                  <a:tcPr marL="32272" marR="32272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5.636</a:t>
                      </a:r>
                    </a:p>
                  </a:txBody>
                  <a:tcPr marL="32272" marR="32272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76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TOPLAM</a:t>
                      </a:r>
                    </a:p>
                  </a:txBody>
                  <a:tcPr marL="32272" marR="32272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5.887.682</a:t>
                      </a:r>
                    </a:p>
                  </a:txBody>
                  <a:tcPr marL="32272" marR="32272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3.629.310</a:t>
                      </a:r>
                    </a:p>
                  </a:txBody>
                  <a:tcPr marL="32272" marR="32272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2.778</a:t>
                      </a:r>
                    </a:p>
                  </a:txBody>
                  <a:tcPr marL="32272" marR="32272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15.504</a:t>
                      </a:r>
                    </a:p>
                  </a:txBody>
                  <a:tcPr marL="32272" marR="32272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7" name="6 Tablo">
            <a:extLst>
              <a:ext uri="{FF2B5EF4-FFF2-40B4-BE49-F238E27FC236}">
                <a16:creationId xmlns:a16="http://schemas.microsoft.com/office/drawing/2014/main" id="{5E63DF54-F049-443C-B666-29784269C7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1316157"/>
              </p:ext>
            </p:extLst>
          </p:nvPr>
        </p:nvGraphicFramePr>
        <p:xfrm>
          <a:off x="279399" y="4584700"/>
          <a:ext cx="6299202" cy="4145424"/>
        </p:xfrm>
        <a:graphic>
          <a:graphicData uri="http://schemas.openxmlformats.org/drawingml/2006/table">
            <a:tbl>
              <a:tblPr/>
              <a:tblGrid>
                <a:gridCol w="28317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58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36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980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82245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400" b="1" i="0" u="none" strike="noStrike" baseline="0" dirty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                         </a:t>
                      </a:r>
                      <a:r>
                        <a:rPr lang="tr-TR" sz="1400" b="1" i="0" u="none" strike="noStrike" dirty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ENERJİ</a:t>
                      </a:r>
                    </a:p>
                  </a:txBody>
                  <a:tcPr marL="6724" marR="6724" marT="6724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2010</a:t>
                      </a:r>
                    </a:p>
                  </a:txBody>
                  <a:tcPr marL="6724" marR="6724" marT="6724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2011</a:t>
                      </a:r>
                    </a:p>
                  </a:txBody>
                  <a:tcPr marL="6724" marR="6724" marT="6724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2012</a:t>
                      </a:r>
                    </a:p>
                  </a:txBody>
                  <a:tcPr marL="6724" marR="6724" marT="6724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1928"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TOPLAM ELEKTRİK TÜKETİMİ (</a:t>
                      </a:r>
                      <a:r>
                        <a:rPr lang="tr-TR" sz="1400" b="1" i="0" u="none" strike="noStrike" dirty="0" err="1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kWh</a:t>
                      </a:r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23.410.404.136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26.223.973.081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26.676.826.108 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2653"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KİŞİ BAŞINA ELEKTRİK TÜKETİMİ (</a:t>
                      </a:r>
                      <a:r>
                        <a:rPr lang="tr-TR" sz="1400" b="1" i="0" u="none" strike="noStrike" dirty="0" err="1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kWh</a:t>
                      </a:r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</a:p>
                  </a:txBody>
                  <a:tcPr marL="6724" marR="6724" marT="6724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1.766</a:t>
                      </a:r>
                    </a:p>
                  </a:txBody>
                  <a:tcPr marL="6724" marR="6724" marT="6724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1.925</a:t>
                      </a:r>
                    </a:p>
                  </a:txBody>
                  <a:tcPr marL="6724" marR="6724" marT="6724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1.925</a:t>
                      </a:r>
                    </a:p>
                  </a:txBody>
                  <a:tcPr marL="6724" marR="6724" marT="6724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2653"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KAYIP KAÇAK ORANI (İSTANBUL)  </a:t>
                      </a:r>
                    </a:p>
                  </a:txBody>
                  <a:tcPr marL="6724" marR="6724" marT="6724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% 17.67</a:t>
                      </a:r>
                    </a:p>
                  </a:txBody>
                  <a:tcPr marL="6724" marR="6724" marT="6724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%  17.99</a:t>
                      </a:r>
                    </a:p>
                  </a:txBody>
                  <a:tcPr marL="6724" marR="6724" marT="6724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%  15,8</a:t>
                      </a:r>
                    </a:p>
                  </a:txBody>
                  <a:tcPr marL="6724" marR="6724" marT="6724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2653"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KAYIP KAÇAK ORANI (TÜRKİYE) </a:t>
                      </a:r>
                    </a:p>
                  </a:txBody>
                  <a:tcPr marL="6724" marR="6724" marT="6724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% 17.80</a:t>
                      </a:r>
                    </a:p>
                  </a:txBody>
                  <a:tcPr marL="6724" marR="6724" marT="6724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24" marR="6724" marT="6724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51928"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TOPLAM DOĞALGAZ TÜKETİMİ (m³)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3.977.900.663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5.207.304.476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4.684.436.370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89782"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KİŞİ BAŞINA YILLIK DOĞALGAZ TÜKETİMİ (m³)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300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382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338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" name="Dikdörtgen 2">
            <a:extLst>
              <a:ext uri="{FF2B5EF4-FFF2-40B4-BE49-F238E27FC236}">
                <a16:creationId xmlns:a16="http://schemas.microsoft.com/office/drawing/2014/main" id="{E9BA98D7-B0A6-4450-AB3F-6846D6641047}"/>
              </a:ext>
            </a:extLst>
          </p:cNvPr>
          <p:cNvSpPr/>
          <p:nvPr/>
        </p:nvSpPr>
        <p:spPr>
          <a:xfrm>
            <a:off x="279398" y="3922148"/>
            <a:ext cx="629920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b="1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ELEKTRİK ABONE VE TÜKETİM DAĞILIMI</a:t>
            </a:r>
            <a:endParaRPr lang="tr-TR" dirty="0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3D2DDBFE-0791-4059-BEB5-AF42F46F8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33E86D-47FE-4A98-B91B-91FFE54D33EE}" type="slidenum">
              <a:rPr lang="tr-TR" smtClean="0"/>
              <a:pPr>
                <a:defRPr/>
              </a:pPr>
              <a:t>53</a:t>
            </a:fld>
            <a:endParaRPr lang="tr-TR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idx="4294967295"/>
          </p:nvPr>
        </p:nvSpPr>
        <p:spPr>
          <a:xfrm>
            <a:off x="342900" y="557380"/>
            <a:ext cx="6172200" cy="465515"/>
          </a:xfrm>
        </p:spPr>
        <p:txBody>
          <a:bodyPr/>
          <a:lstStyle/>
          <a:p>
            <a:pPr algn="ctr" eaLnBrk="1" hangingPunct="1"/>
            <a:r>
              <a:rPr lang="tr-TR" sz="1800" b="1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ELEKTRİK ABONE VE TÜKETİM DAĞILIMI</a:t>
            </a:r>
            <a:br>
              <a:rPr lang="tr-TR" sz="1800" b="1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</a:br>
            <a:endParaRPr lang="tr-TR" sz="1800" b="1" dirty="0">
              <a:solidFill>
                <a:srgbClr val="FF33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4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5666312"/>
              </p:ext>
            </p:extLst>
          </p:nvPr>
        </p:nvGraphicFramePr>
        <p:xfrm>
          <a:off x="350379" y="1168400"/>
          <a:ext cx="6172199" cy="7714705"/>
        </p:xfrm>
        <a:graphic>
          <a:graphicData uri="http://schemas.openxmlformats.org/drawingml/2006/table">
            <a:tbl>
              <a:tblPr/>
              <a:tblGrid>
                <a:gridCol w="7520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20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35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71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4569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8312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2865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80010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ABONE GRUBU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2217" marR="32217" marT="0" marB="0" anchor="b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ABONE SAYISI  (2012 Yılı 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2217" marR="32217" marT="0" marB="0" anchor="b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TÜKETİM (</a:t>
                      </a:r>
                      <a:r>
                        <a:rPr kumimoji="0" lang="tr-TR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kWh</a:t>
                      </a: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2217" marR="32217" marT="0" marB="0" anchor="b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3147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AVRUPA YAKASI</a:t>
                      </a:r>
                    </a:p>
                  </a:txBody>
                  <a:tcPr marL="32217" marR="32217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ANADOLU YAKASI</a:t>
                      </a:r>
                    </a:p>
                  </a:txBody>
                  <a:tcPr marL="32217" marR="32217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TOPLAM</a:t>
                      </a:r>
                    </a:p>
                  </a:txBody>
                  <a:tcPr marL="32217" marR="32217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AVRUPA YAKASI</a:t>
                      </a:r>
                    </a:p>
                  </a:txBody>
                  <a:tcPr marL="32217" marR="32217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ANADOLU YAKASI</a:t>
                      </a:r>
                    </a:p>
                  </a:txBody>
                  <a:tcPr marL="32217" marR="32217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TOPLAM</a:t>
                      </a:r>
                    </a:p>
                  </a:txBody>
                  <a:tcPr marL="32217" marR="32217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520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MESKEN</a:t>
                      </a:r>
                    </a:p>
                  </a:txBody>
                  <a:tcPr marL="32217" marR="32217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3.492.328</a:t>
                      </a:r>
                    </a:p>
                  </a:txBody>
                  <a:tcPr marL="32217" marR="32217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2.061.573</a:t>
                      </a:r>
                    </a:p>
                  </a:txBody>
                  <a:tcPr marL="32217" marR="32217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5.553.901</a:t>
                      </a:r>
                    </a:p>
                  </a:txBody>
                  <a:tcPr marL="32217" marR="32217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6.088.680.942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3.941.702.883</a:t>
                      </a:r>
                    </a:p>
                  </a:txBody>
                  <a:tcPr marL="32217" marR="32217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10.030.383.825</a:t>
                      </a:r>
                    </a:p>
                  </a:txBody>
                  <a:tcPr marL="32217" marR="32217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42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TİCARET</a:t>
                      </a:r>
                    </a:p>
                  </a:txBody>
                  <a:tcPr marL="32217" marR="32217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678.664</a:t>
                      </a:r>
                    </a:p>
                  </a:txBody>
                  <a:tcPr marL="32217" marR="32217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340.662</a:t>
                      </a:r>
                    </a:p>
                  </a:txBody>
                  <a:tcPr marL="32217" marR="32217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1.019.326</a:t>
                      </a:r>
                    </a:p>
                  </a:txBody>
                  <a:tcPr marL="32217" marR="32217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4.170.074.209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1.681.807.395</a:t>
                      </a:r>
                    </a:p>
                  </a:txBody>
                  <a:tcPr marL="32217" marR="32217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5.851.881.604</a:t>
                      </a:r>
                    </a:p>
                  </a:txBody>
                  <a:tcPr marL="32217" marR="32217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7366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SANAYİ</a:t>
                      </a:r>
                    </a:p>
                  </a:txBody>
                  <a:tcPr marL="32217" marR="32217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58.257</a:t>
                      </a:r>
                    </a:p>
                  </a:txBody>
                  <a:tcPr marL="32217" marR="32217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2.383</a:t>
                      </a:r>
                    </a:p>
                  </a:txBody>
                  <a:tcPr marL="32217" marR="32217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60.640</a:t>
                      </a:r>
                    </a:p>
                  </a:txBody>
                  <a:tcPr marL="32217" marR="32217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4.227.760.383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1.285.199.139</a:t>
                      </a:r>
                    </a:p>
                  </a:txBody>
                  <a:tcPr marL="32217" marR="32217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5.512.959.522</a:t>
                      </a:r>
                    </a:p>
                  </a:txBody>
                  <a:tcPr marL="32217" marR="32217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314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RESMİ DAİRE</a:t>
                      </a:r>
                    </a:p>
                  </a:txBody>
                  <a:tcPr marL="32217" marR="32217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8.896</a:t>
                      </a:r>
                    </a:p>
                  </a:txBody>
                  <a:tcPr marL="32217" marR="32217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3.305</a:t>
                      </a:r>
                    </a:p>
                  </a:txBody>
                  <a:tcPr marL="32217" marR="32217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12.201</a:t>
                      </a:r>
                    </a:p>
                  </a:txBody>
                  <a:tcPr marL="32217" marR="32217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647.018.112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319.404.315</a:t>
                      </a:r>
                    </a:p>
                  </a:txBody>
                  <a:tcPr marL="32217" marR="32217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966.422.427</a:t>
                      </a:r>
                    </a:p>
                  </a:txBody>
                  <a:tcPr marL="32217" marR="32217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0496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DİĞER</a:t>
                      </a:r>
                    </a:p>
                  </a:txBody>
                  <a:tcPr marL="32217" marR="32217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75.863</a:t>
                      </a:r>
                    </a:p>
                  </a:txBody>
                  <a:tcPr marL="32217" marR="32217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56.626</a:t>
                      </a:r>
                    </a:p>
                  </a:txBody>
                  <a:tcPr marL="32217" marR="32217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132.489</a:t>
                      </a:r>
                    </a:p>
                  </a:txBody>
                  <a:tcPr marL="32217" marR="32217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1.480.283.791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2.834.894.939</a:t>
                      </a:r>
                    </a:p>
                  </a:txBody>
                  <a:tcPr marL="32217" marR="32217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4.315.178.730</a:t>
                      </a:r>
                    </a:p>
                  </a:txBody>
                  <a:tcPr marL="32217" marR="32217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078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TOPLAM</a:t>
                      </a:r>
                    </a:p>
                  </a:txBody>
                  <a:tcPr marL="32217" marR="32217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4.314.008</a:t>
                      </a:r>
                    </a:p>
                  </a:txBody>
                  <a:tcPr marL="32217" marR="32217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2.464.549</a:t>
                      </a:r>
                    </a:p>
                  </a:txBody>
                  <a:tcPr marL="32217" marR="32217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6.778.557</a:t>
                      </a:r>
                    </a:p>
                  </a:txBody>
                  <a:tcPr marL="32217" marR="32217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16.613.817.437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10.063.008.671</a:t>
                      </a:r>
                    </a:p>
                  </a:txBody>
                  <a:tcPr marL="32217" marR="32217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26.676.826.108</a:t>
                      </a:r>
                    </a:p>
                  </a:txBody>
                  <a:tcPr marL="32217" marR="32217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" name="Slayt Numarası Yer Tutucusu 2">
            <a:extLst>
              <a:ext uri="{FF2B5EF4-FFF2-40B4-BE49-F238E27FC236}">
                <a16:creationId xmlns:a16="http://schemas.microsoft.com/office/drawing/2014/main" id="{1368AA96-F95D-489F-A864-A22ACF13BB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33E86D-47FE-4A98-B91B-91FFE54D33EE}" type="slidenum">
              <a:rPr lang="tr-TR" smtClean="0"/>
              <a:pPr>
                <a:defRPr/>
              </a:pPr>
              <a:t>54</a:t>
            </a:fld>
            <a:endParaRPr lang="tr-TR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idx="4294967295"/>
          </p:nvPr>
        </p:nvSpPr>
        <p:spPr>
          <a:xfrm>
            <a:off x="309600" y="904873"/>
            <a:ext cx="6238798" cy="857250"/>
          </a:xfrm>
        </p:spPr>
        <p:txBody>
          <a:bodyPr/>
          <a:lstStyle/>
          <a:p>
            <a:pPr algn="ctr" eaLnBrk="1" hangingPunct="1"/>
            <a:r>
              <a:rPr lang="tr-TR" sz="1800" b="1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İLDEKİ  DOĞALGAZ  ABONE DURUMU</a:t>
            </a:r>
          </a:p>
        </p:txBody>
      </p:sp>
      <p:graphicFrame>
        <p:nvGraphicFramePr>
          <p:cNvPr id="5" name="4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1781570"/>
              </p:ext>
            </p:extLst>
          </p:nvPr>
        </p:nvGraphicFramePr>
        <p:xfrm>
          <a:off x="309600" y="1600200"/>
          <a:ext cx="6238798" cy="6972302"/>
        </p:xfrm>
        <a:graphic>
          <a:graphicData uri="http://schemas.openxmlformats.org/drawingml/2006/table">
            <a:tbl>
              <a:tblPr/>
              <a:tblGrid>
                <a:gridCol w="13679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14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79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413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5859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YILLAR</a:t>
                      </a:r>
                    </a:p>
                  </a:txBody>
                  <a:tcPr marL="49776" marR="49776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ABONE SAYISI</a:t>
                      </a:r>
                    </a:p>
                  </a:txBody>
                  <a:tcPr marL="49776" marR="49776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GAZ KULLANICI</a:t>
                      </a:r>
                    </a:p>
                  </a:txBody>
                  <a:tcPr marL="49776" marR="49776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TÜKETİM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MİKTARI (m</a:t>
                      </a:r>
                      <a:r>
                        <a:rPr kumimoji="0" lang="tr-TR" sz="12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</a:p>
                  </a:txBody>
                  <a:tcPr marL="49776" marR="49776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929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1995</a:t>
                      </a:r>
                    </a:p>
                  </a:txBody>
                  <a:tcPr marL="49776" marR="49776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625.000</a:t>
                      </a:r>
                    </a:p>
                  </a:txBody>
                  <a:tcPr marL="49776" marR="49776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494.000</a:t>
                      </a:r>
                    </a:p>
                  </a:txBody>
                  <a:tcPr marL="49776" marR="49776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681.890.970</a:t>
                      </a:r>
                    </a:p>
                  </a:txBody>
                  <a:tcPr marL="49776" marR="49776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929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2000</a:t>
                      </a:r>
                    </a:p>
                  </a:txBody>
                  <a:tcPr marL="49776" marR="49776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1.571.000</a:t>
                      </a:r>
                    </a:p>
                  </a:txBody>
                  <a:tcPr marL="49776" marR="49776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1.387.000</a:t>
                      </a:r>
                    </a:p>
                  </a:txBody>
                  <a:tcPr marL="49776" marR="49776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1.879.874.500</a:t>
                      </a:r>
                    </a:p>
                  </a:txBody>
                  <a:tcPr marL="49776" marR="49776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929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2005</a:t>
                      </a:r>
                    </a:p>
                  </a:txBody>
                  <a:tcPr marL="49776" marR="49776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3.005.000</a:t>
                      </a:r>
                    </a:p>
                  </a:txBody>
                  <a:tcPr marL="49776" marR="49776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2.650.533</a:t>
                      </a:r>
                    </a:p>
                  </a:txBody>
                  <a:tcPr marL="49776" marR="49776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3.757.000.000</a:t>
                      </a:r>
                    </a:p>
                  </a:txBody>
                  <a:tcPr marL="49776" marR="49776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929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2006 </a:t>
                      </a:r>
                    </a:p>
                  </a:txBody>
                  <a:tcPr marL="49776" marR="49776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3.317.448</a:t>
                      </a:r>
                    </a:p>
                  </a:txBody>
                  <a:tcPr marL="49776" marR="49776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2.991.361</a:t>
                      </a:r>
                    </a:p>
                  </a:txBody>
                  <a:tcPr marL="49776" marR="49776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3.484.536.683</a:t>
                      </a:r>
                    </a:p>
                  </a:txBody>
                  <a:tcPr marL="49776" marR="49776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929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2007</a:t>
                      </a:r>
                    </a:p>
                  </a:txBody>
                  <a:tcPr marL="49776" marR="49776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3.651.560</a:t>
                      </a:r>
                      <a:endParaRPr kumimoji="0" lang="tr-TR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776" marR="49776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3.305.376</a:t>
                      </a:r>
                      <a:endParaRPr kumimoji="0" lang="tr-TR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776" marR="49776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4.067.032.426</a:t>
                      </a:r>
                    </a:p>
                  </a:txBody>
                  <a:tcPr marL="49776" marR="49776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929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2008</a:t>
                      </a:r>
                    </a:p>
                  </a:txBody>
                  <a:tcPr marL="49776" marR="49776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3.951.077</a:t>
                      </a:r>
                      <a:endParaRPr kumimoji="0" lang="tr-TR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776" marR="49776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3.621.087</a:t>
                      </a:r>
                      <a:endParaRPr kumimoji="0" lang="tr-TR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776" marR="49776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4.064.883.744</a:t>
                      </a:r>
                    </a:p>
                  </a:txBody>
                  <a:tcPr marL="49776" marR="49776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7929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2009</a:t>
                      </a:r>
                    </a:p>
                  </a:txBody>
                  <a:tcPr marL="49776" marR="49776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4.045.835</a:t>
                      </a:r>
                      <a:endParaRPr kumimoji="0" lang="tr-TR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776" marR="49776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3.745.703</a:t>
                      </a:r>
                      <a:endParaRPr kumimoji="0" lang="tr-TR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776" marR="49776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3.683.212.532</a:t>
                      </a:r>
                    </a:p>
                  </a:txBody>
                  <a:tcPr marL="49776" marR="49776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7929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2010</a:t>
                      </a:r>
                    </a:p>
                  </a:txBody>
                  <a:tcPr marL="49776" marR="49776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4.318.109</a:t>
                      </a:r>
                    </a:p>
                  </a:txBody>
                  <a:tcPr marL="49776" marR="49776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4.149.845</a:t>
                      </a:r>
                    </a:p>
                  </a:txBody>
                  <a:tcPr marL="49776" marR="49776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3.977.900.663</a:t>
                      </a:r>
                    </a:p>
                  </a:txBody>
                  <a:tcPr marL="49776" marR="49776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896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2011</a:t>
                      </a:r>
                    </a:p>
                  </a:txBody>
                  <a:tcPr marL="49776" marR="49776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4.810.111</a:t>
                      </a:r>
                    </a:p>
                  </a:txBody>
                  <a:tcPr marL="49776" marR="49776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4.490.727</a:t>
                      </a:r>
                    </a:p>
                  </a:txBody>
                  <a:tcPr marL="49776" marR="49776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5.207.304.476</a:t>
                      </a:r>
                    </a:p>
                  </a:txBody>
                  <a:tcPr marL="49776" marR="49776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896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2012</a:t>
                      </a:r>
                    </a:p>
                  </a:txBody>
                  <a:tcPr marL="49776" marR="49776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5.106.173</a:t>
                      </a:r>
                    </a:p>
                  </a:txBody>
                  <a:tcPr marL="49776" marR="49776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4.789.338</a:t>
                      </a:r>
                    </a:p>
                  </a:txBody>
                  <a:tcPr marL="49776" marR="49776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4.684.436.370</a:t>
                      </a:r>
                    </a:p>
                  </a:txBody>
                  <a:tcPr marL="49776" marR="49776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3" name="Slayt Numarası Yer Tutucusu 2">
            <a:extLst>
              <a:ext uri="{FF2B5EF4-FFF2-40B4-BE49-F238E27FC236}">
                <a16:creationId xmlns:a16="http://schemas.microsoft.com/office/drawing/2014/main" id="{C0C3190A-25AE-429C-9FEF-6635FD6A68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33E86D-47FE-4A98-B91B-91FFE54D33EE}" type="slidenum">
              <a:rPr lang="tr-TR" smtClean="0"/>
              <a:pPr>
                <a:defRPr/>
              </a:pPr>
              <a:t>55</a:t>
            </a:fld>
            <a:endParaRPr lang="tr-TR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222251"/>
            <a:ext cx="6858000" cy="897731"/>
          </a:xfrm>
          <a:ln>
            <a:solidFill>
              <a:srgbClr val="FFFFCC"/>
            </a:solidFill>
          </a:ln>
        </p:spPr>
        <p:txBody>
          <a:bodyPr/>
          <a:lstStyle/>
          <a:p>
            <a:pPr algn="ctr" eaLnBrk="1" hangingPunct="1"/>
            <a:r>
              <a:rPr lang="tr-TR" sz="1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İSTANBUL</a:t>
            </a:r>
            <a:br>
              <a:rPr lang="tr-TR" sz="1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tr-TR" sz="1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2012  YILI  YATIRIMLARI    </a:t>
            </a:r>
            <a:br>
              <a:rPr lang="tr-TR" sz="1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tr-TR" sz="1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GENEL BÜTÇE VE MAHALLİ İDARE YATIRIMLARI KARŞILAŞTIRMASI</a:t>
            </a:r>
            <a:br>
              <a:rPr lang="tr-TR" sz="1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tr-TR" sz="1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(BÜTÇE TÜRÜNE GÖRE PARASAL DAĞILIM)</a:t>
            </a:r>
          </a:p>
        </p:txBody>
      </p:sp>
      <p:graphicFrame>
        <p:nvGraphicFramePr>
          <p:cNvPr id="199863" name="Group 18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002432879"/>
              </p:ext>
            </p:extLst>
          </p:nvPr>
        </p:nvGraphicFramePr>
        <p:xfrm>
          <a:off x="134540" y="1580218"/>
          <a:ext cx="6588919" cy="7817782"/>
        </p:xfrm>
        <a:graphic>
          <a:graphicData uri="http://schemas.openxmlformats.org/drawingml/2006/table">
            <a:tbl>
              <a:tblPr/>
              <a:tblGrid>
                <a:gridCol w="10095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1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938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54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495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8766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9572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857544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KURULUŞ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PROJE SAYISI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(ADET)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5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PROJE TUTARI</a:t>
                      </a:r>
                    </a:p>
                    <a:p>
                      <a:pPr marL="92075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(TL)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</a:tabLst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ÖNCEKİ YILLAR HARCAMASI</a:t>
                      </a:r>
                    </a:p>
                    <a:p>
                      <a:pPr marL="92075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(TL)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2012 YILI ÖDENEK TUTARI</a:t>
                      </a:r>
                    </a:p>
                    <a:p>
                      <a:pPr marL="92075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(TL)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0" lvl="0" indent="-92075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YIL  SONU HARCAMA TUTARI</a:t>
                      </a:r>
                    </a:p>
                    <a:p>
                      <a:pPr marL="92075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(TL)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9046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TÜRKİYE</a:t>
                      </a:r>
                    </a:p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34290" marB="34290" anchor="b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2.622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5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361.955.941.000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162.942.499.000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38.168.744.000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3247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 İSTANBUL GENEL-KATMA BÜTÇE</a:t>
                      </a:r>
                    </a:p>
                  </a:txBody>
                  <a:tcPr marL="68580" marR="68580" marT="34290" marB="34290" anchor="b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691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5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20.975.042.286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8.955.788.245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2.893.958.355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100" b="1" dirty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1.995.262.829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9608">
                <a:tc gridSpan="3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PAY(%)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5,7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5,4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7,5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100" dirty="0">
                          <a:latin typeface="Arial" pitchFamily="34" charset="0"/>
                          <a:cs typeface="Arial" pitchFamily="34" charset="0"/>
                        </a:rPr>
                        <a:t>        -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7606">
                <a:tc gridSpan="7"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84186"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İSTANBUL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MAHALLİ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İDARE</a:t>
                      </a:r>
                    </a:p>
                  </a:txBody>
                  <a:tcPr marL="68580" marR="68580" marT="34290" marB="34290" anchor="b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272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32.693.532.013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8.970.446.933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3.980.943.507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2.523.842.864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35896"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GENEL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TOPLAM</a:t>
                      </a:r>
                    </a:p>
                  </a:txBody>
                  <a:tcPr marL="68580" marR="68580" marT="34290" marB="34290" anchor="b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963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53.668.574.299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17.926.235.178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6.874.901.862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4.519.105.693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Slayt Numarası Yer Tutucusu 1">
            <a:extLst>
              <a:ext uri="{FF2B5EF4-FFF2-40B4-BE49-F238E27FC236}">
                <a16:creationId xmlns:a16="http://schemas.microsoft.com/office/drawing/2014/main" id="{CD39AA9E-D55C-4730-9B97-6FCAF96932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25D944-8586-4E44-B914-804DF5D2BA18}" type="slidenum">
              <a:rPr lang="tr-TR" smtClean="0"/>
              <a:pPr>
                <a:defRPr/>
              </a:pPr>
              <a:t>56</a:t>
            </a:fld>
            <a:endParaRPr lang="tr-TR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3503937"/>
              </p:ext>
            </p:extLst>
          </p:nvPr>
        </p:nvGraphicFramePr>
        <p:xfrm>
          <a:off x="253999" y="101601"/>
          <a:ext cx="6400801" cy="9344168"/>
        </p:xfrm>
        <a:graphic>
          <a:graphicData uri="http://schemas.openxmlformats.org/drawingml/2006/table">
            <a:tbl>
              <a:tblPr/>
              <a:tblGrid>
                <a:gridCol w="12747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02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02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54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9939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03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3036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6598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BELEDİYE ADI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2000 GNS Nüfusu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81" marR="8381" marT="0" marB="0" anchor="b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2007 ADNKS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2009  NÜFUS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2010 NÜFUS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2011 NÜFUS</a:t>
                      </a:r>
                    </a:p>
                  </a:txBody>
                  <a:tcPr marL="8381" marR="8381" marT="0" marB="0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2012 NÜFUS</a:t>
                      </a:r>
                    </a:p>
                  </a:txBody>
                  <a:tcPr marL="8381" marR="8381" marT="0" marB="0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08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Adalar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17.760</a:t>
                      </a:r>
                    </a:p>
                  </a:txBody>
                  <a:tcPr marL="8381" marR="8381" marT="0" marB="0" anchor="b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10.460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14.341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14.221</a:t>
                      </a:r>
                    </a:p>
                  </a:txBody>
                  <a:tcPr marL="8381" marR="8381" marT="0" marB="0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13.883</a:t>
                      </a:r>
                    </a:p>
                  </a:txBody>
                  <a:tcPr marL="8381" marR="8381" marT="0" marB="0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14.552</a:t>
                      </a:r>
                    </a:p>
                  </a:txBody>
                  <a:tcPr marL="8381" marR="8381" marT="0" marB="0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08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Avcılar</a:t>
                      </a:r>
                    </a:p>
                  </a:txBody>
                  <a:tcPr marL="8381" marR="8381" marT="0" marB="0" anchor="b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233.749</a:t>
                      </a:r>
                    </a:p>
                  </a:txBody>
                  <a:tcPr marL="8381" marR="8381" marT="0" marB="0" anchor="b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323.596</a:t>
                      </a:r>
                    </a:p>
                  </a:txBody>
                  <a:tcPr marL="8381" marR="8381" marT="0" marB="0" anchor="b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348.635</a:t>
                      </a:r>
                    </a:p>
                  </a:txBody>
                  <a:tcPr marL="8381" marR="8381" marT="0" marB="0" anchor="b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364.682</a:t>
                      </a:r>
                    </a:p>
                  </a:txBody>
                  <a:tcPr marL="8381" marR="8381" marT="0" marB="0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383.736</a:t>
                      </a:r>
                    </a:p>
                  </a:txBody>
                  <a:tcPr marL="8381" marR="8381" marT="0" marB="0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395.274</a:t>
                      </a:r>
                    </a:p>
                  </a:txBody>
                  <a:tcPr marL="8381" marR="8381" marT="0" marB="0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08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Bağcılar</a:t>
                      </a:r>
                    </a:p>
                  </a:txBody>
                  <a:tcPr marL="8381" marR="8381" marT="0" marB="0" anchor="b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556.519</a:t>
                      </a:r>
                      <a:endParaRPr kumimoji="0" lang="tr-T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81" marR="8381" marT="0" marB="0" anchor="b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719.267</a:t>
                      </a:r>
                      <a:endParaRPr kumimoji="0" lang="tr-T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81" marR="8381" marT="0" marB="0" anchor="b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724.268</a:t>
                      </a:r>
                    </a:p>
                  </a:txBody>
                  <a:tcPr marL="8381" marR="8381" marT="0" marB="0" anchor="b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738.809</a:t>
                      </a:r>
                    </a:p>
                  </a:txBody>
                  <a:tcPr marL="8381" marR="8381" marT="0" marB="0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746.650</a:t>
                      </a:r>
                    </a:p>
                  </a:txBody>
                  <a:tcPr marL="8381" marR="8381" marT="0" marB="0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749.024</a:t>
                      </a:r>
                    </a:p>
                  </a:txBody>
                  <a:tcPr marL="8381" marR="8381" marT="0" marB="0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08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Bahçelievler</a:t>
                      </a:r>
                    </a:p>
                  </a:txBody>
                  <a:tcPr marL="8381" marR="8381" marT="0" marB="0" anchor="b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478.623</a:t>
                      </a:r>
                    </a:p>
                  </a:txBody>
                  <a:tcPr marL="8381" marR="8381" marT="0" marB="0" anchor="b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571.711</a:t>
                      </a:r>
                      <a:endParaRPr kumimoji="0" lang="tr-T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81" marR="8381" marT="0" marB="0" anchor="b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576.799</a:t>
                      </a:r>
                    </a:p>
                  </a:txBody>
                  <a:tcPr marL="8381" marR="8381" marT="0" marB="0" anchor="b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590.063</a:t>
                      </a:r>
                    </a:p>
                  </a:txBody>
                  <a:tcPr marL="8381" marR="8381" marT="0" marB="0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600.900</a:t>
                      </a:r>
                    </a:p>
                  </a:txBody>
                  <a:tcPr marL="8381" marR="8381" marT="0" marB="0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600.162</a:t>
                      </a:r>
                    </a:p>
                  </a:txBody>
                  <a:tcPr marL="8381" marR="8381" marT="0" marB="0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08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Bakırköy</a:t>
                      </a:r>
                    </a:p>
                  </a:txBody>
                  <a:tcPr marL="8381" marR="8381" marT="0" marB="0" anchor="b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208.398</a:t>
                      </a:r>
                    </a:p>
                  </a:txBody>
                  <a:tcPr marL="8381" marR="8381" marT="0" marB="0" anchor="b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214.821</a:t>
                      </a:r>
                      <a:endParaRPr kumimoji="0" lang="tr-T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81" marR="8381" marT="0" marB="0" anchor="b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218.352</a:t>
                      </a:r>
                    </a:p>
                  </a:txBody>
                  <a:tcPr marL="8381" marR="8381" marT="0" marB="0" anchor="b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219.145</a:t>
                      </a:r>
                    </a:p>
                  </a:txBody>
                  <a:tcPr marL="8381" marR="8381" marT="0" marB="0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220.663</a:t>
                      </a:r>
                    </a:p>
                  </a:txBody>
                  <a:tcPr marL="8381" marR="8381" marT="0" marB="0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221.336</a:t>
                      </a:r>
                    </a:p>
                  </a:txBody>
                  <a:tcPr marL="8381" marR="8381" marT="0" marB="0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08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Bayrampaşa</a:t>
                      </a:r>
                    </a:p>
                  </a:txBody>
                  <a:tcPr marL="8381" marR="8381" marT="0" marB="0" anchor="b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246.006</a:t>
                      </a:r>
                    </a:p>
                  </a:txBody>
                  <a:tcPr marL="8381" marR="8381" marT="0" marB="0" anchor="b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272.196</a:t>
                      </a:r>
                      <a:endParaRPr kumimoji="0" lang="tr-T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81" marR="8381" marT="0" marB="0" anchor="b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269.425</a:t>
                      </a:r>
                      <a:endParaRPr kumimoji="0" lang="tr-T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81" marR="8381" marT="0" marB="0" anchor="b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269.481</a:t>
                      </a:r>
                    </a:p>
                  </a:txBody>
                  <a:tcPr marL="8381" marR="8381" marT="0" marB="0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269.709</a:t>
                      </a:r>
                    </a:p>
                  </a:txBody>
                  <a:tcPr marL="8381" marR="8381" marT="0" marB="0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269.774</a:t>
                      </a:r>
                    </a:p>
                  </a:txBody>
                  <a:tcPr marL="8381" marR="8381" marT="0" marB="0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08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Beşiktaş</a:t>
                      </a:r>
                    </a:p>
                  </a:txBody>
                  <a:tcPr marL="8381" marR="8381" marT="0" marB="0" anchor="b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190.813</a:t>
                      </a:r>
                    </a:p>
                  </a:txBody>
                  <a:tcPr marL="8381" marR="8381" marT="0" marB="0" anchor="b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191.513</a:t>
                      </a:r>
                      <a:endParaRPr kumimoji="0" lang="tr-T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81" marR="8381" marT="0" marB="0" anchor="b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185.054</a:t>
                      </a:r>
                      <a:endParaRPr kumimoji="0" lang="tr-T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81" marR="8381" marT="0" marB="0" anchor="b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184.390</a:t>
                      </a:r>
                    </a:p>
                  </a:txBody>
                  <a:tcPr marL="8381" marR="8381" marT="0" marB="0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187.053</a:t>
                      </a:r>
                    </a:p>
                  </a:txBody>
                  <a:tcPr marL="8381" marR="8381" marT="0" marB="0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186.067</a:t>
                      </a:r>
                    </a:p>
                  </a:txBody>
                  <a:tcPr marL="8381" marR="8381" marT="0" marB="0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08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Beykoz  </a:t>
                      </a:r>
                    </a:p>
                  </a:txBody>
                  <a:tcPr marL="8381" marR="8381" marT="0" marB="0" anchor="b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210.832</a:t>
                      </a:r>
                    </a:p>
                  </a:txBody>
                  <a:tcPr marL="8381" marR="8381" marT="0" marB="0" anchor="b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241.833</a:t>
                      </a:r>
                    </a:p>
                  </a:txBody>
                  <a:tcPr marL="8381" marR="8381" marT="0" marB="0" anchor="b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244.137</a:t>
                      </a:r>
                      <a:endParaRPr kumimoji="0" lang="tr-T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81" marR="8381" marT="0" marB="0" anchor="b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246.136</a:t>
                      </a:r>
                    </a:p>
                  </a:txBody>
                  <a:tcPr marL="8381" marR="8381" marT="0" marB="0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247.284</a:t>
                      </a:r>
                    </a:p>
                  </a:txBody>
                  <a:tcPr marL="8381" marR="8381" marT="0" marB="0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246.352</a:t>
                      </a:r>
                    </a:p>
                  </a:txBody>
                  <a:tcPr marL="8381" marR="8381" marT="0" marB="0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08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Beyoğlu</a:t>
                      </a:r>
                    </a:p>
                  </a:txBody>
                  <a:tcPr marL="8381" marR="8381" marT="0" marB="0" anchor="b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231.900</a:t>
                      </a:r>
                    </a:p>
                  </a:txBody>
                  <a:tcPr marL="8381" marR="8381" marT="0" marB="0" anchor="b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247.256</a:t>
                      </a:r>
                      <a:endParaRPr kumimoji="0" lang="tr-T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81" marR="8381" marT="0" marB="0" anchor="b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244.516</a:t>
                      </a:r>
                      <a:endParaRPr kumimoji="0" lang="tr-T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81" marR="8381" marT="0" marB="0" anchor="b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248.084</a:t>
                      </a:r>
                    </a:p>
                  </a:txBody>
                  <a:tcPr marL="8381" marR="8381" marT="0" marB="0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248.206</a:t>
                      </a:r>
                    </a:p>
                  </a:txBody>
                  <a:tcPr marL="8381" marR="8381" marT="0" marB="0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246.152</a:t>
                      </a:r>
                    </a:p>
                  </a:txBody>
                  <a:tcPr marL="8381" marR="8381" marT="0" marB="0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08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B.çekmece</a:t>
                      </a:r>
                    </a:p>
                  </a:txBody>
                  <a:tcPr marL="8381" marR="8381" marT="0" marB="0" anchor="b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384.089</a:t>
                      </a:r>
                    </a:p>
                  </a:txBody>
                  <a:tcPr marL="8381" marR="8381" marT="0" marB="0" anchor="b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688.774</a:t>
                      </a:r>
                    </a:p>
                  </a:txBody>
                  <a:tcPr marL="8381" marR="8381" marT="0" marB="0" anchor="b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171.222</a:t>
                      </a:r>
                    </a:p>
                  </a:txBody>
                  <a:tcPr marL="8381" marR="8381" marT="0" marB="0" anchor="b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182.017</a:t>
                      </a:r>
                      <a:endParaRPr kumimoji="0" lang="tr-T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81" marR="8381" marT="0" marB="0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192.843</a:t>
                      </a:r>
                    </a:p>
                  </a:txBody>
                  <a:tcPr marL="8381" marR="8381" marT="0" marB="0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201.077</a:t>
                      </a:r>
                    </a:p>
                  </a:txBody>
                  <a:tcPr marL="8381" marR="8381" marT="0" marB="0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08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Çatalca</a:t>
                      </a:r>
                    </a:p>
                  </a:txBody>
                  <a:tcPr marL="8381" marR="8381" marT="0" marB="0" anchor="b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81.589</a:t>
                      </a:r>
                    </a:p>
                  </a:txBody>
                  <a:tcPr marL="8381" marR="8381" marT="0" marB="0" anchor="b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89.158</a:t>
                      </a:r>
                    </a:p>
                  </a:txBody>
                  <a:tcPr marL="8381" marR="8381" marT="0" marB="0" anchor="b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63.277</a:t>
                      </a:r>
                    </a:p>
                  </a:txBody>
                  <a:tcPr marL="8381" marR="8381" marT="0" marB="0" anchor="b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62.001</a:t>
                      </a:r>
                      <a:endParaRPr kumimoji="0" lang="tr-T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81" marR="8381" marT="0" marB="0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63.379</a:t>
                      </a:r>
                    </a:p>
                  </a:txBody>
                  <a:tcPr marL="8381" marR="8381" marT="0" marB="0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63.467</a:t>
                      </a:r>
                    </a:p>
                  </a:txBody>
                  <a:tcPr marL="8381" marR="8381" marT="0" marB="0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08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Eminönü(**)</a:t>
                      </a:r>
                    </a:p>
                  </a:txBody>
                  <a:tcPr marL="8381" marR="8381" marT="0" marB="0" anchor="b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55.635</a:t>
                      </a:r>
                    </a:p>
                  </a:txBody>
                  <a:tcPr marL="8381" marR="8381" marT="0" marB="0" anchor="b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32.557</a:t>
                      </a:r>
                    </a:p>
                  </a:txBody>
                  <a:tcPr marL="8381" marR="8381" marT="0" marB="0" anchor="b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kumimoji="0" lang="tr-T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81" marR="8381" marT="0" marB="0" anchor="b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kumimoji="0" lang="tr-T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81" marR="8381" marT="0" marB="0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8381" marR="8381" marT="0" marB="0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8381" marR="8381" marT="0" marB="0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08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Esenler</a:t>
                      </a:r>
                    </a:p>
                  </a:txBody>
                  <a:tcPr marL="8381" marR="8381" marT="0" marB="0" anchor="b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380.709</a:t>
                      </a:r>
                    </a:p>
                  </a:txBody>
                  <a:tcPr marL="8381" marR="8381" marT="0" marB="0" anchor="b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517.235</a:t>
                      </a:r>
                    </a:p>
                  </a:txBody>
                  <a:tcPr marL="8381" marR="8381" marT="0" marB="0" anchor="b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459.980</a:t>
                      </a:r>
                    </a:p>
                  </a:txBody>
                  <a:tcPr marL="8381" marR="8381" marT="0" marB="0" anchor="b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461.072</a:t>
                      </a:r>
                      <a:endParaRPr kumimoji="0" lang="tr-T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81" marR="8381" marT="0" marB="0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461.382</a:t>
                      </a:r>
                    </a:p>
                  </a:txBody>
                  <a:tcPr marL="8381" marR="8381" marT="0" marB="0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458.694</a:t>
                      </a:r>
                    </a:p>
                  </a:txBody>
                  <a:tcPr marL="8381" marR="8381" marT="0" marB="0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08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Eyüp </a:t>
                      </a:r>
                    </a:p>
                  </a:txBody>
                  <a:tcPr marL="8381" marR="8381" marT="0" marB="0" anchor="b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255.912</a:t>
                      </a:r>
                    </a:p>
                  </a:txBody>
                  <a:tcPr marL="8381" marR="8381" marT="0" marB="0" anchor="b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325.532</a:t>
                      </a:r>
                    </a:p>
                  </a:txBody>
                  <a:tcPr marL="8381" marR="8381" marT="0" marB="0" anchor="b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331.548</a:t>
                      </a:r>
                    </a:p>
                  </a:txBody>
                  <a:tcPr marL="8381" marR="8381" marT="0" marB="0" anchor="b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338.329</a:t>
                      </a:r>
                      <a:endParaRPr kumimoji="0" lang="tr-T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81" marR="8381" marT="0" marB="0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345.790</a:t>
                      </a:r>
                    </a:p>
                  </a:txBody>
                  <a:tcPr marL="8381" marR="8381" marT="0" marB="0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356.512</a:t>
                      </a:r>
                    </a:p>
                  </a:txBody>
                  <a:tcPr marL="8381" marR="8381" marT="0" marB="0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108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Fatih</a:t>
                      </a:r>
                    </a:p>
                  </a:txBody>
                  <a:tcPr marL="8381" marR="8381" marT="0" marB="0" anchor="b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403.508</a:t>
                      </a:r>
                    </a:p>
                  </a:txBody>
                  <a:tcPr marL="8381" marR="8381" marT="0" marB="0" anchor="b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422.941</a:t>
                      </a:r>
                    </a:p>
                  </a:txBody>
                  <a:tcPr marL="8381" marR="8381" marT="0" marB="0" anchor="b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433.796</a:t>
                      </a:r>
                    </a:p>
                  </a:txBody>
                  <a:tcPr marL="8381" marR="8381" marT="0" marB="0" anchor="b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431.147</a:t>
                      </a:r>
                    </a:p>
                  </a:txBody>
                  <a:tcPr marL="8381" marR="8381" marT="0" marB="0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429.351</a:t>
                      </a:r>
                      <a:endParaRPr kumimoji="0" lang="tr-T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81" marR="8381" marT="0" marB="0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428.857</a:t>
                      </a:r>
                    </a:p>
                  </a:txBody>
                  <a:tcPr marL="8381" marR="8381" marT="0" marB="0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108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Gaziosmanpaşa</a:t>
                      </a:r>
                    </a:p>
                  </a:txBody>
                  <a:tcPr marL="8381" marR="8381" marT="0" marB="0" anchor="b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752.389</a:t>
                      </a:r>
                    </a:p>
                  </a:txBody>
                  <a:tcPr marL="8381" marR="8381" marT="0" marB="0" anchor="b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1.013.048</a:t>
                      </a:r>
                    </a:p>
                  </a:txBody>
                  <a:tcPr marL="8381" marR="8381" marT="0" marB="0" anchor="b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461.230</a:t>
                      </a:r>
                    </a:p>
                  </a:txBody>
                  <a:tcPr marL="8381" marR="8381" marT="0" marB="0" anchor="b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474.259</a:t>
                      </a:r>
                    </a:p>
                  </a:txBody>
                  <a:tcPr marL="8381" marR="8381" marT="0" marB="0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482.553</a:t>
                      </a:r>
                    </a:p>
                  </a:txBody>
                  <a:tcPr marL="8381" marR="8381" marT="0" marB="0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488.258</a:t>
                      </a:r>
                    </a:p>
                  </a:txBody>
                  <a:tcPr marL="8381" marR="8381" marT="0" marB="0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108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Güngören</a:t>
                      </a:r>
                    </a:p>
                  </a:txBody>
                  <a:tcPr marL="8381" marR="8381" marT="0" marB="0" anchor="b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272.950</a:t>
                      </a:r>
                    </a:p>
                  </a:txBody>
                  <a:tcPr marL="8381" marR="8381" marT="0" marB="0" anchor="b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318.545</a:t>
                      </a:r>
                    </a:p>
                  </a:txBody>
                  <a:tcPr marL="8381" marR="8381" marT="0" marB="0" anchor="b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311.672</a:t>
                      </a:r>
                      <a:endParaRPr kumimoji="0" lang="tr-T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81" marR="8381" marT="0" marB="0" anchor="b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309.624</a:t>
                      </a:r>
                    </a:p>
                  </a:txBody>
                  <a:tcPr marL="8381" marR="8381" marT="0" marB="0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309.135</a:t>
                      </a:r>
                    </a:p>
                  </a:txBody>
                  <a:tcPr marL="8381" marR="8381" marT="0" marB="0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307.573</a:t>
                      </a:r>
                    </a:p>
                  </a:txBody>
                  <a:tcPr marL="8381" marR="8381" marT="0" marB="0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108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Kadıköy </a:t>
                      </a:r>
                    </a:p>
                  </a:txBody>
                  <a:tcPr marL="8381" marR="8381" marT="0" marB="0" anchor="b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663.299</a:t>
                      </a:r>
                    </a:p>
                  </a:txBody>
                  <a:tcPr marL="8381" marR="8381" marT="0" marB="0" anchor="b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744.670</a:t>
                      </a:r>
                    </a:p>
                  </a:txBody>
                  <a:tcPr marL="8381" marR="8381" marT="0" marB="0" anchor="b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529.191</a:t>
                      </a:r>
                    </a:p>
                  </a:txBody>
                  <a:tcPr marL="8381" marR="8381" marT="0" marB="0" anchor="b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532.835</a:t>
                      </a:r>
                    </a:p>
                  </a:txBody>
                  <a:tcPr marL="8381" marR="8381" marT="0" marB="0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531.997</a:t>
                      </a:r>
                      <a:endParaRPr kumimoji="0" lang="tr-T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81" marR="8381" marT="0" marB="0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521.005</a:t>
                      </a:r>
                    </a:p>
                  </a:txBody>
                  <a:tcPr marL="8381" marR="8381" marT="0" marB="0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108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Kağıthane</a:t>
                      </a:r>
                    </a:p>
                  </a:txBody>
                  <a:tcPr marL="8381" marR="8381" marT="0" marB="0" anchor="b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345.239</a:t>
                      </a:r>
                    </a:p>
                  </a:txBody>
                  <a:tcPr marL="8381" marR="8381" marT="0" marB="0" anchor="b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418.229</a:t>
                      </a:r>
                    </a:p>
                  </a:txBody>
                  <a:tcPr marL="8381" marR="8381" marT="0" marB="0" anchor="b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413.797</a:t>
                      </a:r>
                      <a:endParaRPr kumimoji="0" lang="tr-T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81" marR="8381" marT="0" marB="0" anchor="b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416.515</a:t>
                      </a:r>
                    </a:p>
                  </a:txBody>
                  <a:tcPr marL="8381" marR="8381" marT="0" marB="0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419.865</a:t>
                      </a:r>
                    </a:p>
                  </a:txBody>
                  <a:tcPr marL="8381" marR="8381" marT="0" marB="0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421.356</a:t>
                      </a:r>
                    </a:p>
                  </a:txBody>
                  <a:tcPr marL="8381" marR="8381" marT="0" marB="0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108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Kartal </a:t>
                      </a:r>
                    </a:p>
                  </a:txBody>
                  <a:tcPr marL="8381" marR="8381" marT="0" marB="0" anchor="b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407.865</a:t>
                      </a:r>
                    </a:p>
                  </a:txBody>
                  <a:tcPr marL="8381" marR="8381" marT="0" marB="0" anchor="b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541.209</a:t>
                      </a:r>
                    </a:p>
                  </a:txBody>
                  <a:tcPr marL="8381" marR="8381" marT="0" marB="0" anchor="b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426.680</a:t>
                      </a:r>
                    </a:p>
                  </a:txBody>
                  <a:tcPr marL="8381" marR="8381" marT="0" marB="0" anchor="b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432.199</a:t>
                      </a:r>
                    </a:p>
                  </a:txBody>
                  <a:tcPr marL="8381" marR="8381" marT="0" marB="0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440.887</a:t>
                      </a:r>
                    </a:p>
                  </a:txBody>
                  <a:tcPr marL="8381" marR="8381" marT="0" marB="0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443.293</a:t>
                      </a:r>
                    </a:p>
                  </a:txBody>
                  <a:tcPr marL="8381" marR="8381" marT="0" marB="0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108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Küçükçekmece</a:t>
                      </a:r>
                    </a:p>
                  </a:txBody>
                  <a:tcPr marL="8381" marR="8381" marT="0" marB="0" anchor="b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594.524</a:t>
                      </a:r>
                    </a:p>
                  </a:txBody>
                  <a:tcPr marL="8381" marR="8381" marT="0" marB="0" anchor="b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785.392</a:t>
                      </a:r>
                    </a:p>
                  </a:txBody>
                  <a:tcPr marL="8381" marR="8381" marT="0" marB="0" anchor="b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674.795</a:t>
                      </a:r>
                    </a:p>
                  </a:txBody>
                  <a:tcPr marL="8381" marR="8381" marT="0" marB="0" anchor="b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695.988</a:t>
                      </a:r>
                    </a:p>
                  </a:txBody>
                  <a:tcPr marL="8381" marR="8381" marT="0" marB="0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711.112</a:t>
                      </a:r>
                    </a:p>
                  </a:txBody>
                  <a:tcPr marL="8381" marR="8381" marT="0" marB="0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721.911</a:t>
                      </a:r>
                    </a:p>
                  </a:txBody>
                  <a:tcPr marL="8381" marR="8381" marT="0" marB="0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108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Maltepe</a:t>
                      </a:r>
                    </a:p>
                  </a:txBody>
                  <a:tcPr marL="8381" marR="8381" marT="0" marB="0" anchor="b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355.384</a:t>
                      </a:r>
                    </a:p>
                  </a:txBody>
                  <a:tcPr marL="8381" marR="8381" marT="0" marB="0" anchor="b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415.117</a:t>
                      </a:r>
                    </a:p>
                  </a:txBody>
                  <a:tcPr marL="8381" marR="8381" marT="0" marB="0" anchor="b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427.041</a:t>
                      </a:r>
                    </a:p>
                  </a:txBody>
                  <a:tcPr marL="8381" marR="8381" marT="0" marB="0" anchor="b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438.257</a:t>
                      </a:r>
                    </a:p>
                  </a:txBody>
                  <a:tcPr marL="8381" marR="8381" marT="0" marB="0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452.099</a:t>
                      </a:r>
                    </a:p>
                  </a:txBody>
                  <a:tcPr marL="8381" marR="8381" marT="0" marB="0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460.955</a:t>
                      </a:r>
                    </a:p>
                  </a:txBody>
                  <a:tcPr marL="8381" marR="8381" marT="0" marB="0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108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Pendik</a:t>
                      </a:r>
                    </a:p>
                  </a:txBody>
                  <a:tcPr marL="8381" marR="8381" marT="0" marB="0" anchor="b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389.657</a:t>
                      </a:r>
                    </a:p>
                  </a:txBody>
                  <a:tcPr marL="8381" marR="8381" marT="0" marB="0" anchor="b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520.486</a:t>
                      </a:r>
                    </a:p>
                  </a:txBody>
                  <a:tcPr marL="8381" marR="8381" marT="0" marB="0" anchor="b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562.122</a:t>
                      </a:r>
                    </a:p>
                  </a:txBody>
                  <a:tcPr marL="8381" marR="8381" marT="0" marB="0" anchor="b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585.196</a:t>
                      </a:r>
                    </a:p>
                  </a:txBody>
                  <a:tcPr marL="8381" marR="8381" marT="0" marB="0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609.535</a:t>
                      </a:r>
                    </a:p>
                  </a:txBody>
                  <a:tcPr marL="8381" marR="8381" marT="0" marB="0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625.797</a:t>
                      </a:r>
                    </a:p>
                  </a:txBody>
                  <a:tcPr marL="8381" marR="8381" marT="0" marB="0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2108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Sarıyer </a:t>
                      </a:r>
                    </a:p>
                  </a:txBody>
                  <a:tcPr marL="8381" marR="8381" marT="0" marB="0" anchor="b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242.543</a:t>
                      </a:r>
                    </a:p>
                  </a:txBody>
                  <a:tcPr marL="8381" marR="8381" marT="0" marB="0" anchor="b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276.407</a:t>
                      </a:r>
                    </a:p>
                  </a:txBody>
                  <a:tcPr marL="8381" marR="8381" marT="0" marB="0" anchor="b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278.527</a:t>
                      </a:r>
                    </a:p>
                  </a:txBody>
                  <a:tcPr marL="8381" marR="8381" marT="0" marB="0" anchor="b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280.802</a:t>
                      </a:r>
                      <a:endParaRPr kumimoji="0" lang="tr-T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81" marR="8381" marT="0" marB="0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287.309</a:t>
                      </a:r>
                      <a:endParaRPr kumimoji="0" lang="tr-T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81" marR="8381" marT="0" marB="0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289.959</a:t>
                      </a:r>
                    </a:p>
                  </a:txBody>
                  <a:tcPr marL="8381" marR="8381" marT="0" marB="0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2108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Silivri</a:t>
                      </a:r>
                    </a:p>
                  </a:txBody>
                  <a:tcPr marL="8381" marR="8381" marT="0" marB="0" anchor="b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108.155</a:t>
                      </a:r>
                    </a:p>
                  </a:txBody>
                  <a:tcPr marL="8381" marR="8381" marT="0" marB="0" anchor="b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125.364</a:t>
                      </a:r>
                    </a:p>
                  </a:txBody>
                  <a:tcPr marL="8381" marR="8381" marT="0" marB="0" anchor="b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134.660</a:t>
                      </a:r>
                    </a:p>
                  </a:txBody>
                  <a:tcPr marL="8381" marR="8381" marT="0" marB="0" anchor="b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138.797</a:t>
                      </a:r>
                      <a:endParaRPr kumimoji="0" lang="tr-T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81" marR="8381" marT="0" marB="0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144.781</a:t>
                      </a:r>
                    </a:p>
                  </a:txBody>
                  <a:tcPr marL="8381" marR="8381" marT="0" marB="0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150.183</a:t>
                      </a:r>
                    </a:p>
                  </a:txBody>
                  <a:tcPr marL="8381" marR="8381" marT="0" marB="0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2108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Sultanbeyli</a:t>
                      </a:r>
                    </a:p>
                  </a:txBody>
                  <a:tcPr marL="8381" marR="8381" marT="0" marB="0" anchor="b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175.700</a:t>
                      </a:r>
                    </a:p>
                  </a:txBody>
                  <a:tcPr marL="8381" marR="8381" marT="0" marB="0" anchor="b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272.758</a:t>
                      </a:r>
                    </a:p>
                  </a:txBody>
                  <a:tcPr marL="8381" marR="8381" marT="0" marB="0" anchor="b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286.622</a:t>
                      </a:r>
                    </a:p>
                  </a:txBody>
                  <a:tcPr marL="8381" marR="8381" marT="0" marB="0" anchor="b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291.063</a:t>
                      </a:r>
                      <a:endParaRPr kumimoji="0" lang="tr-T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81" marR="8381" marT="0" marB="0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298.143</a:t>
                      </a:r>
                    </a:p>
                  </a:txBody>
                  <a:tcPr marL="8381" marR="8381" marT="0" marB="0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302.388</a:t>
                      </a:r>
                    </a:p>
                  </a:txBody>
                  <a:tcPr marL="8381" marR="8381" marT="0" marB="0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2108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Şile</a:t>
                      </a:r>
                    </a:p>
                  </a:txBody>
                  <a:tcPr marL="8381" marR="8381" marT="0" marB="0" anchor="b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32.447</a:t>
                      </a:r>
                    </a:p>
                  </a:txBody>
                  <a:tcPr marL="8381" marR="8381" marT="0" marB="0" anchor="b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25.169</a:t>
                      </a:r>
                    </a:p>
                  </a:txBody>
                  <a:tcPr marL="8381" marR="8381" marT="0" marB="0" anchor="b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28.325</a:t>
                      </a:r>
                    </a:p>
                  </a:txBody>
                  <a:tcPr marL="8381" marR="8381" marT="0" marB="0" anchor="b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28.119</a:t>
                      </a:r>
                      <a:endParaRPr kumimoji="0" lang="tr-T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81" marR="8381" marT="0" marB="0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28.847</a:t>
                      </a:r>
                    </a:p>
                  </a:txBody>
                  <a:tcPr marL="8381" marR="8381" marT="0" marB="0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30.218</a:t>
                      </a:r>
                    </a:p>
                  </a:txBody>
                  <a:tcPr marL="8381" marR="8381" marT="0" marB="0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2108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Şişli</a:t>
                      </a:r>
                    </a:p>
                  </a:txBody>
                  <a:tcPr marL="8381" marR="8381" marT="0" marB="0" anchor="b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270.674</a:t>
                      </a:r>
                    </a:p>
                  </a:txBody>
                  <a:tcPr marL="8381" marR="8381" marT="0" marB="0" anchor="b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314.684</a:t>
                      </a:r>
                    </a:p>
                  </a:txBody>
                  <a:tcPr marL="8381" marR="8381" marT="0" marB="0" anchor="b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316.058</a:t>
                      </a:r>
                    </a:p>
                  </a:txBody>
                  <a:tcPr marL="8381" marR="8381" marT="0" marB="0" anchor="b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317.337</a:t>
                      </a:r>
                      <a:endParaRPr kumimoji="0" lang="tr-T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81" marR="8381" marT="0" marB="0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320.763</a:t>
                      </a:r>
                      <a:endParaRPr kumimoji="0" lang="tr-T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81" marR="8381" marT="0" marB="0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318.217</a:t>
                      </a:r>
                    </a:p>
                  </a:txBody>
                  <a:tcPr marL="8381" marR="8381" marT="0" marB="0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2108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Tuzla </a:t>
                      </a:r>
                    </a:p>
                  </a:txBody>
                  <a:tcPr marL="8381" marR="8381" marT="0" marB="0" anchor="b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123.225</a:t>
                      </a:r>
                    </a:p>
                  </a:txBody>
                  <a:tcPr marL="8381" marR="8381" marT="0" marB="0" anchor="b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165.239</a:t>
                      </a:r>
                    </a:p>
                  </a:txBody>
                  <a:tcPr marL="8381" marR="8381" marT="0" marB="0" anchor="b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181.658</a:t>
                      </a:r>
                    </a:p>
                  </a:txBody>
                  <a:tcPr marL="8381" marR="8381" marT="0" marB="0" anchor="b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185.819</a:t>
                      </a:r>
                    </a:p>
                  </a:txBody>
                  <a:tcPr marL="8381" marR="8381" marT="0" marB="0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197.230</a:t>
                      </a:r>
                      <a:endParaRPr kumimoji="0" lang="tr-T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81" marR="8381" marT="0" marB="0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197.657</a:t>
                      </a:r>
                    </a:p>
                  </a:txBody>
                  <a:tcPr marL="8381" marR="8381" marT="0" marB="0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2108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Ümraniye </a:t>
                      </a:r>
                    </a:p>
                  </a:txBody>
                  <a:tcPr marL="8381" marR="8381" marT="0" marB="0" anchor="b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605.855</a:t>
                      </a:r>
                    </a:p>
                  </a:txBody>
                  <a:tcPr marL="8381" marR="8381" marT="0" marB="0" anchor="b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897.260</a:t>
                      </a:r>
                    </a:p>
                  </a:txBody>
                  <a:tcPr marL="8381" marR="8381" marT="0" marB="0" anchor="b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573.265</a:t>
                      </a:r>
                    </a:p>
                  </a:txBody>
                  <a:tcPr marL="8381" marR="8381" marT="0" marB="0" anchor="b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603.431</a:t>
                      </a:r>
                    </a:p>
                  </a:txBody>
                  <a:tcPr marL="8381" marR="8381" marT="0" marB="0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631.603</a:t>
                      </a:r>
                      <a:endParaRPr kumimoji="0" lang="tr-T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81" marR="8381" marT="0" marB="0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645.238</a:t>
                      </a:r>
                    </a:p>
                  </a:txBody>
                  <a:tcPr marL="8381" marR="8381" marT="0" marB="0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2108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Üsküdar</a:t>
                      </a:r>
                    </a:p>
                  </a:txBody>
                  <a:tcPr marL="8381" marR="8381" marT="0" marB="0" anchor="b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495.118</a:t>
                      </a:r>
                    </a:p>
                  </a:txBody>
                  <a:tcPr marL="8381" marR="8381" marT="0" marB="0" anchor="b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582.666</a:t>
                      </a:r>
                    </a:p>
                  </a:txBody>
                  <a:tcPr marL="8381" marR="8381" marT="0" marB="0" anchor="b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524.379</a:t>
                      </a:r>
                    </a:p>
                  </a:txBody>
                  <a:tcPr marL="8381" marR="8381" marT="0" marB="0" anchor="b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526.947</a:t>
                      </a:r>
                    </a:p>
                  </a:txBody>
                  <a:tcPr marL="8381" marR="8381" marT="0" marB="0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532.182</a:t>
                      </a:r>
                    </a:p>
                  </a:txBody>
                  <a:tcPr marL="8381" marR="8381" marT="0" marB="0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535.916</a:t>
                      </a:r>
                    </a:p>
                  </a:txBody>
                  <a:tcPr marL="8381" marR="8381" marT="0" marB="0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2108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Zeytinburnu</a:t>
                      </a:r>
                    </a:p>
                  </a:txBody>
                  <a:tcPr marL="8381" marR="8381" marT="0" marB="0" anchor="b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247.669</a:t>
                      </a:r>
                    </a:p>
                  </a:txBody>
                  <a:tcPr marL="8381" marR="8381" marT="0" marB="0" anchor="b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288.743</a:t>
                      </a:r>
                    </a:p>
                  </a:txBody>
                  <a:tcPr marL="8381" marR="8381" marT="0" marB="0" anchor="b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290.147</a:t>
                      </a:r>
                    </a:p>
                  </a:txBody>
                  <a:tcPr marL="8381" marR="8381" marT="0" marB="0" anchor="b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292.430</a:t>
                      </a:r>
                    </a:p>
                  </a:txBody>
                  <a:tcPr marL="8381" marR="8381" marT="0" marB="0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293.228</a:t>
                      </a:r>
                      <a:endParaRPr kumimoji="0" lang="tr-T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81" marR="8381" marT="0" marB="0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292.407</a:t>
                      </a:r>
                    </a:p>
                  </a:txBody>
                  <a:tcPr marL="8381" marR="8381" marT="0" marB="0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2108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Arnavutköy  (*)</a:t>
                      </a:r>
                    </a:p>
                  </a:txBody>
                  <a:tcPr marL="8381" marR="8381" marT="0" marB="0" anchor="b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8381" marR="8381" marT="0" marB="0" anchor="b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8381" marR="8381" marT="0" marB="0" anchor="b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175.871</a:t>
                      </a:r>
                    </a:p>
                  </a:txBody>
                  <a:tcPr marL="8381" marR="8381" marT="0" marB="0" anchor="b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188.011</a:t>
                      </a:r>
                    </a:p>
                  </a:txBody>
                  <a:tcPr marL="8381" marR="8381" marT="0" marB="0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198.230</a:t>
                      </a:r>
                      <a:endParaRPr kumimoji="0" lang="tr-T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81" marR="8381" marT="0" marB="0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206.299</a:t>
                      </a:r>
                    </a:p>
                  </a:txBody>
                  <a:tcPr marL="8381" marR="8381" marT="0" marB="0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  <a:tr h="2108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Ataşehir(*)</a:t>
                      </a:r>
                    </a:p>
                  </a:txBody>
                  <a:tcPr marL="8381" marR="8381" marT="0" marB="0" anchor="b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8381" marR="8381" marT="0" marB="0" anchor="b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8381" marR="8381" marT="0" marB="0" anchor="b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361.615</a:t>
                      </a:r>
                    </a:p>
                  </a:txBody>
                  <a:tcPr marL="8381" marR="8381" marT="0" marB="0" anchor="b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375.208</a:t>
                      </a:r>
                    </a:p>
                  </a:txBody>
                  <a:tcPr marL="8381" marR="8381" marT="0" marB="0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387.502</a:t>
                      </a:r>
                      <a:endParaRPr kumimoji="0" lang="tr-T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81" marR="8381" marT="0" marB="0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395.758</a:t>
                      </a:r>
                    </a:p>
                  </a:txBody>
                  <a:tcPr marL="8381" marR="8381" marT="0" marB="0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34"/>
                  </a:ext>
                </a:extLst>
              </a:tr>
              <a:tr h="2108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Başakşehir(*)</a:t>
                      </a:r>
                    </a:p>
                  </a:txBody>
                  <a:tcPr marL="8381" marR="8381" marT="0" marB="0" anchor="b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8381" marR="8381" marT="0" marB="0" anchor="b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8381" marR="8381" marT="0" marB="0" anchor="b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226.387</a:t>
                      </a:r>
                    </a:p>
                  </a:txBody>
                  <a:tcPr marL="8381" marR="8381" marT="0" marB="0" anchor="b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248.467</a:t>
                      </a:r>
                    </a:p>
                  </a:txBody>
                  <a:tcPr marL="8381" marR="8381" marT="0" marB="0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284.488</a:t>
                      </a:r>
                      <a:endParaRPr kumimoji="0" lang="tr-T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81" marR="8381" marT="0" marB="0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316.176</a:t>
                      </a:r>
                    </a:p>
                  </a:txBody>
                  <a:tcPr marL="8381" marR="8381" marT="0" marB="0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35"/>
                  </a:ext>
                </a:extLst>
              </a:tr>
              <a:tr h="2108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Beylikdüzü(*)</a:t>
                      </a:r>
                    </a:p>
                  </a:txBody>
                  <a:tcPr marL="8381" marR="8381" marT="0" marB="0" anchor="b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8381" marR="8381" marT="0" marB="0" anchor="b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8381" marR="8381" marT="0" marB="0" anchor="b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193.972</a:t>
                      </a:r>
                    </a:p>
                  </a:txBody>
                  <a:tcPr marL="8381" marR="8381" marT="0" marB="0" anchor="b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204.873</a:t>
                      </a:r>
                    </a:p>
                  </a:txBody>
                  <a:tcPr marL="8381" marR="8381" marT="0" marB="0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218.120</a:t>
                      </a:r>
                      <a:endParaRPr kumimoji="0" lang="tr-T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81" marR="8381" marT="0" marB="0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229.115</a:t>
                      </a:r>
                    </a:p>
                  </a:txBody>
                  <a:tcPr marL="8381" marR="8381" marT="0" marB="0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36"/>
                  </a:ext>
                </a:extLst>
              </a:tr>
              <a:tr h="2108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Çekmeköy(*)</a:t>
                      </a:r>
                    </a:p>
                  </a:txBody>
                  <a:tcPr marL="8381" marR="8381" marT="0" marB="0" anchor="b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8381" marR="8381" marT="0" marB="0" anchor="b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8381" marR="8381" marT="0" marB="0" anchor="b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154.103</a:t>
                      </a:r>
                    </a:p>
                  </a:txBody>
                  <a:tcPr marL="8381" marR="8381" marT="0" marB="0" anchor="b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168.438</a:t>
                      </a:r>
                    </a:p>
                  </a:txBody>
                  <a:tcPr marL="8381" marR="8381" marT="0" marB="0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183.013</a:t>
                      </a:r>
                      <a:endParaRPr kumimoji="0" lang="tr-T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81" marR="8381" marT="0" marB="0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193.182</a:t>
                      </a:r>
                    </a:p>
                  </a:txBody>
                  <a:tcPr marL="8381" marR="8381" marT="0" marB="0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37"/>
                  </a:ext>
                </a:extLst>
              </a:tr>
              <a:tr h="2108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Esenyurt</a:t>
                      </a:r>
                      <a:r>
                        <a:rPr kumimoji="0" lang="tr-T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(*)</a:t>
                      </a:r>
                    </a:p>
                  </a:txBody>
                  <a:tcPr marL="8381" marR="8381" marT="0" marB="0" anchor="b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8381" marR="8381" marT="0" marB="0" anchor="b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8381" marR="8381" marT="0" marB="0" anchor="b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403.895</a:t>
                      </a:r>
                    </a:p>
                  </a:txBody>
                  <a:tcPr marL="8381" marR="8381" marT="0" marB="0" anchor="b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446.777</a:t>
                      </a:r>
                    </a:p>
                  </a:txBody>
                  <a:tcPr marL="8381" marR="8381" marT="0" marB="0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500.027</a:t>
                      </a:r>
                    </a:p>
                  </a:txBody>
                  <a:tcPr marL="8381" marR="8381" marT="0" marB="0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553.369</a:t>
                      </a:r>
                    </a:p>
                  </a:txBody>
                  <a:tcPr marL="8381" marR="8381" marT="0" marB="0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38"/>
                  </a:ext>
                </a:extLst>
              </a:tr>
              <a:tr h="2108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Sancaktepe</a:t>
                      </a:r>
                      <a:r>
                        <a:rPr kumimoji="0" lang="tr-T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(*)</a:t>
                      </a:r>
                    </a:p>
                  </a:txBody>
                  <a:tcPr marL="8381" marR="8381" marT="0" marB="0" anchor="b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8381" marR="8381" marT="0" marB="0" anchor="b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8381" marR="8381" marT="0" marB="0" anchor="b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241.233</a:t>
                      </a:r>
                    </a:p>
                  </a:txBody>
                  <a:tcPr marL="8381" marR="8381" marT="0" marB="0" anchor="b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256.442</a:t>
                      </a:r>
                    </a:p>
                  </a:txBody>
                  <a:tcPr marL="8381" marR="8381" marT="0" marB="0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267.537</a:t>
                      </a:r>
                    </a:p>
                  </a:txBody>
                  <a:tcPr marL="8381" marR="8381" marT="0" marB="0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278.998</a:t>
                      </a:r>
                    </a:p>
                  </a:txBody>
                  <a:tcPr marL="8381" marR="8381" marT="0" marB="0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39"/>
                  </a:ext>
                </a:extLst>
              </a:tr>
              <a:tr h="2108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Sultangazi(*)</a:t>
                      </a:r>
                    </a:p>
                  </a:txBody>
                  <a:tcPr marL="8381" marR="8381" marT="0" marB="0" anchor="b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8381" marR="8381" marT="0" marB="0" anchor="b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8381" marR="8381" marT="0" marB="0" anchor="b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452.563</a:t>
                      </a:r>
                    </a:p>
                  </a:txBody>
                  <a:tcPr marL="8381" marR="8381" marT="0" marB="0" anchor="b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468.274</a:t>
                      </a:r>
                    </a:p>
                  </a:txBody>
                  <a:tcPr marL="8381" marR="8381" marT="0" marB="0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483.225</a:t>
                      </a:r>
                    </a:p>
                  </a:txBody>
                  <a:tcPr marL="8381" marR="8381" marT="0" marB="0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492.212</a:t>
                      </a:r>
                    </a:p>
                  </a:txBody>
                  <a:tcPr marL="8381" marR="8381" marT="0" marB="0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40"/>
                  </a:ext>
                </a:extLst>
              </a:tr>
              <a:tr h="2108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İSTANBUL</a:t>
                      </a:r>
                    </a:p>
                  </a:txBody>
                  <a:tcPr marL="8381" marR="8381" marT="0" marB="0" anchor="b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10.018.735</a:t>
                      </a:r>
                      <a:endParaRPr kumimoji="0" lang="tr-T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81" marR="8381" marT="0" marB="0" anchor="b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12.573.835</a:t>
                      </a:r>
                    </a:p>
                  </a:txBody>
                  <a:tcPr marL="8381" marR="8381" marT="0" marB="0" anchor="b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12.915.158</a:t>
                      </a:r>
                      <a:endParaRPr kumimoji="0" lang="tr-T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81" marR="8381" marT="0" marB="0" anchor="b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13.255.685</a:t>
                      </a:r>
                      <a:endParaRPr kumimoji="0" lang="tr-T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81" marR="8381" marT="0" marB="0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13.624.240</a:t>
                      </a:r>
                    </a:p>
                  </a:txBody>
                  <a:tcPr marL="8381" marR="8381" marT="0" marB="0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13.854.740</a:t>
                      </a:r>
                    </a:p>
                  </a:txBody>
                  <a:tcPr marL="8381" marR="8381" marT="0" marB="0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41"/>
                  </a:ext>
                </a:extLst>
              </a:tr>
            </a:tbl>
          </a:graphicData>
        </a:graphic>
      </p:graphicFrame>
      <p:sp>
        <p:nvSpPr>
          <p:cNvPr id="25905" name="4 Metin kutusu"/>
          <p:cNvSpPr txBox="1">
            <a:spLocks noChangeArrowheads="1"/>
          </p:cNvSpPr>
          <p:nvPr/>
        </p:nvSpPr>
        <p:spPr bwMode="auto">
          <a:xfrm>
            <a:off x="253999" y="9527400"/>
            <a:ext cx="61897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tr-TR" sz="1200" b="1" dirty="0">
                <a:latin typeface="Arial" pitchFamily="34" charset="0"/>
                <a:cs typeface="Arial" pitchFamily="34" charset="0"/>
              </a:rPr>
              <a:t>(*) 2008  yılında kurulmuştur.  (**) 2008 yılında Fatih ilçesine bağlanmıştır.</a:t>
            </a:r>
          </a:p>
        </p:txBody>
      </p:sp>
      <p:sp>
        <p:nvSpPr>
          <p:cNvPr id="2" name="Slayt Numarası Yer Tutucusu 1">
            <a:extLst>
              <a:ext uri="{FF2B5EF4-FFF2-40B4-BE49-F238E27FC236}">
                <a16:creationId xmlns:a16="http://schemas.microsoft.com/office/drawing/2014/main" id="{67C037BC-8CFE-4AFE-808A-2770926A4D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33E86D-47FE-4A98-B91B-91FFE54D33EE}" type="slidenum">
              <a:rPr lang="tr-TR" smtClean="0"/>
              <a:pPr>
                <a:defRPr/>
              </a:pPr>
              <a:t>6</a:t>
            </a:fld>
            <a:endParaRPr lang="tr-TR"/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0" y="3483981"/>
            <a:ext cx="138550" cy="276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68573" tIns="34287" rIns="68573" bIns="34287" anchor="ctr">
            <a:spAutoFit/>
          </a:bodyPr>
          <a:lstStyle/>
          <a:p>
            <a:pPr>
              <a:defRPr/>
            </a:pPr>
            <a:endParaRPr lang="tr-TR" sz="1350"/>
          </a:p>
        </p:txBody>
      </p:sp>
      <p:graphicFrame>
        <p:nvGraphicFramePr>
          <p:cNvPr id="6148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956555"/>
              </p:ext>
            </p:extLst>
          </p:nvPr>
        </p:nvGraphicFramePr>
        <p:xfrm>
          <a:off x="351235" y="573088"/>
          <a:ext cx="6156722" cy="3461149"/>
        </p:xfrm>
        <a:graphic>
          <a:graphicData uri="http://schemas.openxmlformats.org/drawingml/2006/table">
            <a:tbl>
              <a:tblPr/>
              <a:tblGrid>
                <a:gridCol w="23217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60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395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93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3340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KAMU KURULUŞLARI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6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MERKEZİ KURULUŞLAR*</a:t>
                      </a:r>
                      <a:endParaRPr kumimoji="0" lang="tr-TR" sz="1500" b="0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SAYI</a:t>
                      </a:r>
                      <a:endParaRPr kumimoji="0" lang="tr-TR" sz="1500" b="0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MAHALLİ KURULUŞLAR</a:t>
                      </a:r>
                      <a:endParaRPr kumimoji="0" lang="tr-TR" sz="1500" b="0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SAYI</a:t>
                      </a:r>
                      <a:endParaRPr kumimoji="0" lang="tr-TR" sz="1500" b="0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041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GENEL MÜDÜRLÜK</a:t>
                      </a:r>
                      <a:endParaRPr kumimoji="0" lang="tr-TR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68573" marR="68573" marT="34287" marB="34287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7</a:t>
                      </a:r>
                    </a:p>
                  </a:txBody>
                  <a:tcPr marL="68573" marR="68573" marT="34287" marB="34287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B.ŞEHİR BELEDİYESİ</a:t>
                      </a:r>
                      <a:endParaRPr kumimoji="0" lang="tr-TR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68573" marR="68573" marT="34287" marB="34287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</a:t>
                      </a:r>
                      <a:endParaRPr kumimoji="0" lang="tr-TR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68573" marR="68573" marT="34287" marB="34287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6231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BÖLGE MÜDÜRLÜĞÜ</a:t>
                      </a:r>
                      <a:endParaRPr kumimoji="0" lang="tr-TR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68573" marR="68573" marT="34287" marB="34287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20</a:t>
                      </a:r>
                    </a:p>
                  </a:txBody>
                  <a:tcPr marL="68573" marR="68573" marT="34287" marB="34287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İLÇE BELEDİYESİ</a:t>
                      </a:r>
                      <a:endParaRPr kumimoji="0" lang="tr-TR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68573" marR="68573" marT="34287" marB="34287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39</a:t>
                      </a:r>
                      <a:endParaRPr kumimoji="0" lang="tr-TR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68573" marR="68573" marT="34287" marB="34287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886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İL MÜDÜRLÜĞÜ</a:t>
                      </a:r>
                      <a:endParaRPr kumimoji="0" lang="tr-TR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68573" marR="68573" marT="34287" marB="34287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36</a:t>
                      </a:r>
                    </a:p>
                  </a:txBody>
                  <a:tcPr marL="68573" marR="68573" marT="34287" marB="34287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68573" marR="68573" marT="34287" marB="34287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68573" marR="68573" marT="34287" marB="34287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5041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BAŞMÜDÜRLÜK</a:t>
                      </a:r>
                      <a:endParaRPr kumimoji="0" lang="tr-TR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68573" marR="68573" marT="34287" marB="34287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</a:t>
                      </a:r>
                    </a:p>
                  </a:txBody>
                  <a:tcPr marL="68573" marR="68573" marT="34287" marB="34287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BELEDİYE TOPLAMI</a:t>
                      </a:r>
                      <a:endParaRPr kumimoji="0" lang="tr-TR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68573" marR="68573" marT="34287" marB="34287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40</a:t>
                      </a:r>
                      <a:endParaRPr kumimoji="0" lang="tr-TR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68573" marR="68573" marT="34287" marB="34287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5041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DAİRE BAŞKANLIĞI</a:t>
                      </a:r>
                      <a:endParaRPr kumimoji="0" lang="tr-TR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68573" marR="68573" marT="34287" marB="34287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</a:p>
                  </a:txBody>
                  <a:tcPr marL="68573" marR="68573" marT="34287" marB="34287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68573" marR="68573" marT="34287" marB="34287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68573" marR="68573" marT="34287" marB="34287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6231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TEMSİLCİLİK</a:t>
                      </a:r>
                      <a:endParaRPr kumimoji="0" lang="tr-TR" sz="15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68573" marR="68573" marT="34287" marB="34287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</a:p>
                  </a:txBody>
                  <a:tcPr marL="68573" marR="68573" marT="34287" marB="34287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İL ÖZEL İDARESİ</a:t>
                      </a:r>
                      <a:endParaRPr kumimoji="0" lang="tr-TR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68573" marR="68573" marT="34287" marB="34287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</a:t>
                      </a:r>
                      <a:endParaRPr kumimoji="0" lang="tr-TR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68573" marR="68573" marT="34287" marB="34287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5041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TOPLAM</a:t>
                      </a:r>
                      <a:endParaRPr kumimoji="0" lang="tr-TR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68573" marR="68573" marT="34287" marB="34287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70</a:t>
                      </a:r>
                    </a:p>
                  </a:txBody>
                  <a:tcPr marL="68573" marR="68573" marT="34287" marB="34287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TOPLAM</a:t>
                      </a:r>
                      <a:endParaRPr kumimoji="0" lang="tr-TR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68573" marR="68573" marT="34287" marB="34287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41</a:t>
                      </a:r>
                      <a:endParaRPr kumimoji="0" lang="tr-TR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68573" marR="68573" marT="34287" marB="34287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9750" name="Rectangle 65"/>
          <p:cNvSpPr>
            <a:spLocks noChangeArrowheads="1"/>
          </p:cNvSpPr>
          <p:nvPr/>
        </p:nvSpPr>
        <p:spPr bwMode="auto">
          <a:xfrm>
            <a:off x="351235" y="4208168"/>
            <a:ext cx="6210113" cy="438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73" tIns="34287" rIns="68573" bIns="34287" anchor="ctr">
            <a:spAutoFit/>
          </a:bodyPr>
          <a:lstStyle/>
          <a:p>
            <a:r>
              <a:rPr lang="tr-TR" sz="1200" b="1" dirty="0">
                <a:latin typeface="Arial" pitchFamily="34" charset="0"/>
                <a:cs typeface="Arial" pitchFamily="34" charset="0"/>
              </a:rPr>
              <a:t>İlçelerden 14 adedi Asya Kıtasında,  25 adedi Avrupa Kıtasında yer almaktadır.</a:t>
            </a:r>
          </a:p>
          <a:p>
            <a:r>
              <a:rPr lang="tr-TR" sz="1200" b="1" dirty="0">
                <a:latin typeface="Arial" pitchFamily="34" charset="0"/>
                <a:cs typeface="Arial" pitchFamily="34" charset="0"/>
              </a:rPr>
              <a:t>Adli,Askeri kurumlar  ve üniversiteler  hariçtir.</a:t>
            </a:r>
          </a:p>
        </p:txBody>
      </p:sp>
      <p:sp>
        <p:nvSpPr>
          <p:cNvPr id="2" name="Dikdörtgen 1">
            <a:extLst>
              <a:ext uri="{FF2B5EF4-FFF2-40B4-BE49-F238E27FC236}">
                <a16:creationId xmlns:a16="http://schemas.microsoft.com/office/drawing/2014/main" id="{778592A9-6BAA-4386-B8DB-5A41A203A3D1}"/>
              </a:ext>
            </a:extLst>
          </p:cNvPr>
          <p:cNvSpPr/>
          <p:nvPr/>
        </p:nvSpPr>
        <p:spPr>
          <a:xfrm>
            <a:off x="1877583" y="4953000"/>
            <a:ext cx="3306033" cy="34624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650" b="1" dirty="0">
                <a:solidFill>
                  <a:srgbClr val="FF0000"/>
                </a:solidFill>
                <a:latin typeface="Arial" pitchFamily="34" charset="0"/>
                <a:ea typeface="+mj-ea"/>
                <a:cs typeface="Arial" pitchFamily="34" charset="0"/>
              </a:rPr>
              <a:t>SİVİL TOPLUM  KURULUŞLARI</a:t>
            </a:r>
            <a:endParaRPr lang="tr-TR" dirty="0"/>
          </a:p>
        </p:txBody>
      </p:sp>
      <p:graphicFrame>
        <p:nvGraphicFramePr>
          <p:cNvPr id="8" name="4 Tablo">
            <a:extLst>
              <a:ext uri="{FF2B5EF4-FFF2-40B4-BE49-F238E27FC236}">
                <a16:creationId xmlns:a16="http://schemas.microsoft.com/office/drawing/2014/main" id="{9D338FC7-F6D7-410B-9317-1A0AF08BC3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2221665"/>
              </p:ext>
            </p:extLst>
          </p:nvPr>
        </p:nvGraphicFramePr>
        <p:xfrm>
          <a:off x="351235" y="5605505"/>
          <a:ext cx="6153944" cy="3143932"/>
        </p:xfrm>
        <a:graphic>
          <a:graphicData uri="http://schemas.openxmlformats.org/drawingml/2006/table">
            <a:tbl>
              <a:tblPr/>
              <a:tblGrid>
                <a:gridCol w="30769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769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859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SİVİL TOPLUM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KURULUŞU  TÜRÜ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SAYI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59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VAKIF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1.805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59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DERNEK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18.737 (faal)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59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TOPLAM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20.542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Slayt Numarası Yer Tutucusu 2">
            <a:extLst>
              <a:ext uri="{FF2B5EF4-FFF2-40B4-BE49-F238E27FC236}">
                <a16:creationId xmlns:a16="http://schemas.microsoft.com/office/drawing/2014/main" id="{38CE2A15-C471-40B1-BF1B-51504E69E1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33E86D-47FE-4A98-B91B-91FFE54D33EE}" type="slidenum">
              <a:rPr lang="tr-TR" smtClean="0"/>
              <a:pPr>
                <a:defRPr/>
              </a:pPr>
              <a:t>7</a:t>
            </a:fld>
            <a:endParaRPr lang="tr-TR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42900" y="450602"/>
            <a:ext cx="6172200" cy="854869"/>
          </a:xfrm>
        </p:spPr>
        <p:txBody>
          <a:bodyPr/>
          <a:lstStyle/>
          <a:p>
            <a:pPr algn="ctr" eaLnBrk="1" hangingPunct="1"/>
            <a:r>
              <a:rPr lang="tr-TR" sz="1800" b="1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ASAYİŞ ve GÜVENLİK ÖZETİ</a:t>
            </a:r>
            <a:r>
              <a:rPr lang="tr-TR" sz="2100" b="1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tr-TR" sz="2100" b="1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</a:br>
            <a:endParaRPr lang="tr-TR" sz="2100" b="1" dirty="0">
              <a:solidFill>
                <a:srgbClr val="FF33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4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7933685"/>
              </p:ext>
            </p:extLst>
          </p:nvPr>
        </p:nvGraphicFramePr>
        <p:xfrm>
          <a:off x="342899" y="905669"/>
          <a:ext cx="6172201" cy="8549729"/>
        </p:xfrm>
        <a:graphic>
          <a:graphicData uri="http://schemas.openxmlformats.org/drawingml/2006/table">
            <a:tbl>
              <a:tblPr/>
              <a:tblGrid>
                <a:gridCol w="31900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18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51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51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49694">
                <a:tc>
                  <a:txBody>
                    <a:bodyPr/>
                    <a:lstStyle/>
                    <a:p>
                      <a:pPr algn="ctr" fontAlgn="b"/>
                      <a:endParaRPr lang="tr-TR" sz="1200" b="1" i="0" u="none" strike="noStrike" dirty="0">
                        <a:solidFill>
                          <a:srgbClr val="000099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 ASAYİŞ</a:t>
                      </a:r>
                    </a:p>
                    <a:p>
                      <a:pPr algn="ctr" fontAlgn="b"/>
                      <a:endParaRPr lang="tr-TR" sz="1200" b="1" i="0" u="none" strike="noStrike" dirty="0">
                        <a:solidFill>
                          <a:srgbClr val="000099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71" marR="3671" marT="3671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2010</a:t>
                      </a:r>
                    </a:p>
                    <a:p>
                      <a:pPr algn="ctr" fontAlgn="b"/>
                      <a:endParaRPr lang="tr-TR" sz="1200" b="1" i="0" u="none" strike="noStrike" dirty="0">
                        <a:solidFill>
                          <a:srgbClr val="000099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71" marR="3671" marT="3671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2011</a:t>
                      </a:r>
                    </a:p>
                    <a:p>
                      <a:pPr algn="ctr" fontAlgn="b"/>
                      <a:endParaRPr lang="tr-TR" sz="1200" b="1" i="0" u="none" strike="noStrike" dirty="0">
                        <a:solidFill>
                          <a:srgbClr val="000099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71" marR="3671" marT="3671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2012</a:t>
                      </a:r>
                    </a:p>
                    <a:p>
                      <a:pPr algn="ctr" fontAlgn="b"/>
                      <a:endParaRPr lang="tr-TR" sz="1200" b="1" i="0" u="none" strike="noStrike" dirty="0">
                        <a:solidFill>
                          <a:srgbClr val="000099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71" marR="3671" marT="3671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6155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EMNİYET PERSONELİ BAŞINA DÜŞEN NÜFUS</a:t>
                      </a:r>
                    </a:p>
                  </a:txBody>
                  <a:tcPr marL="3671" marR="3671" marT="3671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374</a:t>
                      </a:r>
                    </a:p>
                  </a:txBody>
                  <a:tcPr marL="3671" marR="3671" marT="3671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347</a:t>
                      </a:r>
                    </a:p>
                  </a:txBody>
                  <a:tcPr marL="3671" marR="3671" marT="3671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358</a:t>
                      </a:r>
                    </a:p>
                  </a:txBody>
                  <a:tcPr marL="3671" marR="3671" marT="3671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6155"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CİNAYET SAYISI</a:t>
                      </a:r>
                    </a:p>
                  </a:txBody>
                  <a:tcPr marL="3671" marR="3671" marT="3671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270</a:t>
                      </a:r>
                    </a:p>
                  </a:txBody>
                  <a:tcPr marL="3671" marR="3671" marT="3671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247</a:t>
                      </a:r>
                    </a:p>
                  </a:txBody>
                  <a:tcPr marL="3671" marR="3671" marT="3671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265</a:t>
                      </a:r>
                    </a:p>
                  </a:txBody>
                  <a:tcPr marL="3671" marR="3671" marT="3671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6155"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GASP </a:t>
                      </a:r>
                    </a:p>
                  </a:txBody>
                  <a:tcPr marL="3671" marR="3671" marT="3671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1.252</a:t>
                      </a:r>
                    </a:p>
                  </a:txBody>
                  <a:tcPr marL="3671" marR="3671" marT="3671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1.565</a:t>
                      </a:r>
                    </a:p>
                  </a:txBody>
                  <a:tcPr marL="3671" marR="3671" marT="3671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1.771</a:t>
                      </a:r>
                    </a:p>
                  </a:txBody>
                  <a:tcPr marL="3671" marR="3671" marT="3671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6155"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EVDEN HIRSIZLIK </a:t>
                      </a:r>
                    </a:p>
                  </a:txBody>
                  <a:tcPr marL="3671" marR="3671" marT="3671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26.601</a:t>
                      </a:r>
                    </a:p>
                  </a:txBody>
                  <a:tcPr marL="3671" marR="3671" marT="3671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26.841</a:t>
                      </a:r>
                    </a:p>
                  </a:txBody>
                  <a:tcPr marL="3671" marR="3671" marT="3671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32.370</a:t>
                      </a:r>
                    </a:p>
                  </a:txBody>
                  <a:tcPr marL="3671" marR="3671" marT="3671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6155"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İŞYERİNDEN HIRSIZLIK </a:t>
                      </a:r>
                    </a:p>
                  </a:txBody>
                  <a:tcPr marL="3671" marR="3671" marT="3671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10.377</a:t>
                      </a:r>
                    </a:p>
                  </a:txBody>
                  <a:tcPr marL="3671" marR="3671" marT="3671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9.945</a:t>
                      </a:r>
                    </a:p>
                  </a:txBody>
                  <a:tcPr marL="3671" marR="3671" marT="3671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11.093</a:t>
                      </a:r>
                    </a:p>
                  </a:txBody>
                  <a:tcPr marL="3671" marR="3671" marT="3671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6155"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OTO HIRSIZLIĞI </a:t>
                      </a:r>
                    </a:p>
                  </a:txBody>
                  <a:tcPr marL="3671" marR="3671" marT="3671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4.921</a:t>
                      </a:r>
                    </a:p>
                  </a:txBody>
                  <a:tcPr marL="3671" marR="3671" marT="3671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4.162</a:t>
                      </a:r>
                    </a:p>
                  </a:txBody>
                  <a:tcPr marL="3671" marR="3671" marT="3671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4.094</a:t>
                      </a:r>
                    </a:p>
                  </a:txBody>
                  <a:tcPr marL="3671" marR="3671" marT="3671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6155"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OTODAN HIRSIZLIK </a:t>
                      </a:r>
                    </a:p>
                  </a:txBody>
                  <a:tcPr marL="3671" marR="3671" marT="3671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23.049</a:t>
                      </a:r>
                    </a:p>
                  </a:txBody>
                  <a:tcPr marL="3671" marR="3671" marT="3671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20.460</a:t>
                      </a:r>
                    </a:p>
                  </a:txBody>
                  <a:tcPr marL="3671" marR="3671" marT="3671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21.894</a:t>
                      </a:r>
                    </a:p>
                  </a:txBody>
                  <a:tcPr marL="3671" marR="3671" marT="3671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6155"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YANKESİCİLİK </a:t>
                      </a:r>
                    </a:p>
                  </a:txBody>
                  <a:tcPr marL="3671" marR="3671" marT="3671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9.129</a:t>
                      </a:r>
                    </a:p>
                  </a:txBody>
                  <a:tcPr marL="3671" marR="3671" marT="3671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6.218</a:t>
                      </a:r>
                    </a:p>
                  </a:txBody>
                  <a:tcPr marL="3671" marR="3671" marT="3671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5.980</a:t>
                      </a:r>
                    </a:p>
                  </a:txBody>
                  <a:tcPr marL="3671" marR="3671" marT="3671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6155"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DOLANDIRICILIK </a:t>
                      </a:r>
                    </a:p>
                  </a:txBody>
                  <a:tcPr marL="3671" marR="3671" marT="3671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3.220</a:t>
                      </a:r>
                    </a:p>
                  </a:txBody>
                  <a:tcPr marL="3671" marR="3671" marT="3671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3.458</a:t>
                      </a:r>
                    </a:p>
                  </a:txBody>
                  <a:tcPr marL="3671" marR="3671" marT="3671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4.427</a:t>
                      </a:r>
                    </a:p>
                  </a:txBody>
                  <a:tcPr marL="3671" marR="3671" marT="3671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6155"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KAPKAÇ SAYISI</a:t>
                      </a:r>
                    </a:p>
                  </a:txBody>
                  <a:tcPr marL="3671" marR="3671" marT="3671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551</a:t>
                      </a:r>
                    </a:p>
                  </a:txBody>
                  <a:tcPr marL="3671" marR="3671" marT="3671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587</a:t>
                      </a:r>
                    </a:p>
                  </a:txBody>
                  <a:tcPr marL="3671" marR="3671" marT="3671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784</a:t>
                      </a:r>
                    </a:p>
                  </a:txBody>
                  <a:tcPr marL="3671" marR="3671" marT="3671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6155"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İNTİHAR SONUCU ÖLEN KİŞİ</a:t>
                      </a:r>
                    </a:p>
                  </a:txBody>
                  <a:tcPr marL="3671" marR="3671" marT="3671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414</a:t>
                      </a:r>
                    </a:p>
                  </a:txBody>
                  <a:tcPr marL="3671" marR="3671" marT="3671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375</a:t>
                      </a:r>
                    </a:p>
                  </a:txBody>
                  <a:tcPr marL="3671" marR="3671" marT="3671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390</a:t>
                      </a:r>
                    </a:p>
                  </a:txBody>
                  <a:tcPr marL="3671" marR="3671" marT="3671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6155"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İNTİHAR SONUCU ÖLEN KADIN/ERKEK</a:t>
                      </a:r>
                    </a:p>
                  </a:txBody>
                  <a:tcPr marL="3671" marR="3671" marT="3671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94  /  324</a:t>
                      </a:r>
                    </a:p>
                  </a:txBody>
                  <a:tcPr marL="3671" marR="3671" marT="3671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92  /  283</a:t>
                      </a:r>
                    </a:p>
                  </a:txBody>
                  <a:tcPr marL="3671" marR="3671" marT="3671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105/285</a:t>
                      </a:r>
                    </a:p>
                  </a:txBody>
                  <a:tcPr marL="3671" marR="3671" marT="3671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6155"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İNTİHARA TEŞEBBÜS</a:t>
                      </a:r>
                    </a:p>
                  </a:txBody>
                  <a:tcPr marL="3671" marR="3671" marT="3671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2987</a:t>
                      </a:r>
                    </a:p>
                  </a:txBody>
                  <a:tcPr marL="3671" marR="3671" marT="3671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2714</a:t>
                      </a:r>
                    </a:p>
                  </a:txBody>
                  <a:tcPr marL="3671" marR="3671" marT="3671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3.840</a:t>
                      </a:r>
                    </a:p>
                  </a:txBody>
                  <a:tcPr marL="3671" marR="3671" marT="3671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86155"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İNTİHARA TEŞEBBÜS EDEN KADIN / ERKEK</a:t>
                      </a:r>
                    </a:p>
                  </a:txBody>
                  <a:tcPr marL="3671" marR="3671" marT="3671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2.410   /   577</a:t>
                      </a:r>
                    </a:p>
                  </a:txBody>
                  <a:tcPr marL="3671" marR="3671" marT="3671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2.124  /  590</a:t>
                      </a:r>
                    </a:p>
                  </a:txBody>
                  <a:tcPr marL="3671" marR="3671" marT="3671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2.473/1.358</a:t>
                      </a:r>
                    </a:p>
                  </a:txBody>
                  <a:tcPr marL="3671" marR="3671" marT="3671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86155"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KADINA ŞİDDET SONUCU ÖLÜM</a:t>
                      </a:r>
                    </a:p>
                  </a:txBody>
                  <a:tcPr marL="3671" marR="3671" marT="3671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46</a:t>
                      </a:r>
                    </a:p>
                  </a:txBody>
                  <a:tcPr marL="3671" marR="3671" marT="3671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43</a:t>
                      </a:r>
                    </a:p>
                  </a:txBody>
                  <a:tcPr marL="3671" marR="3671" marT="3671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</a:p>
                  </a:txBody>
                  <a:tcPr marL="3671" marR="3671" marT="3671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564849"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CEZAEVLERİNDE KALAN TUTUKLU - HÜKÜMLÜ (GÜNLÜK ORTALAMA)</a:t>
                      </a:r>
                    </a:p>
                  </a:txBody>
                  <a:tcPr marL="3671" marR="3671" marT="3671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17.811</a:t>
                      </a:r>
                    </a:p>
                  </a:txBody>
                  <a:tcPr marL="3671" marR="3671" marT="3671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15.792</a:t>
                      </a:r>
                    </a:p>
                  </a:txBody>
                  <a:tcPr marL="3671" marR="3671" marT="3671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Veri</a:t>
                      </a:r>
                      <a:r>
                        <a:rPr lang="tr-TR" sz="900" b="1" i="0" u="none" strike="noStrike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Yok</a:t>
                      </a:r>
                      <a:endParaRPr lang="tr-TR" sz="9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71" marR="3671" marT="3671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86155"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BOĞULARAK ÖLEN </a:t>
                      </a:r>
                    </a:p>
                  </a:txBody>
                  <a:tcPr marL="3671" marR="3671" marT="3671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37</a:t>
                      </a:r>
                    </a:p>
                  </a:txBody>
                  <a:tcPr marL="3671" marR="3671" marT="3671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42</a:t>
                      </a:r>
                    </a:p>
                  </a:txBody>
                  <a:tcPr marL="3671" marR="3671" marT="3671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43</a:t>
                      </a:r>
                    </a:p>
                  </a:txBody>
                  <a:tcPr marL="3671" marR="3671" marT="3671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86155"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YANGINDA ÖLEN </a:t>
                      </a:r>
                    </a:p>
                  </a:txBody>
                  <a:tcPr marL="3671" marR="3671" marT="3671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</a:p>
                  </a:txBody>
                  <a:tcPr marL="3671" marR="3671" marT="3671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40</a:t>
                      </a:r>
                    </a:p>
                  </a:txBody>
                  <a:tcPr marL="3671" marR="3671" marT="3671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31</a:t>
                      </a:r>
                    </a:p>
                  </a:txBody>
                  <a:tcPr marL="3671" marR="3671" marT="3671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564849"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TRAFİK   KAZALARINDA   OLAY   YERİNDE   ÖLEN  / OLAY SONRASI ÖLEN</a:t>
                      </a:r>
                    </a:p>
                  </a:txBody>
                  <a:tcPr marL="3671" marR="3671" marT="3671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266  / VERİ YOK</a:t>
                      </a:r>
                    </a:p>
                  </a:txBody>
                  <a:tcPr marL="3671" marR="3671" marT="3671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224 / VERİ YOK</a:t>
                      </a:r>
                    </a:p>
                  </a:txBody>
                  <a:tcPr marL="3671" marR="3671" marT="3671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9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239/VERİ</a:t>
                      </a:r>
                      <a:r>
                        <a:rPr lang="tr-TR" sz="900" b="1" i="0" u="none" strike="noStrike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YOK</a:t>
                      </a:r>
                      <a:endParaRPr lang="tr-TR" sz="9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71" marR="3671" marT="3671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86155"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TRAFİK KAZALARINDA YARALANAN</a:t>
                      </a:r>
                    </a:p>
                  </a:txBody>
                  <a:tcPr marL="3671" marR="3671" marT="3671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18.424</a:t>
                      </a:r>
                    </a:p>
                  </a:txBody>
                  <a:tcPr marL="3671" marR="3671" marT="3671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21.365</a:t>
                      </a:r>
                    </a:p>
                  </a:txBody>
                  <a:tcPr marL="3671" marR="3671" marT="3671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22.980</a:t>
                      </a:r>
                    </a:p>
                  </a:txBody>
                  <a:tcPr marL="3671" marR="3671" marT="3671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86155"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TRAFİK KAZASI SAYISI</a:t>
                      </a:r>
                    </a:p>
                  </a:txBody>
                  <a:tcPr marL="3671" marR="3671" marT="3671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49.812</a:t>
                      </a:r>
                    </a:p>
                  </a:txBody>
                  <a:tcPr marL="3671" marR="3671" marT="3671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51.665</a:t>
                      </a:r>
                    </a:p>
                  </a:txBody>
                  <a:tcPr marL="3671" marR="3671" marT="3671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51.095</a:t>
                      </a:r>
                    </a:p>
                  </a:txBody>
                  <a:tcPr marL="3671" marR="3671" marT="3671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86155"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TRAFİK CEZASI MAKBUZU (Adet)</a:t>
                      </a:r>
                    </a:p>
                  </a:txBody>
                  <a:tcPr marL="3671" marR="3671" marT="3671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2.482.606</a:t>
                      </a:r>
                    </a:p>
                  </a:txBody>
                  <a:tcPr marL="3671" marR="3671" marT="3671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2.341.208</a:t>
                      </a:r>
                    </a:p>
                  </a:txBody>
                  <a:tcPr marL="3671" marR="3671" marT="3671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2.749.085</a:t>
                      </a:r>
                    </a:p>
                  </a:txBody>
                  <a:tcPr marL="3671" marR="3671" marT="3671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86155"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TRAFİK CEZASI TUTARI (TL)</a:t>
                      </a:r>
                    </a:p>
                  </a:txBody>
                  <a:tcPr marL="3671" marR="3671" marT="3671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315.068.000</a:t>
                      </a:r>
                    </a:p>
                  </a:txBody>
                  <a:tcPr marL="3671" marR="3671" marT="3671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292.940.246</a:t>
                      </a:r>
                    </a:p>
                  </a:txBody>
                  <a:tcPr marL="3671" marR="3671" marT="3671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375.429.673</a:t>
                      </a:r>
                    </a:p>
                  </a:txBody>
                  <a:tcPr marL="3671" marR="3671" marT="3671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286155"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TRAFİĞE KAYITLI ARAÇ </a:t>
                      </a:r>
                    </a:p>
                  </a:txBody>
                  <a:tcPr marL="3671" marR="3671" marT="3671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2.843.722</a:t>
                      </a:r>
                    </a:p>
                  </a:txBody>
                  <a:tcPr marL="3671" marR="3671" marT="3671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2.977.722</a:t>
                      </a:r>
                    </a:p>
                  </a:txBody>
                  <a:tcPr marL="3671" marR="3671" marT="3671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3.119.715</a:t>
                      </a:r>
                    </a:p>
                  </a:txBody>
                  <a:tcPr marL="3671" marR="3671" marT="3671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286155"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OTOMOBİL SAYISI</a:t>
                      </a:r>
                    </a:p>
                  </a:txBody>
                  <a:tcPr marL="3671" marR="3671" marT="3671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1.710.000</a:t>
                      </a:r>
                    </a:p>
                  </a:txBody>
                  <a:tcPr marL="3671" marR="3671" marT="3671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1.820.981</a:t>
                      </a:r>
                    </a:p>
                  </a:txBody>
                  <a:tcPr marL="3671" marR="3671" marT="3671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1.989.854</a:t>
                      </a:r>
                    </a:p>
                  </a:txBody>
                  <a:tcPr marL="3671" marR="3671" marT="3671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286155"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TRAFİĞE YENİ KAYIT OLAN ARAÇ </a:t>
                      </a:r>
                    </a:p>
                  </a:txBody>
                  <a:tcPr marL="3671" marR="3671" marT="3671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173.491</a:t>
                      </a:r>
                    </a:p>
                  </a:txBody>
                  <a:tcPr marL="3671" marR="3671" marT="3671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134.000</a:t>
                      </a:r>
                    </a:p>
                  </a:txBody>
                  <a:tcPr marL="3671" marR="3671" marT="3671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141.993</a:t>
                      </a:r>
                    </a:p>
                  </a:txBody>
                  <a:tcPr marL="3671" marR="3671" marT="3671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</a:tbl>
          </a:graphicData>
        </a:graphic>
      </p:graphicFrame>
      <p:sp>
        <p:nvSpPr>
          <p:cNvPr id="2" name="Slayt Numarası Yer Tutucusu 1">
            <a:extLst>
              <a:ext uri="{FF2B5EF4-FFF2-40B4-BE49-F238E27FC236}">
                <a16:creationId xmlns:a16="http://schemas.microsoft.com/office/drawing/2014/main" id="{887E975B-B02B-4FF1-9C91-5C4E50543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979C48-A748-48C9-B264-A35E2CA3DA99}" type="slidenum">
              <a:rPr lang="tr-TR" smtClean="0"/>
              <a:pPr>
                <a:defRPr/>
              </a:pPr>
              <a:t>8</a:t>
            </a:fld>
            <a:endParaRPr lang="tr-TR"/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526648"/>
            <a:ext cx="6858000" cy="357188"/>
          </a:xfrm>
        </p:spPr>
        <p:txBody>
          <a:bodyPr/>
          <a:lstStyle/>
          <a:p>
            <a:pPr algn="ctr" eaLnBrk="1" hangingPunct="1"/>
            <a:r>
              <a:rPr lang="tr-TR" sz="1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ASAYİŞ  SUÇLARI</a:t>
            </a: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520085" y="2836281"/>
            <a:ext cx="138550" cy="276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73" tIns="34287" rIns="68573" bIns="34287" anchor="ctr">
            <a:spAutoFit/>
          </a:bodyPr>
          <a:lstStyle/>
          <a:p>
            <a:pPr algn="ctr">
              <a:defRPr/>
            </a:pPr>
            <a:endParaRPr lang="tr-TR" sz="1350"/>
          </a:p>
        </p:txBody>
      </p:sp>
      <p:graphicFrame>
        <p:nvGraphicFramePr>
          <p:cNvPr id="91276" name="Group 1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5376604"/>
              </p:ext>
            </p:extLst>
          </p:nvPr>
        </p:nvGraphicFramePr>
        <p:xfrm>
          <a:off x="135117" y="1016001"/>
          <a:ext cx="6534245" cy="8372675"/>
        </p:xfrm>
        <a:graphic>
          <a:graphicData uri="http://schemas.openxmlformats.org/drawingml/2006/table">
            <a:tbl>
              <a:tblPr/>
              <a:tblGrid>
                <a:gridCol w="10182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94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81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68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752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7538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2486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5608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135971">
                <a:tc gridSpan="8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2011-2012 YILLLARI  EMNİYET-JANDARMA BÖLGESİ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GENEL ASAYİŞ OLAYLARI (TRAFİK HARİÇ)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333">
                <a:tc rowSpan="2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SUÇ TÜRÜ</a:t>
                      </a:r>
                    </a:p>
                  </a:txBody>
                  <a:tcPr marL="68573" marR="68573" marT="34287" marB="34287" anchor="b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2011 YILI 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2012 YILI </a:t>
                      </a:r>
                    </a:p>
                  </a:txBody>
                  <a:tcPr marL="68573" marR="68573" marT="34287" marB="34287" anchor="b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2011/2012DEĞİŞİM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(%)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0615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EMNİYET</a:t>
                      </a:r>
                    </a:p>
                  </a:txBody>
                  <a:tcPr marL="68573" marR="68573" marT="34287" marB="34287" anchor="b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JANDARMA</a:t>
                      </a:r>
                    </a:p>
                  </a:txBody>
                  <a:tcPr marL="68573" marR="68573" marT="34287" marB="34287" anchor="b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TOPLAM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EMNİYET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JANDARMA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TOPLAM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33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ASAYİŞ SUÇ. </a:t>
                      </a:r>
                    </a:p>
                  </a:txBody>
                  <a:tcPr marL="68573" marR="68573" marT="34287" marB="34287" anchor="b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242.941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3.763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246.704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291.307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4.051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295.358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19,7</a:t>
                      </a:r>
                    </a:p>
                  </a:txBody>
                  <a:tcPr marL="7144" marR="7144" marT="7144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28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TERÖR OLAYLARI</a:t>
                      </a:r>
                    </a:p>
                  </a:txBody>
                  <a:tcPr marL="68573" marR="68573" marT="34287" marB="34287" anchor="b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499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502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386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389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-22,5</a:t>
                      </a:r>
                    </a:p>
                  </a:txBody>
                  <a:tcPr marL="7144" marR="7144" marT="7144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33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MALİ SUÇLAR</a:t>
                      </a:r>
                    </a:p>
                  </a:txBody>
                  <a:tcPr marL="68573" marR="68573" marT="34287" marB="34287" anchor="b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738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755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1.079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1.100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45,7</a:t>
                      </a:r>
                    </a:p>
                  </a:txBody>
                  <a:tcPr marL="7144" marR="7144" marT="7144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228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BİLİŞİM SUÇLARI</a:t>
                      </a:r>
                    </a:p>
                  </a:txBody>
                  <a:tcPr marL="68573" marR="68573" marT="34287" marB="34287" anchor="b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2.710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2.710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2.629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2.629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-3</a:t>
                      </a:r>
                    </a:p>
                  </a:txBody>
                  <a:tcPr marL="7144" marR="7144" marT="7144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228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ORGANİZE SUÇLAR</a:t>
                      </a:r>
                    </a:p>
                  </a:txBody>
                  <a:tcPr marL="68573" marR="68573" marT="34287" marB="34287" anchor="b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206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226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129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143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-36,7</a:t>
                      </a:r>
                    </a:p>
                  </a:txBody>
                  <a:tcPr marL="7144" marR="7144" marT="7144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228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NARKOTİK OLAYLAR</a:t>
                      </a:r>
                    </a:p>
                  </a:txBody>
                  <a:tcPr marL="68573" marR="68573" marT="34287" marB="34287" anchor="b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38.681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40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38.721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48.509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88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48.597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25,5</a:t>
                      </a:r>
                    </a:p>
                  </a:txBody>
                  <a:tcPr marL="7144" marR="7144" marT="7144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7228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TOPLUMSAL OLAYLAR</a:t>
                      </a:r>
                    </a:p>
                  </a:txBody>
                  <a:tcPr marL="68573" marR="68573" marT="34287" marB="34287" anchor="b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5.588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5.588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5.177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5.177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-7,3</a:t>
                      </a:r>
                    </a:p>
                  </a:txBody>
                  <a:tcPr marL="7144" marR="7144" marT="7144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7228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İLLEGAL  GİRİŞ-ÇIKIŞ</a:t>
                      </a:r>
                    </a:p>
                  </a:txBody>
                  <a:tcPr marL="68573" marR="68573" marT="34287" marB="34287" anchor="b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418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49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467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609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57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666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42,6</a:t>
                      </a:r>
                    </a:p>
                  </a:txBody>
                  <a:tcPr marL="7144" marR="7144" marT="7144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09441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DİĞER OLAY.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3.097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3.097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2.881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2.881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-7</a:t>
                      </a:r>
                    </a:p>
                  </a:txBody>
                  <a:tcPr marL="7144" marR="7144" marT="7144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5733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TOPLAM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291.781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6.989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298.770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349.825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7.115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356.940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19,5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2" name="Slayt Numarası Yer Tutucusu 1">
            <a:extLst>
              <a:ext uri="{FF2B5EF4-FFF2-40B4-BE49-F238E27FC236}">
                <a16:creationId xmlns:a16="http://schemas.microsoft.com/office/drawing/2014/main" id="{23E4B858-3B17-45BF-8CDF-CC9552FA0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33E86D-47FE-4A98-B91B-91FFE54D33EE}" type="slidenum">
              <a:rPr lang="tr-TR" smtClean="0"/>
              <a:pPr>
                <a:defRPr/>
              </a:pPr>
              <a:t>9</a:t>
            </a:fld>
            <a:endParaRPr lang="tr-TR"/>
          </a:p>
        </p:txBody>
      </p:sp>
    </p:spTree>
  </p:cSld>
  <p:clrMapOvr>
    <a:masterClrMapping/>
  </p:clrMapOvr>
  <p:transition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</p:bldLst>
  </p:timing>
</p:sld>
</file>

<file path=ppt/theme/theme1.xml><?xml version="1.0" encoding="utf-8"?>
<a:theme xmlns:a="http://schemas.openxmlformats.org/drawingml/2006/main" name="1_Özel Tasarı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22981</TotalTime>
  <Words>6891</Words>
  <Application>Microsoft Office PowerPoint</Application>
  <PresentationFormat>A4 Kağıt (210x297 mm)</PresentationFormat>
  <Paragraphs>4400</Paragraphs>
  <Slides>56</Slides>
  <Notes>3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11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56</vt:i4>
      </vt:variant>
    </vt:vector>
  </HeadingPairs>
  <TitlesOfParts>
    <vt:vector size="68" baseType="lpstr">
      <vt:lpstr>游ゴシック</vt:lpstr>
      <vt:lpstr>Arial</vt:lpstr>
      <vt:lpstr>Arial Tur</vt:lpstr>
      <vt:lpstr>Arial Unicode MS</vt:lpstr>
      <vt:lpstr>Bookman Old Style</vt:lpstr>
      <vt:lpstr>Calibri</vt:lpstr>
      <vt:lpstr>Calibri Light</vt:lpstr>
      <vt:lpstr>Century Gothic</vt:lpstr>
      <vt:lpstr>Tahoma</vt:lpstr>
      <vt:lpstr>Times New Roman</vt:lpstr>
      <vt:lpstr>Wingdings</vt:lpstr>
      <vt:lpstr>1_Özel Tasarım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ASAYİŞ ve GÜVENLİK ÖZETİ </vt:lpstr>
      <vt:lpstr>ASAYİŞ  SUÇLARI</vt:lpstr>
      <vt:lpstr>PowerPoint Sunusu</vt:lpstr>
      <vt:lpstr>PowerPoint Sunusu</vt:lpstr>
      <vt:lpstr>PowerPoint Sunusu</vt:lpstr>
      <vt:lpstr> GÜMRÜK KAÇAKÇILIĞI (2011-2012) KARŞILAŞTIRMA</vt:lpstr>
      <vt:lpstr>PowerPoint Sunusu</vt:lpstr>
      <vt:lpstr>PowerPoint Sunusu</vt:lpstr>
      <vt:lpstr>TİCARET </vt:lpstr>
      <vt:lpstr>İTHALAT VE İHRACAT  (Milyon $) </vt:lpstr>
      <vt:lpstr>  VERGİ GELİRLERİ</vt:lpstr>
      <vt:lpstr>EĞİTİM</vt:lpstr>
      <vt:lpstr>PowerPoint Sunusu</vt:lpstr>
      <vt:lpstr>PowerPoint Sunusu</vt:lpstr>
      <vt:lpstr>2012-2013 YILI RESMİ OKULLARIN NORMAL VE İKİLİ ÖĞRETİM DURUMU</vt:lpstr>
      <vt:lpstr>PowerPoint Sunusu</vt:lpstr>
      <vt:lpstr>PowerPoint Sunusu</vt:lpstr>
      <vt:lpstr>DEVLET ÜNİVERSİTELERİ </vt:lpstr>
      <vt:lpstr>PowerPoint Sunusu</vt:lpstr>
      <vt:lpstr>PowerPoint Sunusu</vt:lpstr>
      <vt:lpstr>TOPLU TAŞIMA TÜRLERİNE GÖRE DAĞILIM(*)</vt:lpstr>
      <vt:lpstr>MOTORLU  ARAÇLAR</vt:lpstr>
      <vt:lpstr>PowerPoint Sunusu</vt:lpstr>
      <vt:lpstr> KARA YOLLARI</vt:lpstr>
      <vt:lpstr>PowerPoint Sunusu</vt:lpstr>
      <vt:lpstr>SAĞLIK</vt:lpstr>
      <vt:lpstr>PowerPoint Sunusu</vt:lpstr>
      <vt:lpstr>PowerPoint Sunusu</vt:lpstr>
      <vt:lpstr>YILLARA GÖRE HASTANE SAYILARI</vt:lpstr>
      <vt:lpstr>YILLARA  GÖRE  YATAK SAYILARI</vt:lpstr>
      <vt:lpstr>SOSYAL GÜVENLİK</vt:lpstr>
      <vt:lpstr>SOSYAL YARDIMLAŞMA VAKFI YARDIM İSTATİSTİKLERİ (2012) </vt:lpstr>
      <vt:lpstr>İLDEKİ SOSYAL HİZMET KURULUŞLARI </vt:lpstr>
      <vt:lpstr>PowerPoint Sunusu</vt:lpstr>
      <vt:lpstr>İLDEKİ BAZI KÜLTÜREL DEĞERLER</vt:lpstr>
      <vt:lpstr>PowerPoint Sunusu</vt:lpstr>
      <vt:lpstr>PowerPoint Sunusu</vt:lpstr>
      <vt:lpstr>TURİZM İŞLETME BELGELİ SEYAHAT  ACENTALARI </vt:lpstr>
      <vt:lpstr>SPOR İLE İLGİLİ  GÖSTERGELER</vt:lpstr>
      <vt:lpstr>PowerPoint Sunusu</vt:lpstr>
      <vt:lpstr>PowerPoint Sunusu</vt:lpstr>
      <vt:lpstr>PowerPoint Sunusu</vt:lpstr>
      <vt:lpstr>PowerPoint Sunusu</vt:lpstr>
      <vt:lpstr>TARIM </vt:lpstr>
      <vt:lpstr>BARAJLAR VE SU KAYNAKLARI</vt:lpstr>
      <vt:lpstr>HABERLEŞME DURUMU</vt:lpstr>
      <vt:lpstr>ELEKTRİK ABONE VE TÜKETİM DAĞILIMI </vt:lpstr>
      <vt:lpstr>İLDEKİ  DOĞALGAZ  ABONE DURUMU</vt:lpstr>
      <vt:lpstr>İSTANBUL 2012  YILI  YATIRIMLARI     GENEL BÜTÇE VE MAHALLİ İDARE YATIRIMLARI KARŞILAŞTIRMASI (BÜTÇE TÜRÜNE GÖRE PARASAL DAĞILIM)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Barış AMAÇ</dc:creator>
  <cp:lastModifiedBy>Serpil BÜYÜKKARA</cp:lastModifiedBy>
  <cp:revision>2519</cp:revision>
  <cp:lastPrinted>2024-05-02T12:30:23Z</cp:lastPrinted>
  <dcterms:created xsi:type="dcterms:W3CDTF">2021-03-15T10:30:38Z</dcterms:created>
  <dcterms:modified xsi:type="dcterms:W3CDTF">2024-12-05T11:19:14Z</dcterms:modified>
</cp:coreProperties>
</file>