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6"/>
  </p:notesMasterIdLst>
  <p:sldIdLst>
    <p:sldId id="660" r:id="rId3"/>
    <p:sldId id="661" r:id="rId4"/>
    <p:sldId id="662" r:id="rId5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13.12.2023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561406" y="1692293"/>
            <a:ext cx="4761095" cy="2016678"/>
            <a:chOff x="3034477" y="2830376"/>
            <a:chExt cx="6501755" cy="2835388"/>
          </a:xfrm>
        </p:grpSpPr>
        <p:grpSp>
          <p:nvGrpSpPr>
            <p:cNvPr id="10" name="Grup 9"/>
            <p:cNvGrpSpPr/>
            <p:nvPr/>
          </p:nvGrpSpPr>
          <p:grpSpPr>
            <a:xfrm>
              <a:off x="3619432" y="3985822"/>
              <a:ext cx="5362347" cy="1679942"/>
              <a:chOff x="3415893" y="3598978"/>
              <a:chExt cx="5362347" cy="1679942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Düz Bağlayıcı 43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Dikdörtgen 17"/>
            <p:cNvSpPr/>
            <p:nvPr/>
          </p:nvSpPr>
          <p:spPr>
            <a:xfrm>
              <a:off x="3076554" y="4777741"/>
              <a:ext cx="3087278" cy="7910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26 Milyar TL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Metin kutusu 18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198521" y="4328301"/>
              <a:ext cx="2624950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MALİYETİ</a:t>
              </a:r>
            </a:p>
          </p:txBody>
        </p:sp>
        <p:cxnSp>
          <p:nvCxnSpPr>
            <p:cNvPr id="22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34477" y="2830376"/>
              <a:ext cx="6501755" cy="1165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YAPIMI DEVAM EDEN</a:t>
              </a:r>
            </a:p>
            <a:p>
              <a:pPr algn="ctr"/>
              <a:r>
                <a:rPr lang="tr-TR" sz="3200" b="1" dirty="0">
                  <a:solidFill>
                    <a:srgbClr val="C21F3A"/>
                  </a:solidFill>
                </a:rPr>
                <a:t>8 HASTANE</a:t>
              </a:r>
            </a:p>
          </p:txBody>
        </p:sp>
        <p:sp>
          <p:nvSpPr>
            <p:cNvPr id="25" name="Metin kutusu 2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242413" y="4313915"/>
              <a:ext cx="301293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YATAK SAYISI</a:t>
              </a:r>
            </a:p>
          </p:txBody>
        </p:sp>
        <p:sp>
          <p:nvSpPr>
            <p:cNvPr id="26" name="Dikdörtgen 25"/>
            <p:cNvSpPr/>
            <p:nvPr/>
          </p:nvSpPr>
          <p:spPr>
            <a:xfrm>
              <a:off x="6882474" y="4777741"/>
              <a:ext cx="1539349" cy="7910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6.642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Metin kutusu 46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SAĞLIK</a:t>
            </a:r>
          </a:p>
        </p:txBody>
      </p:sp>
      <p:grpSp>
        <p:nvGrpSpPr>
          <p:cNvPr id="81" name="Grup 80"/>
          <p:cNvGrpSpPr/>
          <p:nvPr/>
        </p:nvGrpSpPr>
        <p:grpSpPr>
          <a:xfrm>
            <a:off x="6162722" y="1671353"/>
            <a:ext cx="5018795" cy="2016678"/>
            <a:chOff x="2682561" y="2830376"/>
            <a:chExt cx="6853671" cy="2835388"/>
          </a:xfrm>
        </p:grpSpPr>
        <p:grpSp>
          <p:nvGrpSpPr>
            <p:cNvPr id="82" name="Grup 81"/>
            <p:cNvGrpSpPr/>
            <p:nvPr/>
          </p:nvGrpSpPr>
          <p:grpSpPr>
            <a:xfrm>
              <a:off x="3619432" y="3985822"/>
              <a:ext cx="5362347" cy="1679942"/>
              <a:chOff x="3415893" y="3598978"/>
              <a:chExt cx="5362347" cy="1679942"/>
            </a:xfrm>
          </p:grpSpPr>
          <p:grpSp>
            <p:nvGrpSpPr>
              <p:cNvPr id="89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92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93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94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95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96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90" name="Düz Bağlayıcı 89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Düz Bağlayıcı 90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Dikdörtgen 82"/>
            <p:cNvSpPr/>
            <p:nvPr/>
          </p:nvSpPr>
          <p:spPr>
            <a:xfrm>
              <a:off x="4139178" y="4791594"/>
              <a:ext cx="1105914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134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4" name="Metin kutusu 8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2682561" y="4328302"/>
              <a:ext cx="3656873" cy="519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POLİKLİNİK SAYISI</a:t>
              </a:r>
            </a:p>
          </p:txBody>
        </p:sp>
        <p:cxnSp>
          <p:nvCxnSpPr>
            <p:cNvPr id="85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34477" y="2830376"/>
              <a:ext cx="6501755" cy="12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İHALE AŞAMASINDA</a:t>
              </a:r>
            </a:p>
            <a:p>
              <a:pPr algn="ctr"/>
              <a:r>
                <a:rPr lang="tr-TR" sz="3200" b="1" dirty="0">
                  <a:solidFill>
                    <a:srgbClr val="C21F3A"/>
                  </a:solidFill>
                </a:rPr>
                <a:t>2 HASTANE</a:t>
              </a:r>
            </a:p>
          </p:txBody>
        </p:sp>
        <p:sp>
          <p:nvSpPr>
            <p:cNvPr id="87" name="Metin kutusu 86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242413" y="4313915"/>
              <a:ext cx="3012939" cy="49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YATAK SAYISI</a:t>
              </a:r>
            </a:p>
          </p:txBody>
        </p:sp>
        <p:sp>
          <p:nvSpPr>
            <p:cNvPr id="88" name="Dikdörtgen 87"/>
            <p:cNvSpPr/>
            <p:nvPr/>
          </p:nvSpPr>
          <p:spPr>
            <a:xfrm>
              <a:off x="6882473" y="4777741"/>
              <a:ext cx="1105914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300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97" name="Grup 96"/>
          <p:cNvGrpSpPr/>
          <p:nvPr/>
        </p:nvGrpSpPr>
        <p:grpSpPr>
          <a:xfrm>
            <a:off x="553399" y="3993705"/>
            <a:ext cx="4783024" cy="2016678"/>
            <a:chOff x="3004531" y="2830376"/>
            <a:chExt cx="6531701" cy="2835388"/>
          </a:xfrm>
        </p:grpSpPr>
        <p:grpSp>
          <p:nvGrpSpPr>
            <p:cNvPr id="98" name="Grup 97"/>
            <p:cNvGrpSpPr/>
            <p:nvPr/>
          </p:nvGrpSpPr>
          <p:grpSpPr>
            <a:xfrm>
              <a:off x="3619432" y="3985822"/>
              <a:ext cx="5362347" cy="1679942"/>
              <a:chOff x="3415893" y="3598978"/>
              <a:chExt cx="5362347" cy="1679942"/>
            </a:xfrm>
          </p:grpSpPr>
          <p:grpSp>
            <p:nvGrpSpPr>
              <p:cNvPr id="105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08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09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10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11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12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06" name="Düz Bağlayıcı 105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Düz Bağlayıcı 106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Dikdörtgen 98"/>
            <p:cNvSpPr/>
            <p:nvPr/>
          </p:nvSpPr>
          <p:spPr>
            <a:xfrm>
              <a:off x="3808982" y="4800856"/>
              <a:ext cx="1539349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2.694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Metin kutusu 99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04531" y="4328302"/>
              <a:ext cx="3012939" cy="519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YATAK SAYISI</a:t>
              </a:r>
            </a:p>
          </p:txBody>
        </p:sp>
        <p:cxnSp>
          <p:nvCxnSpPr>
            <p:cNvPr id="101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Metin kutusu 10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34477" y="2830376"/>
              <a:ext cx="6501755" cy="121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PROJELENDİRİLEN</a:t>
              </a:r>
            </a:p>
            <a:p>
              <a:pPr algn="ctr"/>
              <a:r>
                <a:rPr lang="tr-TR" sz="3200" b="1" dirty="0">
                  <a:solidFill>
                    <a:srgbClr val="C21F3A"/>
                  </a:solidFill>
                </a:rPr>
                <a:t>8 HASTANE, 1 ADSM</a:t>
              </a:r>
            </a:p>
          </p:txBody>
        </p:sp>
        <p:sp>
          <p:nvSpPr>
            <p:cNvPr id="103" name="Metin kutusu 102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228011" y="4313914"/>
              <a:ext cx="3041747" cy="519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ÜNİTE SAYISI</a:t>
              </a:r>
            </a:p>
          </p:txBody>
        </p:sp>
        <p:sp>
          <p:nvSpPr>
            <p:cNvPr id="104" name="Dikdörtgen 103"/>
            <p:cNvSpPr/>
            <p:nvPr/>
          </p:nvSpPr>
          <p:spPr>
            <a:xfrm>
              <a:off x="6882474" y="4777741"/>
              <a:ext cx="1105914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135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29" name="Grup 128"/>
          <p:cNvGrpSpPr/>
          <p:nvPr/>
        </p:nvGrpSpPr>
        <p:grpSpPr>
          <a:xfrm>
            <a:off x="6279994" y="4020963"/>
            <a:ext cx="5356070" cy="1976283"/>
            <a:chOff x="2842708" y="2887170"/>
            <a:chExt cx="7314253" cy="2778594"/>
          </a:xfrm>
        </p:grpSpPr>
        <p:grpSp>
          <p:nvGrpSpPr>
            <p:cNvPr id="130" name="Grup 129"/>
            <p:cNvGrpSpPr/>
            <p:nvPr/>
          </p:nvGrpSpPr>
          <p:grpSpPr>
            <a:xfrm>
              <a:off x="3619432" y="3985822"/>
              <a:ext cx="5362347" cy="1679942"/>
              <a:chOff x="3415893" y="3598978"/>
              <a:chExt cx="5362347" cy="1679942"/>
            </a:xfrm>
          </p:grpSpPr>
          <p:grpSp>
            <p:nvGrpSpPr>
              <p:cNvPr id="137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40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1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2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3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4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38" name="Düz Bağlayıcı 137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Düz Bağlayıcı 138"/>
              <p:cNvCxnSpPr/>
              <p:nvPr/>
            </p:nvCxnSpPr>
            <p:spPr>
              <a:xfrm>
                <a:off x="3415893" y="5278920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Dikdörtgen 130"/>
            <p:cNvSpPr/>
            <p:nvPr/>
          </p:nvSpPr>
          <p:spPr>
            <a:xfrm>
              <a:off x="3808982" y="4800856"/>
              <a:ext cx="1539349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6.561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2" name="Metin kutusu 131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3004531" y="4328302"/>
              <a:ext cx="3012939" cy="519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YATAK SAYISI</a:t>
              </a:r>
            </a:p>
          </p:txBody>
        </p:sp>
        <p:cxnSp>
          <p:nvCxnSpPr>
            <p:cNvPr id="133" name="Düz Bağlayıcı 73"/>
            <p:cNvCxnSpPr/>
            <p:nvPr/>
          </p:nvCxnSpPr>
          <p:spPr>
            <a:xfrm flipV="1">
              <a:off x="6307237" y="4251891"/>
              <a:ext cx="19438" cy="1185696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Metin kutusu 13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2842708" y="2887170"/>
              <a:ext cx="7314253" cy="95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PLANLANAN</a:t>
              </a:r>
            </a:p>
            <a:p>
              <a:pPr algn="ctr"/>
              <a:r>
                <a:rPr lang="tr-TR" sz="2000" b="1" dirty="0">
                  <a:solidFill>
                    <a:srgbClr val="C21F3A"/>
                  </a:solidFill>
                </a:rPr>
                <a:t>24 HASTANE, 4 ADSM, 2 AMATEM, 1 ÇEMATEM</a:t>
              </a:r>
            </a:p>
          </p:txBody>
        </p:sp>
        <p:sp>
          <p:nvSpPr>
            <p:cNvPr id="135" name="Metin kutusu 134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6228011" y="4313914"/>
              <a:ext cx="3041747" cy="5192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 ÜNİTE SAYISI</a:t>
              </a:r>
            </a:p>
          </p:txBody>
        </p:sp>
        <p:sp>
          <p:nvSpPr>
            <p:cNvPr id="136" name="Dikdörtgen 135"/>
            <p:cNvSpPr/>
            <p:nvPr/>
          </p:nvSpPr>
          <p:spPr>
            <a:xfrm>
              <a:off x="6882474" y="4777741"/>
              <a:ext cx="1105914" cy="8221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200" b="1" dirty="0">
                  <a:solidFill>
                    <a:schemeClr val="tx2">
                      <a:lumMod val="75000"/>
                    </a:schemeClr>
                  </a:solidFill>
                </a:rPr>
                <a:t>110</a:t>
              </a:r>
              <a:endParaRPr lang="is-IS" sz="32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145" name="Yuvarlatılmış Dikdörtgen 144"/>
          <p:cNvSpPr/>
          <p:nvPr/>
        </p:nvSpPr>
        <p:spPr>
          <a:xfrm>
            <a:off x="3459540" y="804620"/>
            <a:ext cx="5455576" cy="602939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b="1" dirty="0">
                <a:solidFill>
                  <a:schemeClr val="bg1"/>
                </a:solidFill>
              </a:rPr>
              <a:t>DEVAM EDEN / PROJELENDİRİLEN / PLANLANAN</a:t>
            </a:r>
          </a:p>
          <a:p>
            <a:pPr algn="ctr"/>
            <a:r>
              <a:rPr lang="nn-NO" sz="2400" b="1" dirty="0">
                <a:solidFill>
                  <a:srgbClr val="FFC000"/>
                </a:solidFill>
              </a:rPr>
              <a:t>II. BASAMAK </a:t>
            </a:r>
            <a:r>
              <a:rPr lang="nn-NO" b="1" dirty="0">
                <a:solidFill>
                  <a:schemeClr val="bg1"/>
                </a:solidFill>
              </a:rPr>
              <a:t>SAĞLIK YATIRIMLARI</a:t>
            </a:r>
          </a:p>
        </p:txBody>
      </p:sp>
    </p:spTree>
    <p:extLst>
      <p:ext uri="{BB962C8B-B14F-4D97-AF65-F5344CB8AC3E}">
        <p14:creationId xmlns:p14="http://schemas.microsoft.com/office/powerpoint/2010/main" val="257850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SAĞLIK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3945277" y="1275361"/>
            <a:ext cx="4563704" cy="10168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u="sng" dirty="0">
                <a:solidFill>
                  <a:srgbClr val="C21F3A"/>
                </a:solidFill>
              </a:rPr>
              <a:t>8 Adet Hastane</a:t>
            </a:r>
          </a:p>
          <a:p>
            <a:pPr algn="ctr"/>
            <a:r>
              <a:rPr lang="tr-TR" sz="1600" b="1" dirty="0">
                <a:solidFill>
                  <a:srgbClr val="002060"/>
                </a:solidFill>
              </a:rPr>
              <a:t>Toplam Maliyeti: </a:t>
            </a:r>
            <a:r>
              <a:rPr lang="tr-TR" sz="1600" b="1" dirty="0">
                <a:solidFill>
                  <a:srgbClr val="C21F3A"/>
                </a:solidFill>
              </a:rPr>
              <a:t>26 milyar TL</a:t>
            </a:r>
          </a:p>
          <a:p>
            <a:pPr algn="ctr"/>
            <a:r>
              <a:rPr lang="tr-TR" sz="1600" b="1" dirty="0">
                <a:solidFill>
                  <a:srgbClr val="002060"/>
                </a:solidFill>
              </a:rPr>
              <a:t>Toplam Yatak Sayısı: </a:t>
            </a:r>
            <a:r>
              <a:rPr lang="tr-TR" sz="1600" b="1" dirty="0">
                <a:solidFill>
                  <a:srgbClr val="C21F3A"/>
                </a:solidFill>
              </a:rPr>
              <a:t>6.642</a:t>
            </a:r>
          </a:p>
        </p:txBody>
      </p:sp>
      <p:sp>
        <p:nvSpPr>
          <p:cNvPr id="15" name="Yuvarlatılmış Dikdörtgen 14"/>
          <p:cNvSpPr/>
          <p:nvPr/>
        </p:nvSpPr>
        <p:spPr>
          <a:xfrm>
            <a:off x="3459540" y="753251"/>
            <a:ext cx="5455576" cy="49428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DEVAM EDEN </a:t>
            </a:r>
            <a:r>
              <a:rPr lang="tr-TR" sz="2400" b="1" dirty="0">
                <a:solidFill>
                  <a:srgbClr val="FFC000"/>
                </a:solidFill>
              </a:rPr>
              <a:t>II. BASAMAK </a:t>
            </a:r>
            <a:r>
              <a:rPr lang="tr-TR" b="1" dirty="0">
                <a:solidFill>
                  <a:schemeClr val="bg1"/>
                </a:solidFill>
              </a:rPr>
              <a:t>SAĞLIK YATIRIMLARI</a:t>
            </a:r>
          </a:p>
        </p:txBody>
      </p:sp>
      <p:sp>
        <p:nvSpPr>
          <p:cNvPr id="16" name="Yuvarlatılmış Dikdörtgen 15"/>
          <p:cNvSpPr/>
          <p:nvPr/>
        </p:nvSpPr>
        <p:spPr>
          <a:xfrm>
            <a:off x="72615" y="2333275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Bağcılar Eğitim Araştırma Hastanesi</a:t>
            </a:r>
          </a:p>
          <a:p>
            <a:pPr algn="ctr"/>
            <a:r>
              <a:rPr lang="tr-TR" b="1" dirty="0">
                <a:solidFill>
                  <a:srgbClr val="002060"/>
                </a:solidFill>
              </a:rPr>
              <a:t> Kadın Doğum Çocuk Bloğu </a:t>
            </a:r>
            <a:r>
              <a:rPr lang="tr-TR" b="1" dirty="0">
                <a:solidFill>
                  <a:srgbClr val="C21F3A"/>
                </a:solidFill>
              </a:rPr>
              <a:t>(300 Yataklı)</a:t>
            </a:r>
          </a:p>
        </p:txBody>
      </p:sp>
      <p:sp>
        <p:nvSpPr>
          <p:cNvPr id="17" name="Yuvarlatılmış Dikdörtgen 16"/>
          <p:cNvSpPr/>
          <p:nvPr/>
        </p:nvSpPr>
        <p:spPr>
          <a:xfrm>
            <a:off x="72615" y="3317174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rgbClr val="002060"/>
                </a:solidFill>
              </a:rPr>
              <a:t>Esenyurt</a:t>
            </a:r>
            <a:r>
              <a:rPr lang="tr-TR" b="1" dirty="0">
                <a:solidFill>
                  <a:srgbClr val="002060"/>
                </a:solidFill>
              </a:rPr>
              <a:t> Devlet Hastanesi Yeni Blok İkmal İnşaatı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(243 Yataklı)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72615" y="4301073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Haseki Eğitim Araştırma Hastanesi Yeniden Yapım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(300 Yataklı)</a:t>
            </a:r>
          </a:p>
        </p:txBody>
      </p:sp>
      <p:sp>
        <p:nvSpPr>
          <p:cNvPr id="19" name="Yuvarlatılmış Dikdörtgen 18"/>
          <p:cNvSpPr/>
          <p:nvPr/>
        </p:nvSpPr>
        <p:spPr>
          <a:xfrm>
            <a:off x="72615" y="5284972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Avcılar Devlet Hastanesi Yeni Blok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(301 Yataklı) 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6134663" y="2333275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rgbClr val="002060"/>
                </a:solidFill>
              </a:rPr>
              <a:t>Sancaktepe</a:t>
            </a:r>
            <a:r>
              <a:rPr lang="tr-TR" b="1" dirty="0">
                <a:solidFill>
                  <a:srgbClr val="002060"/>
                </a:solidFill>
              </a:rPr>
              <a:t> Şehir Hastanesi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(4.050 Yataklı)</a:t>
            </a:r>
          </a:p>
        </p:txBody>
      </p:sp>
      <p:sp>
        <p:nvSpPr>
          <p:cNvPr id="21" name="Yuvarlatılmış Dikdörtgen 20"/>
          <p:cNvSpPr/>
          <p:nvPr/>
        </p:nvSpPr>
        <p:spPr>
          <a:xfrm>
            <a:off x="6134663" y="3317174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Marmara Üniversitesi Pendik EAH Prof. Dr. </a:t>
            </a:r>
            <a:r>
              <a:rPr lang="tr-TR" b="1" dirty="0" err="1">
                <a:solidFill>
                  <a:srgbClr val="002060"/>
                </a:solidFill>
              </a:rPr>
              <a:t>Asaf</a:t>
            </a:r>
            <a:r>
              <a:rPr lang="tr-TR" b="1" dirty="0">
                <a:solidFill>
                  <a:srgbClr val="002060"/>
                </a:solidFill>
              </a:rPr>
              <a:t> ATASEVEN  Hastanesi </a:t>
            </a:r>
            <a:r>
              <a:rPr lang="tr-TR" b="1" dirty="0">
                <a:solidFill>
                  <a:srgbClr val="C21F3A"/>
                </a:solidFill>
              </a:rPr>
              <a:t>(600 Yataklı)</a:t>
            </a:r>
          </a:p>
        </p:txBody>
      </p:sp>
      <p:sp>
        <p:nvSpPr>
          <p:cNvPr id="22" name="Yuvarlatılmış Dikdörtgen 21"/>
          <p:cNvSpPr/>
          <p:nvPr/>
        </p:nvSpPr>
        <p:spPr>
          <a:xfrm>
            <a:off x="6134663" y="4301073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Bahçelievler FTR Eğitim ve Araştırma Merkezi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(620 Yataklı)</a:t>
            </a:r>
          </a:p>
        </p:txBody>
      </p:sp>
      <p:sp>
        <p:nvSpPr>
          <p:cNvPr id="23" name="Yuvarlatılmış Dikdörtgen 22"/>
          <p:cNvSpPr/>
          <p:nvPr/>
        </p:nvSpPr>
        <p:spPr>
          <a:xfrm>
            <a:off x="6134662" y="5284972"/>
            <a:ext cx="5999411" cy="792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2060"/>
                </a:solidFill>
              </a:rPr>
              <a:t>Prof. Dr. Cemil Taşçıoğlu Şehir Hastanesi </a:t>
            </a:r>
          </a:p>
          <a:p>
            <a:pPr algn="ctr"/>
            <a:r>
              <a:rPr lang="tr-TR" b="1" dirty="0">
                <a:solidFill>
                  <a:srgbClr val="002060"/>
                </a:solidFill>
              </a:rPr>
              <a:t>(Okmeydanı EAH) (II. Etap) </a:t>
            </a:r>
            <a:r>
              <a:rPr lang="tr-TR" b="1" dirty="0">
                <a:solidFill>
                  <a:srgbClr val="C21F3A"/>
                </a:solidFill>
              </a:rPr>
              <a:t>(228 Yataklı)</a:t>
            </a:r>
          </a:p>
        </p:txBody>
      </p:sp>
    </p:spTree>
    <p:extLst>
      <p:ext uri="{BB962C8B-B14F-4D97-AF65-F5344CB8AC3E}">
        <p14:creationId xmlns:p14="http://schemas.microsoft.com/office/powerpoint/2010/main" val="1614418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257315" y="2012308"/>
            <a:ext cx="5835955" cy="1477328"/>
            <a:chOff x="2644331" y="2804921"/>
            <a:chExt cx="7969585" cy="1392406"/>
          </a:xfrm>
        </p:grpSpPr>
        <p:grpSp>
          <p:nvGrpSpPr>
            <p:cNvPr id="10" name="Grup 9"/>
            <p:cNvGrpSpPr/>
            <p:nvPr/>
          </p:nvGrpSpPr>
          <p:grpSpPr>
            <a:xfrm>
              <a:off x="3652133" y="3985822"/>
              <a:ext cx="5329646" cy="45719"/>
              <a:chOff x="3448594" y="3598978"/>
              <a:chExt cx="5329646" cy="45719"/>
            </a:xfrm>
          </p:grpSpPr>
          <p:grpSp>
            <p:nvGrpSpPr>
              <p:cNvPr id="11" name="Group 22"/>
              <p:cNvGrpSpPr/>
              <p:nvPr/>
            </p:nvGrpSpPr>
            <p:grpSpPr>
              <a:xfrm>
                <a:off x="5199017" y="3598978"/>
                <a:ext cx="1828800" cy="45719"/>
                <a:chOff x="3965945" y="1385354"/>
                <a:chExt cx="4572000" cy="79107"/>
              </a:xfrm>
              <a:solidFill>
                <a:srgbClr val="C00000"/>
              </a:solidFill>
            </p:grpSpPr>
            <p:sp>
              <p:nvSpPr>
                <p:cNvPr id="13" name="Rectangle 29"/>
                <p:cNvSpPr/>
                <p:nvPr/>
              </p:nvSpPr>
              <p:spPr>
                <a:xfrm>
                  <a:off x="3965945" y="1385356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4" name="Rectangle 30"/>
                <p:cNvSpPr/>
                <p:nvPr/>
              </p:nvSpPr>
              <p:spPr>
                <a:xfrm>
                  <a:off x="4880345" y="1385355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5" name="Rectangle 31"/>
                <p:cNvSpPr/>
                <p:nvPr/>
              </p:nvSpPr>
              <p:spPr>
                <a:xfrm>
                  <a:off x="57947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6" name="Rectangle 32"/>
                <p:cNvSpPr/>
                <p:nvPr/>
              </p:nvSpPr>
              <p:spPr>
                <a:xfrm>
                  <a:off x="67091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  <p:sp>
              <p:nvSpPr>
                <p:cNvPr id="17" name="Rectangle 33"/>
                <p:cNvSpPr/>
                <p:nvPr/>
              </p:nvSpPr>
              <p:spPr>
                <a:xfrm>
                  <a:off x="7623545" y="1385354"/>
                  <a:ext cx="914400" cy="79105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828434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8638"/>
                </a:p>
              </p:txBody>
            </p:sp>
          </p:grpSp>
          <p:cxnSp>
            <p:nvCxnSpPr>
              <p:cNvPr id="12" name="Düz Bağlayıcı 11"/>
              <p:cNvCxnSpPr/>
              <p:nvPr/>
            </p:nvCxnSpPr>
            <p:spPr>
              <a:xfrm>
                <a:off x="3448594" y="3614499"/>
                <a:ext cx="5329646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Metin kutusu 23">
              <a:extLst>
                <a:ext uri="{FF2B5EF4-FFF2-40B4-BE49-F238E27FC236}">
                  <a16:creationId xmlns:a16="http://schemas.microsoft.com/office/drawing/2014/main" id="{0FE4042C-5A54-4E4E-94FF-1219D34A70B9}"/>
                </a:ext>
              </a:extLst>
            </p:cNvPr>
            <p:cNvSpPr txBox="1"/>
            <p:nvPr/>
          </p:nvSpPr>
          <p:spPr>
            <a:xfrm>
              <a:off x="2644331" y="2804921"/>
              <a:ext cx="7969585" cy="1392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u="sng" dirty="0">
                  <a:solidFill>
                    <a:srgbClr val="595959"/>
                  </a:solidFill>
                </a:rPr>
                <a:t>YAPIMI DEVAM EDEN </a:t>
              </a:r>
              <a:r>
                <a:rPr lang="tr-TR" b="1" u="sng" dirty="0">
                  <a:solidFill>
                    <a:srgbClr val="C00000"/>
                  </a:solidFill>
                </a:rPr>
                <a:t>I. BASAMAK </a:t>
              </a:r>
              <a:r>
                <a:rPr lang="tr-TR" b="1" u="sng" dirty="0">
                  <a:solidFill>
                    <a:srgbClr val="595959"/>
                  </a:solidFill>
                </a:rPr>
                <a:t>SAĞLIK YATIRIMLARI</a:t>
              </a:r>
            </a:p>
            <a:p>
              <a:pPr algn="ctr"/>
              <a:r>
                <a:rPr lang="tr-TR" b="1" dirty="0">
                  <a:solidFill>
                    <a:srgbClr val="C21F3A"/>
                  </a:solidFill>
                </a:rPr>
                <a:t>2 Adet </a:t>
              </a:r>
              <a:r>
                <a:rPr lang="tr-TR" b="1" dirty="0">
                  <a:solidFill>
                    <a:srgbClr val="294983"/>
                  </a:solidFill>
                </a:rPr>
                <a:t>Sağlık Kompleksi</a:t>
              </a:r>
            </a:p>
            <a:p>
              <a:pPr algn="ctr"/>
              <a:r>
                <a:rPr lang="tr-TR" b="1" dirty="0">
                  <a:solidFill>
                    <a:srgbClr val="C21F3A"/>
                  </a:solidFill>
                </a:rPr>
                <a:t>1 Adet </a:t>
              </a:r>
              <a:r>
                <a:rPr lang="tr-TR" b="1" dirty="0">
                  <a:solidFill>
                    <a:srgbClr val="294983"/>
                  </a:solidFill>
                </a:rPr>
                <a:t>112 İstasyonu</a:t>
              </a:r>
            </a:p>
            <a:p>
              <a:pPr algn="ctr"/>
              <a:r>
                <a:rPr lang="tr-TR" b="1" dirty="0">
                  <a:solidFill>
                    <a:srgbClr val="C21F3A"/>
                  </a:solidFill>
                </a:rPr>
                <a:t>4 Adet </a:t>
              </a:r>
              <a:r>
                <a:rPr lang="tr-TR" b="1" dirty="0">
                  <a:solidFill>
                    <a:srgbClr val="294983"/>
                  </a:solidFill>
                </a:rPr>
                <a:t>Aile Sağlığı Merkezi</a:t>
              </a:r>
            </a:p>
            <a:p>
              <a:pPr algn="ctr"/>
              <a:endParaRPr lang="tr-TR" b="1" dirty="0">
                <a:solidFill>
                  <a:srgbClr val="595959"/>
                </a:solidFill>
              </a:endParaRPr>
            </a:p>
          </p:txBody>
        </p:sp>
      </p:grpSp>
      <p:sp>
        <p:nvSpPr>
          <p:cNvPr id="47" name="Metin kutusu 46"/>
          <p:cNvSpPr txBox="1"/>
          <p:nvPr/>
        </p:nvSpPr>
        <p:spPr>
          <a:xfrm>
            <a:off x="1187360" y="0"/>
            <a:ext cx="98118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>
                <a:solidFill>
                  <a:srgbClr val="294983"/>
                </a:solidFill>
              </a:rPr>
              <a:t>SAĞLIK</a:t>
            </a:r>
          </a:p>
        </p:txBody>
      </p:sp>
      <p:sp>
        <p:nvSpPr>
          <p:cNvPr id="145" name="Yuvarlatılmış Dikdörtgen 144"/>
          <p:cNvSpPr/>
          <p:nvPr/>
        </p:nvSpPr>
        <p:spPr>
          <a:xfrm>
            <a:off x="3459540" y="804621"/>
            <a:ext cx="5455576" cy="68404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n-NO" b="1" dirty="0">
                <a:solidFill>
                  <a:schemeClr val="bg1"/>
                </a:solidFill>
              </a:rPr>
              <a:t>DEVAM EDEN / PROJELENDİRİLEN / PLANLANAN</a:t>
            </a:r>
          </a:p>
          <a:p>
            <a:pPr algn="ctr"/>
            <a:r>
              <a:rPr lang="nn-NO" sz="2400" b="1" dirty="0">
                <a:solidFill>
                  <a:srgbClr val="FFC000"/>
                </a:solidFill>
              </a:rPr>
              <a:t>I. BASAMAK </a:t>
            </a:r>
            <a:r>
              <a:rPr lang="nn-NO" b="1" dirty="0">
                <a:solidFill>
                  <a:schemeClr val="bg1"/>
                </a:solidFill>
              </a:rPr>
              <a:t>SAĞLIK YATIRIMLARI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891444" y="3470193"/>
            <a:ext cx="4295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/>
              <a:t>Silivri Sağlık Kompleksi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/>
              <a:t>Kadıköy Sağlık Kompleksi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err="1"/>
              <a:t>Kınalıada</a:t>
            </a:r>
            <a:r>
              <a:rPr lang="tr-TR" dirty="0"/>
              <a:t> 112 İstasyonu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/>
              <a:t>Pendik ASM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 err="1"/>
              <a:t>Beylikdüzü</a:t>
            </a:r>
            <a:r>
              <a:rPr lang="tr-TR" dirty="0"/>
              <a:t> ASM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/>
              <a:t>Silivri ASM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dirty="0"/>
              <a:t>Ümraniye ASM</a:t>
            </a:r>
          </a:p>
          <a:p>
            <a:endParaRPr lang="tr-TR" dirty="0"/>
          </a:p>
        </p:txBody>
      </p:sp>
      <p:cxnSp>
        <p:nvCxnSpPr>
          <p:cNvPr id="124" name="Düz Bağlayıcı 123"/>
          <p:cNvCxnSpPr/>
          <p:nvPr/>
        </p:nvCxnSpPr>
        <p:spPr>
          <a:xfrm>
            <a:off x="6792218" y="3277443"/>
            <a:ext cx="390278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Metin kutusu 121">
            <a:extLst>
              <a:ext uri="{FF2B5EF4-FFF2-40B4-BE49-F238E27FC236}">
                <a16:creationId xmlns:a16="http://schemas.microsoft.com/office/drawing/2014/main" id="{0FE4042C-5A54-4E4E-94FF-1219D34A70B9}"/>
              </a:ext>
            </a:extLst>
          </p:cNvPr>
          <p:cNvSpPr txBox="1"/>
          <p:nvPr/>
        </p:nvSpPr>
        <p:spPr>
          <a:xfrm>
            <a:off x="5788077" y="2012307"/>
            <a:ext cx="5189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595959"/>
                </a:solidFill>
              </a:rPr>
              <a:t>PROJELENDİRİLEN </a:t>
            </a:r>
            <a:r>
              <a:rPr lang="tr-TR" b="1" u="sng" dirty="0">
                <a:solidFill>
                  <a:srgbClr val="C00000"/>
                </a:solidFill>
              </a:rPr>
              <a:t>I. BASAMAK </a:t>
            </a:r>
          </a:p>
          <a:p>
            <a:pPr algn="ctr"/>
            <a:r>
              <a:rPr lang="tr-TR" b="1" u="sng" dirty="0">
                <a:solidFill>
                  <a:srgbClr val="595959"/>
                </a:solidFill>
              </a:rPr>
              <a:t>SAĞLIK YATIRIMLARI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57 ADET SAĞLIK YATIRIM PROJESİ</a:t>
            </a:r>
          </a:p>
          <a:p>
            <a:pPr algn="ctr"/>
            <a:endParaRPr lang="tr-TR" b="1" dirty="0">
              <a:solidFill>
                <a:srgbClr val="C21F3A"/>
              </a:solidFill>
            </a:endParaRPr>
          </a:p>
          <a:p>
            <a:pPr algn="ctr"/>
            <a:endParaRPr lang="tr-TR" b="1" dirty="0">
              <a:solidFill>
                <a:srgbClr val="595959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5788077" y="501566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*Arnavutköy, Bayrampaşa, </a:t>
            </a:r>
            <a:r>
              <a:rPr lang="tr-TR" dirty="0" err="1"/>
              <a:t>Beylikdüzü</a:t>
            </a:r>
            <a:r>
              <a:rPr lang="tr-TR" dirty="0"/>
              <a:t>, Şişli, Beykoz, Esenler, </a:t>
            </a:r>
            <a:r>
              <a:rPr lang="tr-TR" dirty="0" err="1"/>
              <a:t>Ataşehir</a:t>
            </a:r>
            <a:r>
              <a:rPr lang="tr-TR" dirty="0"/>
              <a:t>, </a:t>
            </a:r>
            <a:r>
              <a:rPr lang="tr-TR" dirty="0" err="1"/>
              <a:t>Sancaktepe</a:t>
            </a:r>
            <a:r>
              <a:rPr lang="tr-TR" dirty="0"/>
              <a:t> Sağlık Kompleksleri</a:t>
            </a:r>
            <a:endParaRPr lang="tr-TR" dirty="0">
              <a:solidFill>
                <a:srgbClr val="294983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528675" y="351398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>
                <a:solidFill>
                  <a:srgbClr val="C21F3A"/>
                </a:solidFill>
              </a:rPr>
              <a:t>8 Adet </a:t>
            </a:r>
            <a:r>
              <a:rPr lang="tr-TR" b="1" dirty="0">
                <a:solidFill>
                  <a:srgbClr val="002060"/>
                </a:solidFill>
              </a:rPr>
              <a:t>Sağlık Kompleksi</a:t>
            </a:r>
            <a:r>
              <a:rPr lang="tr-TR" b="1" dirty="0"/>
              <a:t>*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>
                <a:solidFill>
                  <a:srgbClr val="C21F3A"/>
                </a:solidFill>
              </a:rPr>
              <a:t>33 Adet </a:t>
            </a:r>
            <a:r>
              <a:rPr lang="tr-TR" b="1" dirty="0">
                <a:solidFill>
                  <a:srgbClr val="002060"/>
                </a:solidFill>
              </a:rPr>
              <a:t>Aile Sağlığı Merkezi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>
                <a:solidFill>
                  <a:srgbClr val="C21F3A"/>
                </a:solidFill>
              </a:rPr>
              <a:t>14 Adet </a:t>
            </a:r>
            <a:r>
              <a:rPr lang="tr-TR" b="1" dirty="0">
                <a:solidFill>
                  <a:srgbClr val="002060"/>
                </a:solidFill>
              </a:rPr>
              <a:t>Sağlıklı Hayat Merkezi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>
                <a:solidFill>
                  <a:srgbClr val="C21F3A"/>
                </a:solidFill>
              </a:rPr>
              <a:t>1 Adet </a:t>
            </a:r>
            <a:r>
              <a:rPr lang="tr-TR" b="1" dirty="0">
                <a:solidFill>
                  <a:srgbClr val="002060"/>
                </a:solidFill>
              </a:rPr>
              <a:t>Halk Sağlığı Laboratuvarı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b="1" dirty="0">
                <a:solidFill>
                  <a:srgbClr val="C21F3A"/>
                </a:solidFill>
              </a:rPr>
              <a:t>1 Adet </a:t>
            </a:r>
            <a:r>
              <a:rPr lang="tr-TR" b="1" dirty="0">
                <a:solidFill>
                  <a:srgbClr val="002060"/>
                </a:solidFill>
              </a:rPr>
              <a:t>Acil Sağlık Hizmetleri İstasyonu</a:t>
            </a:r>
          </a:p>
        </p:txBody>
      </p:sp>
    </p:spTree>
    <p:extLst>
      <p:ext uri="{BB962C8B-B14F-4D97-AF65-F5344CB8AC3E}">
        <p14:creationId xmlns:p14="http://schemas.microsoft.com/office/powerpoint/2010/main" val="2028354370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295</Words>
  <Application>Microsoft Office PowerPoint</Application>
  <PresentationFormat>Geniş ekran</PresentationFormat>
  <Paragraphs>70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Özel Tasarım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733</cp:revision>
  <cp:lastPrinted>2023-10-09T09:54:24Z</cp:lastPrinted>
  <dcterms:created xsi:type="dcterms:W3CDTF">2023-06-23T11:22:02Z</dcterms:created>
  <dcterms:modified xsi:type="dcterms:W3CDTF">2023-12-13T08:07:37Z</dcterms:modified>
</cp:coreProperties>
</file>