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48" r:id="rId2"/>
  </p:sldMasterIdLst>
  <p:notesMasterIdLst>
    <p:notesMasterId r:id="rId8"/>
  </p:notesMasterIdLst>
  <p:sldIdLst>
    <p:sldId id="705" r:id="rId3"/>
    <p:sldId id="708" r:id="rId4"/>
    <p:sldId id="710" r:id="rId5"/>
    <p:sldId id="711" r:id="rId6"/>
    <p:sldId id="712" r:id="rId7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üseyin VURGUN" initials="HV" lastIdx="1" clrIdx="0">
    <p:extLst>
      <p:ext uri="{19B8F6BF-5375-455C-9EA6-DF929625EA0E}">
        <p15:presenceInfo xmlns:p15="http://schemas.microsoft.com/office/powerpoint/2012/main" userId="S-1-5-21-343818398-963894560-725345543-1832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1F3A"/>
    <a:srgbClr val="294983"/>
    <a:srgbClr val="E30613"/>
    <a:srgbClr val="FA444D"/>
    <a:srgbClr val="4472C4"/>
    <a:srgbClr val="81A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2" autoAdjust="0"/>
    <p:restoredTop sz="94664" autoAdjust="0"/>
  </p:normalViewPr>
  <p:slideViewPr>
    <p:cSldViewPr snapToGrid="0">
      <p:cViewPr varScale="1">
        <p:scale>
          <a:sx n="101" d="100"/>
          <a:sy n="101" d="100"/>
        </p:scale>
        <p:origin x="7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14F39-A431-CC4D-9A8C-8DE5F74F975C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51235-A74A-B74C-8BD9-61299739D8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38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99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21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1323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351235-A74A-B74C-8BD9-61299739D82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20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464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5E32CD-AA72-3900-4F97-564B0BFDE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B751E0D-0B2D-2BBE-3467-B48E46842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7AC7B9-FDBB-A272-3CD0-10A5E1C7D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F5A0E16-0FA4-9D7E-F748-765772AC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8E778B5-F89C-AFB6-50CE-9B4576CC3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428BF99-0ADF-013F-D904-4C3082DFF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9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7442A9-256E-D5A1-F383-BF370B72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DB117FF-1CB7-BC58-4396-DB626DD996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FEC36F-A765-4D21-717A-12D67B3D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EC9F9A-02A6-4937-4A46-D761D5D3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A3269E-5634-A197-855E-E649BF7D3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780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BD8F55D-CB23-AD11-F348-1414BA7A5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2D2C08F-7A79-E38A-E3CF-48CF6754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98E487-923E-F60D-0477-E6B3910D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E52121-AE34-163D-63F5-86852147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8BD37F-5A20-A39B-1ACB-C1F5D66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31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397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89F057D-B46B-4C6A-1988-E39927EFA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1556D8-D653-D6E7-300F-93AFECD8E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B89C3F-EED9-B977-B9F0-2BC983C98A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5A8841E-8A4E-9C1E-C8EE-F60922784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6077BA-D2EC-8434-5258-52149C85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950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C257F15-A2EC-DFCA-79AC-F53DE0215F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7087D3-71F2-3134-0A9E-ACDEDCF4B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AA8F42-C468-8FA0-3F96-E0F745299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232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EF2A6B-B001-6A37-4F21-C17CA0147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8EAD9B9-762C-E53F-9D93-4BBF359A6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8D5841-D590-C95C-84AE-62805942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4FC5BE-C68C-1165-3B96-FE62E993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1F6F31-0959-9290-2518-4921E241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1933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4BEB78-7E99-3EC5-00D0-BBA8FF7D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A75B81-412E-53EB-74C3-7C5BE7F92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F818CE3-6FC0-39F3-A5AE-B666EF756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B081F2F-5E72-79A8-18F6-E10A917E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472AB1F-D782-C5FD-E401-F9502116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53BCF97-1C3F-B1AB-E5B6-A2DF7B409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96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D962C1-06DE-A01C-5DEA-526568487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BAC1014-F6CB-E796-FE90-29C0F05B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DD15D0D-D3B5-AB95-72AB-C56F9753B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77DD781-BFF1-0E6A-1159-0660E2F7C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95D9891-DB15-2416-08DA-2339B0FA55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72BDF75-9D59-79B6-9612-3A0A9F3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9892C3F-4C1A-42AE-0944-637038C1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AED1EC3-BA4E-B07D-DABF-7A1A44D5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424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76CD6B1-C213-D92A-A29A-12A8861D9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F109200-6064-C2C8-598B-3712A886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B5A2CCB-6413-8E10-C176-7A5BB02C8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7EAF9E2-6EE5-141D-01E0-47BF70BF9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4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AA7325C-6F25-F6DC-1B42-138F9B3F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6D69BD3-8CC6-FBE0-E6EF-F3A2CADB3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01F4AD30-16FD-B571-07F1-0B5A8BA4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61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A7C44EA-F55F-90DA-F791-0B0B2FD4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55E5EA-96EB-3857-67D0-66D5F27CB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913284-8311-DD14-1E34-0A8143CFC5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50003C1-1E50-0D4C-70B9-28B828130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52BE57B-4919-CB82-DA88-2B70F3CE6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B6B5692-8B70-BBC0-11ED-D219AD7F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BD307D-E8D4-534B-B6F6-71FC0928BE2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95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54C2-44E2-456A-8A34-04D26FCA38A9}" type="datetimeFigureOut">
              <a:rPr lang="tr-TR" smtClean="0"/>
              <a:t>12.06.2024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20B4B-0EA2-458D-B7A0-83D6F5C86C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137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CBFCC3F5-5AB2-999E-E773-001E18D369E8}"/>
              </a:ext>
            </a:extLst>
          </p:cNvPr>
          <p:cNvCxnSpPr/>
          <p:nvPr userDrawn="1"/>
        </p:nvCxnSpPr>
        <p:spPr>
          <a:xfrm>
            <a:off x="1055077" y="6412523"/>
            <a:ext cx="10234246" cy="0"/>
          </a:xfrm>
          <a:prstGeom prst="line">
            <a:avLst/>
          </a:prstGeom>
          <a:ln w="9525">
            <a:solidFill>
              <a:srgbClr val="81AB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>
            <a:extLst>
              <a:ext uri="{FF2B5EF4-FFF2-40B4-BE49-F238E27FC236}">
                <a16:creationId xmlns:a16="http://schemas.microsoft.com/office/drawing/2014/main" id="{AC098320-39A1-9D3F-436C-2EA82E8318B9}"/>
              </a:ext>
            </a:extLst>
          </p:cNvPr>
          <p:cNvSpPr/>
          <p:nvPr userDrawn="1"/>
        </p:nvSpPr>
        <p:spPr>
          <a:xfrm>
            <a:off x="11394831" y="6236677"/>
            <a:ext cx="797169" cy="39858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3DD994C-57C3-8E7B-7230-A6911B28E18D}"/>
              </a:ext>
            </a:extLst>
          </p:cNvPr>
          <p:cNvSpPr txBox="1"/>
          <p:nvPr userDrawn="1"/>
        </p:nvSpPr>
        <p:spPr>
          <a:xfrm>
            <a:off x="11567174" y="6274023"/>
            <a:ext cx="902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393D1F8-A15C-A345-A132-540450B32372}" type="slidenum">
              <a:rPr lang="tr-TR" sz="1200" b="1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tr-TR" sz="1200" b="1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13" name="Düz Bağlayıcı 12"/>
          <p:cNvCxnSpPr/>
          <p:nvPr userDrawn="1"/>
        </p:nvCxnSpPr>
        <p:spPr>
          <a:xfrm>
            <a:off x="2260189" y="685093"/>
            <a:ext cx="9828000" cy="0"/>
          </a:xfrm>
          <a:prstGeom prst="line">
            <a:avLst/>
          </a:prstGeom>
          <a:ln w="12700">
            <a:solidFill>
              <a:srgbClr val="005A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 2"/>
          <p:cNvGrpSpPr>
            <a:grpSpLocks noChangeAspect="1"/>
          </p:cNvGrpSpPr>
          <p:nvPr userDrawn="1"/>
        </p:nvGrpSpPr>
        <p:grpSpPr>
          <a:xfrm>
            <a:off x="249229" y="-201230"/>
            <a:ext cx="1512000" cy="1300509"/>
            <a:chOff x="32123" y="-1002936"/>
            <a:chExt cx="2198852" cy="1743135"/>
          </a:xfrm>
        </p:grpSpPr>
        <p:sp>
          <p:nvSpPr>
            <p:cNvPr id="16" name="Yuvarlatılmış Çapraz Köşeli Dikdörtgen 15"/>
            <p:cNvSpPr/>
            <p:nvPr userDrawn="1"/>
          </p:nvSpPr>
          <p:spPr>
            <a:xfrm rot="20827468">
              <a:off x="87543" y="-940592"/>
              <a:ext cx="2143432" cy="1680791"/>
            </a:xfrm>
            <a:prstGeom prst="round2Diag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Yuvarlatılmış Çapraz Köşeli Dikdörtgen 16"/>
            <p:cNvSpPr/>
            <p:nvPr userDrawn="1"/>
          </p:nvSpPr>
          <p:spPr>
            <a:xfrm rot="20827468">
              <a:off x="32123" y="-1002936"/>
              <a:ext cx="2143432" cy="1680791"/>
            </a:xfrm>
            <a:prstGeom prst="round2DiagRect">
              <a:avLst/>
            </a:prstGeom>
            <a:solidFill>
              <a:srgbClr val="C21F3A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pic>
          <p:nvPicPr>
            <p:cNvPr id="18" name="valilik logosu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69" y="-761810"/>
              <a:ext cx="1708413" cy="1121406"/>
            </a:xfrm>
            <a:prstGeom prst="rect">
              <a:avLst/>
            </a:prstGeom>
          </p:spPr>
        </p:pic>
      </p:grpSp>
      <p:pic>
        <p:nvPicPr>
          <p:cNvPr id="4" name="Resim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2" y="6044223"/>
            <a:ext cx="787400" cy="78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7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GENÇLİK VE SPOR</a:t>
            </a:r>
          </a:p>
        </p:txBody>
      </p:sp>
      <p:graphicFrame>
        <p:nvGraphicFramePr>
          <p:cNvPr id="2" name="Tablo 1">
            <a:extLst>
              <a:ext uri="{FF2B5EF4-FFF2-40B4-BE49-F238E27FC236}">
                <a16:creationId xmlns:a16="http://schemas.microsoft.com/office/drawing/2014/main" id="{7F0B3E68-2374-8033-2FA5-AFA1D17B7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608021"/>
              </p:ext>
            </p:extLst>
          </p:nvPr>
        </p:nvGraphicFramePr>
        <p:xfrm>
          <a:off x="2032000" y="4142144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31661854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3455515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472236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06568997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chemeClr val="bg1"/>
                          </a:solidFill>
                        </a:rPr>
                        <a:t>YILLARA GÖRE YURT KAPASİTELERİ</a:t>
                      </a:r>
                    </a:p>
                  </a:txBody>
                  <a:tcPr>
                    <a:solidFill>
                      <a:srgbClr val="C21F3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75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YILLAR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KIZ KAPASİTE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ERKEK KAPASİTE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solidFill>
                            <a:srgbClr val="294983"/>
                          </a:solidFill>
                        </a:rPr>
                        <a:t>TOPLAM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33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11.712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12.163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23.875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680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2021-2022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13.533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(+1.821)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13.301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(+1.138)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26.834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(+2.959)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183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2022-2023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23.684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(+10.151)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15.958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(+2.657)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39.642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(+12.808)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/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34.082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(+10.398)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/>
                        <a:t>23.782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(+7.824)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>
                          <a:highlight>
                            <a:srgbClr val="FFFF00"/>
                          </a:highlight>
                        </a:rPr>
                        <a:t>57.864</a:t>
                      </a:r>
                      <a:r>
                        <a:rPr lang="tr-TR" dirty="0"/>
                        <a:t> </a:t>
                      </a:r>
                      <a:r>
                        <a:rPr lang="tr-TR" dirty="0">
                          <a:solidFill>
                            <a:srgbClr val="FF0000"/>
                          </a:solidFill>
                        </a:rPr>
                        <a:t>(+18.222)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737341"/>
                  </a:ext>
                </a:extLst>
              </a:tr>
            </a:tbl>
          </a:graphicData>
        </a:graphic>
      </p:graphicFrame>
      <p:sp>
        <p:nvSpPr>
          <p:cNvPr id="7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591514" y="718474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YURT HİZMETLERİ</a:t>
            </a:r>
          </a:p>
        </p:txBody>
      </p:sp>
      <p:grpSp>
        <p:nvGrpSpPr>
          <p:cNvPr id="30" name="Grup 29">
            <a:extLst>
              <a:ext uri="{FF2B5EF4-FFF2-40B4-BE49-F238E27FC236}">
                <a16:creationId xmlns:a16="http://schemas.microsoft.com/office/drawing/2014/main" id="{AF70BC86-2992-442B-2CA5-816F50A585FF}"/>
              </a:ext>
            </a:extLst>
          </p:cNvPr>
          <p:cNvGrpSpPr/>
          <p:nvPr/>
        </p:nvGrpSpPr>
        <p:grpSpPr>
          <a:xfrm>
            <a:off x="3478280" y="1195592"/>
            <a:ext cx="5220100" cy="2570898"/>
            <a:chOff x="2771808" y="1281845"/>
            <a:chExt cx="6474998" cy="3364562"/>
          </a:xfrm>
        </p:grpSpPr>
        <p:cxnSp>
          <p:nvCxnSpPr>
            <p:cNvPr id="31" name="Düz Bağlayıcı 30">
              <a:extLst>
                <a:ext uri="{FF2B5EF4-FFF2-40B4-BE49-F238E27FC236}">
                  <a16:creationId xmlns:a16="http://schemas.microsoft.com/office/drawing/2014/main" id="{53B1D181-6974-FA51-1FBF-88A5B94CF581}"/>
                </a:ext>
              </a:extLst>
            </p:cNvPr>
            <p:cNvCxnSpPr/>
            <p:nvPr/>
          </p:nvCxnSpPr>
          <p:spPr>
            <a:xfrm>
              <a:off x="4213073" y="1675024"/>
              <a:ext cx="4212457" cy="77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Düz Bağlayıcı 31">
              <a:extLst>
                <a:ext uri="{FF2B5EF4-FFF2-40B4-BE49-F238E27FC236}">
                  <a16:creationId xmlns:a16="http://schemas.microsoft.com/office/drawing/2014/main" id="{9AC5412F-170D-6E65-19B7-A9E62BA3A9F5}"/>
                </a:ext>
              </a:extLst>
            </p:cNvPr>
            <p:cNvCxnSpPr/>
            <p:nvPr/>
          </p:nvCxnSpPr>
          <p:spPr>
            <a:xfrm flipV="1">
              <a:off x="4042288" y="3160541"/>
              <a:ext cx="4275044" cy="20439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Dikdörtgen 32">
              <a:extLst>
                <a:ext uri="{FF2B5EF4-FFF2-40B4-BE49-F238E27FC236}">
                  <a16:creationId xmlns:a16="http://schemas.microsoft.com/office/drawing/2014/main" id="{21FBBDA9-1BE9-35A5-D345-57CEE297CEC3}"/>
                </a:ext>
              </a:extLst>
            </p:cNvPr>
            <p:cNvSpPr/>
            <p:nvPr/>
          </p:nvSpPr>
          <p:spPr>
            <a:xfrm>
              <a:off x="3028027" y="1981258"/>
              <a:ext cx="90818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4400" b="1" dirty="0">
                  <a:solidFill>
                    <a:srgbClr val="294983"/>
                  </a:solidFill>
                </a:rPr>
                <a:t>12</a:t>
              </a:r>
              <a:endParaRPr lang="is-IS" sz="4400" b="1" dirty="0">
                <a:solidFill>
                  <a:srgbClr val="294983"/>
                </a:solidFill>
              </a:endParaRPr>
            </a:p>
          </p:txBody>
        </p:sp>
        <p:sp>
          <p:nvSpPr>
            <p:cNvPr id="34" name="Metin kutusu 33">
              <a:extLst>
                <a:ext uri="{FF2B5EF4-FFF2-40B4-BE49-F238E27FC236}">
                  <a16:creationId xmlns:a16="http://schemas.microsoft.com/office/drawing/2014/main" id="{ECCA6B87-77B7-3F7F-A9BE-E907932F7F5E}"/>
                </a:ext>
              </a:extLst>
            </p:cNvPr>
            <p:cNvSpPr txBox="1"/>
            <p:nvPr/>
          </p:nvSpPr>
          <p:spPr>
            <a:xfrm>
              <a:off x="4054492" y="2211480"/>
              <a:ext cx="774571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294983"/>
                  </a:solidFill>
                </a:rPr>
                <a:t>ERKEK</a:t>
              </a:r>
            </a:p>
          </p:txBody>
        </p:sp>
        <p:cxnSp>
          <p:nvCxnSpPr>
            <p:cNvPr id="35" name="Düz Bağlayıcı 73">
              <a:extLst>
                <a:ext uri="{FF2B5EF4-FFF2-40B4-BE49-F238E27FC236}">
                  <a16:creationId xmlns:a16="http://schemas.microsoft.com/office/drawing/2014/main" id="{133F1825-1FC9-7AB8-8317-7611A526A983}"/>
                </a:ext>
              </a:extLst>
            </p:cNvPr>
            <p:cNvCxnSpPr/>
            <p:nvPr/>
          </p:nvCxnSpPr>
          <p:spPr>
            <a:xfrm flipH="1" flipV="1">
              <a:off x="5148955" y="1843184"/>
              <a:ext cx="15865" cy="877031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Metin kutusu 35">
              <a:extLst>
                <a:ext uri="{FF2B5EF4-FFF2-40B4-BE49-F238E27FC236}">
                  <a16:creationId xmlns:a16="http://schemas.microsoft.com/office/drawing/2014/main" id="{FCE83A4D-093B-3EA8-3697-061FBF17901A}"/>
                </a:ext>
              </a:extLst>
            </p:cNvPr>
            <p:cNvSpPr txBox="1"/>
            <p:nvPr/>
          </p:nvSpPr>
          <p:spPr>
            <a:xfrm>
              <a:off x="3763441" y="1281845"/>
              <a:ext cx="4893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>
                  <a:solidFill>
                    <a:srgbClr val="595959"/>
                  </a:solidFill>
                </a:rPr>
                <a:t>GSB İSTANBUL YURTLARI OLARAK</a:t>
              </a:r>
            </a:p>
          </p:txBody>
        </p:sp>
        <p:sp>
          <p:nvSpPr>
            <p:cNvPr id="37" name="Dikdörtgen 36">
              <a:extLst>
                <a:ext uri="{FF2B5EF4-FFF2-40B4-BE49-F238E27FC236}">
                  <a16:creationId xmlns:a16="http://schemas.microsoft.com/office/drawing/2014/main" id="{0B16260F-5BE8-B2B1-E0D9-D259269C60FB}"/>
                </a:ext>
              </a:extLst>
            </p:cNvPr>
            <p:cNvSpPr/>
            <p:nvPr/>
          </p:nvSpPr>
          <p:spPr>
            <a:xfrm>
              <a:off x="2771808" y="3639431"/>
              <a:ext cx="6474998" cy="10069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r-TR" sz="2800" b="1" u="sng" dirty="0">
                  <a:solidFill>
                    <a:srgbClr val="00B050"/>
                  </a:solidFill>
                </a:rPr>
                <a:t>34 YURT MÜDÜRLÜĞÜ </a:t>
              </a:r>
            </a:p>
            <a:p>
              <a:pPr algn="ctr"/>
              <a:r>
                <a:rPr lang="tr-TR" sz="1600" b="1" dirty="0">
                  <a:solidFill>
                    <a:schemeClr val="tx2">
                      <a:lumMod val="75000"/>
                    </a:schemeClr>
                  </a:solidFill>
                </a:rPr>
                <a:t>ile hizmet verilmektedir.</a:t>
              </a:r>
              <a:endParaRPr lang="is-IS" sz="1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Metin kutusu 37">
              <a:extLst>
                <a:ext uri="{FF2B5EF4-FFF2-40B4-BE49-F238E27FC236}">
                  <a16:creationId xmlns:a16="http://schemas.microsoft.com/office/drawing/2014/main" id="{680739AC-9106-6D65-886D-340D977A22D8}"/>
                </a:ext>
              </a:extLst>
            </p:cNvPr>
            <p:cNvSpPr txBox="1"/>
            <p:nvPr/>
          </p:nvSpPr>
          <p:spPr>
            <a:xfrm>
              <a:off x="5563795" y="3286645"/>
              <a:ext cx="9892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TOPLAM</a:t>
              </a:r>
            </a:p>
          </p:txBody>
        </p:sp>
        <p:sp>
          <p:nvSpPr>
            <p:cNvPr id="39" name="Dikdörtgen 38">
              <a:extLst>
                <a:ext uri="{FF2B5EF4-FFF2-40B4-BE49-F238E27FC236}">
                  <a16:creationId xmlns:a16="http://schemas.microsoft.com/office/drawing/2014/main" id="{483E4EC0-0E66-B704-54FC-A6FD16E9E883}"/>
                </a:ext>
              </a:extLst>
            </p:cNvPr>
            <p:cNvSpPr/>
            <p:nvPr/>
          </p:nvSpPr>
          <p:spPr>
            <a:xfrm>
              <a:off x="5117789" y="1981519"/>
              <a:ext cx="883575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</a:t>
              </a:r>
              <a:r>
                <a:rPr lang="tr-TR" sz="4400" b="1" dirty="0">
                  <a:solidFill>
                    <a:srgbClr val="FA444D"/>
                  </a:solidFill>
                </a:rPr>
                <a:t>21</a:t>
              </a:r>
              <a:endParaRPr lang="is-IS" sz="4400" b="1" dirty="0">
                <a:solidFill>
                  <a:srgbClr val="FA444D"/>
                </a:solidFill>
              </a:endParaRPr>
            </a:p>
          </p:txBody>
        </p:sp>
        <p:sp>
          <p:nvSpPr>
            <p:cNvPr id="40" name="Metin kutusu 39">
              <a:extLst>
                <a:ext uri="{FF2B5EF4-FFF2-40B4-BE49-F238E27FC236}">
                  <a16:creationId xmlns:a16="http://schemas.microsoft.com/office/drawing/2014/main" id="{E101B7D4-3C41-800B-BE25-7FD22795E159}"/>
                </a:ext>
              </a:extLst>
            </p:cNvPr>
            <p:cNvSpPr txBox="1"/>
            <p:nvPr/>
          </p:nvSpPr>
          <p:spPr>
            <a:xfrm>
              <a:off x="6192626" y="2213770"/>
              <a:ext cx="470000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FA444D"/>
                  </a:solidFill>
                </a:rPr>
                <a:t>KIZ</a:t>
              </a:r>
            </a:p>
          </p:txBody>
        </p:sp>
        <p:cxnSp>
          <p:nvCxnSpPr>
            <p:cNvPr id="41" name="Düz Bağlayıcı 73">
              <a:extLst>
                <a:ext uri="{FF2B5EF4-FFF2-40B4-BE49-F238E27FC236}">
                  <a16:creationId xmlns:a16="http://schemas.microsoft.com/office/drawing/2014/main" id="{29EAF18F-6F43-BBAC-388B-B736C44B96DC}"/>
                </a:ext>
              </a:extLst>
            </p:cNvPr>
            <p:cNvCxnSpPr/>
            <p:nvPr/>
          </p:nvCxnSpPr>
          <p:spPr>
            <a:xfrm flipH="1" flipV="1">
              <a:off x="7019249" y="1835340"/>
              <a:ext cx="15865" cy="877031"/>
            </a:xfrm>
            <a:prstGeom prst="line">
              <a:avLst/>
            </a:prstGeom>
            <a:ln w="1905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Dikdörtgen 41">
              <a:extLst>
                <a:ext uri="{FF2B5EF4-FFF2-40B4-BE49-F238E27FC236}">
                  <a16:creationId xmlns:a16="http://schemas.microsoft.com/office/drawing/2014/main" id="{B104CF7D-1128-589A-39A5-AEAB246A9816}"/>
                </a:ext>
              </a:extLst>
            </p:cNvPr>
            <p:cNvSpPr/>
            <p:nvPr/>
          </p:nvSpPr>
          <p:spPr>
            <a:xfrm>
              <a:off x="6914986" y="1946734"/>
              <a:ext cx="598241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400" b="1" dirty="0">
                  <a:solidFill>
                    <a:schemeClr val="tx2">
                      <a:lumMod val="75000"/>
                    </a:schemeClr>
                  </a:solidFill>
                </a:rPr>
                <a:t> 1</a:t>
              </a:r>
              <a:endParaRPr lang="is-IS" sz="44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3" name="Metin kutusu 42">
              <a:extLst>
                <a:ext uri="{FF2B5EF4-FFF2-40B4-BE49-F238E27FC236}">
                  <a16:creationId xmlns:a16="http://schemas.microsoft.com/office/drawing/2014/main" id="{E5187498-935C-657B-AB99-34F08943B5C3}"/>
                </a:ext>
              </a:extLst>
            </p:cNvPr>
            <p:cNvSpPr txBox="1"/>
            <p:nvPr/>
          </p:nvSpPr>
          <p:spPr>
            <a:xfrm>
              <a:off x="7617490" y="2189151"/>
              <a:ext cx="148790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tr-TR" dirty="0">
                  <a:solidFill>
                    <a:srgbClr val="595959"/>
                  </a:solidFill>
                </a:rPr>
                <a:t>KARMA</a:t>
              </a:r>
            </a:p>
            <a:p>
              <a:pPr algn="ctr"/>
              <a:r>
                <a:rPr lang="tr-TR" sz="1000" dirty="0">
                  <a:solidFill>
                    <a:srgbClr val="595959"/>
                  </a:solidFill>
                </a:rPr>
                <a:t>(1 Bina Ayrılmış 2 Bölüm)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273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solidFill>
                  <a:srgbClr val="294983"/>
                </a:solidFill>
              </a:rPr>
              <a:t>GENÇLİK VE SPOR</a:t>
            </a:r>
          </a:p>
        </p:txBody>
      </p:sp>
      <p:sp>
        <p:nvSpPr>
          <p:cNvPr id="7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591514" y="697372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bg1"/>
                </a:solidFill>
                <a:latin typeface="Calibri" panose="020F0502020204030204"/>
              </a:rPr>
              <a:t>SPORTİF HİZMETLER</a:t>
            </a:r>
          </a:p>
        </p:txBody>
      </p:sp>
      <p:cxnSp>
        <p:nvCxnSpPr>
          <p:cNvPr id="8" name="Düz Bağlayıcı 7">
            <a:extLst>
              <a:ext uri="{FF2B5EF4-FFF2-40B4-BE49-F238E27FC236}">
                <a16:creationId xmlns:a16="http://schemas.microsoft.com/office/drawing/2014/main" id="{20E3C78C-D0A1-D90F-63E8-9E563F1EE7A1}"/>
              </a:ext>
            </a:extLst>
          </p:cNvPr>
          <p:cNvCxnSpPr>
            <a:cxnSpLocks/>
          </p:cNvCxnSpPr>
          <p:nvPr/>
        </p:nvCxnSpPr>
        <p:spPr>
          <a:xfrm flipV="1">
            <a:off x="1178151" y="2578223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ikdörtgen 19">
            <a:extLst>
              <a:ext uri="{FF2B5EF4-FFF2-40B4-BE49-F238E27FC236}">
                <a16:creationId xmlns:a16="http://schemas.microsoft.com/office/drawing/2014/main" id="{562A4520-61AD-F5F8-C635-759B4370A1AD}"/>
              </a:ext>
            </a:extLst>
          </p:cNvPr>
          <p:cNvSpPr/>
          <p:nvPr/>
        </p:nvSpPr>
        <p:spPr>
          <a:xfrm>
            <a:off x="1154938" y="1914084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978.103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95E5A5F3-02B2-EAA6-7C9C-27563F79D5A0}"/>
              </a:ext>
            </a:extLst>
          </p:cNvPr>
          <p:cNvSpPr txBox="1"/>
          <p:nvPr/>
        </p:nvSpPr>
        <p:spPr>
          <a:xfrm>
            <a:off x="3224735" y="1914084"/>
            <a:ext cx="171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LİSANS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60B5DBD8-7C2D-E390-56A0-E1C081627D38}"/>
              </a:ext>
            </a:extLst>
          </p:cNvPr>
          <p:cNvSpPr/>
          <p:nvPr/>
        </p:nvSpPr>
        <p:spPr>
          <a:xfrm>
            <a:off x="1154938" y="2613655"/>
            <a:ext cx="1712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133.835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246DA06C-D207-7B10-3532-27F4642D2745}"/>
              </a:ext>
            </a:extLst>
          </p:cNvPr>
          <p:cNvSpPr txBox="1"/>
          <p:nvPr/>
        </p:nvSpPr>
        <p:spPr>
          <a:xfrm>
            <a:off x="3384738" y="2606444"/>
            <a:ext cx="139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FAAL LİSANS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sp>
        <p:nvSpPr>
          <p:cNvPr id="48" name="Dikdörtgen 47">
            <a:extLst>
              <a:ext uri="{FF2B5EF4-FFF2-40B4-BE49-F238E27FC236}">
                <a16:creationId xmlns:a16="http://schemas.microsoft.com/office/drawing/2014/main" id="{C5F6290C-87E1-83FF-0167-3FDB9C853FE9}"/>
              </a:ext>
            </a:extLst>
          </p:cNvPr>
          <p:cNvSpPr/>
          <p:nvPr/>
        </p:nvSpPr>
        <p:spPr>
          <a:xfrm>
            <a:off x="1154938" y="3293412"/>
            <a:ext cx="2069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1.008.625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0" name="Dikdörtgen 49">
            <a:extLst>
              <a:ext uri="{FF2B5EF4-FFF2-40B4-BE49-F238E27FC236}">
                <a16:creationId xmlns:a16="http://schemas.microsoft.com/office/drawing/2014/main" id="{2769988E-6E8F-52D2-BF46-0894C6494B9B}"/>
              </a:ext>
            </a:extLst>
          </p:cNvPr>
          <p:cNvSpPr/>
          <p:nvPr/>
        </p:nvSpPr>
        <p:spPr>
          <a:xfrm>
            <a:off x="1154938" y="4014348"/>
            <a:ext cx="1244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2.689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2" name="Dikdörtgen 51">
            <a:extLst>
              <a:ext uri="{FF2B5EF4-FFF2-40B4-BE49-F238E27FC236}">
                <a16:creationId xmlns:a16="http://schemas.microsoft.com/office/drawing/2014/main" id="{FDC2EB15-5744-7B5A-323B-B0629431FEEC}"/>
              </a:ext>
            </a:extLst>
          </p:cNvPr>
          <p:cNvSpPr/>
          <p:nvPr/>
        </p:nvSpPr>
        <p:spPr>
          <a:xfrm>
            <a:off x="1154938" y="4758936"/>
            <a:ext cx="12442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2">
                    <a:lumMod val="75000"/>
                  </a:schemeClr>
                </a:solidFill>
              </a:rPr>
              <a:t>2.746</a:t>
            </a:r>
            <a:endParaRPr lang="is-IS" sz="3600" b="1" dirty="0">
              <a:solidFill>
                <a:srgbClr val="294983"/>
              </a:solidFill>
            </a:endParaRPr>
          </a:p>
        </p:txBody>
      </p:sp>
      <p:sp>
        <p:nvSpPr>
          <p:cNvPr id="53" name="Metin kutusu 52">
            <a:extLst>
              <a:ext uri="{FF2B5EF4-FFF2-40B4-BE49-F238E27FC236}">
                <a16:creationId xmlns:a16="http://schemas.microsoft.com/office/drawing/2014/main" id="{FADD3794-E50C-3448-E519-BCA846983F49}"/>
              </a:ext>
            </a:extLst>
          </p:cNvPr>
          <p:cNvSpPr txBox="1"/>
          <p:nvPr/>
        </p:nvSpPr>
        <p:spPr>
          <a:xfrm>
            <a:off x="3724999" y="4721978"/>
            <a:ext cx="808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KULÜP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SAYISI</a:t>
            </a:r>
          </a:p>
        </p:txBody>
      </p:sp>
      <p:cxnSp>
        <p:nvCxnSpPr>
          <p:cNvPr id="78" name="Düz Bağlayıcı 77">
            <a:extLst>
              <a:ext uri="{FF2B5EF4-FFF2-40B4-BE49-F238E27FC236}">
                <a16:creationId xmlns:a16="http://schemas.microsoft.com/office/drawing/2014/main" id="{8837DF90-9ECA-BBC0-5436-A8E78EBAF769}"/>
              </a:ext>
            </a:extLst>
          </p:cNvPr>
          <p:cNvCxnSpPr>
            <a:cxnSpLocks/>
          </p:cNvCxnSpPr>
          <p:nvPr/>
        </p:nvCxnSpPr>
        <p:spPr>
          <a:xfrm flipV="1">
            <a:off x="1178151" y="3232651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Metin kutusu 78">
            <a:extLst>
              <a:ext uri="{FF2B5EF4-FFF2-40B4-BE49-F238E27FC236}">
                <a16:creationId xmlns:a16="http://schemas.microsoft.com/office/drawing/2014/main" id="{3C09275A-F93A-D49B-9AFE-67EEDA977CA7}"/>
              </a:ext>
            </a:extLst>
          </p:cNvPr>
          <p:cNvSpPr txBox="1"/>
          <p:nvPr/>
        </p:nvSpPr>
        <p:spPr>
          <a:xfrm>
            <a:off x="3432860" y="3287824"/>
            <a:ext cx="139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SPORCU KART SAYISI</a:t>
            </a:r>
          </a:p>
        </p:txBody>
      </p:sp>
      <p:cxnSp>
        <p:nvCxnSpPr>
          <p:cNvPr id="80" name="Düz Bağlayıcı 79">
            <a:extLst>
              <a:ext uri="{FF2B5EF4-FFF2-40B4-BE49-F238E27FC236}">
                <a16:creationId xmlns:a16="http://schemas.microsoft.com/office/drawing/2014/main" id="{19B4BA2D-7473-903C-A6EA-B5D587426B61}"/>
              </a:ext>
            </a:extLst>
          </p:cNvPr>
          <p:cNvCxnSpPr>
            <a:cxnSpLocks/>
          </p:cNvCxnSpPr>
          <p:nvPr/>
        </p:nvCxnSpPr>
        <p:spPr>
          <a:xfrm flipV="1">
            <a:off x="1178151" y="3969205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Metin kutusu 80">
            <a:extLst>
              <a:ext uri="{FF2B5EF4-FFF2-40B4-BE49-F238E27FC236}">
                <a16:creationId xmlns:a16="http://schemas.microsoft.com/office/drawing/2014/main" id="{4E842077-8C44-FF0A-E321-55B40C2001F3}"/>
              </a:ext>
            </a:extLst>
          </p:cNvPr>
          <p:cNvSpPr txBox="1"/>
          <p:nvPr/>
        </p:nvSpPr>
        <p:spPr>
          <a:xfrm>
            <a:off x="3018893" y="4001410"/>
            <a:ext cx="2266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OKUL SPOR</a:t>
            </a:r>
          </a:p>
          <a:p>
            <a:pPr algn="ctr"/>
            <a:r>
              <a:rPr lang="tr-TR" dirty="0">
                <a:solidFill>
                  <a:srgbClr val="294983"/>
                </a:solidFill>
              </a:rPr>
              <a:t>KULÜPLERİ SAYISI</a:t>
            </a:r>
          </a:p>
        </p:txBody>
      </p:sp>
      <p:cxnSp>
        <p:nvCxnSpPr>
          <p:cNvPr id="84" name="Düz Bağlayıcı 83">
            <a:extLst>
              <a:ext uri="{FF2B5EF4-FFF2-40B4-BE49-F238E27FC236}">
                <a16:creationId xmlns:a16="http://schemas.microsoft.com/office/drawing/2014/main" id="{B0F54E5F-85BC-68D7-8ADD-561ADBD91D2A}"/>
              </a:ext>
            </a:extLst>
          </p:cNvPr>
          <p:cNvCxnSpPr>
            <a:cxnSpLocks/>
          </p:cNvCxnSpPr>
          <p:nvPr/>
        </p:nvCxnSpPr>
        <p:spPr>
          <a:xfrm flipV="1">
            <a:off x="1178151" y="4687236"/>
            <a:ext cx="4140000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Yuvarlatılmış Dikdörtgen 3">
            <a:extLst>
              <a:ext uri="{FF2B5EF4-FFF2-40B4-BE49-F238E27FC236}">
                <a16:creationId xmlns:a16="http://schemas.microsoft.com/office/drawing/2014/main" id="{AB94C49D-A3DA-37DB-9688-D99B8D262AF1}"/>
              </a:ext>
            </a:extLst>
          </p:cNvPr>
          <p:cNvSpPr/>
          <p:nvPr/>
        </p:nvSpPr>
        <p:spPr>
          <a:xfrm>
            <a:off x="987818" y="1452733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LİSANS VE KULÜP SAYILARI</a:t>
            </a:r>
          </a:p>
        </p:txBody>
      </p:sp>
      <p:sp>
        <p:nvSpPr>
          <p:cNvPr id="164" name="Metin kutusu 163">
            <a:extLst>
              <a:ext uri="{FF2B5EF4-FFF2-40B4-BE49-F238E27FC236}">
                <a16:creationId xmlns:a16="http://schemas.microsoft.com/office/drawing/2014/main" id="{71B5579B-FFA3-1213-C88C-E39E9EC455D5}"/>
              </a:ext>
            </a:extLst>
          </p:cNvPr>
          <p:cNvSpPr txBox="1"/>
          <p:nvPr/>
        </p:nvSpPr>
        <p:spPr>
          <a:xfrm>
            <a:off x="8905532" y="2451877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ADET</a:t>
            </a:r>
          </a:p>
        </p:txBody>
      </p:sp>
      <p:cxnSp>
        <p:nvCxnSpPr>
          <p:cNvPr id="88" name="Düz Bağlayıcı 73">
            <a:extLst>
              <a:ext uri="{FF2B5EF4-FFF2-40B4-BE49-F238E27FC236}">
                <a16:creationId xmlns:a16="http://schemas.microsoft.com/office/drawing/2014/main" id="{434CD293-A337-579A-1523-2D9A4BED6E90}"/>
              </a:ext>
            </a:extLst>
          </p:cNvPr>
          <p:cNvCxnSpPr/>
          <p:nvPr/>
        </p:nvCxnSpPr>
        <p:spPr>
          <a:xfrm flipH="1" flipV="1">
            <a:off x="5987753" y="1168279"/>
            <a:ext cx="12790" cy="5040000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Düz Bağlayıcı 148">
            <a:extLst>
              <a:ext uri="{FF2B5EF4-FFF2-40B4-BE49-F238E27FC236}">
                <a16:creationId xmlns:a16="http://schemas.microsoft.com/office/drawing/2014/main" id="{A74A1C73-F66D-3E72-684D-313663CFC615}"/>
              </a:ext>
            </a:extLst>
          </p:cNvPr>
          <p:cNvCxnSpPr/>
          <p:nvPr/>
        </p:nvCxnSpPr>
        <p:spPr>
          <a:xfrm>
            <a:off x="7347917" y="1917004"/>
            <a:ext cx="3396055" cy="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Düz Bağlayıcı 149">
            <a:extLst>
              <a:ext uri="{FF2B5EF4-FFF2-40B4-BE49-F238E27FC236}">
                <a16:creationId xmlns:a16="http://schemas.microsoft.com/office/drawing/2014/main" id="{56FB7719-6897-0C72-40D4-AF2B793F7737}"/>
              </a:ext>
            </a:extLst>
          </p:cNvPr>
          <p:cNvCxnSpPr/>
          <p:nvPr/>
        </p:nvCxnSpPr>
        <p:spPr>
          <a:xfrm flipV="1">
            <a:off x="7210232" y="3052104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ikdörtgen 150">
            <a:extLst>
              <a:ext uri="{FF2B5EF4-FFF2-40B4-BE49-F238E27FC236}">
                <a16:creationId xmlns:a16="http://schemas.microsoft.com/office/drawing/2014/main" id="{290D7C6C-BB52-A931-46FB-FEB0DAC7FD54}"/>
              </a:ext>
            </a:extLst>
          </p:cNvPr>
          <p:cNvSpPr/>
          <p:nvPr/>
        </p:nvSpPr>
        <p:spPr>
          <a:xfrm>
            <a:off x="8149367" y="2241589"/>
            <a:ext cx="11689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4400" b="1" dirty="0">
                <a:solidFill>
                  <a:srgbClr val="294983"/>
                </a:solidFill>
              </a:rPr>
              <a:t>164</a:t>
            </a:r>
            <a:endParaRPr lang="is-IS" sz="4400" b="1" dirty="0">
              <a:solidFill>
                <a:srgbClr val="294983"/>
              </a:solidFill>
            </a:endParaRPr>
          </a:p>
        </p:txBody>
      </p:sp>
      <p:sp>
        <p:nvSpPr>
          <p:cNvPr id="152" name="Metin kutusu 151">
            <a:extLst>
              <a:ext uri="{FF2B5EF4-FFF2-40B4-BE49-F238E27FC236}">
                <a16:creationId xmlns:a16="http://schemas.microsoft.com/office/drawing/2014/main" id="{D339842D-145B-8A49-8D50-07C0583C2304}"/>
              </a:ext>
            </a:extLst>
          </p:cNvPr>
          <p:cNvSpPr txBox="1"/>
          <p:nvPr/>
        </p:nvSpPr>
        <p:spPr>
          <a:xfrm>
            <a:off x="7439932" y="2326916"/>
            <a:ext cx="184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dirty="0">
              <a:solidFill>
                <a:srgbClr val="294983"/>
              </a:solidFill>
            </a:endParaRPr>
          </a:p>
        </p:txBody>
      </p:sp>
      <p:sp>
        <p:nvSpPr>
          <p:cNvPr id="154" name="Metin kutusu 153">
            <a:extLst>
              <a:ext uri="{FF2B5EF4-FFF2-40B4-BE49-F238E27FC236}">
                <a16:creationId xmlns:a16="http://schemas.microsoft.com/office/drawing/2014/main" id="{97D12220-7FD5-0909-D5B4-FA8EBAB56FA2}"/>
              </a:ext>
            </a:extLst>
          </p:cNvPr>
          <p:cNvSpPr txBox="1"/>
          <p:nvPr/>
        </p:nvSpPr>
        <p:spPr>
          <a:xfrm>
            <a:off x="6985427" y="1616572"/>
            <a:ext cx="3945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595959"/>
                </a:solidFill>
              </a:rPr>
              <a:t>OKUL SPOR KULÜPLERİ SAYILARI</a:t>
            </a:r>
          </a:p>
        </p:txBody>
      </p:sp>
      <p:sp>
        <p:nvSpPr>
          <p:cNvPr id="163" name="Metin kutusu 162">
            <a:extLst>
              <a:ext uri="{FF2B5EF4-FFF2-40B4-BE49-F238E27FC236}">
                <a16:creationId xmlns:a16="http://schemas.microsoft.com/office/drawing/2014/main" id="{B58DADE5-F6D7-3E82-447B-B3E6D07DAF03}"/>
              </a:ext>
            </a:extLst>
          </p:cNvPr>
          <p:cNvSpPr txBox="1"/>
          <p:nvPr/>
        </p:nvSpPr>
        <p:spPr>
          <a:xfrm>
            <a:off x="7574880" y="1987410"/>
            <a:ext cx="266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rgbClr val="FA444D"/>
                </a:solidFill>
              </a:rPr>
              <a:t>2023 AĞUSTOS’TAN ÖNCE</a:t>
            </a:r>
          </a:p>
        </p:txBody>
      </p:sp>
      <p:sp>
        <p:nvSpPr>
          <p:cNvPr id="165" name="Metin kutusu 164">
            <a:extLst>
              <a:ext uri="{FF2B5EF4-FFF2-40B4-BE49-F238E27FC236}">
                <a16:creationId xmlns:a16="http://schemas.microsoft.com/office/drawing/2014/main" id="{322A86DC-F279-9A2E-F596-7A3655F166F8}"/>
              </a:ext>
            </a:extLst>
          </p:cNvPr>
          <p:cNvSpPr txBox="1"/>
          <p:nvPr/>
        </p:nvSpPr>
        <p:spPr>
          <a:xfrm>
            <a:off x="9175340" y="3559602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294983"/>
                </a:solidFill>
              </a:rPr>
              <a:t>ADET</a:t>
            </a:r>
          </a:p>
        </p:txBody>
      </p:sp>
      <p:sp>
        <p:nvSpPr>
          <p:cNvPr id="166" name="Dikdörtgen 165">
            <a:extLst>
              <a:ext uri="{FF2B5EF4-FFF2-40B4-BE49-F238E27FC236}">
                <a16:creationId xmlns:a16="http://schemas.microsoft.com/office/drawing/2014/main" id="{48FA3B2C-9D4B-8608-4916-D45C12B3778B}"/>
              </a:ext>
            </a:extLst>
          </p:cNvPr>
          <p:cNvSpPr/>
          <p:nvPr/>
        </p:nvSpPr>
        <p:spPr>
          <a:xfrm>
            <a:off x="7959397" y="3351691"/>
            <a:ext cx="8322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4400" b="1" dirty="0" smtClean="0">
                <a:solidFill>
                  <a:srgbClr val="294983"/>
                </a:solidFill>
              </a:rPr>
              <a:t>---</a:t>
            </a:r>
            <a:endParaRPr lang="is-IS" sz="4400" b="1" dirty="0">
              <a:solidFill>
                <a:srgbClr val="294983"/>
              </a:solidFill>
            </a:endParaRPr>
          </a:p>
        </p:txBody>
      </p:sp>
      <p:sp>
        <p:nvSpPr>
          <p:cNvPr id="167" name="Metin kutusu 166">
            <a:extLst>
              <a:ext uri="{FF2B5EF4-FFF2-40B4-BE49-F238E27FC236}">
                <a16:creationId xmlns:a16="http://schemas.microsoft.com/office/drawing/2014/main" id="{66DFDD65-C24E-74EE-26D0-7B593921E4CB}"/>
              </a:ext>
            </a:extLst>
          </p:cNvPr>
          <p:cNvSpPr txBox="1"/>
          <p:nvPr/>
        </p:nvSpPr>
        <p:spPr>
          <a:xfrm>
            <a:off x="7141418" y="3090777"/>
            <a:ext cx="3651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FA444D"/>
                </a:solidFill>
              </a:rPr>
              <a:t>2024 HAZİRAN </a:t>
            </a:r>
            <a:r>
              <a:rPr lang="tr-TR" b="1" dirty="0">
                <a:solidFill>
                  <a:srgbClr val="FA444D"/>
                </a:solidFill>
              </a:rPr>
              <a:t>İTİBARİ İLE KURULAN</a:t>
            </a:r>
          </a:p>
        </p:txBody>
      </p:sp>
      <p:cxnSp>
        <p:nvCxnSpPr>
          <p:cNvPr id="170" name="Düz Bağlayıcı 169">
            <a:extLst>
              <a:ext uri="{FF2B5EF4-FFF2-40B4-BE49-F238E27FC236}">
                <a16:creationId xmlns:a16="http://schemas.microsoft.com/office/drawing/2014/main" id="{D07F15A5-95EC-CF07-B51A-475361297CA1}"/>
              </a:ext>
            </a:extLst>
          </p:cNvPr>
          <p:cNvCxnSpPr/>
          <p:nvPr/>
        </p:nvCxnSpPr>
        <p:spPr>
          <a:xfrm flipV="1">
            <a:off x="7265860" y="4053865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Metin kutusu 171">
            <a:extLst>
              <a:ext uri="{FF2B5EF4-FFF2-40B4-BE49-F238E27FC236}">
                <a16:creationId xmlns:a16="http://schemas.microsoft.com/office/drawing/2014/main" id="{4C6962A8-0838-9E1D-76DA-AF9A27FB000A}"/>
              </a:ext>
            </a:extLst>
          </p:cNvPr>
          <p:cNvSpPr txBox="1"/>
          <p:nvPr/>
        </p:nvSpPr>
        <p:spPr>
          <a:xfrm>
            <a:off x="9175340" y="4628725"/>
            <a:ext cx="1392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>
                <a:solidFill>
                  <a:srgbClr val="00B050"/>
                </a:solidFill>
              </a:rPr>
              <a:t>ADET</a:t>
            </a:r>
          </a:p>
        </p:txBody>
      </p:sp>
      <p:sp>
        <p:nvSpPr>
          <p:cNvPr id="173" name="Dikdörtgen 172">
            <a:extLst>
              <a:ext uri="{FF2B5EF4-FFF2-40B4-BE49-F238E27FC236}">
                <a16:creationId xmlns:a16="http://schemas.microsoft.com/office/drawing/2014/main" id="{06E4A5BF-C197-049F-7FCC-7EC8029A10CF}"/>
              </a:ext>
            </a:extLst>
          </p:cNvPr>
          <p:cNvSpPr/>
          <p:nvPr/>
        </p:nvSpPr>
        <p:spPr>
          <a:xfrm>
            <a:off x="7959397" y="4420814"/>
            <a:ext cx="10054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50"/>
                </a:solidFill>
              </a:rPr>
              <a:t> </a:t>
            </a:r>
            <a:r>
              <a:rPr lang="tr-TR" sz="4400" b="1" dirty="0" smtClean="0">
                <a:solidFill>
                  <a:srgbClr val="00B050"/>
                </a:solidFill>
              </a:rPr>
              <a:t>----</a:t>
            </a:r>
            <a:endParaRPr lang="is-IS" sz="4400" b="1" dirty="0">
              <a:solidFill>
                <a:srgbClr val="00B050"/>
              </a:solidFill>
            </a:endParaRPr>
          </a:p>
        </p:txBody>
      </p:sp>
      <p:sp>
        <p:nvSpPr>
          <p:cNvPr id="174" name="Metin kutusu 173">
            <a:extLst>
              <a:ext uri="{FF2B5EF4-FFF2-40B4-BE49-F238E27FC236}">
                <a16:creationId xmlns:a16="http://schemas.microsoft.com/office/drawing/2014/main" id="{1F4754ED-E295-24EB-E14C-3BFB83AC4615}"/>
              </a:ext>
            </a:extLst>
          </p:cNvPr>
          <p:cNvSpPr txBox="1"/>
          <p:nvPr/>
        </p:nvSpPr>
        <p:spPr>
          <a:xfrm>
            <a:off x="8462004" y="4159900"/>
            <a:ext cx="1010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>
                <a:solidFill>
                  <a:srgbClr val="FA444D"/>
                </a:solidFill>
              </a:rPr>
              <a:t>TOPLAM</a:t>
            </a:r>
          </a:p>
        </p:txBody>
      </p:sp>
    </p:spTree>
    <p:extLst>
      <p:ext uri="{BB962C8B-B14F-4D97-AF65-F5344CB8AC3E}">
        <p14:creationId xmlns:p14="http://schemas.microsoft.com/office/powerpoint/2010/main" val="312755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>
                <a:solidFill>
                  <a:srgbClr val="294983"/>
                </a:solidFill>
              </a:rPr>
              <a:t>GENÇLİK VE SPOR</a:t>
            </a:r>
            <a:endParaRPr lang="tr-TR" sz="2800" b="1" dirty="0">
              <a:solidFill>
                <a:srgbClr val="294983"/>
              </a:solidFill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33D0EC00-FE77-CD19-29C1-0060C2E5B12D}"/>
              </a:ext>
            </a:extLst>
          </p:cNvPr>
          <p:cNvSpPr/>
          <p:nvPr/>
        </p:nvSpPr>
        <p:spPr>
          <a:xfrm>
            <a:off x="6485402" y="3817510"/>
            <a:ext cx="6096000" cy="26442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9-Çemberlitaş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10- Fatih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11-Maltepe Gençlik Merkezi </a:t>
            </a:r>
            <a:r>
              <a:rPr lang="tr-TR" sz="1400" b="1" dirty="0">
                <a:solidFill>
                  <a:srgbClr val="C21F3A"/>
                </a:solidFill>
              </a:rPr>
              <a:t>(El Sanatları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12-Okmeydanı Gençlik Merkezi </a:t>
            </a:r>
            <a:r>
              <a:rPr lang="tr-TR" sz="1400" b="1" dirty="0">
                <a:solidFill>
                  <a:srgbClr val="C21F3A"/>
                </a:solidFill>
              </a:rPr>
              <a:t>(Sokak Oyunları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13-Sultanbeyli Gençlik Merkezi </a:t>
            </a:r>
            <a:r>
              <a:rPr lang="tr-TR" sz="1400" b="1" dirty="0">
                <a:solidFill>
                  <a:srgbClr val="C21F3A"/>
                </a:solidFill>
              </a:rPr>
              <a:t>(Farkındalık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14-Şehit Ferdi </a:t>
            </a:r>
            <a:r>
              <a:rPr lang="tr-TR" sz="1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Yurduseven</a:t>
            </a: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Gençlik Merkezi </a:t>
            </a:r>
            <a:r>
              <a:rPr lang="tr-TR" sz="1400" b="1" dirty="0">
                <a:solidFill>
                  <a:srgbClr val="C21F3A"/>
                </a:solidFill>
              </a:rPr>
              <a:t>(</a:t>
            </a:r>
            <a:r>
              <a:rPr lang="tr-TR" sz="1400" b="1" dirty="0" err="1">
                <a:solidFill>
                  <a:srgbClr val="C21F3A"/>
                </a:solidFill>
              </a:rPr>
              <a:t>Kültür,Sanat</a:t>
            </a:r>
            <a:r>
              <a:rPr lang="tr-TR" sz="1400" b="1" dirty="0">
                <a:solidFill>
                  <a:srgbClr val="C21F3A"/>
                </a:solidFill>
              </a:rPr>
              <a:t>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15-Vefa Gençlik Merkezi </a:t>
            </a:r>
            <a:r>
              <a:rPr lang="tr-TR" sz="1400" b="1" dirty="0">
                <a:solidFill>
                  <a:srgbClr val="C21F3A"/>
                </a:solidFill>
              </a:rPr>
              <a:t>(Gönüllülük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16-Bağcılar Gençlik Merkezi</a:t>
            </a:r>
          </a:p>
        </p:txBody>
      </p:sp>
      <p:sp>
        <p:nvSpPr>
          <p:cNvPr id="10" name="Yuvarlatılmış Dikdörtgen 3">
            <a:extLst>
              <a:ext uri="{FF2B5EF4-FFF2-40B4-BE49-F238E27FC236}">
                <a16:creationId xmlns:a16="http://schemas.microsoft.com/office/drawing/2014/main" id="{B9FC1BEC-13D6-7032-7F1F-CB24428E08B3}"/>
              </a:ext>
            </a:extLst>
          </p:cNvPr>
          <p:cNvSpPr/>
          <p:nvPr/>
        </p:nvSpPr>
        <p:spPr>
          <a:xfrm>
            <a:off x="4154136" y="784857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GENÇLİK MERKEZLERİ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00EC76E7-E287-DC21-1CCE-94125FB80357}"/>
              </a:ext>
            </a:extLst>
          </p:cNvPr>
          <p:cNvSpPr txBox="1"/>
          <p:nvPr/>
        </p:nvSpPr>
        <p:spPr>
          <a:xfrm>
            <a:off x="6373813" y="1584458"/>
            <a:ext cx="4851400" cy="171136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294983"/>
                </a:solidFill>
              </a:rPr>
              <a:t>İlimizin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C21F3A"/>
                </a:solidFill>
              </a:rPr>
              <a:t>13 farklı ilçesinde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00B050"/>
                </a:solidFill>
              </a:rPr>
              <a:t>16 adet Gençlik Merkezi </a:t>
            </a:r>
          </a:p>
          <a:p>
            <a:pPr algn="ctr">
              <a:lnSpc>
                <a:spcPct val="150000"/>
              </a:lnSpc>
            </a:pPr>
            <a:r>
              <a:rPr lang="tr-TR" sz="1800" b="1" dirty="0">
                <a:solidFill>
                  <a:srgbClr val="294983"/>
                </a:solidFill>
              </a:rPr>
              <a:t>bulunmaktadır</a:t>
            </a:r>
            <a:endParaRPr lang="tr-TR" dirty="0">
              <a:solidFill>
                <a:srgbClr val="294983"/>
              </a:solidFill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0E6C7A05-14C1-D436-1304-A56C56985C7F}"/>
              </a:ext>
            </a:extLst>
          </p:cNvPr>
          <p:cNvSpPr txBox="1"/>
          <p:nvPr/>
        </p:nvSpPr>
        <p:spPr>
          <a:xfrm>
            <a:off x="919871" y="3817510"/>
            <a:ext cx="6146800" cy="264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1-Asım Gültekin Gençlik Merkezi </a:t>
            </a:r>
            <a:r>
              <a:rPr lang="tr-TR" sz="1400" b="1" dirty="0">
                <a:solidFill>
                  <a:srgbClr val="C21F3A"/>
                </a:solidFill>
              </a:rPr>
              <a:t>(Edebiyat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2.Ataköy Uluslararası Gençlik Merkezi 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3-Ataşehir Gençlik Merkezi 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4-Avcılar Gençlik Merkezi </a:t>
            </a:r>
            <a:r>
              <a:rPr lang="tr-TR" sz="1400" b="1" dirty="0">
                <a:solidFill>
                  <a:srgbClr val="C21F3A"/>
                </a:solidFill>
              </a:rPr>
              <a:t>(Teknoloji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5-Başakşehir Gençlik Merkezi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6-Bayrampaşa Gençlik Merkezi </a:t>
            </a:r>
            <a:r>
              <a:rPr lang="tr-TR" sz="1400" b="1" dirty="0">
                <a:solidFill>
                  <a:srgbClr val="C21F3A"/>
                </a:solidFill>
              </a:rPr>
              <a:t>(Geri Dönüşüm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7-Beyoğlu Akademi Gençlik Merkezi </a:t>
            </a:r>
            <a:r>
              <a:rPr lang="tr-TR" sz="1400" b="1" dirty="0">
                <a:solidFill>
                  <a:srgbClr val="C21F3A"/>
                </a:solidFill>
              </a:rPr>
              <a:t>(Medya Temalı)</a:t>
            </a:r>
          </a:p>
          <a:p>
            <a:pPr>
              <a:lnSpc>
                <a:spcPct val="150000"/>
              </a:lnSpc>
            </a:pPr>
            <a:r>
              <a:rPr lang="tr-TR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8-Çatalca Gençlik Merkezi </a:t>
            </a:r>
            <a:r>
              <a:rPr lang="tr-TR" sz="1400" b="1" dirty="0">
                <a:solidFill>
                  <a:srgbClr val="C21F3A"/>
                </a:solidFill>
              </a:rPr>
              <a:t>(Gönüllülük Temalı)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AD710A00-4A31-C0F5-8443-0D219F61C5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84" b="23657"/>
          <a:stretch/>
        </p:blipFill>
        <p:spPr>
          <a:xfrm>
            <a:off x="696346" y="1347941"/>
            <a:ext cx="5224007" cy="2184400"/>
          </a:xfrm>
          <a:prstGeom prst="rect">
            <a:avLst/>
          </a:prstGeom>
        </p:spPr>
      </p:pic>
      <p:sp>
        <p:nvSpPr>
          <p:cNvPr id="17" name="Metin kutusu 16">
            <a:extLst>
              <a:ext uri="{FF2B5EF4-FFF2-40B4-BE49-F238E27FC236}">
                <a16:creationId xmlns:a16="http://schemas.microsoft.com/office/drawing/2014/main" id="{98F884F3-C204-5261-CE35-8356F227B41A}"/>
              </a:ext>
            </a:extLst>
          </p:cNvPr>
          <p:cNvSpPr txBox="1"/>
          <p:nvPr/>
        </p:nvSpPr>
        <p:spPr>
          <a:xfrm>
            <a:off x="3855869" y="3505649"/>
            <a:ext cx="21510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i="1" dirty="0">
                <a:solidFill>
                  <a:srgbClr val="294983"/>
                </a:solidFill>
              </a:rPr>
              <a:t>Ataköy Uluslararası Gençlik Merkezi (Bakırköy)</a:t>
            </a:r>
          </a:p>
        </p:txBody>
      </p:sp>
    </p:spTree>
    <p:extLst>
      <p:ext uri="{BB962C8B-B14F-4D97-AF65-F5344CB8AC3E}">
        <p14:creationId xmlns:p14="http://schemas.microsoft.com/office/powerpoint/2010/main" val="205966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>
            <a:extLst>
              <a:ext uri="{FF2B5EF4-FFF2-40B4-BE49-F238E27FC236}">
                <a16:creationId xmlns:a16="http://schemas.microsoft.com/office/drawing/2014/main" id="{22BFD4A4-CB89-649F-9D60-801C08276F34}"/>
              </a:ext>
            </a:extLst>
          </p:cNvPr>
          <p:cNvSpPr txBox="1"/>
          <p:nvPr/>
        </p:nvSpPr>
        <p:spPr>
          <a:xfrm>
            <a:off x="1413393" y="92468"/>
            <a:ext cx="9811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>
                <a:solidFill>
                  <a:srgbClr val="294983"/>
                </a:solidFill>
              </a:rPr>
              <a:t>GENÇLİK VE SPOR</a:t>
            </a:r>
            <a:endParaRPr lang="tr-TR" sz="2800" b="1" dirty="0">
              <a:solidFill>
                <a:srgbClr val="294983"/>
              </a:solidFill>
            </a:endParaRPr>
          </a:p>
        </p:txBody>
      </p:sp>
      <p:sp>
        <p:nvSpPr>
          <p:cNvPr id="10" name="Yuvarlatılmış Dikdörtgen 3">
            <a:extLst>
              <a:ext uri="{FF2B5EF4-FFF2-40B4-BE49-F238E27FC236}">
                <a16:creationId xmlns:a16="http://schemas.microsoft.com/office/drawing/2014/main" id="{B9FC1BEC-13D6-7032-7F1F-CB24428E08B3}"/>
              </a:ext>
            </a:extLst>
          </p:cNvPr>
          <p:cNvSpPr/>
          <p:nvPr/>
        </p:nvSpPr>
        <p:spPr>
          <a:xfrm>
            <a:off x="4239250" y="1080110"/>
            <a:ext cx="4330333" cy="37433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chemeClr val="accent6">
                    <a:lumMod val="50000"/>
                  </a:schemeClr>
                </a:solidFill>
                <a:latin typeface="Calibri" panose="020F0502020204030204"/>
              </a:rPr>
              <a:t>GENÇLİK MERKEZLERİ</a:t>
            </a:r>
          </a:p>
        </p:txBody>
      </p:sp>
      <p:sp>
        <p:nvSpPr>
          <p:cNvPr id="3" name="İçerik Yer Tutucusu 4">
            <a:extLst>
              <a:ext uri="{FF2B5EF4-FFF2-40B4-BE49-F238E27FC236}">
                <a16:creationId xmlns:a16="http://schemas.microsoft.com/office/drawing/2014/main" id="{E9CBE36D-FC46-FC6B-A264-30FC5442C7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302342" y="4703063"/>
            <a:ext cx="4890492" cy="147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Şişli Gençlik Merkezi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Şile Gençlik Merkezi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 err="1">
                <a:solidFill>
                  <a:srgbClr val="294983"/>
                </a:solidFill>
              </a:rPr>
              <a:t>Sultantepe</a:t>
            </a:r>
            <a:r>
              <a:rPr lang="tr-TR" sz="1800" b="1" dirty="0">
                <a:solidFill>
                  <a:srgbClr val="294983"/>
                </a:solidFill>
              </a:rPr>
              <a:t> Gençlik Merkezi (Üsküdar)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Çekmeköy Gençlik Merkezi </a:t>
            </a:r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AE3DF1A9-88B2-3075-F4CE-FFCC5B5413CD}"/>
              </a:ext>
            </a:extLst>
          </p:cNvPr>
          <p:cNvCxnSpPr/>
          <p:nvPr/>
        </p:nvCxnSpPr>
        <p:spPr>
          <a:xfrm flipV="1">
            <a:off x="4596047" y="2050709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etin kutusu 7">
            <a:extLst>
              <a:ext uri="{FF2B5EF4-FFF2-40B4-BE49-F238E27FC236}">
                <a16:creationId xmlns:a16="http://schemas.microsoft.com/office/drawing/2014/main" id="{ADC6E9A7-C5A6-1B37-8AB5-725863463C23}"/>
              </a:ext>
            </a:extLst>
          </p:cNvPr>
          <p:cNvSpPr txBox="1"/>
          <p:nvPr/>
        </p:nvSpPr>
        <p:spPr>
          <a:xfrm>
            <a:off x="3342330" y="1662181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TEFRİŞAT AŞAMASINDA OLAN GENÇLİK MERKEZLERİ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36C07A7-093D-095E-9292-35BFF263781C}"/>
              </a:ext>
            </a:extLst>
          </p:cNvPr>
          <p:cNvSpPr txBox="1"/>
          <p:nvPr/>
        </p:nvSpPr>
        <p:spPr>
          <a:xfrm>
            <a:off x="4453689" y="2121013"/>
            <a:ext cx="43156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Büyükçekmece Gençlik Merkezi</a:t>
            </a:r>
          </a:p>
        </p:txBody>
      </p: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8CC6C3F1-0C88-E2F1-4F28-8A22FB8E016D}"/>
              </a:ext>
            </a:extLst>
          </p:cNvPr>
          <p:cNvCxnSpPr/>
          <p:nvPr/>
        </p:nvCxnSpPr>
        <p:spPr>
          <a:xfrm flipV="1">
            <a:off x="4302342" y="3278336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0A3BF36-46B6-37FA-F322-059E445FA9AF}"/>
              </a:ext>
            </a:extLst>
          </p:cNvPr>
          <p:cNvSpPr txBox="1"/>
          <p:nvPr/>
        </p:nvSpPr>
        <p:spPr>
          <a:xfrm>
            <a:off x="3239795" y="2898069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İNŞAATI DEVAM EDEN GENÇLİK MERKEZLERİ</a:t>
            </a:r>
          </a:p>
        </p:txBody>
      </p: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E9A6FF47-F3CF-C5F5-929E-CE12DF74FAB1}"/>
              </a:ext>
            </a:extLst>
          </p:cNvPr>
          <p:cNvCxnSpPr/>
          <p:nvPr/>
        </p:nvCxnSpPr>
        <p:spPr>
          <a:xfrm flipV="1">
            <a:off x="4429893" y="4562112"/>
            <a:ext cx="3446512" cy="1561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7CD133FF-8EB2-B724-4EEA-669A04FFBFEB}"/>
              </a:ext>
            </a:extLst>
          </p:cNvPr>
          <p:cNvSpPr txBox="1"/>
          <p:nvPr/>
        </p:nvSpPr>
        <p:spPr>
          <a:xfrm>
            <a:off x="3239795" y="4208398"/>
            <a:ext cx="582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C21F3A"/>
                </a:solidFill>
              </a:rPr>
              <a:t>PROJE AŞAMASINDA OLAN GENÇLİK MERKEZLERİ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5BAC83E1-0499-17C2-1A0E-07B8F83B6E8D}"/>
              </a:ext>
            </a:extLst>
          </p:cNvPr>
          <p:cNvSpPr txBox="1"/>
          <p:nvPr/>
        </p:nvSpPr>
        <p:spPr>
          <a:xfrm>
            <a:off x="4487114" y="3326948"/>
            <a:ext cx="4473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1800" b="1" dirty="0">
                <a:solidFill>
                  <a:srgbClr val="294983"/>
                </a:solidFill>
              </a:rPr>
              <a:t>Gaziosmanpaşa Gençlik Merkezi</a:t>
            </a:r>
          </a:p>
        </p:txBody>
      </p:sp>
    </p:spTree>
    <p:extLst>
      <p:ext uri="{BB962C8B-B14F-4D97-AF65-F5344CB8AC3E}">
        <p14:creationId xmlns:p14="http://schemas.microsoft.com/office/powerpoint/2010/main" val="172774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Yuvarlatılmış Dikdörtgen 3">
            <a:extLst>
              <a:ext uri="{FF2B5EF4-FFF2-40B4-BE49-F238E27FC236}">
                <a16:creationId xmlns:a16="http://schemas.microsoft.com/office/drawing/2014/main" id="{5A548D0B-FD06-8749-BD9F-F7DC7AE1B994}"/>
              </a:ext>
            </a:extLst>
          </p:cNvPr>
          <p:cNvSpPr/>
          <p:nvPr/>
        </p:nvSpPr>
        <p:spPr>
          <a:xfrm>
            <a:off x="3883731" y="175113"/>
            <a:ext cx="5455576" cy="374332"/>
          </a:xfrm>
          <a:prstGeom prst="roundRect">
            <a:avLst/>
          </a:prstGeom>
          <a:solidFill>
            <a:srgbClr val="294983"/>
          </a:solidFill>
          <a:ln w="3175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Calibri" panose="020F0502020204030204"/>
              </a:rPr>
              <a:t>SPOR ŞEHRİ İSTANBUL PROJESİ</a:t>
            </a:r>
            <a:endParaRPr lang="tr-TR" b="1" dirty="0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281980"/>
      </p:ext>
    </p:extLst>
  </p:cSld>
  <p:clrMapOvr>
    <a:masterClrMapping/>
  </p:clrMapOvr>
</p:sld>
</file>

<file path=ppt/theme/theme1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303</Words>
  <Application>Microsoft Office PowerPoint</Application>
  <PresentationFormat>Geniş ekran</PresentationFormat>
  <Paragraphs>100</Paragraphs>
  <Slides>5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Özel Tasarım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Temel</dc:creator>
  <cp:lastModifiedBy>Barış AMAÇ</cp:lastModifiedBy>
  <cp:revision>734</cp:revision>
  <cp:lastPrinted>2023-10-09T09:54:24Z</cp:lastPrinted>
  <dcterms:created xsi:type="dcterms:W3CDTF">2023-06-23T11:22:02Z</dcterms:created>
  <dcterms:modified xsi:type="dcterms:W3CDTF">2024-06-12T12:22:38Z</dcterms:modified>
</cp:coreProperties>
</file>